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wav" ContentType="audio/x-wav"/>
  <Default Extension="docx" ContentType="application/vnd.openxmlformats-officedocument.wordprocessingml.document"/>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sldIdLst>
    <p:sldId id="256" r:id="rId2"/>
    <p:sldId id="737" r:id="rId3"/>
    <p:sldId id="731" r:id="rId4"/>
    <p:sldId id="732" r:id="rId5"/>
    <p:sldId id="738" r:id="rId6"/>
    <p:sldId id="739" r:id="rId7"/>
    <p:sldId id="740" r:id="rId8"/>
    <p:sldId id="742" r:id="rId9"/>
    <p:sldId id="741" r:id="rId10"/>
    <p:sldId id="743" r:id="rId11"/>
    <p:sldId id="736" r:id="rId12"/>
    <p:sldId id="744" r:id="rId13"/>
    <p:sldId id="745" r:id="rId14"/>
    <p:sldId id="746" r:id="rId15"/>
    <p:sldId id="747" r:id="rId16"/>
    <p:sldId id="748" r:id="rId17"/>
    <p:sldId id="749" r:id="rId18"/>
    <p:sldId id="733" r:id="rId19"/>
    <p:sldId id="751" r:id="rId20"/>
    <p:sldId id="752" r:id="rId21"/>
    <p:sldId id="735" r:id="rId22"/>
  </p:sldIdLst>
  <p:sldSz cx="11522075" cy="6480175"/>
  <p:notesSz cx="6858000" cy="9144000"/>
  <p:defaultTextStyle>
    <a:defPPr>
      <a:defRPr lang="zh-CN"/>
    </a:defPPr>
    <a:lvl1pPr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9pPr>
  </p:defaultTextStyle>
  <p:extLst>
    <p:ext uri="{EFAFB233-063F-42B5-8137-9DF3F51BA10A}">
      <p15:sldGuideLst xmlns:p15="http://schemas.microsoft.com/office/powerpoint/2012/main">
        <p15:guide id="1" orient="horz" pos="2059">
          <p15:clr>
            <a:srgbClr val="A4A3A4"/>
          </p15:clr>
        </p15:guide>
        <p15:guide id="2" pos="362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60093"/>
    <a:srgbClr val="5F5F5F"/>
    <a:srgbClr val="339966"/>
    <a:srgbClr val="E3261E"/>
    <a:srgbClr val="B53D5A"/>
    <a:srgbClr val="993366"/>
    <a:srgbClr val="FF3399"/>
    <a:srgbClr val="DDDDDD"/>
    <a:srgbClr val="B2B2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591" autoAdjust="0"/>
  </p:normalViewPr>
  <p:slideViewPr>
    <p:cSldViewPr>
      <p:cViewPr varScale="1">
        <p:scale>
          <a:sx n="97" d="100"/>
          <a:sy n="97" d="100"/>
        </p:scale>
        <p:origin x="504" y="72"/>
      </p:cViewPr>
      <p:guideLst>
        <p:guide orient="horz" pos="2059"/>
        <p:guide pos="3629"/>
      </p:guideLst>
    </p:cSldViewPr>
  </p:slideViewPr>
  <p:outlineViewPr>
    <p:cViewPr>
      <p:scale>
        <a:sx n="33" d="100"/>
        <a:sy n="33" d="100"/>
      </p:scale>
      <p:origin x="0" y="0"/>
    </p:cViewPr>
  </p:outlineViewPr>
  <p:notesTextViewPr>
    <p:cViewPr>
      <p:scale>
        <a:sx n="3" d="2"/>
        <a:sy n="3" d="2"/>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5124"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miter lim="800000"/>
          </a:ln>
          <a:extLst>
            <a:ext uri="{909E8E84-426E-40DD-AFC4-6F175D3DCCD1}">
              <a14:hiddenFill xmlns:a14="http://schemas.microsoft.com/office/drawing/2010/main">
                <a:solidFill>
                  <a:srgbClr val="FFFFFF"/>
                </a:solidFill>
              </a14:hiddenFill>
            </a:ext>
          </a:extLst>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noProof="1" dirty="0">
                <a:ea typeface="黑体" panose="02010609060101010101" pitchFamily="49" charset="-122"/>
              </a:defRPr>
            </a:lvl1pPr>
          </a:lstStyle>
          <a:p>
            <a:fld id="{A64CA497-71E0-4184-919F-D45F39379D11}" type="slidenum">
              <a:rPr lang="zh-CN" altLang="en-US"/>
              <a:pPr/>
              <a:t>‹#›</a:t>
            </a:fld>
            <a:endParaRPr lang="zh-CN" altLang="en-US">
              <a:ea typeface="黑体" panose="02010609060101010101" pitchFamily="49" charset="-122"/>
            </a:endParaRPr>
          </a:p>
        </p:txBody>
      </p:sp>
    </p:spTree>
    <p:extLst>
      <p:ext uri="{BB962C8B-B14F-4D97-AF65-F5344CB8AC3E}">
        <p14:creationId xmlns:p14="http://schemas.microsoft.com/office/powerpoint/2010/main" val="1747822530"/>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21</a:t>
            </a:fld>
            <a:endParaRPr lang="zh-CN" altLang="en-US">
              <a:ea typeface="黑体" panose="02010609060101010101" pitchFamily="49" charset="-122"/>
            </a:endParaRPr>
          </a:p>
        </p:txBody>
      </p:sp>
    </p:spTree>
    <p:extLst>
      <p:ext uri="{BB962C8B-B14F-4D97-AF65-F5344CB8AC3E}">
        <p14:creationId xmlns:p14="http://schemas.microsoft.com/office/powerpoint/2010/main" val="8581476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3.xml"/><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3.xml"/><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3.xml"/><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3.xml"/><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127832" y="503783"/>
            <a:ext cx="7521637" cy="4620170"/>
          </a:xfrm>
          <a:prstGeom prst="rect">
            <a:avLst/>
          </a:prstGeom>
        </p:spPr>
      </p:pic>
    </p:spTree>
    <p:extLst>
      <p:ext uri="{BB962C8B-B14F-4D97-AF65-F5344CB8AC3E}">
        <p14:creationId xmlns:p14="http://schemas.microsoft.com/office/powerpoint/2010/main" val="31611961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79957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grpSp>
        <p:nvGrpSpPr>
          <p:cNvPr id="2" name="组合 1"/>
          <p:cNvGrpSpPr/>
          <p:nvPr userDrawn="1"/>
        </p:nvGrpSpPr>
        <p:grpSpPr>
          <a:xfrm>
            <a:off x="10172981" y="5338047"/>
            <a:ext cx="1453515" cy="1453515"/>
            <a:chOff x="10153525" y="-301660"/>
            <a:chExt cx="1453515" cy="1453515"/>
          </a:xfrm>
        </p:grpSpPr>
        <p:pic>
          <p:nvPicPr>
            <p:cNvPr id="3" name="图片 2" descr="e37b0ec1d4924ecca897357d279cf883">
              <a:hlinkClick r:id="rId2" action="ppaction://hlinksldjump">
                <a:snd r:embed="rId3" name="chimes.wav"/>
              </a:hlinkClick>
            </p:cNvPr>
            <p:cNvPicPr>
              <a:picLocks noChangeAspect="1"/>
            </p:cNvPicPr>
            <p:nvPr userDrawn="1"/>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153525" y="-301660"/>
              <a:ext cx="1453515" cy="1453515"/>
            </a:xfrm>
            <a:prstGeom prst="rect">
              <a:avLst/>
            </a:prstGeom>
          </p:spPr>
        </p:pic>
        <p:sp>
          <p:nvSpPr>
            <p:cNvPr id="4" name="文本框 3">
              <a:hlinkClick r:id="rId2" action="ppaction://hlinksldjump">
                <a:snd r:embed="rId3" name="chimes.wav"/>
              </a:hlinkClick>
            </p:cNvPr>
            <p:cNvSpPr txBox="1"/>
            <p:nvPr userDrawn="1"/>
          </p:nvSpPr>
          <p:spPr>
            <a:xfrm>
              <a:off x="10403228" y="192183"/>
              <a:ext cx="954107" cy="400110"/>
            </a:xfrm>
            <a:prstGeom prst="rect">
              <a:avLst/>
            </a:prstGeom>
            <a:noFill/>
          </p:spPr>
          <p:txBody>
            <a:bodyPr wrap="none" rtlCol="0">
              <a:spAutoFit/>
            </a:bodyPr>
            <a:lstStyle/>
            <a:p>
              <a:r>
                <a:rPr lang="zh-CN" altLang="en-US" sz="2000" dirty="0" smtClean="0">
                  <a:solidFill>
                    <a:srgbClr val="5F5F5F"/>
                  </a:solidFill>
                  <a:latin typeface="华文新魏" panose="02010800040101010101" pitchFamily="2" charset="-122"/>
                  <a:ea typeface="华文新魏" panose="02010800040101010101" pitchFamily="2" charset="-122"/>
                </a:rPr>
                <a:t>导航页</a:t>
              </a:r>
              <a:endParaRPr lang="zh-CN" altLang="en-US" sz="2000" dirty="0">
                <a:solidFill>
                  <a:srgbClr val="5F5F5F"/>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90936819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grpSp>
        <p:nvGrpSpPr>
          <p:cNvPr id="8" name="组合 7"/>
          <p:cNvGrpSpPr/>
          <p:nvPr userDrawn="1"/>
        </p:nvGrpSpPr>
        <p:grpSpPr>
          <a:xfrm>
            <a:off x="10172981" y="5338047"/>
            <a:ext cx="1453515" cy="1453515"/>
            <a:chOff x="10153525" y="-301660"/>
            <a:chExt cx="1453515" cy="1453515"/>
          </a:xfrm>
        </p:grpSpPr>
        <p:pic>
          <p:nvPicPr>
            <p:cNvPr id="9" name="图片 8" descr="e37b0ec1d4924ecca897357d279cf883">
              <a:hlinkClick r:id="rId2" action="ppaction://hlinksldjump">
                <a:snd r:embed="rId3" name="chimes.wav"/>
              </a:hlinkClick>
            </p:cNvPr>
            <p:cNvPicPr>
              <a:picLocks noChangeAspect="1"/>
            </p:cNvPicPr>
            <p:nvPr userDrawn="1"/>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153525" y="-301660"/>
              <a:ext cx="1453515" cy="1453515"/>
            </a:xfrm>
            <a:prstGeom prst="rect">
              <a:avLst/>
            </a:prstGeom>
          </p:spPr>
        </p:pic>
        <p:sp>
          <p:nvSpPr>
            <p:cNvPr id="10" name="文本框 9">
              <a:hlinkClick r:id="rId2" action="ppaction://hlinksldjump">
                <a:snd r:embed="rId3" name="chimes.wav"/>
              </a:hlinkClick>
            </p:cNvPr>
            <p:cNvSpPr txBox="1"/>
            <p:nvPr userDrawn="1"/>
          </p:nvSpPr>
          <p:spPr>
            <a:xfrm>
              <a:off x="10403228" y="192183"/>
              <a:ext cx="954107" cy="400110"/>
            </a:xfrm>
            <a:prstGeom prst="rect">
              <a:avLst/>
            </a:prstGeom>
            <a:noFill/>
          </p:spPr>
          <p:txBody>
            <a:bodyPr wrap="none" rtlCol="0">
              <a:spAutoFit/>
            </a:bodyPr>
            <a:lstStyle/>
            <a:p>
              <a:r>
                <a:rPr lang="zh-CN" altLang="en-US" sz="2000" dirty="0" smtClean="0">
                  <a:solidFill>
                    <a:srgbClr val="5F5F5F"/>
                  </a:solidFill>
                  <a:latin typeface="华文新魏" panose="02010800040101010101" pitchFamily="2" charset="-122"/>
                  <a:ea typeface="华文新魏" panose="02010800040101010101" pitchFamily="2" charset="-122"/>
                </a:rPr>
                <a:t>导航页</a:t>
              </a:r>
              <a:endParaRPr lang="zh-CN" altLang="en-US" sz="2000" dirty="0">
                <a:solidFill>
                  <a:srgbClr val="5F5F5F"/>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375246955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grpSp>
        <p:nvGrpSpPr>
          <p:cNvPr id="5" name="组合 4"/>
          <p:cNvGrpSpPr/>
          <p:nvPr userDrawn="1"/>
        </p:nvGrpSpPr>
        <p:grpSpPr>
          <a:xfrm>
            <a:off x="10172981" y="5338047"/>
            <a:ext cx="1453515" cy="1453515"/>
            <a:chOff x="10153525" y="-301660"/>
            <a:chExt cx="1453515" cy="1453515"/>
          </a:xfrm>
        </p:grpSpPr>
        <p:pic>
          <p:nvPicPr>
            <p:cNvPr id="6" name="图片 5" descr="e37b0ec1d4924ecca897357d279cf883">
              <a:hlinkClick r:id="rId2" action="ppaction://hlinksldjump">
                <a:snd r:embed="rId3" name="chimes.wav"/>
              </a:hlinkClick>
            </p:cNvPr>
            <p:cNvPicPr>
              <a:picLocks noChangeAspect="1"/>
            </p:cNvPicPr>
            <p:nvPr userDrawn="1"/>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153525" y="-301660"/>
              <a:ext cx="1453515" cy="1453515"/>
            </a:xfrm>
            <a:prstGeom prst="rect">
              <a:avLst/>
            </a:prstGeom>
          </p:spPr>
        </p:pic>
        <p:sp>
          <p:nvSpPr>
            <p:cNvPr id="7" name="文本框 6">
              <a:hlinkClick r:id="rId2" action="ppaction://hlinksldjump">
                <a:snd r:embed="rId3" name="chimes.wav"/>
              </a:hlinkClick>
            </p:cNvPr>
            <p:cNvSpPr txBox="1"/>
            <p:nvPr userDrawn="1"/>
          </p:nvSpPr>
          <p:spPr>
            <a:xfrm>
              <a:off x="10403228" y="192183"/>
              <a:ext cx="954107" cy="400110"/>
            </a:xfrm>
            <a:prstGeom prst="rect">
              <a:avLst/>
            </a:prstGeom>
            <a:noFill/>
          </p:spPr>
          <p:txBody>
            <a:bodyPr wrap="none" rtlCol="0">
              <a:spAutoFit/>
            </a:bodyPr>
            <a:lstStyle/>
            <a:p>
              <a:r>
                <a:rPr lang="zh-CN" altLang="en-US" sz="2000" dirty="0" smtClean="0">
                  <a:solidFill>
                    <a:srgbClr val="5F5F5F"/>
                  </a:solidFill>
                  <a:latin typeface="华文新魏" panose="02010800040101010101" pitchFamily="2" charset="-122"/>
                  <a:ea typeface="华文新魏" panose="02010800040101010101" pitchFamily="2" charset="-122"/>
                </a:rPr>
                <a:t>导航页</a:t>
              </a:r>
              <a:endParaRPr lang="zh-CN" altLang="en-US" sz="2000" dirty="0">
                <a:solidFill>
                  <a:srgbClr val="5F5F5F"/>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384103702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grpSp>
        <p:nvGrpSpPr>
          <p:cNvPr id="5" name="组合 4"/>
          <p:cNvGrpSpPr/>
          <p:nvPr userDrawn="1"/>
        </p:nvGrpSpPr>
        <p:grpSpPr>
          <a:xfrm>
            <a:off x="10172981" y="5338047"/>
            <a:ext cx="1453515" cy="1453515"/>
            <a:chOff x="10153525" y="-301660"/>
            <a:chExt cx="1453515" cy="1453515"/>
          </a:xfrm>
        </p:grpSpPr>
        <p:pic>
          <p:nvPicPr>
            <p:cNvPr id="6" name="图片 5" descr="e37b0ec1d4924ecca897357d279cf883">
              <a:hlinkClick r:id="rId2" action="ppaction://hlinksldjump">
                <a:snd r:embed="rId3" name="chimes.wav"/>
              </a:hlinkClick>
            </p:cNvPr>
            <p:cNvPicPr>
              <a:picLocks noChangeAspect="1"/>
            </p:cNvPicPr>
            <p:nvPr userDrawn="1"/>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153525" y="-301660"/>
              <a:ext cx="1453515" cy="1453515"/>
            </a:xfrm>
            <a:prstGeom prst="rect">
              <a:avLst/>
            </a:prstGeom>
          </p:spPr>
        </p:pic>
        <p:sp>
          <p:nvSpPr>
            <p:cNvPr id="7" name="文本框 6">
              <a:hlinkClick r:id="rId2" action="ppaction://hlinksldjump">
                <a:snd r:embed="rId3" name="chimes.wav"/>
              </a:hlinkClick>
            </p:cNvPr>
            <p:cNvSpPr txBox="1"/>
            <p:nvPr userDrawn="1"/>
          </p:nvSpPr>
          <p:spPr>
            <a:xfrm>
              <a:off x="10403228" y="192183"/>
              <a:ext cx="954107" cy="400110"/>
            </a:xfrm>
            <a:prstGeom prst="rect">
              <a:avLst/>
            </a:prstGeom>
            <a:noFill/>
          </p:spPr>
          <p:txBody>
            <a:bodyPr wrap="none" rtlCol="0">
              <a:spAutoFit/>
            </a:bodyPr>
            <a:lstStyle/>
            <a:p>
              <a:r>
                <a:rPr lang="zh-CN" altLang="en-US" sz="2000" dirty="0" smtClean="0">
                  <a:solidFill>
                    <a:srgbClr val="5F5F5F"/>
                  </a:solidFill>
                  <a:latin typeface="华文新魏" panose="02010800040101010101" pitchFamily="2" charset="-122"/>
                  <a:ea typeface="华文新魏" panose="02010800040101010101" pitchFamily="2" charset="-122"/>
                </a:rPr>
                <a:t>导航页</a:t>
              </a:r>
              <a:endParaRPr lang="zh-CN" altLang="en-US" sz="2000" dirty="0">
                <a:solidFill>
                  <a:srgbClr val="5F5F5F"/>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17128942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grpSp>
        <p:nvGrpSpPr>
          <p:cNvPr id="2" name="组合 1"/>
          <p:cNvGrpSpPr/>
          <p:nvPr userDrawn="1"/>
        </p:nvGrpSpPr>
        <p:grpSpPr>
          <a:xfrm>
            <a:off x="936501" y="736068"/>
            <a:ext cx="9690513" cy="4520243"/>
            <a:chOff x="936501" y="736068"/>
            <a:chExt cx="9690513" cy="4520243"/>
          </a:xfrm>
        </p:grpSpPr>
        <p:sp>
          <p:nvSpPr>
            <p:cNvPr id="3" name="文本框 2"/>
            <p:cNvSpPr txBox="1"/>
            <p:nvPr userDrawn="1"/>
          </p:nvSpPr>
          <p:spPr>
            <a:xfrm>
              <a:off x="1728109" y="1442143"/>
              <a:ext cx="8117928" cy="2800767"/>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none" rtlCol="0">
              <a:spAutoFit/>
            </a:bodyPr>
            <a:lstStyle/>
            <a:p>
              <a:r>
                <a:rPr lang="zh-CN" altLang="en-US"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路漫漫其修远兮</a:t>
              </a:r>
              <a:endParaRPr lang="en-US" altLang="zh-CN"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r>
                <a:rPr lang="zh-CN" altLang="en-US"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吾将上下而求索</a:t>
              </a:r>
              <a:endParaRPr lang="en-US" altLang="zh-CN"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pic>
          <p:nvPicPr>
            <p:cNvPr id="4" name="图片 3" descr="阴影"/>
            <p:cNvPicPr>
              <a:picLocks noChangeAspect="1"/>
            </p:cNvPicPr>
            <p:nvPr userDrawn="1"/>
          </p:nvPicPr>
          <p:blipFill>
            <a:blip r:embed="rId2"/>
            <a:stretch>
              <a:fillRect/>
            </a:stretch>
          </p:blipFill>
          <p:spPr>
            <a:xfrm>
              <a:off x="936501" y="736068"/>
              <a:ext cx="9690513" cy="4520243"/>
            </a:xfrm>
            <a:prstGeom prst="rect">
              <a:avLst/>
            </a:prstGeom>
          </p:spPr>
        </p:pic>
      </p:grpSp>
    </p:spTree>
    <p:extLst>
      <p:ext uri="{BB962C8B-B14F-4D97-AF65-F5344CB8AC3E}">
        <p14:creationId xmlns:p14="http://schemas.microsoft.com/office/powerpoint/2010/main" val="3426079027"/>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F4BE031C-B885-491B-AFE9-3136DB3D16BC}"/>
              </a:ext>
            </a:extLst>
          </p:cNvPr>
          <p:cNvSpPr/>
          <p:nvPr userDrawn="1"/>
        </p:nvSpPr>
        <p:spPr>
          <a:xfrm>
            <a:off x="0" y="6240412"/>
            <a:ext cx="11522075" cy="239763"/>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3024" b="0" cap="none" spc="0" dirty="0">
              <a:ln w="0"/>
              <a:solidFill>
                <a:schemeClr val="accent1"/>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 xmlns:a16="http://schemas.microsoft.com/office/drawing/2014/main" id="{B1BE55F9-2A5E-4E28-8E5F-1BBB89835B59}"/>
              </a:ext>
            </a:extLst>
          </p:cNvPr>
          <p:cNvCxnSpPr/>
          <p:nvPr userDrawn="1"/>
        </p:nvCxnSpPr>
        <p:spPr>
          <a:xfrm>
            <a:off x="0" y="633267"/>
            <a:ext cx="11522075"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 xmlns:a16="http://schemas.microsoft.com/office/drawing/2014/main" id="{3C8BB19B-3BF3-48F9-BA5C-0CEE270043F5}"/>
              </a:ext>
            </a:extLst>
          </p:cNvPr>
          <p:cNvSpPr/>
          <p:nvPr userDrawn="1"/>
        </p:nvSpPr>
        <p:spPr>
          <a:xfrm>
            <a:off x="0" y="0"/>
            <a:ext cx="11522075" cy="628635"/>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24" dirty="0"/>
          </a:p>
        </p:txBody>
      </p:sp>
    </p:spTree>
    <p:extLst>
      <p:ext uri="{BB962C8B-B14F-4D97-AF65-F5344CB8AC3E}">
        <p14:creationId xmlns:p14="http://schemas.microsoft.com/office/powerpoint/2010/main" val="1345586147"/>
      </p:ext>
    </p:extLst>
  </p:cSld>
  <p:clrMap bg1="lt1" tx1="dk1" bg2="lt2" tx2="dk2" accent1="accent1" accent2="accent2" accent3="accent3" accent4="accent4" accent5="accent5" accent6="accent6" hlink="hlink" folHlink="folHlink"/>
  <p:sldLayoutIdLst>
    <p:sldLayoutId id="2147483661" r:id="rId1"/>
    <p:sldLayoutId id="2147483695" r:id="rId2"/>
    <p:sldLayoutId id="2147483689" r:id="rId3"/>
    <p:sldLayoutId id="2147483690" r:id="rId4"/>
    <p:sldLayoutId id="2147483691" r:id="rId5"/>
    <p:sldLayoutId id="2147483692" r:id="rId6"/>
    <p:sldLayoutId id="2147483694" r:id="rId7"/>
  </p:sldLayoutIdLst>
  <p:timing>
    <p:tnLst>
      <p:par>
        <p:cTn id="1" dur="indefinite" restart="never" nodeType="tmRoot"/>
      </p:par>
    </p:tnLst>
  </p:timing>
  <p:txStyles>
    <p:titleStyle>
      <a:lvl1pPr algn="ctr" rtl="0" eaLnBrk="1" fontAlgn="base" hangingPunct="1">
        <a:spcBef>
          <a:spcPct val="0"/>
        </a:spcBef>
        <a:spcAft>
          <a:spcPct val="0"/>
        </a:spcAft>
        <a:defRPr sz="4158" kern="1200">
          <a:solidFill>
            <a:schemeClr val="tx1"/>
          </a:solidFill>
          <a:latin typeface="+mj-lt"/>
          <a:ea typeface="+mj-ea"/>
          <a:cs typeface="+mj-cs"/>
        </a:defRPr>
      </a:lvl1pPr>
      <a:lvl2pPr algn="ctr" rtl="0" eaLnBrk="1" fontAlgn="base" hangingPunct="1">
        <a:spcBef>
          <a:spcPct val="0"/>
        </a:spcBef>
        <a:spcAft>
          <a:spcPct val="0"/>
        </a:spcAft>
        <a:defRPr sz="4158">
          <a:solidFill>
            <a:schemeClr val="tx1"/>
          </a:solidFill>
          <a:latin typeface="Arial" charset="0"/>
          <a:ea typeface="黑体" pitchFamily="2" charset="-122"/>
        </a:defRPr>
      </a:lvl2pPr>
      <a:lvl3pPr algn="ctr" rtl="0" eaLnBrk="1" fontAlgn="base" hangingPunct="1">
        <a:spcBef>
          <a:spcPct val="0"/>
        </a:spcBef>
        <a:spcAft>
          <a:spcPct val="0"/>
        </a:spcAft>
        <a:defRPr sz="4158">
          <a:solidFill>
            <a:schemeClr val="tx1"/>
          </a:solidFill>
          <a:latin typeface="Arial" charset="0"/>
          <a:ea typeface="黑体" pitchFamily="2" charset="-122"/>
        </a:defRPr>
      </a:lvl3pPr>
      <a:lvl4pPr algn="ctr" rtl="0" eaLnBrk="1" fontAlgn="base" hangingPunct="1">
        <a:spcBef>
          <a:spcPct val="0"/>
        </a:spcBef>
        <a:spcAft>
          <a:spcPct val="0"/>
        </a:spcAft>
        <a:defRPr sz="4158">
          <a:solidFill>
            <a:schemeClr val="tx1"/>
          </a:solidFill>
          <a:latin typeface="Arial" charset="0"/>
          <a:ea typeface="黑体" pitchFamily="2" charset="-122"/>
        </a:defRPr>
      </a:lvl4pPr>
      <a:lvl5pPr algn="ctr" rtl="0" eaLnBrk="1" fontAlgn="base" hangingPunct="1">
        <a:spcBef>
          <a:spcPct val="0"/>
        </a:spcBef>
        <a:spcAft>
          <a:spcPct val="0"/>
        </a:spcAft>
        <a:defRPr sz="4158">
          <a:solidFill>
            <a:schemeClr val="tx1"/>
          </a:solidFill>
          <a:latin typeface="Arial" charset="0"/>
          <a:ea typeface="黑体" pitchFamily="2" charset="-122"/>
        </a:defRPr>
      </a:lvl5pPr>
      <a:lvl6pPr marL="432008" algn="ctr" rtl="0" eaLnBrk="1" fontAlgn="base" hangingPunct="1">
        <a:spcBef>
          <a:spcPct val="0"/>
        </a:spcBef>
        <a:spcAft>
          <a:spcPct val="0"/>
        </a:spcAft>
        <a:defRPr sz="4158">
          <a:solidFill>
            <a:schemeClr val="tx1"/>
          </a:solidFill>
          <a:latin typeface="Arial" charset="0"/>
          <a:ea typeface="黑体" pitchFamily="2" charset="-122"/>
        </a:defRPr>
      </a:lvl6pPr>
      <a:lvl7pPr marL="864017" algn="ctr" rtl="0" eaLnBrk="1" fontAlgn="base" hangingPunct="1">
        <a:spcBef>
          <a:spcPct val="0"/>
        </a:spcBef>
        <a:spcAft>
          <a:spcPct val="0"/>
        </a:spcAft>
        <a:defRPr sz="4158">
          <a:solidFill>
            <a:schemeClr val="tx1"/>
          </a:solidFill>
          <a:latin typeface="Arial" charset="0"/>
          <a:ea typeface="黑体" pitchFamily="2" charset="-122"/>
        </a:defRPr>
      </a:lvl7pPr>
      <a:lvl8pPr marL="1296025" algn="ctr" rtl="0" eaLnBrk="1" fontAlgn="base" hangingPunct="1">
        <a:spcBef>
          <a:spcPct val="0"/>
        </a:spcBef>
        <a:spcAft>
          <a:spcPct val="0"/>
        </a:spcAft>
        <a:defRPr sz="4158">
          <a:solidFill>
            <a:schemeClr val="tx1"/>
          </a:solidFill>
          <a:latin typeface="Arial" charset="0"/>
          <a:ea typeface="黑体" pitchFamily="2" charset="-122"/>
        </a:defRPr>
      </a:lvl8pPr>
      <a:lvl9pPr marL="1728033" algn="ctr" rtl="0" eaLnBrk="1" fontAlgn="base" hangingPunct="1">
        <a:spcBef>
          <a:spcPct val="0"/>
        </a:spcBef>
        <a:spcAft>
          <a:spcPct val="0"/>
        </a:spcAft>
        <a:defRPr sz="4158">
          <a:solidFill>
            <a:schemeClr val="tx1"/>
          </a:solidFill>
          <a:latin typeface="Arial" charset="0"/>
          <a:ea typeface="黑体" pitchFamily="2" charset="-122"/>
        </a:defRPr>
      </a:lvl9pPr>
    </p:titleStyle>
    <p:bodyStyle>
      <a:lvl1pPr marL="324006" indent="-324006" algn="l" rtl="0" eaLnBrk="1" fontAlgn="base" hangingPunct="1">
        <a:spcBef>
          <a:spcPct val="20000"/>
        </a:spcBef>
        <a:spcAft>
          <a:spcPct val="0"/>
        </a:spcAft>
        <a:buFont typeface="Arial" charset="0"/>
        <a:buChar char="•"/>
        <a:defRPr sz="3024" kern="1200">
          <a:solidFill>
            <a:schemeClr val="tx1"/>
          </a:solidFill>
          <a:latin typeface="+mn-lt"/>
          <a:ea typeface="+mn-ea"/>
          <a:cs typeface="+mn-cs"/>
        </a:defRPr>
      </a:lvl1pPr>
      <a:lvl2pPr marL="702013" indent="-270005" algn="l" rtl="0" eaLnBrk="1" fontAlgn="base" hangingPunct="1">
        <a:spcBef>
          <a:spcPct val="20000"/>
        </a:spcBef>
        <a:spcAft>
          <a:spcPct val="0"/>
        </a:spcAft>
        <a:buFont typeface="Arial" charset="0"/>
        <a:buChar char="–"/>
        <a:defRPr sz="2646" kern="1200">
          <a:solidFill>
            <a:schemeClr val="tx1"/>
          </a:solidFill>
          <a:latin typeface="+mn-lt"/>
          <a:ea typeface="+mn-ea"/>
          <a:cs typeface="+mn-cs"/>
        </a:defRPr>
      </a:lvl2pPr>
      <a:lvl3pPr marL="1080021" indent="-216004" algn="l" rtl="0" eaLnBrk="1" fontAlgn="base" hangingPunct="1">
        <a:spcBef>
          <a:spcPct val="20000"/>
        </a:spcBef>
        <a:spcAft>
          <a:spcPct val="0"/>
        </a:spcAft>
        <a:buFont typeface="Arial" charset="0"/>
        <a:buChar char="•"/>
        <a:defRPr sz="2268" kern="1200">
          <a:solidFill>
            <a:schemeClr val="tx1"/>
          </a:solidFill>
          <a:latin typeface="+mn-lt"/>
          <a:ea typeface="+mn-ea"/>
          <a:cs typeface="+mn-cs"/>
        </a:defRPr>
      </a:lvl3pPr>
      <a:lvl4pPr marL="1512029"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4pPr>
      <a:lvl5pPr marL="1944037"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5pPr>
      <a:lvl6pPr marL="2376046"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6pPr>
      <a:lvl7pPr marL="2808054"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7pPr>
      <a:lvl8pPr marL="3240062"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8pPr>
      <a:lvl9pPr marL="3672070"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9pPr>
    </p:bodyStyle>
    <p:otherStyle>
      <a:defPPr>
        <a:defRPr lang="zh-CN"/>
      </a:defPPr>
      <a:lvl1pPr marL="0" algn="l" defTabSz="864017" rtl="0" eaLnBrk="1" latinLnBrk="0" hangingPunct="1">
        <a:defRPr sz="1701" kern="1200">
          <a:solidFill>
            <a:schemeClr val="tx1"/>
          </a:solidFill>
          <a:latin typeface="+mn-lt"/>
          <a:ea typeface="+mn-ea"/>
          <a:cs typeface="+mn-cs"/>
        </a:defRPr>
      </a:lvl1pPr>
      <a:lvl2pPr marL="432008" algn="l" defTabSz="864017" rtl="0" eaLnBrk="1" latinLnBrk="0" hangingPunct="1">
        <a:defRPr sz="1701" kern="1200">
          <a:solidFill>
            <a:schemeClr val="tx1"/>
          </a:solidFill>
          <a:latin typeface="+mn-lt"/>
          <a:ea typeface="+mn-ea"/>
          <a:cs typeface="+mn-cs"/>
        </a:defRPr>
      </a:lvl2pPr>
      <a:lvl3pPr marL="864017" algn="l" defTabSz="864017" rtl="0" eaLnBrk="1" latinLnBrk="0" hangingPunct="1">
        <a:defRPr sz="1701" kern="1200">
          <a:solidFill>
            <a:schemeClr val="tx1"/>
          </a:solidFill>
          <a:latin typeface="+mn-lt"/>
          <a:ea typeface="+mn-ea"/>
          <a:cs typeface="+mn-cs"/>
        </a:defRPr>
      </a:lvl3pPr>
      <a:lvl4pPr marL="1296025" algn="l" defTabSz="864017" rtl="0" eaLnBrk="1" latinLnBrk="0" hangingPunct="1">
        <a:defRPr sz="1701" kern="1200">
          <a:solidFill>
            <a:schemeClr val="tx1"/>
          </a:solidFill>
          <a:latin typeface="+mn-lt"/>
          <a:ea typeface="+mn-ea"/>
          <a:cs typeface="+mn-cs"/>
        </a:defRPr>
      </a:lvl4pPr>
      <a:lvl5pPr marL="1728033" algn="l" defTabSz="864017" rtl="0" eaLnBrk="1" latinLnBrk="0" hangingPunct="1">
        <a:defRPr sz="1701" kern="1200">
          <a:solidFill>
            <a:schemeClr val="tx1"/>
          </a:solidFill>
          <a:latin typeface="+mn-lt"/>
          <a:ea typeface="+mn-ea"/>
          <a:cs typeface="+mn-cs"/>
        </a:defRPr>
      </a:lvl5pPr>
      <a:lvl6pPr marL="2160041" algn="l" defTabSz="864017" rtl="0" eaLnBrk="1" latinLnBrk="0" hangingPunct="1">
        <a:defRPr sz="1701" kern="1200">
          <a:solidFill>
            <a:schemeClr val="tx1"/>
          </a:solidFill>
          <a:latin typeface="+mn-lt"/>
          <a:ea typeface="+mn-ea"/>
          <a:cs typeface="+mn-cs"/>
        </a:defRPr>
      </a:lvl6pPr>
      <a:lvl7pPr marL="2592050" algn="l" defTabSz="864017" rtl="0" eaLnBrk="1" latinLnBrk="0" hangingPunct="1">
        <a:defRPr sz="1701" kern="1200">
          <a:solidFill>
            <a:schemeClr val="tx1"/>
          </a:solidFill>
          <a:latin typeface="+mn-lt"/>
          <a:ea typeface="+mn-ea"/>
          <a:cs typeface="+mn-cs"/>
        </a:defRPr>
      </a:lvl7pPr>
      <a:lvl8pPr marL="3024058" algn="l" defTabSz="864017" rtl="0" eaLnBrk="1" latinLnBrk="0" hangingPunct="1">
        <a:defRPr sz="1701" kern="1200">
          <a:solidFill>
            <a:schemeClr val="tx1"/>
          </a:solidFill>
          <a:latin typeface="+mn-lt"/>
          <a:ea typeface="+mn-ea"/>
          <a:cs typeface="+mn-cs"/>
        </a:defRPr>
      </a:lvl8pPr>
      <a:lvl9pPr marL="3456066" algn="l" defTabSz="864017" rtl="0" eaLnBrk="1" latinLnBrk="0" hangingPunct="1">
        <a:defRPr sz="17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6.emf"/><Relationship Id="rId4" Type="http://schemas.openxmlformats.org/officeDocument/2006/relationships/package" Target="../embeddings/Microsoft_Word___2.docx"/></Relationships>
</file>

<file path=ppt/slides/_rels/slide1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4.xml"/><Relationship Id="rId5" Type="http://schemas.openxmlformats.org/officeDocument/2006/relationships/image" Target="../media/image8.jpeg"/><Relationship Id="rId4" Type="http://schemas.openxmlformats.org/officeDocument/2006/relationships/image" Target="../media/image7.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slide" Target="slide18.xml"/><Relationship Id="rId5" Type="http://schemas.openxmlformats.org/officeDocument/2006/relationships/slide" Target="slide11.xml"/><Relationship Id="rId4" Type="http://schemas.openxmlformats.org/officeDocument/2006/relationships/audio" Target="../media/audio2.wav"/></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5.emf"/><Relationship Id="rId4" Type="http://schemas.openxmlformats.org/officeDocument/2006/relationships/package" Target="../embeddings/Microsoft_Word___1.docx"/></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32445" y="3722371"/>
            <a:ext cx="10801200" cy="1785933"/>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Aft>
                <a:spcPts val="0"/>
              </a:spcAft>
              <a:tabLst>
                <a:tab pos="1029335" algn="l"/>
                <a:tab pos="1850390" algn="l"/>
                <a:tab pos="2538095" algn="l"/>
                <a:tab pos="3221990" algn="l"/>
              </a:tabLst>
            </a:pPr>
            <a:r>
              <a:rPr lang="zh-CN" altLang="zh-CN" sz="4400" dirty="0">
                <a:solidFill>
                  <a:srgbClr val="D60093"/>
                </a:solidFill>
                <a:cs typeface="Times New Roman" panose="02020603050405020304" pitchFamily="18" charset="0"/>
              </a:rPr>
              <a:t>第</a:t>
            </a:r>
            <a:r>
              <a:rPr lang="en-US" altLang="zh-CN" sz="4400" dirty="0">
                <a:solidFill>
                  <a:srgbClr val="D60093"/>
                </a:solidFill>
                <a:cs typeface="Times New Roman" panose="02020603050405020304" pitchFamily="18" charset="0"/>
              </a:rPr>
              <a:t>18</a:t>
            </a:r>
            <a:r>
              <a:rPr lang="zh-CN" altLang="zh-CN" sz="4400" dirty="0">
                <a:solidFill>
                  <a:srgbClr val="D60093"/>
                </a:solidFill>
                <a:cs typeface="Times New Roman" panose="02020603050405020304" pitchFamily="18" charset="0"/>
              </a:rPr>
              <a:t>课　社会主义的发展与挫折</a:t>
            </a:r>
            <a:endParaRPr lang="zh-CN" altLang="zh-CN" sz="4400" dirty="0">
              <a:solidFill>
                <a:srgbClr val="D60093"/>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916167"/>
            <a:ext cx="10807700" cy="127419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latin typeface="Arial" panose="020B0604020202020204" pitchFamily="34" charset="0"/>
                <a:cs typeface="Times New Roman" panose="02020603050405020304" pitchFamily="18" charset="0"/>
              </a:rPr>
              <a:t>苏联解体</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催化剂</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苏共高级官员发动政变。</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567826237"/>
              </p:ext>
            </p:extLst>
          </p:nvPr>
        </p:nvGraphicFramePr>
        <p:xfrm>
          <a:off x="360487" y="2212311"/>
          <a:ext cx="10913385" cy="3265402"/>
        </p:xfrm>
        <a:graphic>
          <a:graphicData uri="http://schemas.openxmlformats.org/presentationml/2006/ole">
            <mc:AlternateContent xmlns:mc="http://schemas.openxmlformats.org/markup-compatibility/2006">
              <mc:Choice xmlns:v="urn:schemas-microsoft-com:vml" Requires="v">
                <p:oleObj spid="_x0000_s2060" name="文档" r:id="rId4" imgW="3935975" imgH="1177686" progId="Word.Document.12">
                  <p:embed/>
                </p:oleObj>
              </mc:Choice>
              <mc:Fallback>
                <p:oleObj name="文档" r:id="rId4" imgW="3935975" imgH="1177686" progId="Word.Document.12">
                  <p:embed/>
                  <p:pic>
                    <p:nvPicPr>
                      <p:cNvPr id="0" name=""/>
                      <p:cNvPicPr/>
                      <p:nvPr/>
                    </p:nvPicPr>
                    <p:blipFill>
                      <a:blip r:embed="rId5"/>
                      <a:stretch>
                        <a:fillRect/>
                      </a:stretch>
                    </p:blipFill>
                    <p:spPr>
                      <a:xfrm>
                        <a:off x="360487" y="2212311"/>
                        <a:ext cx="10913385" cy="3265402"/>
                      </a:xfrm>
                      <a:prstGeom prst="rect">
                        <a:avLst/>
                      </a:prstGeom>
                    </p:spPr>
                  </p:pic>
                </p:oleObj>
              </mc:Fallback>
            </mc:AlternateContent>
          </a:graphicData>
        </a:graphic>
      </p:graphicFrame>
      <p:sp>
        <p:nvSpPr>
          <p:cNvPr id="4" name="矩形 3"/>
          <p:cNvSpPr>
            <a:spLocks noChangeAspect="1"/>
          </p:cNvSpPr>
          <p:nvPr/>
        </p:nvSpPr>
        <p:spPr>
          <a:xfrm>
            <a:off x="361950" y="4881985"/>
            <a:ext cx="10807700" cy="62671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解体</a:t>
            </a:r>
            <a:r>
              <a:rPr lang="en-US" altLang="zh-CN" dirty="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uFill>
                  <a:solidFill>
                    <a:srgbClr val="000000"/>
                  </a:solidFill>
                </a:uFill>
                <a:ea typeface="宋体" panose="02010600030101010101" pitchFamily="2" charset="-122"/>
                <a:cs typeface="Times New Roman" panose="02020603050405020304" pitchFamily="18" charset="0"/>
              </a:rPr>
              <a:t>__________</a:t>
            </a:r>
            <a:r>
              <a:rPr lang="zh-CN" altLang="zh-CN" dirty="0">
                <a:solidFill>
                  <a:srgbClr val="000000"/>
                </a:solidFill>
                <a:ea typeface="宋体" panose="02010600030101010101" pitchFamily="2" charset="-122"/>
                <a:cs typeface="Times New Roman" panose="02020603050405020304" pitchFamily="18" charset="0"/>
              </a:rPr>
              <a:t>年年底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苏联解体。</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3456781" y="3681967"/>
            <a:ext cx="1523174"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叶利钦</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7" name="矩形 6"/>
          <p:cNvSpPr>
            <a:spLocks noChangeAspect="1"/>
          </p:cNvSpPr>
          <p:nvPr/>
        </p:nvSpPr>
        <p:spPr>
          <a:xfrm>
            <a:off x="2595394" y="4911481"/>
            <a:ext cx="1005403" cy="631711"/>
          </a:xfrm>
          <a:prstGeom prst="rect">
            <a:avLst/>
          </a:prstGeom>
        </p:spPr>
        <p:txBody>
          <a:bodyPr wrap="none">
            <a:spAutoFit/>
          </a:bodyPr>
          <a:lstStyle/>
          <a:p>
            <a:pPr>
              <a:lnSpc>
                <a:spcPct val="120000"/>
              </a:lnSpc>
            </a:pPr>
            <a:r>
              <a:rPr lang="en-US" altLang="zh-CN" dirty="0" smtClean="0">
                <a:ea typeface="宋体" panose="02010600030101010101" pitchFamily="2" charset="-122"/>
                <a:cs typeface="Times New Roman" panose="02020603050405020304" pitchFamily="18" charset="0"/>
              </a:rPr>
              <a:t>1991</a:t>
            </a:r>
            <a:endParaRPr lang="zh-CN" altLang="en-US" dirty="0"/>
          </a:p>
        </p:txBody>
      </p:sp>
    </p:spTree>
    <p:extLst>
      <p:ext uri="{BB962C8B-B14F-4D97-AF65-F5344CB8AC3E}">
        <p14:creationId xmlns:p14="http://schemas.microsoft.com/office/powerpoint/2010/main" val="343040230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3240757" y="-29970"/>
            <a:ext cx="5619925" cy="831617"/>
            <a:chOff x="3240757" y="-29970"/>
            <a:chExt cx="5619925" cy="831617"/>
          </a:xfrm>
        </p:grpSpPr>
        <p:pic>
          <p:nvPicPr>
            <p:cNvPr id="4" name="图片 3" descr="阴影"/>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ass/>
                      </a14:imgEffect>
                    </a14:imgLayer>
                  </a14:imgProps>
                </a:ext>
              </a:extLst>
            </a:blip>
            <a:stretch>
              <a:fillRect/>
            </a:stretch>
          </p:blipFill>
          <p:spPr>
            <a:xfrm>
              <a:off x="3240757" y="31777"/>
              <a:ext cx="5619925" cy="769870"/>
            </a:xfrm>
            <a:prstGeom prst="rect">
              <a:avLst/>
            </a:prstGeom>
            <a:solidFill>
              <a:schemeClr val="accent1">
                <a:lumMod val="40000"/>
                <a:lumOff val="60000"/>
              </a:schemeClr>
            </a:solidFill>
            <a:ln>
              <a:noFill/>
            </a:ln>
          </p:spPr>
        </p:pic>
        <p:sp>
          <p:nvSpPr>
            <p:cNvPr id="5" name="矩形 4"/>
            <p:cNvSpPr/>
            <p:nvPr/>
          </p:nvSpPr>
          <p:spPr>
            <a:xfrm>
              <a:off x="4286772" y="-29970"/>
              <a:ext cx="3579826" cy="769441"/>
            </a:xfrm>
            <a:prstGeom prst="rect">
              <a:avLst/>
            </a:prstGeom>
          </p:spPr>
          <p:txBody>
            <a:bodyPr wrap="none">
              <a:spAutoFit/>
            </a:bodyPr>
            <a:lstStyle/>
            <a:p>
              <a:r>
                <a:rPr lang="zh-CN" altLang="en-US" sz="4400" dirty="0">
                  <a:solidFill>
                    <a:srgbClr val="D60093"/>
                  </a:solidFill>
                  <a:latin typeface="隶书" panose="02010509060101010101" pitchFamily="49" charset="-122"/>
                  <a:ea typeface="隶书" panose="02010509060101010101" pitchFamily="49" charset="-122"/>
                </a:rPr>
                <a:t>核心重难探究</a:t>
              </a:r>
              <a:endParaRPr lang="zh-CN" altLang="zh-CN" sz="4400" dirty="0">
                <a:solidFill>
                  <a:srgbClr val="D60093"/>
                </a:solidFill>
                <a:latin typeface="隶书" panose="02010509060101010101" pitchFamily="49" charset="-122"/>
                <a:ea typeface="隶书" panose="02010509060101010101" pitchFamily="49" charset="-122"/>
              </a:endParaRPr>
            </a:p>
          </p:txBody>
        </p:sp>
      </p:grpSp>
      <p:sp>
        <p:nvSpPr>
          <p:cNvPr id="2" name="矩形 1"/>
          <p:cNvSpPr>
            <a:spLocks noChangeAspect="1"/>
          </p:cNvSpPr>
          <p:nvPr/>
        </p:nvSpPr>
        <p:spPr>
          <a:xfrm>
            <a:off x="361950" y="657631"/>
            <a:ext cx="10807700" cy="186512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dirty="0">
                <a:solidFill>
                  <a:srgbClr val="000000"/>
                </a:solidFill>
                <a:latin typeface="NEU-BZ-S92"/>
                <a:ea typeface="方正正中黑简体"/>
                <a:cs typeface="Times New Roman" panose="02020603050405020304" pitchFamily="18" charset="0"/>
              </a:rPr>
              <a:t>【问题探究】</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探究点一　赫鲁晓夫改革</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smtClean="0">
                <a:solidFill>
                  <a:srgbClr val="000000"/>
                </a:solidFill>
                <a:latin typeface="Arial" panose="020B0604020202020204" pitchFamily="34" charset="0"/>
                <a:cs typeface="Times New Roman" panose="02020603050405020304" pitchFamily="18" charset="0"/>
              </a:rPr>
              <a:t>材料</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pSp>
        <p:nvGrpSpPr>
          <p:cNvPr id="15" name="组合 14"/>
          <p:cNvGrpSpPr/>
          <p:nvPr/>
        </p:nvGrpSpPr>
        <p:grpSpPr>
          <a:xfrm>
            <a:off x="1440557" y="2457831"/>
            <a:ext cx="8232015" cy="3747028"/>
            <a:chOff x="864493" y="2517395"/>
            <a:chExt cx="8232015" cy="3747028"/>
          </a:xfrm>
        </p:grpSpPr>
        <p:pic>
          <p:nvPicPr>
            <p:cNvPr id="6" name="VL9QR20.eps" descr="id:2147492908;FounderCES"/>
            <p:cNvPicPr/>
            <p:nvPr/>
          </p:nvPicPr>
          <p:blipFill>
            <a:blip r:embed="rId4"/>
            <a:stretch>
              <a:fillRect/>
            </a:stretch>
          </p:blipFill>
          <p:spPr>
            <a:xfrm>
              <a:off x="1080517" y="2592015"/>
              <a:ext cx="2088232" cy="2421945"/>
            </a:xfrm>
            <a:prstGeom prst="rect">
              <a:avLst/>
            </a:prstGeom>
          </p:spPr>
        </p:pic>
        <p:pic>
          <p:nvPicPr>
            <p:cNvPr id="7" name="VL9QR21.eps" descr="id:2147492915;FounderCES"/>
            <p:cNvPicPr/>
            <p:nvPr/>
          </p:nvPicPr>
          <p:blipFill>
            <a:blip r:embed="rId5"/>
            <a:stretch>
              <a:fillRect/>
            </a:stretch>
          </p:blipFill>
          <p:spPr>
            <a:xfrm>
              <a:off x="5296010" y="2517395"/>
              <a:ext cx="3537691" cy="2421945"/>
            </a:xfrm>
            <a:prstGeom prst="rect">
              <a:avLst/>
            </a:prstGeom>
          </p:spPr>
        </p:pic>
        <p:sp>
          <p:nvSpPr>
            <p:cNvPr id="9" name="矩形 8"/>
            <p:cNvSpPr>
              <a:spLocks noChangeAspect="1"/>
            </p:cNvSpPr>
            <p:nvPr/>
          </p:nvSpPr>
          <p:spPr>
            <a:xfrm>
              <a:off x="864493" y="4990228"/>
              <a:ext cx="2770795" cy="1274195"/>
            </a:xfrm>
            <a:prstGeom prst="rect">
              <a:avLst/>
            </a:prstGeom>
          </p:spPr>
          <p:txBody>
            <a:bodyPr wrap="square">
              <a:spAutoFit/>
            </a:bodyPr>
            <a:lstStyle/>
            <a:p>
              <a:pPr>
                <a:lnSpc>
                  <a:spcPct val="120000"/>
                </a:lnSpc>
              </a:pPr>
              <a:r>
                <a:rPr lang="zh-CN" altLang="zh-CN" dirty="0">
                  <a:solidFill>
                    <a:srgbClr val="000000"/>
                  </a:solidFill>
                  <a:ea typeface="楷体" panose="02010609060101010101" pitchFamily="49" charset="-122"/>
                  <a:cs typeface="Times New Roman" panose="02020603050405020304" pitchFamily="18" charset="0"/>
                </a:rPr>
                <a:t>图</a:t>
              </a:r>
              <a:r>
                <a:rPr lang="en-US" altLang="zh-CN" dirty="0">
                  <a:solidFill>
                    <a:srgbClr val="000000"/>
                  </a:solidFill>
                  <a:ea typeface="宋体" panose="02010600030101010101" pitchFamily="2" charset="-122"/>
                </a:rPr>
                <a:t>1</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赫鲁晓夫推广种</a:t>
              </a:r>
              <a:r>
                <a:rPr lang="zh-CN" altLang="zh-CN" dirty="0" smtClean="0">
                  <a:solidFill>
                    <a:srgbClr val="000000"/>
                  </a:solidFill>
                  <a:ea typeface="楷体" panose="02010609060101010101" pitchFamily="49" charset="-122"/>
                  <a:cs typeface="Times New Roman" panose="02020603050405020304" pitchFamily="18" charset="0"/>
                </a:rPr>
                <a:t>玉米</a:t>
              </a:r>
              <a:r>
                <a:rPr lang="en-US" altLang="zh-CN" dirty="0" smtClean="0">
                  <a:solidFill>
                    <a:srgbClr val="000000"/>
                  </a:solidFill>
                  <a:ea typeface="楷体" panose="02010609060101010101" pitchFamily="49" charset="-122"/>
                  <a:cs typeface="Times New Roman" panose="02020603050405020304" pitchFamily="18" charset="0"/>
                </a:rPr>
                <a:t> </a:t>
              </a:r>
              <a:endParaRPr lang="zh-CN" altLang="en-US" dirty="0"/>
            </a:p>
          </p:txBody>
        </p:sp>
        <p:sp>
          <p:nvSpPr>
            <p:cNvPr id="10" name="矩形 9"/>
            <p:cNvSpPr>
              <a:spLocks noChangeAspect="1"/>
            </p:cNvSpPr>
            <p:nvPr/>
          </p:nvSpPr>
          <p:spPr>
            <a:xfrm>
              <a:off x="5033201" y="4939340"/>
              <a:ext cx="4063307" cy="1274195"/>
            </a:xfrm>
            <a:prstGeom prst="rect">
              <a:avLst/>
            </a:prstGeom>
          </p:spPr>
          <p:txBody>
            <a:bodyPr wrap="square">
              <a:spAutoFit/>
            </a:bodyPr>
            <a:lstStyle/>
            <a:p>
              <a:pPr>
                <a:lnSpc>
                  <a:spcPct val="120000"/>
                </a:lnSpc>
              </a:pPr>
              <a:r>
                <a:rPr lang="zh-CN" altLang="zh-CN" dirty="0">
                  <a:solidFill>
                    <a:srgbClr val="000000"/>
                  </a:solidFill>
                  <a:ea typeface="楷体" panose="02010609060101010101" pitchFamily="49" charset="-122"/>
                  <a:cs typeface="Times New Roman" panose="02020603050405020304" pitchFamily="18" charset="0"/>
                </a:rPr>
                <a:t>图</a:t>
              </a:r>
              <a:r>
                <a:rPr lang="en-US" altLang="zh-CN" dirty="0">
                  <a:solidFill>
                    <a:srgbClr val="000000"/>
                  </a:solidFill>
                  <a:ea typeface="宋体" panose="02010600030101010101" pitchFamily="2" charset="-122"/>
                </a:rPr>
                <a:t>2</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赫鲁晓夫作反对斯大林的</a:t>
              </a:r>
              <a:r>
                <a:rPr lang="en-US" altLang="zh-CN" dirty="0">
                  <a:solidFill>
                    <a:srgbClr val="000000"/>
                  </a:solidFill>
                  <a:ea typeface="宋体" panose="02010600030101010101" pitchFamily="2" charset="-122"/>
                </a:rPr>
                <a:t>“</a:t>
              </a:r>
              <a:r>
                <a:rPr lang="zh-CN" altLang="zh-CN" dirty="0">
                  <a:solidFill>
                    <a:srgbClr val="000000"/>
                  </a:solidFill>
                  <a:ea typeface="楷体" panose="02010609060101010101" pitchFamily="49" charset="-122"/>
                  <a:cs typeface="Times New Roman" panose="02020603050405020304" pitchFamily="18" charset="0"/>
                </a:rPr>
                <a:t>秘密报告</a:t>
              </a:r>
              <a:r>
                <a:rPr lang="en-US" altLang="zh-CN" dirty="0">
                  <a:solidFill>
                    <a:srgbClr val="000000"/>
                  </a:solidFill>
                  <a:ea typeface="宋体" panose="02010600030101010101" pitchFamily="2" charset="-122"/>
                </a:rPr>
                <a:t>”</a:t>
              </a:r>
              <a:r>
                <a:rPr lang="en-US" altLang="zh-CN" dirty="0">
                  <a:solidFill>
                    <a:srgbClr val="000000"/>
                  </a:solidFill>
                  <a:ea typeface="楷体" panose="02010609060101010101" pitchFamily="49" charset="-122"/>
                </a:rPr>
                <a:t> </a:t>
              </a:r>
              <a:endParaRPr lang="zh-CN" altLang="en-US" dirty="0"/>
            </a:p>
          </p:txBody>
        </p:sp>
      </p:grpSp>
    </p:spTree>
    <p:extLst>
      <p:ext uri="{BB962C8B-B14F-4D97-AF65-F5344CB8AC3E}">
        <p14:creationId xmlns:p14="http://schemas.microsoft.com/office/powerpoint/2010/main" val="411436995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afterEffect">
                                  <p:stCondLst>
                                    <p:cond delay="0"/>
                                  </p:stCondLst>
                                  <p:childTnLst>
                                    <p:animRot by="120000">
                                      <p:cBhvr>
                                        <p:cTn id="6" dur="100" fill="hold">
                                          <p:stCondLst>
                                            <p:cond delay="0"/>
                                          </p:stCondLst>
                                        </p:cTn>
                                        <p:tgtEl>
                                          <p:spTgt spid="3"/>
                                        </p:tgtEl>
                                        <p:attrNameLst>
                                          <p:attrName>r</p:attrName>
                                        </p:attrNameLst>
                                      </p:cBhvr>
                                    </p:animRot>
                                    <p:animRot by="-240000">
                                      <p:cBhvr>
                                        <p:cTn id="7" dur="200" fill="hold">
                                          <p:stCondLst>
                                            <p:cond delay="200"/>
                                          </p:stCondLst>
                                        </p:cTn>
                                        <p:tgtEl>
                                          <p:spTgt spid="3"/>
                                        </p:tgtEl>
                                        <p:attrNameLst>
                                          <p:attrName>r</p:attrName>
                                        </p:attrNameLst>
                                      </p:cBhvr>
                                    </p:animRot>
                                    <p:animRot by="240000">
                                      <p:cBhvr>
                                        <p:cTn id="8" dur="200" fill="hold">
                                          <p:stCondLst>
                                            <p:cond delay="400"/>
                                          </p:stCondLst>
                                        </p:cTn>
                                        <p:tgtEl>
                                          <p:spTgt spid="3"/>
                                        </p:tgtEl>
                                        <p:attrNameLst>
                                          <p:attrName>r</p:attrName>
                                        </p:attrNameLst>
                                      </p:cBhvr>
                                    </p:animRot>
                                    <p:animRot by="-240000">
                                      <p:cBhvr>
                                        <p:cTn id="9" dur="200" fill="hold">
                                          <p:stCondLst>
                                            <p:cond delay="600"/>
                                          </p:stCondLst>
                                        </p:cTn>
                                        <p:tgtEl>
                                          <p:spTgt spid="3"/>
                                        </p:tgtEl>
                                        <p:attrNameLst>
                                          <p:attrName>r</p:attrName>
                                        </p:attrNameLst>
                                      </p:cBhvr>
                                    </p:animRot>
                                    <p:animRot by="120000">
                                      <p:cBhvr>
                                        <p:cTn id="10" dur="200" fill="hold">
                                          <p:stCondLst>
                                            <p:cond delay="80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矩形 10"/>
          <p:cNvSpPr>
            <a:spLocks noChangeAspect="1"/>
          </p:cNvSpPr>
          <p:nvPr/>
        </p:nvSpPr>
        <p:spPr>
          <a:xfrm>
            <a:off x="361950" y="935831"/>
            <a:ext cx="10807700" cy="4606389"/>
          </a:xfrm>
          <a:prstGeom prst="rect">
            <a:avLst/>
          </a:prstGeom>
        </p:spPr>
        <p:txBody>
          <a:bodyPr>
            <a:spAutoFit/>
          </a:bodyPr>
          <a:lstStyle/>
          <a:p>
            <a:pPr indent="266700">
              <a:lnSpc>
                <a:spcPts val="44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cs typeface="Times New Roman" panose="02020603050405020304" pitchFamily="18" charset="0"/>
              </a:rPr>
              <a:t>问题</a:t>
            </a: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结合图</a:t>
            </a: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和图</a:t>
            </a: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分析赫鲁晓夫改革主要是从哪些方面进行的。</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4400"/>
              </a:lnSpc>
              <a:spcAft>
                <a:spcPts val="0"/>
              </a:spcAft>
              <a:tabLst>
                <a:tab pos="1029335" algn="l"/>
                <a:tab pos="1850390" algn="l"/>
                <a:tab pos="2538095" algn="l"/>
                <a:tab pos="3221990" algn="l"/>
              </a:tabLst>
            </a:pPr>
            <a:r>
              <a:rPr lang="zh-CN" altLang="zh-CN" dirty="0">
                <a:ea typeface="宋体" panose="02010600030101010101" pitchFamily="2" charset="-122"/>
                <a:cs typeface="Times New Roman" panose="02020603050405020304" pitchFamily="18" charset="0"/>
              </a:rPr>
              <a:t>赫鲁晓夫针对斯大林时期存在的弊端</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在经济、政治方面采取了一些改革措施。</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44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从改革的角度谈谈对</a:t>
            </a:r>
            <a:r>
              <a:rPr lang="zh-CN" altLang="zh-CN" dirty="0" smtClean="0">
                <a:solidFill>
                  <a:srgbClr val="000000"/>
                </a:solidFill>
                <a:ea typeface="宋体" panose="02010600030101010101" pitchFamily="2" charset="-122"/>
                <a:cs typeface="Times New Roman" panose="02020603050405020304" pitchFamily="18" charset="0"/>
              </a:rPr>
              <a:t>赫鲁晓夫</a:t>
            </a:r>
            <a:r>
              <a:rPr lang="zh-CN" altLang="en-US" dirty="0" smtClean="0">
                <a:solidFill>
                  <a:srgbClr val="000000"/>
                </a:solidFill>
                <a:ea typeface="宋体" panose="02010600030101010101" pitchFamily="2" charset="-122"/>
                <a:cs typeface="Times New Roman" panose="02020603050405020304" pitchFamily="18" charset="0"/>
              </a:rPr>
              <a:t>改革</a:t>
            </a:r>
            <a:r>
              <a:rPr lang="zh-CN" altLang="zh-CN" dirty="0" smtClean="0">
                <a:solidFill>
                  <a:srgbClr val="000000"/>
                </a:solidFill>
                <a:ea typeface="宋体" panose="02010600030101010101" pitchFamily="2" charset="-122"/>
                <a:cs typeface="Times New Roman" panose="02020603050405020304" pitchFamily="18" charset="0"/>
              </a:rPr>
              <a:t>的</a:t>
            </a:r>
            <a:r>
              <a:rPr lang="zh-CN" altLang="zh-CN" dirty="0">
                <a:solidFill>
                  <a:srgbClr val="000000"/>
                </a:solidFill>
                <a:ea typeface="宋体" panose="02010600030101010101" pitchFamily="2" charset="-122"/>
                <a:cs typeface="Times New Roman" panose="02020603050405020304" pitchFamily="18" charset="0"/>
              </a:rPr>
              <a:t>评价。</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4400"/>
              </a:lnSpc>
              <a:spcAft>
                <a:spcPts val="0"/>
              </a:spcAft>
              <a:tabLst>
                <a:tab pos="1029335" algn="l"/>
                <a:tab pos="1850390" algn="l"/>
                <a:tab pos="2538095" algn="l"/>
                <a:tab pos="3221990" algn="l"/>
              </a:tabLst>
            </a:pPr>
            <a:r>
              <a:rPr lang="zh-CN" altLang="zh-CN" dirty="0">
                <a:ea typeface="宋体" panose="02010600030101010101" pitchFamily="2" charset="-122"/>
                <a:cs typeface="Times New Roman" panose="02020603050405020304" pitchFamily="18" charset="0"/>
              </a:rPr>
              <a:t>赫鲁晓夫改革在一定程度上冲击了斯大林创建的高度集中的苏联模式。但改革没有从根本上解决苏联模式高度集中的经济体制弊端</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并且存在严重偏差。</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32343450"/>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animEffect transition="in" filter="barn(inVertical)">
                                      <p:cBhvr>
                                        <p:cTn id="7" dur="500"/>
                                        <p:tgtEl>
                                          <p:spTgt spid="1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1">
                                            <p:txEl>
                                              <p:pRg st="3" end="3"/>
                                            </p:txEl>
                                          </p:spTgt>
                                        </p:tgtEl>
                                        <p:attrNameLst>
                                          <p:attrName>style.visibility</p:attrName>
                                        </p:attrNameLst>
                                      </p:cBhvr>
                                      <p:to>
                                        <p:strVal val="visible"/>
                                      </p:to>
                                    </p:set>
                                    <p:animEffect transition="in" filter="barn(inVertical)">
                                      <p:cBhvr>
                                        <p:cTn id="12" dur="500"/>
                                        <p:tgtEl>
                                          <p:spTgt spid="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863823"/>
            <a:ext cx="10807700" cy="481978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探究点二　苏联解体</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smtClean="0">
                <a:solidFill>
                  <a:srgbClr val="000000"/>
                </a:solidFill>
                <a:latin typeface="Arial" panose="020B0604020202020204" pitchFamily="34" charset="0"/>
                <a:cs typeface="Times New Roman" panose="02020603050405020304" pitchFamily="18" charset="0"/>
              </a:rPr>
              <a:t>材料</a:t>
            </a:r>
            <a:r>
              <a:rPr lang="zh-CN" altLang="zh-CN" dirty="0">
                <a:solidFill>
                  <a:srgbClr val="000000"/>
                </a:solidFill>
                <a:latin typeface="Arial" panose="020B0604020202020204" pitchFamily="34" charset="0"/>
                <a:cs typeface="Times New Roman" panose="02020603050405020304" pitchFamily="18" charset="0"/>
              </a:rPr>
              <a:t>一</a:t>
            </a:r>
            <a:r>
              <a:rPr lang="zh-CN"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dirty="0" smtClean="0">
              <a:solidFill>
                <a:srgbClr val="000000"/>
              </a:solidFill>
              <a:ea typeface="宋体" panose="02010600030101010101" pitchFamily="2"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dirty="0">
              <a:solidFill>
                <a:srgbClr val="000000"/>
              </a:solidFill>
              <a:ea typeface="宋体" panose="02010600030101010101" pitchFamily="2"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dirty="0" smtClean="0">
              <a:solidFill>
                <a:srgbClr val="000000"/>
              </a:solidFill>
              <a:ea typeface="宋体" panose="02010600030101010101" pitchFamily="2"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dirty="0" smtClean="0">
              <a:solidFill>
                <a:srgbClr val="000000"/>
              </a:solidFill>
              <a:ea typeface="宋体" panose="02010600030101010101" pitchFamily="2"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dirty="0">
                <a:solidFill>
                  <a:srgbClr val="000000"/>
                </a:solidFill>
                <a:ea typeface="楷体" panose="02010609060101010101" pitchFamily="49" charset="-122"/>
                <a:cs typeface="Times New Roman" panose="02020603050405020304" pitchFamily="18" charset="0"/>
              </a:rPr>
              <a:t>苏联人民排长队购买食品</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VL9QR23.eps" descr="id:2147492929;FounderCES"/>
          <p:cNvPicPr/>
          <p:nvPr/>
        </p:nvPicPr>
        <p:blipFill>
          <a:blip r:embed="rId2"/>
          <a:stretch>
            <a:fillRect/>
          </a:stretch>
        </p:blipFill>
        <p:spPr>
          <a:xfrm>
            <a:off x="3600797" y="1963856"/>
            <a:ext cx="4176464" cy="3045966"/>
          </a:xfrm>
          <a:prstGeom prst="rect">
            <a:avLst/>
          </a:prstGeom>
        </p:spPr>
      </p:pic>
    </p:spTree>
    <p:extLst>
      <p:ext uri="{BB962C8B-B14F-4D97-AF65-F5344CB8AC3E}">
        <p14:creationId xmlns:p14="http://schemas.microsoft.com/office/powerpoint/2010/main" val="3484838653"/>
      </p:ext>
    </p:extLst>
  </p:cSld>
  <p:clrMapOvr>
    <a:masterClrMapping/>
  </p:clrMapOvr>
  <p:transition spd="slow">
    <p:wheel spokes="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a:spLocks noChangeAspect="1"/>
          </p:cNvSpPr>
          <p:nvPr/>
        </p:nvSpPr>
        <p:spPr>
          <a:xfrm>
            <a:off x="361950" y="1295871"/>
            <a:ext cx="10807700" cy="3598999"/>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材料二</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1991</a:t>
            </a:r>
            <a:r>
              <a:rPr lang="zh-CN" altLang="zh-CN" dirty="0">
                <a:solidFill>
                  <a:srgbClr val="000000"/>
                </a:solidFill>
                <a:ea typeface="楷体" panose="02010609060101010101" pitchFamily="49"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8</a:t>
            </a:r>
            <a:r>
              <a:rPr lang="zh-CN" altLang="zh-CN" dirty="0">
                <a:solidFill>
                  <a:srgbClr val="000000"/>
                </a:solidFill>
                <a:ea typeface="楷体" panose="02010609060101010101" pitchFamily="49"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19</a:t>
            </a:r>
            <a:r>
              <a:rPr lang="zh-CN" altLang="zh-CN" dirty="0">
                <a:solidFill>
                  <a:srgbClr val="000000"/>
                </a:solidFill>
                <a:ea typeface="楷体" panose="02010609060101010101" pitchFamily="49" charset="-122"/>
                <a:cs typeface="Times New Roman" panose="02020603050405020304" pitchFamily="18" charset="0"/>
              </a:rPr>
              <a:t>日</a:t>
            </a:r>
            <a:r>
              <a:rPr lang="en-US" altLang="zh-CN" dirty="0">
                <a:solidFill>
                  <a:srgbClr val="000000"/>
                </a:solidFill>
                <a:ea typeface="宋体" panose="02010600030101010101" pitchFamily="2" charset="-122"/>
                <a:cs typeface="Times New Roman" panose="02020603050405020304" pitchFamily="18" charset="0"/>
              </a:rPr>
              <a:t>,8</a:t>
            </a:r>
            <a:r>
              <a:rPr lang="zh-CN" altLang="zh-CN" dirty="0">
                <a:solidFill>
                  <a:srgbClr val="000000"/>
                </a:solidFill>
                <a:ea typeface="楷体" panose="02010609060101010101" pitchFamily="49" charset="-122"/>
                <a:cs typeface="Times New Roman" panose="02020603050405020304" pitchFamily="18" charset="0"/>
              </a:rPr>
              <a:t>名苏共高级官员发动政变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试图维护原联盟体制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但不到</a:t>
            </a: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楷体" panose="02010609060101010101" pitchFamily="49" charset="-122"/>
                <a:cs typeface="Times New Roman" panose="02020603050405020304" pitchFamily="18" charset="0"/>
              </a:rPr>
              <a:t>天</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即宣告失败。这次事件后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戈尔巴乔夫辞去苏共中央总书记职务。俄罗斯领导人叶利钦控制了全局</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苏联的分裂进一步加快。最终苏联解体。</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摘编自刘将禹《八一九事件中的苏联</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及俄罗斯联邦最高苏维埃》</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855315409"/>
      </p:ext>
    </p:extLst>
  </p:cSld>
  <p:clrMapOvr>
    <a:masterClrMapping/>
  </p:clrMapOvr>
  <p:transition spd="slow">
    <p:wheel spokes="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1151855"/>
            <a:ext cx="10807700" cy="36379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cs typeface="Times New Roman" panose="02020603050405020304" pitchFamily="18" charset="0"/>
              </a:rPr>
              <a:t>问题</a:t>
            </a: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结合材料一和所学知识</a:t>
            </a:r>
            <a:r>
              <a:rPr lang="en-US" altLang="zh-CN" dirty="0" smtClean="0">
                <a:solidFill>
                  <a:srgbClr val="000000"/>
                </a:solidFill>
                <a:ea typeface="宋体" panose="02010600030101010101" pitchFamily="2" charset="-122"/>
                <a:cs typeface="Times New Roman" panose="02020603050405020304" pitchFamily="18" charset="0"/>
              </a:rPr>
              <a:t>,</a:t>
            </a:r>
            <a:r>
              <a:rPr lang="zh-CN" altLang="en-US" dirty="0" smtClean="0">
                <a:solidFill>
                  <a:srgbClr val="000000"/>
                </a:solidFill>
                <a:ea typeface="宋体" panose="02010600030101010101" pitchFamily="2" charset="-122"/>
                <a:cs typeface="Times New Roman" panose="02020603050405020304" pitchFamily="18" charset="0"/>
              </a:rPr>
              <a:t>分析</a:t>
            </a:r>
            <a:r>
              <a:rPr lang="zh-CN" altLang="zh-CN" dirty="0" smtClean="0">
                <a:solidFill>
                  <a:srgbClr val="000000"/>
                </a:solidFill>
                <a:ea typeface="宋体" panose="02010600030101010101" pitchFamily="2" charset="-122"/>
                <a:cs typeface="Times New Roman" panose="02020603050405020304" pitchFamily="18" charset="0"/>
              </a:rPr>
              <a:t>戈尔巴乔夫</a:t>
            </a:r>
            <a:r>
              <a:rPr lang="zh-CN" altLang="zh-CN" dirty="0">
                <a:solidFill>
                  <a:srgbClr val="000000"/>
                </a:solidFill>
                <a:ea typeface="宋体" panose="02010600030101010101" pitchFamily="2" charset="-122"/>
                <a:cs typeface="Times New Roman" panose="02020603050405020304" pitchFamily="18" charset="0"/>
              </a:rPr>
              <a:t>改革前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苏联面临怎样的形势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戈尔巴乔夫改革与材料二中的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苏联解体</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有什么关系</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a:ea typeface="宋体" panose="02010600030101010101" pitchFamily="2" charset="-122"/>
                <a:cs typeface="Times New Roman" panose="02020603050405020304" pitchFamily="18" charset="0"/>
              </a:rPr>
              <a:t>形势</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经济发展面临停滞</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经济增长速度和人民生活水平进一步下降</a:t>
            </a:r>
            <a:r>
              <a:rPr lang="zh-CN" altLang="zh-CN" dirty="0" smtClean="0">
                <a:ea typeface="宋体" panose="02010600030101010101" pitchFamily="2" charset="-122"/>
                <a:cs typeface="Times New Roman" panose="02020603050405020304" pitchFamily="18" charset="0"/>
              </a:rPr>
              <a:t>。</a:t>
            </a:r>
            <a:endParaRPr lang="en-US" altLang="zh-CN" dirty="0" smtClean="0">
              <a:ea typeface="宋体" panose="02010600030101010101" pitchFamily="2" charset="-122"/>
              <a:cs typeface="Times New Roman" panose="02020603050405020304" pitchFamily="18" charset="0"/>
            </a:endParaRPr>
          </a:p>
          <a:p>
            <a:pPr indent="279400">
              <a:lnSpc>
                <a:spcPct val="120000"/>
              </a:lnSpc>
              <a:spcAft>
                <a:spcPts val="0"/>
              </a:spcAft>
              <a:tabLst>
                <a:tab pos="1188085" algn="l"/>
                <a:tab pos="2163445" algn="l"/>
                <a:tab pos="3142615" algn="l"/>
                <a:tab pos="4190365" algn="l"/>
              </a:tabLst>
            </a:pPr>
            <a:r>
              <a:rPr lang="zh-CN" altLang="zh-CN" dirty="0">
                <a:ea typeface="宋体" panose="02010600030101010101" pitchFamily="2" charset="-122"/>
                <a:cs typeface="Times New Roman" panose="02020603050405020304" pitchFamily="18" charset="0"/>
              </a:rPr>
              <a:t>关系</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戈尔巴乔夫改革是苏联解体的直接原因。</a:t>
            </a:r>
            <a:endParaRPr lang="zh-CN" altLang="zh-CN" dirty="0">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023294803"/>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2">
                                            <p:txEl>
                                              <p:charRg st="95" end="117"/>
                                            </p:txEl>
                                          </p:spTgt>
                                        </p:tgtEl>
                                        <p:attrNameLst>
                                          <p:attrName>style.visibility</p:attrName>
                                        </p:attrNameLst>
                                      </p:cBhvr>
                                      <p:to>
                                        <p:strVal val="visible"/>
                                      </p:to>
                                    </p:set>
                                    <p:animEffect transition="in" filter="barn(inVertical)">
                                      <p:cBhvr>
                                        <p:cTn id="10" dur="500"/>
                                        <p:tgtEl>
                                          <p:spTgt spid="2">
                                            <p:txEl>
                                              <p:charRg st="95" end="1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1007839"/>
            <a:ext cx="10807700" cy="417229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(2)20</a:t>
            </a:r>
            <a:r>
              <a:rPr lang="zh-CN" altLang="zh-CN" dirty="0">
                <a:solidFill>
                  <a:srgbClr val="000000"/>
                </a:solidFill>
                <a:ea typeface="宋体" panose="02010600030101010101" pitchFamily="2" charset="-122"/>
                <a:cs typeface="Times New Roman" panose="02020603050405020304" pitchFamily="18" charset="0"/>
              </a:rPr>
              <a:t>世纪七八十年代</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中国和苏联先后进行了改革。然而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中、苏两国的改革却导致了不同的结果</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为什么会出现这样的情况</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a:ea typeface="宋体" panose="02010600030101010101" pitchFamily="2" charset="-122"/>
                <a:cs typeface="Times New Roman" panose="02020603050405020304" pitchFamily="18" charset="0"/>
              </a:rPr>
              <a:t>中共十一届三中全会之后中国进行了经济体制改革</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在改革中找到了适合中国国情的、有中国特色的社会主义道路。苏联的戈尔巴乔夫改革</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激化了社会矛盾</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引发了社会的动荡和分裂</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直接导致了苏联的解体。</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47129830"/>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a:spLocks noChangeAspect="1"/>
          </p:cNvSpPr>
          <p:nvPr/>
        </p:nvSpPr>
        <p:spPr>
          <a:xfrm>
            <a:off x="3816821" y="1084468"/>
            <a:ext cx="3171061" cy="604781"/>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dirty="0" smtClean="0">
                <a:solidFill>
                  <a:srgbClr val="000000"/>
                </a:solidFill>
                <a:latin typeface="NEU-BZ-S92"/>
                <a:ea typeface="方正正中黑简体"/>
                <a:cs typeface="Times New Roman" panose="02020603050405020304" pitchFamily="18" charset="0"/>
              </a:rPr>
              <a:t>【知识网络】</a:t>
            </a:r>
            <a:r>
              <a:rPr lang="en-US" altLang="zh-CN" dirty="0" smtClean="0">
                <a:solidFill>
                  <a:srgbClr val="000000"/>
                </a:solidFill>
                <a:latin typeface="NEU-BZ-S92"/>
                <a:ea typeface="方正正中黑简体"/>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25JKG03.eps" descr="id:2147492306;FounderCES"/>
          <p:cNvPicPr/>
          <p:nvPr/>
        </p:nvPicPr>
        <p:blipFill>
          <a:blip r:embed="rId2"/>
          <a:stretch>
            <a:fillRect/>
          </a:stretch>
        </p:blipFill>
        <p:spPr>
          <a:xfrm>
            <a:off x="1728589" y="1795926"/>
            <a:ext cx="7632848" cy="2812313"/>
          </a:xfrm>
          <a:prstGeom prst="rect">
            <a:avLst/>
          </a:prstGeom>
        </p:spPr>
      </p:pic>
    </p:spTree>
    <p:extLst>
      <p:ext uri="{BB962C8B-B14F-4D97-AF65-F5344CB8AC3E}">
        <p14:creationId xmlns:p14="http://schemas.microsoft.com/office/powerpoint/2010/main" val="1348173330"/>
      </p:ext>
    </p:extLst>
  </p:cSld>
  <p:clrMapOvr>
    <a:masterClrMapping/>
  </p:clrMapOvr>
  <p:transition spd="slow">
    <p:wheel spokes="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3240757" y="-29970"/>
            <a:ext cx="5619925" cy="831617"/>
            <a:chOff x="3240757" y="-29970"/>
            <a:chExt cx="5619925" cy="831617"/>
          </a:xfrm>
        </p:grpSpPr>
        <p:pic>
          <p:nvPicPr>
            <p:cNvPr id="4" name="图片 3" descr="阴影"/>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ass/>
                      </a14:imgEffect>
                    </a14:imgLayer>
                  </a14:imgProps>
                </a:ext>
              </a:extLst>
            </a:blip>
            <a:stretch>
              <a:fillRect/>
            </a:stretch>
          </p:blipFill>
          <p:spPr>
            <a:xfrm>
              <a:off x="3240757" y="31777"/>
              <a:ext cx="5619925" cy="769870"/>
            </a:xfrm>
            <a:prstGeom prst="rect">
              <a:avLst/>
            </a:prstGeom>
            <a:solidFill>
              <a:schemeClr val="accent1">
                <a:lumMod val="40000"/>
                <a:lumOff val="60000"/>
              </a:schemeClr>
            </a:solidFill>
            <a:ln>
              <a:noFill/>
            </a:ln>
          </p:spPr>
        </p:pic>
        <p:sp>
          <p:nvSpPr>
            <p:cNvPr id="5" name="矩形 4"/>
            <p:cNvSpPr/>
            <p:nvPr/>
          </p:nvSpPr>
          <p:spPr>
            <a:xfrm>
              <a:off x="4286772" y="-29970"/>
              <a:ext cx="3579826" cy="769441"/>
            </a:xfrm>
            <a:prstGeom prst="rect">
              <a:avLst/>
            </a:prstGeom>
          </p:spPr>
          <p:txBody>
            <a:bodyPr wrap="none">
              <a:spAutoFit/>
            </a:bodyPr>
            <a:lstStyle/>
            <a:p>
              <a:r>
                <a:rPr lang="zh-CN" altLang="en-US" sz="4400" dirty="0">
                  <a:solidFill>
                    <a:srgbClr val="D60093"/>
                  </a:solidFill>
                  <a:latin typeface="隶书" panose="02010509060101010101" pitchFamily="49" charset="-122"/>
                  <a:ea typeface="隶书" panose="02010509060101010101" pitchFamily="49" charset="-122"/>
                </a:rPr>
                <a:t>新知训练巩固</a:t>
              </a:r>
              <a:endParaRPr lang="zh-CN" altLang="zh-CN" sz="4400" dirty="0">
                <a:solidFill>
                  <a:srgbClr val="D60093"/>
                </a:solidFill>
                <a:latin typeface="隶书" panose="02010509060101010101" pitchFamily="49" charset="-122"/>
                <a:ea typeface="隶书" panose="02010509060101010101" pitchFamily="49" charset="-122"/>
              </a:endParaRPr>
            </a:p>
          </p:txBody>
        </p:sp>
      </p:grpSp>
      <p:sp>
        <p:nvSpPr>
          <p:cNvPr id="2" name="矩形 1"/>
          <p:cNvSpPr>
            <a:spLocks noChangeAspect="1"/>
          </p:cNvSpPr>
          <p:nvPr/>
        </p:nvSpPr>
        <p:spPr>
          <a:xfrm>
            <a:off x="361950" y="1367879"/>
            <a:ext cx="10807700" cy="30643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知识点一　社会主义力量的壮大</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1.1949</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苏联同保加利亚、匈牙利、波兰等国建立了哪一经济合作组织</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经互会</a:t>
            </a:r>
            <a:r>
              <a:rPr lang="en-US" altLang="zh-CN" dirty="0">
                <a:solidFill>
                  <a:srgbClr val="000000"/>
                </a:solidFill>
                <a:ea typeface="宋体" panose="02010600030101010101" pitchFamily="2"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	B</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欧共体</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欧盟　</a:t>
            </a:r>
            <a:r>
              <a:rPr lang="en-US" altLang="zh-CN" dirty="0">
                <a:solidFill>
                  <a:srgbClr val="000000"/>
                </a:solidFill>
                <a:ea typeface="宋体" panose="02010600030101010101" pitchFamily="2"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	D</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华约</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2808709" y="2520007"/>
            <a:ext cx="481222"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A</a:t>
            </a:r>
            <a:endParaRPr lang="zh-CN" altLang="en-US" sz="3200" b="1" dirty="0">
              <a:solidFill>
                <a:srgbClr val="FF0000"/>
              </a:solidFill>
            </a:endParaRPr>
          </a:p>
        </p:txBody>
      </p:sp>
    </p:spTree>
    <p:extLst>
      <p:ext uri="{BB962C8B-B14F-4D97-AF65-F5344CB8AC3E}">
        <p14:creationId xmlns:p14="http://schemas.microsoft.com/office/powerpoint/2010/main" val="2069453151"/>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afterEffect">
                                  <p:stCondLst>
                                    <p:cond delay="0"/>
                                  </p:stCondLst>
                                  <p:childTnLst>
                                    <p:animRot by="120000">
                                      <p:cBhvr>
                                        <p:cTn id="6" dur="100" fill="hold">
                                          <p:stCondLst>
                                            <p:cond delay="0"/>
                                          </p:stCondLst>
                                        </p:cTn>
                                        <p:tgtEl>
                                          <p:spTgt spid="3"/>
                                        </p:tgtEl>
                                        <p:attrNameLst>
                                          <p:attrName>r</p:attrName>
                                        </p:attrNameLst>
                                      </p:cBhvr>
                                    </p:animRot>
                                    <p:animRot by="-240000">
                                      <p:cBhvr>
                                        <p:cTn id="7" dur="200" fill="hold">
                                          <p:stCondLst>
                                            <p:cond delay="200"/>
                                          </p:stCondLst>
                                        </p:cTn>
                                        <p:tgtEl>
                                          <p:spTgt spid="3"/>
                                        </p:tgtEl>
                                        <p:attrNameLst>
                                          <p:attrName>r</p:attrName>
                                        </p:attrNameLst>
                                      </p:cBhvr>
                                    </p:animRot>
                                    <p:animRot by="240000">
                                      <p:cBhvr>
                                        <p:cTn id="8" dur="200" fill="hold">
                                          <p:stCondLst>
                                            <p:cond delay="400"/>
                                          </p:stCondLst>
                                        </p:cTn>
                                        <p:tgtEl>
                                          <p:spTgt spid="3"/>
                                        </p:tgtEl>
                                        <p:attrNameLst>
                                          <p:attrName>r</p:attrName>
                                        </p:attrNameLst>
                                      </p:cBhvr>
                                    </p:animRot>
                                    <p:animRot by="-240000">
                                      <p:cBhvr>
                                        <p:cTn id="9" dur="200" fill="hold">
                                          <p:stCondLst>
                                            <p:cond delay="600"/>
                                          </p:stCondLst>
                                        </p:cTn>
                                        <p:tgtEl>
                                          <p:spTgt spid="3"/>
                                        </p:tgtEl>
                                        <p:attrNameLst>
                                          <p:attrName>r</p:attrName>
                                        </p:attrNameLst>
                                      </p:cBhvr>
                                    </p:animRot>
                                    <p:animRot by="120000">
                                      <p:cBhvr>
                                        <p:cTn id="10" dur="200" fill="hold">
                                          <p:stCondLst>
                                            <p:cond delay="800"/>
                                          </p:stCondLst>
                                        </p:cTn>
                                        <p:tgtEl>
                                          <p:spTgt spid="3"/>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719807"/>
            <a:ext cx="10807700" cy="541071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知识点二　苏联的发展与改革</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smtClean="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执政于</a:t>
            </a:r>
            <a:r>
              <a:rPr lang="en-US" altLang="zh-CN" dirty="0">
                <a:solidFill>
                  <a:srgbClr val="000000"/>
                </a:solidFill>
                <a:ea typeface="宋体" panose="02010600030101010101" pitchFamily="2" charset="-122"/>
                <a:cs typeface="Times New Roman" panose="02020603050405020304" pitchFamily="18" charset="0"/>
              </a:rPr>
              <a:t>20</a:t>
            </a:r>
            <a:r>
              <a:rPr lang="zh-CN" altLang="zh-CN" dirty="0">
                <a:solidFill>
                  <a:srgbClr val="000000"/>
                </a:solidFill>
                <a:ea typeface="宋体" panose="02010600030101010101" pitchFamily="2" charset="-122"/>
                <a:cs typeface="Times New Roman" panose="02020603050405020304" pitchFamily="18" charset="0"/>
              </a:rPr>
              <a:t>世纪五六十年代</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试图克服高度集中的计划经济体制弊端而进行改革的苏联领导人是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列宁</a:t>
            </a:r>
            <a:r>
              <a:rPr lang="en-US" altLang="zh-CN" dirty="0">
                <a:solidFill>
                  <a:srgbClr val="000000"/>
                </a:solidFill>
                <a:ea typeface="宋体" panose="02010600030101010101" pitchFamily="2" charset="-122"/>
                <a:cs typeface="Times New Roman" panose="02020603050405020304" pitchFamily="18" charset="0"/>
              </a:rPr>
              <a:t>	B.</a:t>
            </a:r>
            <a:r>
              <a:rPr lang="zh-CN" altLang="zh-CN" dirty="0" smtClean="0">
                <a:solidFill>
                  <a:srgbClr val="000000"/>
                </a:solidFill>
                <a:ea typeface="宋体" panose="02010600030101010101" pitchFamily="2" charset="-122"/>
                <a:cs typeface="Times New Roman" panose="02020603050405020304" pitchFamily="18" charset="0"/>
              </a:rPr>
              <a:t>赫鲁晓夫</a:t>
            </a:r>
            <a:r>
              <a:rPr lang="en-US" altLang="zh-CN"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C</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斯大林</a:t>
            </a:r>
            <a:r>
              <a:rPr lang="en-US" altLang="zh-CN" dirty="0">
                <a:solidFill>
                  <a:srgbClr val="000000"/>
                </a:solidFill>
                <a:ea typeface="宋体" panose="02010600030101010101" pitchFamily="2"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	D</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戈尔巴乔夫</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smtClean="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下列对勃列日涅夫改革的论述正确的是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冲破高度集中的计划经济体制</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加大对农业和轻工业的投入力度</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注重国民经济的协调发展</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没有从根本上突破高度集中的计划经济体制</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6913165" y="1881767"/>
            <a:ext cx="458780"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B</a:t>
            </a:r>
            <a:endParaRPr lang="zh-CN" altLang="en-US" sz="3200" b="1" dirty="0">
              <a:solidFill>
                <a:srgbClr val="FF0000"/>
              </a:solidFill>
            </a:endParaRPr>
          </a:p>
        </p:txBody>
      </p:sp>
      <p:sp>
        <p:nvSpPr>
          <p:cNvPr id="8" name="矩形 7"/>
          <p:cNvSpPr>
            <a:spLocks noChangeAspect="1"/>
          </p:cNvSpPr>
          <p:nvPr/>
        </p:nvSpPr>
        <p:spPr>
          <a:xfrm>
            <a:off x="8055461" y="3053559"/>
            <a:ext cx="481222"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D</a:t>
            </a:r>
            <a:endParaRPr lang="zh-CN" altLang="en-US" sz="3200" b="1" dirty="0">
              <a:solidFill>
                <a:srgbClr val="FF0000"/>
              </a:solidFill>
            </a:endParaRPr>
          </a:p>
        </p:txBody>
      </p:sp>
    </p:spTree>
    <p:extLst>
      <p:ext uri="{BB962C8B-B14F-4D97-AF65-F5344CB8AC3E}">
        <p14:creationId xmlns:p14="http://schemas.microsoft.com/office/powerpoint/2010/main" val="1798113539"/>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2167049"/>
            <a:ext cx="10807700" cy="186512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dirty="0">
                <a:solidFill>
                  <a:srgbClr val="000000"/>
                </a:solidFill>
                <a:latin typeface="NEU-BZ-S92"/>
                <a:ea typeface="方正正中黑简体"/>
                <a:cs typeface="Times New Roman" panose="02020603050405020304" pitchFamily="18" charset="0"/>
              </a:rPr>
              <a:t>【学习目标】</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知道苏联模式社会主义的推广。</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了解苏联的改革与变化以及苏联解体和东欧剧变。</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2287568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493951"/>
            <a:ext cx="10807700" cy="6001643"/>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知识点三　苏联解体与东欧剧变</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smtClean="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ea typeface="宋体" panose="02010600030101010101" pitchFamily="2" charset="-122"/>
                <a:cs typeface="Times New Roman" panose="02020603050405020304" pitchFamily="18" charset="0"/>
              </a:rPr>
              <a:t>美国和苏联两极格局结束的标志是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苏联解体　</a:t>
            </a:r>
            <a:r>
              <a:rPr lang="en-US" altLang="zh-CN" dirty="0">
                <a:solidFill>
                  <a:srgbClr val="000000"/>
                </a:solidFill>
                <a:ea typeface="宋体" panose="02010600030101010101" pitchFamily="2" charset="-122"/>
                <a:cs typeface="Times New Roman" panose="02020603050405020304" pitchFamily="18" charset="0"/>
              </a:rPr>
              <a:t>	B.</a:t>
            </a:r>
            <a:r>
              <a:rPr lang="zh-CN" altLang="zh-CN" dirty="0">
                <a:solidFill>
                  <a:srgbClr val="000000"/>
                </a:solidFill>
                <a:ea typeface="宋体" panose="02010600030101010101" pitchFamily="2" charset="-122"/>
                <a:cs typeface="Times New Roman" panose="02020603050405020304" pitchFamily="18" charset="0"/>
              </a:rPr>
              <a:t>东欧</a:t>
            </a:r>
            <a:r>
              <a:rPr lang="zh-CN" altLang="zh-CN" dirty="0" smtClean="0">
                <a:solidFill>
                  <a:srgbClr val="000000"/>
                </a:solidFill>
                <a:ea typeface="宋体" panose="02010600030101010101" pitchFamily="2" charset="-122"/>
                <a:cs typeface="Times New Roman" panose="02020603050405020304" pitchFamily="18" charset="0"/>
              </a:rPr>
              <a:t>剧变</a:t>
            </a:r>
            <a:r>
              <a:rPr lang="en-US" altLang="zh-CN"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C</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朝鲜战争</a:t>
            </a:r>
            <a:r>
              <a:rPr lang="en-US" altLang="zh-CN" dirty="0">
                <a:solidFill>
                  <a:srgbClr val="000000"/>
                </a:solidFill>
                <a:ea typeface="宋体" panose="02010600030101010101" pitchFamily="2" charset="-122"/>
                <a:cs typeface="Times New Roman" panose="02020603050405020304" pitchFamily="18" charset="0"/>
              </a:rPr>
              <a:t>	D.</a:t>
            </a:r>
            <a:r>
              <a:rPr lang="zh-CN" altLang="zh-CN" dirty="0">
                <a:solidFill>
                  <a:srgbClr val="000000"/>
                </a:solidFill>
                <a:ea typeface="宋体" panose="02010600030101010101" pitchFamily="2" charset="-122"/>
                <a:cs typeface="Times New Roman" panose="02020603050405020304" pitchFamily="18" charset="0"/>
              </a:rPr>
              <a:t>越南战争</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smtClean="0">
                <a:solidFill>
                  <a:srgbClr val="000000"/>
                </a:solidFill>
                <a:ea typeface="宋体" panose="02010600030101010101" pitchFamily="2" charset="-122"/>
                <a:cs typeface="Times New Roman" panose="02020603050405020304" pitchFamily="18" charset="0"/>
              </a:rPr>
              <a:t>6</a:t>
            </a:r>
            <a:r>
              <a:rPr lang="en-US" altLang="zh-CN" dirty="0">
                <a:solidFill>
                  <a:srgbClr val="000000"/>
                </a:solidFill>
                <a:ea typeface="宋体" panose="02010600030101010101" pitchFamily="2" charset="-122"/>
              </a:rPr>
              <a:t> 5.</a:t>
            </a:r>
            <a:r>
              <a:rPr lang="zh-CN" altLang="zh-CN" dirty="0">
                <a:solidFill>
                  <a:srgbClr val="000000"/>
                </a:solidFill>
                <a:ea typeface="宋体" panose="02010600030101010101" pitchFamily="2" charset="-122"/>
                <a:cs typeface="Times New Roman" panose="02020603050405020304" pitchFamily="18" charset="0"/>
              </a:rPr>
              <a:t>苏联曾经是唯一能与美国抗衡的超级大国</a:t>
            </a:r>
            <a:r>
              <a:rPr lang="en-US" altLang="zh-CN" dirty="0">
                <a:solidFill>
                  <a:srgbClr val="000000"/>
                </a:solidFill>
                <a:ea typeface="宋体" panose="02010600030101010101" pitchFamily="2" charset="-122"/>
              </a:rPr>
              <a:t>,</a:t>
            </a:r>
            <a:r>
              <a:rPr lang="zh-CN" altLang="zh-CN" dirty="0">
                <a:solidFill>
                  <a:srgbClr val="000000"/>
                </a:solidFill>
                <a:ea typeface="宋体" panose="02010600030101010101" pitchFamily="2" charset="-122"/>
                <a:cs typeface="Times New Roman" panose="02020603050405020304" pitchFamily="18" charset="0"/>
              </a:rPr>
              <a:t>然而它却解体了。其解体的时间是</a:t>
            </a: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A.1989</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	B.1991</a:t>
            </a:r>
            <a:r>
              <a:rPr lang="zh-CN" altLang="zh-CN" dirty="0" smtClean="0">
                <a:solidFill>
                  <a:srgbClr val="000000"/>
                </a:solidFill>
                <a:ea typeface="宋体" panose="02010600030101010101" pitchFamily="2" charset="-122"/>
                <a:cs typeface="Times New Roman" panose="02020603050405020304" pitchFamily="18" charset="0"/>
              </a:rPr>
              <a:t>年</a:t>
            </a:r>
            <a:r>
              <a:rPr lang="en-US" altLang="zh-CN"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C.1992</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	D.1997</a:t>
            </a:r>
            <a:r>
              <a:rPr lang="zh-CN" altLang="zh-CN" dirty="0" smtClean="0">
                <a:solidFill>
                  <a:srgbClr val="000000"/>
                </a:solidFill>
                <a:ea typeface="宋体" panose="02010600030101010101" pitchFamily="2" charset="-122"/>
                <a:cs typeface="Times New Roman" panose="02020603050405020304" pitchFamily="18" charset="0"/>
              </a:rPr>
              <a:t>年</a:t>
            </a:r>
            <a:endParaRPr lang="en-US" altLang="zh-CN" dirty="0" smtClean="0">
              <a:solidFill>
                <a:srgbClr val="000000"/>
              </a:solidFill>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7.20</a:t>
            </a:r>
            <a:r>
              <a:rPr lang="zh-CN" altLang="zh-CN" dirty="0">
                <a:solidFill>
                  <a:srgbClr val="000000"/>
                </a:solidFill>
                <a:ea typeface="宋体" panose="02010600030101010101" pitchFamily="2" charset="-122"/>
                <a:cs typeface="Times New Roman" panose="02020603050405020304" pitchFamily="18" charset="0"/>
              </a:rPr>
              <a:t>世纪</a:t>
            </a:r>
            <a:r>
              <a:rPr lang="en-US" altLang="zh-CN" dirty="0">
                <a:solidFill>
                  <a:srgbClr val="000000"/>
                </a:solidFill>
                <a:ea typeface="宋体" panose="02010600030101010101" pitchFamily="2" charset="-122"/>
                <a:cs typeface="Times New Roman" panose="02020603050405020304" pitchFamily="18" charset="0"/>
              </a:rPr>
              <a:t>80</a:t>
            </a:r>
            <a:r>
              <a:rPr lang="zh-CN" altLang="zh-CN" dirty="0">
                <a:solidFill>
                  <a:srgbClr val="000000"/>
                </a:solidFill>
                <a:ea typeface="宋体" panose="02010600030101010101" pitchFamily="2" charset="-122"/>
                <a:cs typeface="Times New Roman" panose="02020603050405020304" pitchFamily="18" charset="0"/>
              </a:rPr>
              <a:t>年代末</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东欧政局激烈动荡。东欧剧变的实质</a:t>
            </a:r>
            <a:r>
              <a:rPr lang="zh-CN" altLang="zh-CN" dirty="0" smtClean="0">
                <a:solidFill>
                  <a:srgbClr val="000000"/>
                </a:solidFill>
                <a:ea typeface="宋体" panose="02010600030101010101" pitchFamily="2" charset="-122"/>
                <a:cs typeface="Times New Roman" panose="02020603050405020304" pitchFamily="18" charset="0"/>
              </a:rPr>
              <a:t>是</a:t>
            </a:r>
            <a:endParaRPr lang="en-US" altLang="zh-CN" dirty="0" smtClean="0">
              <a:solidFill>
                <a:srgbClr val="000000"/>
              </a:solidFill>
              <a:ea typeface="宋体" panose="02010600030101010101" pitchFamily="2"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政治体制的变化</a:t>
            </a:r>
            <a:r>
              <a:rPr lang="en-US" altLang="zh-CN" dirty="0">
                <a:solidFill>
                  <a:srgbClr val="000000"/>
                </a:solidFill>
                <a:ea typeface="宋体" panose="02010600030101010101" pitchFamily="2" charset="-122"/>
                <a:cs typeface="Times New Roman" panose="02020603050405020304" pitchFamily="18" charset="0"/>
              </a:rPr>
              <a:t>	B.</a:t>
            </a:r>
            <a:r>
              <a:rPr lang="zh-CN" altLang="zh-CN" dirty="0">
                <a:solidFill>
                  <a:srgbClr val="000000"/>
                </a:solidFill>
                <a:ea typeface="宋体" panose="02010600030101010101" pitchFamily="2" charset="-122"/>
                <a:cs typeface="Times New Roman" panose="02020603050405020304" pitchFamily="18" charset="0"/>
              </a:rPr>
              <a:t>经济体制的变化</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国家名称的变化</a:t>
            </a:r>
            <a:r>
              <a:rPr lang="en-US" altLang="zh-CN" dirty="0">
                <a:solidFill>
                  <a:srgbClr val="000000"/>
                </a:solidFill>
                <a:ea typeface="宋体" panose="02010600030101010101" pitchFamily="2" charset="-122"/>
                <a:cs typeface="Times New Roman" panose="02020603050405020304" pitchFamily="18" charset="0"/>
              </a:rPr>
              <a:t>	D.</a:t>
            </a:r>
            <a:r>
              <a:rPr lang="zh-CN" altLang="zh-CN" dirty="0">
                <a:solidFill>
                  <a:srgbClr val="000000"/>
                </a:solidFill>
                <a:ea typeface="宋体" panose="02010600030101010101" pitchFamily="2" charset="-122"/>
                <a:cs typeface="Times New Roman" panose="02020603050405020304" pitchFamily="18" charset="0"/>
              </a:rPr>
              <a:t>社会制度的</a:t>
            </a:r>
            <a:r>
              <a:rPr lang="zh-CN" altLang="zh-CN" dirty="0" smtClean="0">
                <a:solidFill>
                  <a:srgbClr val="000000"/>
                </a:solidFill>
                <a:ea typeface="宋体" panose="02010600030101010101" pitchFamily="2" charset="-122"/>
                <a:cs typeface="Times New Roman" panose="02020603050405020304" pitchFamily="18" charset="0"/>
              </a:rPr>
              <a:t>变化</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7201197" y="1089959"/>
            <a:ext cx="481222"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A</a:t>
            </a:r>
            <a:endParaRPr lang="zh-CN" altLang="en-US" sz="3200" b="1" dirty="0">
              <a:solidFill>
                <a:srgbClr val="FF0000"/>
              </a:solidFill>
            </a:endParaRPr>
          </a:p>
        </p:txBody>
      </p:sp>
      <p:sp>
        <p:nvSpPr>
          <p:cNvPr id="6" name="矩形 5"/>
          <p:cNvSpPr>
            <a:spLocks noChangeAspect="1"/>
          </p:cNvSpPr>
          <p:nvPr/>
        </p:nvSpPr>
        <p:spPr>
          <a:xfrm>
            <a:off x="4392885" y="2863061"/>
            <a:ext cx="458780"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B</a:t>
            </a:r>
            <a:endParaRPr lang="zh-CN" altLang="en-US" sz="3200" b="1" dirty="0">
              <a:solidFill>
                <a:srgbClr val="FF0000"/>
              </a:solidFill>
            </a:endParaRPr>
          </a:p>
        </p:txBody>
      </p:sp>
      <p:sp>
        <p:nvSpPr>
          <p:cNvPr id="7" name="矩形 6"/>
          <p:cNvSpPr>
            <a:spLocks noChangeAspect="1"/>
          </p:cNvSpPr>
          <p:nvPr/>
        </p:nvSpPr>
        <p:spPr>
          <a:xfrm>
            <a:off x="10297541" y="4598407"/>
            <a:ext cx="481222"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D</a:t>
            </a:r>
            <a:endParaRPr lang="zh-CN" altLang="en-US" sz="3200" b="1" dirty="0">
              <a:solidFill>
                <a:srgbClr val="FF0000"/>
              </a:solidFill>
            </a:endParaRPr>
          </a:p>
        </p:txBody>
      </p:sp>
      <p:sp>
        <p:nvSpPr>
          <p:cNvPr id="3" name="矩形 2"/>
          <p:cNvSpPr>
            <a:spLocks noChangeAspect="1"/>
          </p:cNvSpPr>
          <p:nvPr/>
        </p:nvSpPr>
        <p:spPr>
          <a:xfrm>
            <a:off x="361950" y="2721156"/>
            <a:ext cx="10807700" cy="655564"/>
          </a:xfrm>
          <a:prstGeom prst="rect">
            <a:avLst/>
          </a:prstGeom>
        </p:spPr>
        <p:txBody>
          <a:bodyPr>
            <a:spAutoFit/>
          </a:bodyPr>
          <a:lstStyle/>
          <a:p>
            <a:pPr>
              <a:lnSpc>
                <a:spcPct val="120000"/>
              </a:lnSpc>
              <a:spcAft>
                <a:spcPts val="0"/>
              </a:spcAft>
              <a:tabLst>
                <a:tab pos="1188085" algn="l"/>
                <a:tab pos="2163445" algn="l"/>
                <a:tab pos="3142615" algn="l"/>
                <a:tab pos="4190365" algn="l"/>
              </a:tabLst>
            </a:pP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36625249"/>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7908190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竖卷形 2"/>
          <p:cNvSpPr/>
          <p:nvPr/>
        </p:nvSpPr>
        <p:spPr>
          <a:xfrm>
            <a:off x="504453" y="951187"/>
            <a:ext cx="1872188" cy="4449140"/>
          </a:xfrm>
          <a:prstGeom prst="verticalScroll">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5400" dirty="0" smtClean="0">
                <a:latin typeface="+mj-ea"/>
                <a:ea typeface="+mj-ea"/>
              </a:rPr>
              <a:t>导</a:t>
            </a:r>
            <a:endParaRPr lang="en-US" altLang="zh-CN" sz="5400" dirty="0" smtClean="0">
              <a:latin typeface="+mj-ea"/>
              <a:ea typeface="+mj-ea"/>
            </a:endParaRPr>
          </a:p>
          <a:p>
            <a:pPr algn="ctr"/>
            <a:endParaRPr lang="en-US" altLang="zh-CN" sz="5400" dirty="0" smtClean="0">
              <a:latin typeface="+mj-ea"/>
              <a:ea typeface="+mj-ea"/>
            </a:endParaRPr>
          </a:p>
          <a:p>
            <a:pPr algn="ctr"/>
            <a:r>
              <a:rPr lang="zh-CN" altLang="en-US" sz="5400" dirty="0" smtClean="0">
                <a:latin typeface="+mj-ea"/>
                <a:ea typeface="+mj-ea"/>
              </a:rPr>
              <a:t>航</a:t>
            </a:r>
            <a:endParaRPr lang="zh-CN" altLang="en-US" sz="5400" dirty="0">
              <a:latin typeface="+mj-ea"/>
              <a:ea typeface="+mj-ea"/>
            </a:endParaRPr>
          </a:p>
        </p:txBody>
      </p:sp>
      <p:grpSp>
        <p:nvGrpSpPr>
          <p:cNvPr id="6" name="组合 5"/>
          <p:cNvGrpSpPr/>
          <p:nvPr/>
        </p:nvGrpSpPr>
        <p:grpSpPr>
          <a:xfrm>
            <a:off x="3137391" y="1007839"/>
            <a:ext cx="6800110" cy="1295947"/>
            <a:chOff x="2880717" y="732467"/>
            <a:chExt cx="6800110" cy="1295947"/>
          </a:xfrm>
        </p:grpSpPr>
        <p:pic>
          <p:nvPicPr>
            <p:cNvPr id="23" name="图片 22" descr="阴影"/>
            <p:cNvPicPr>
              <a:picLocks noChangeAspect="1"/>
            </p:cNvPicPr>
            <p:nvPr/>
          </p:nvPicPr>
          <p:blipFill>
            <a:blip r:embed="rId2"/>
            <a:stretch>
              <a:fillRect/>
            </a:stretch>
          </p:blipFill>
          <p:spPr>
            <a:xfrm>
              <a:off x="2880717" y="732467"/>
              <a:ext cx="6800110" cy="1295947"/>
            </a:xfrm>
            <a:prstGeom prst="rect">
              <a:avLst/>
            </a:prstGeom>
            <a:solidFill>
              <a:schemeClr val="accent1">
                <a:lumMod val="40000"/>
                <a:lumOff val="60000"/>
              </a:schemeClr>
            </a:solidFill>
            <a:ln>
              <a:noFill/>
            </a:ln>
          </p:spPr>
        </p:pic>
        <p:sp>
          <p:nvSpPr>
            <p:cNvPr id="29" name="折角形 28">
              <a:hlinkClick r:id="rId3" action="ppaction://hlinksldjump">
                <a:snd r:embed="rId4" name="push.wav"/>
              </a:hlinkClick>
            </p:cNvPr>
            <p:cNvSpPr/>
            <p:nvPr/>
          </p:nvSpPr>
          <p:spPr>
            <a:xfrm>
              <a:off x="3534881" y="897140"/>
              <a:ext cx="5466515" cy="811510"/>
            </a:xfrm>
            <a:prstGeom prst="foldedCorner">
              <a:avLst/>
            </a:prstGeom>
            <a:gradFill>
              <a:gsLst>
                <a:gs pos="0">
                  <a:schemeClr val="accent1">
                    <a:lumMod val="5000"/>
                    <a:lumOff val="95000"/>
                  </a:schemeClr>
                </a:gs>
                <a:gs pos="0">
                  <a:schemeClr val="accent1">
                    <a:lumMod val="45000"/>
                    <a:lumOff val="55000"/>
                  </a:schemeClr>
                </a:gs>
                <a:gs pos="58000">
                  <a:schemeClr val="accent1">
                    <a:lumMod val="45000"/>
                    <a:lumOff val="55000"/>
                  </a:schemeClr>
                </a:gs>
                <a:gs pos="89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5400" dirty="0">
                  <a:solidFill>
                    <a:srgbClr val="D60093"/>
                  </a:solidFill>
                  <a:latin typeface="隶书" panose="02010509060101010101" pitchFamily="49" charset="-122"/>
                  <a:ea typeface="隶书" panose="02010509060101010101" pitchFamily="49" charset="-122"/>
                </a:rPr>
                <a:t>基础自主梳理</a:t>
              </a:r>
            </a:p>
          </p:txBody>
        </p:sp>
      </p:grpSp>
      <p:grpSp>
        <p:nvGrpSpPr>
          <p:cNvPr id="7" name="组合 6"/>
          <p:cNvGrpSpPr/>
          <p:nvPr/>
        </p:nvGrpSpPr>
        <p:grpSpPr>
          <a:xfrm>
            <a:off x="3137391" y="2508761"/>
            <a:ext cx="6800110" cy="1295947"/>
            <a:chOff x="2880717" y="2090590"/>
            <a:chExt cx="6800110" cy="1295947"/>
          </a:xfrm>
        </p:grpSpPr>
        <p:pic>
          <p:nvPicPr>
            <p:cNvPr id="28" name="图片 27" descr="阴影"/>
            <p:cNvPicPr>
              <a:picLocks noChangeAspect="1"/>
            </p:cNvPicPr>
            <p:nvPr/>
          </p:nvPicPr>
          <p:blipFill>
            <a:blip r:embed="rId2"/>
            <a:stretch>
              <a:fillRect/>
            </a:stretch>
          </p:blipFill>
          <p:spPr>
            <a:xfrm>
              <a:off x="2880717" y="2090590"/>
              <a:ext cx="6800110" cy="1295947"/>
            </a:xfrm>
            <a:prstGeom prst="rect">
              <a:avLst/>
            </a:prstGeom>
            <a:solidFill>
              <a:schemeClr val="accent1">
                <a:lumMod val="40000"/>
                <a:lumOff val="60000"/>
              </a:schemeClr>
            </a:solidFill>
            <a:ln>
              <a:noFill/>
            </a:ln>
          </p:spPr>
        </p:pic>
        <p:sp>
          <p:nvSpPr>
            <p:cNvPr id="30" name="折角形 29">
              <a:hlinkClick r:id="rId5" action="ppaction://hlinksldjump">
                <a:snd r:embed="rId4" name="push.wav"/>
              </a:hlinkClick>
            </p:cNvPr>
            <p:cNvSpPr/>
            <p:nvPr/>
          </p:nvSpPr>
          <p:spPr>
            <a:xfrm>
              <a:off x="3534881" y="2255065"/>
              <a:ext cx="5466515" cy="811510"/>
            </a:xfrm>
            <a:prstGeom prst="foldedCorner">
              <a:avLst/>
            </a:prstGeom>
            <a:gradFill>
              <a:gsLst>
                <a:gs pos="0">
                  <a:schemeClr val="accent1">
                    <a:lumMod val="5000"/>
                    <a:lumOff val="95000"/>
                  </a:schemeClr>
                </a:gs>
                <a:gs pos="0">
                  <a:schemeClr val="accent1">
                    <a:lumMod val="45000"/>
                    <a:lumOff val="55000"/>
                  </a:schemeClr>
                </a:gs>
                <a:gs pos="58000">
                  <a:schemeClr val="accent1">
                    <a:lumMod val="45000"/>
                    <a:lumOff val="55000"/>
                  </a:schemeClr>
                </a:gs>
                <a:gs pos="89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5400" dirty="0">
                  <a:solidFill>
                    <a:srgbClr val="D60093"/>
                  </a:solidFill>
                  <a:latin typeface="隶书" panose="02010509060101010101" pitchFamily="49" charset="-122"/>
                  <a:ea typeface="隶书" panose="02010509060101010101" pitchFamily="49" charset="-122"/>
                </a:rPr>
                <a:t>核心重难探究</a:t>
              </a:r>
            </a:p>
          </p:txBody>
        </p:sp>
      </p:grpSp>
      <p:grpSp>
        <p:nvGrpSpPr>
          <p:cNvPr id="8" name="组合 7"/>
          <p:cNvGrpSpPr/>
          <p:nvPr/>
        </p:nvGrpSpPr>
        <p:grpSpPr>
          <a:xfrm>
            <a:off x="3137391" y="4019712"/>
            <a:ext cx="6800110" cy="1295947"/>
            <a:chOff x="2880717" y="3457525"/>
            <a:chExt cx="6800110" cy="1295947"/>
          </a:xfrm>
        </p:grpSpPr>
        <p:pic>
          <p:nvPicPr>
            <p:cNvPr id="35" name="图片 34" descr="阴影"/>
            <p:cNvPicPr>
              <a:picLocks noChangeAspect="1"/>
            </p:cNvPicPr>
            <p:nvPr/>
          </p:nvPicPr>
          <p:blipFill>
            <a:blip r:embed="rId2"/>
            <a:stretch>
              <a:fillRect/>
            </a:stretch>
          </p:blipFill>
          <p:spPr>
            <a:xfrm>
              <a:off x="2880717" y="3457525"/>
              <a:ext cx="6800110" cy="1295947"/>
            </a:xfrm>
            <a:prstGeom prst="rect">
              <a:avLst/>
            </a:prstGeom>
            <a:solidFill>
              <a:schemeClr val="accent1">
                <a:lumMod val="40000"/>
                <a:lumOff val="60000"/>
              </a:schemeClr>
            </a:solidFill>
            <a:ln>
              <a:noFill/>
            </a:ln>
          </p:spPr>
        </p:pic>
        <p:sp>
          <p:nvSpPr>
            <p:cNvPr id="37" name="折角形 36">
              <a:hlinkClick r:id="rId6" action="ppaction://hlinksldjump">
                <a:snd r:embed="rId4" name="push.wav"/>
              </a:hlinkClick>
            </p:cNvPr>
            <p:cNvSpPr/>
            <p:nvPr/>
          </p:nvSpPr>
          <p:spPr>
            <a:xfrm>
              <a:off x="3513169" y="3615042"/>
              <a:ext cx="5466515" cy="811510"/>
            </a:xfrm>
            <a:prstGeom prst="foldedCorner">
              <a:avLst/>
            </a:prstGeom>
            <a:gradFill>
              <a:gsLst>
                <a:gs pos="0">
                  <a:schemeClr val="accent1">
                    <a:lumMod val="5000"/>
                    <a:lumOff val="95000"/>
                  </a:schemeClr>
                </a:gs>
                <a:gs pos="0">
                  <a:schemeClr val="accent1">
                    <a:lumMod val="45000"/>
                    <a:lumOff val="55000"/>
                  </a:schemeClr>
                </a:gs>
                <a:gs pos="58000">
                  <a:schemeClr val="accent1">
                    <a:lumMod val="45000"/>
                    <a:lumOff val="55000"/>
                  </a:schemeClr>
                </a:gs>
                <a:gs pos="89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5400" dirty="0">
                  <a:solidFill>
                    <a:srgbClr val="D60093"/>
                  </a:solidFill>
                  <a:latin typeface="隶书" panose="02010509060101010101" pitchFamily="49" charset="-122"/>
                  <a:ea typeface="隶书" panose="02010509060101010101" pitchFamily="49" charset="-122"/>
                </a:rPr>
                <a:t>新知训练巩固</a:t>
              </a:r>
            </a:p>
          </p:txBody>
        </p:sp>
      </p:grpSp>
    </p:spTree>
    <p:extLst>
      <p:ext uri="{BB962C8B-B14F-4D97-AF65-F5344CB8AC3E}">
        <p14:creationId xmlns:p14="http://schemas.microsoft.com/office/powerpoint/2010/main" val="283513369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5"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strVal val="#ppt_w*0.70"/>
                                          </p:val>
                                        </p:tav>
                                        <p:tav tm="100000">
                                          <p:val>
                                            <p:strVal val="#ppt_w"/>
                                          </p:val>
                                        </p:tav>
                                      </p:tavLst>
                                    </p:anim>
                                    <p:anim calcmode="lin" valueType="num">
                                      <p:cBhvr>
                                        <p:cTn id="13" dur="1000" fill="hold"/>
                                        <p:tgtEl>
                                          <p:spTgt spid="6"/>
                                        </p:tgtEl>
                                        <p:attrNameLst>
                                          <p:attrName>ppt_h</p:attrName>
                                        </p:attrNameLst>
                                      </p:cBhvr>
                                      <p:tavLst>
                                        <p:tav tm="0">
                                          <p:val>
                                            <p:strVal val="#ppt_h"/>
                                          </p:val>
                                        </p:tav>
                                        <p:tav tm="100000">
                                          <p:val>
                                            <p:strVal val="#ppt_h"/>
                                          </p:val>
                                        </p:tav>
                                      </p:tavLst>
                                    </p:anim>
                                    <p:animEffect transition="in" filter="fade">
                                      <p:cBhvr>
                                        <p:cTn id="14" dur="1000"/>
                                        <p:tgtEl>
                                          <p:spTgt spid="6"/>
                                        </p:tgtEl>
                                      </p:cBhvr>
                                    </p:animEffect>
                                  </p:childTnLst>
                                </p:cTn>
                              </p:par>
                            </p:childTnLst>
                          </p:cTn>
                        </p:par>
                        <p:par>
                          <p:cTn id="15" fill="hold">
                            <p:stCondLst>
                              <p:cond delay="1500"/>
                            </p:stCondLst>
                            <p:childTnLst>
                              <p:par>
                                <p:cTn id="16" presetID="55"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1000" fill="hold"/>
                                        <p:tgtEl>
                                          <p:spTgt spid="7"/>
                                        </p:tgtEl>
                                        <p:attrNameLst>
                                          <p:attrName>ppt_w</p:attrName>
                                        </p:attrNameLst>
                                      </p:cBhvr>
                                      <p:tavLst>
                                        <p:tav tm="0">
                                          <p:val>
                                            <p:strVal val="#ppt_w*0.70"/>
                                          </p:val>
                                        </p:tav>
                                        <p:tav tm="100000">
                                          <p:val>
                                            <p:strVal val="#ppt_w"/>
                                          </p:val>
                                        </p:tav>
                                      </p:tavLst>
                                    </p:anim>
                                    <p:anim calcmode="lin" valueType="num">
                                      <p:cBhvr>
                                        <p:cTn id="19" dur="1000" fill="hold"/>
                                        <p:tgtEl>
                                          <p:spTgt spid="7"/>
                                        </p:tgtEl>
                                        <p:attrNameLst>
                                          <p:attrName>ppt_h</p:attrName>
                                        </p:attrNameLst>
                                      </p:cBhvr>
                                      <p:tavLst>
                                        <p:tav tm="0">
                                          <p:val>
                                            <p:strVal val="#ppt_h"/>
                                          </p:val>
                                        </p:tav>
                                        <p:tav tm="100000">
                                          <p:val>
                                            <p:strVal val="#ppt_h"/>
                                          </p:val>
                                        </p:tav>
                                      </p:tavLst>
                                    </p:anim>
                                    <p:animEffect transition="in" filter="fade">
                                      <p:cBhvr>
                                        <p:cTn id="20" dur="1000"/>
                                        <p:tgtEl>
                                          <p:spTgt spid="7"/>
                                        </p:tgtEl>
                                      </p:cBhvr>
                                    </p:animEffect>
                                  </p:childTnLst>
                                </p:cTn>
                              </p:par>
                            </p:childTnLst>
                          </p:cTn>
                        </p:par>
                        <p:par>
                          <p:cTn id="21" fill="hold">
                            <p:stCondLst>
                              <p:cond delay="2500"/>
                            </p:stCondLst>
                            <p:childTnLst>
                              <p:par>
                                <p:cTn id="22" presetID="55"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1000" fill="hold"/>
                                        <p:tgtEl>
                                          <p:spTgt spid="8"/>
                                        </p:tgtEl>
                                        <p:attrNameLst>
                                          <p:attrName>ppt_w</p:attrName>
                                        </p:attrNameLst>
                                      </p:cBhvr>
                                      <p:tavLst>
                                        <p:tav tm="0">
                                          <p:val>
                                            <p:strVal val="#ppt_w*0.70"/>
                                          </p:val>
                                        </p:tav>
                                        <p:tav tm="100000">
                                          <p:val>
                                            <p:strVal val="#ppt_w"/>
                                          </p:val>
                                        </p:tav>
                                      </p:tavLst>
                                    </p:anim>
                                    <p:anim calcmode="lin" valueType="num">
                                      <p:cBhvr>
                                        <p:cTn id="25" dur="1000" fill="hold"/>
                                        <p:tgtEl>
                                          <p:spTgt spid="8"/>
                                        </p:tgtEl>
                                        <p:attrNameLst>
                                          <p:attrName>ppt_h</p:attrName>
                                        </p:attrNameLst>
                                      </p:cBhvr>
                                      <p:tavLst>
                                        <p:tav tm="0">
                                          <p:val>
                                            <p:strVal val="#ppt_h"/>
                                          </p:val>
                                        </p:tav>
                                        <p:tav tm="100000">
                                          <p:val>
                                            <p:strVal val="#ppt_h"/>
                                          </p:val>
                                        </p:tav>
                                      </p:tavLst>
                                    </p:anim>
                                    <p:animEffect transition="in" filter="fade">
                                      <p:cBhvr>
                                        <p:cTn id="2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组合 6"/>
          <p:cNvGrpSpPr/>
          <p:nvPr/>
        </p:nvGrpSpPr>
        <p:grpSpPr>
          <a:xfrm>
            <a:off x="3240757" y="-29970"/>
            <a:ext cx="5619925" cy="831617"/>
            <a:chOff x="3240757" y="-29970"/>
            <a:chExt cx="5619925" cy="831617"/>
          </a:xfrm>
        </p:grpSpPr>
        <p:pic>
          <p:nvPicPr>
            <p:cNvPr id="4" name="图片 3" descr="阴影"/>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ass/>
                      </a14:imgEffect>
                    </a14:imgLayer>
                  </a14:imgProps>
                </a:ext>
              </a:extLst>
            </a:blip>
            <a:stretch>
              <a:fillRect/>
            </a:stretch>
          </p:blipFill>
          <p:spPr>
            <a:xfrm>
              <a:off x="3240757" y="31777"/>
              <a:ext cx="5619925" cy="769870"/>
            </a:xfrm>
            <a:prstGeom prst="rect">
              <a:avLst/>
            </a:prstGeom>
            <a:solidFill>
              <a:schemeClr val="accent1">
                <a:lumMod val="40000"/>
                <a:lumOff val="60000"/>
              </a:schemeClr>
            </a:solidFill>
            <a:ln>
              <a:noFill/>
            </a:ln>
          </p:spPr>
        </p:pic>
        <p:sp>
          <p:nvSpPr>
            <p:cNvPr id="6" name="矩形 5"/>
            <p:cNvSpPr/>
            <p:nvPr/>
          </p:nvSpPr>
          <p:spPr>
            <a:xfrm>
              <a:off x="4286772" y="-29970"/>
              <a:ext cx="3579826" cy="769441"/>
            </a:xfrm>
            <a:prstGeom prst="rect">
              <a:avLst/>
            </a:prstGeom>
          </p:spPr>
          <p:txBody>
            <a:bodyPr wrap="none">
              <a:spAutoFit/>
            </a:bodyPr>
            <a:lstStyle/>
            <a:p>
              <a:pPr algn="ctr"/>
              <a:r>
                <a:rPr lang="zh-CN" altLang="zh-CN" sz="4400" dirty="0">
                  <a:solidFill>
                    <a:srgbClr val="D60093"/>
                  </a:solidFill>
                  <a:latin typeface="隶书" panose="02010509060101010101" pitchFamily="49" charset="-122"/>
                  <a:ea typeface="隶书" panose="02010509060101010101" pitchFamily="49" charset="-122"/>
                </a:rPr>
                <a:t>基础自主梳理</a:t>
              </a:r>
            </a:p>
          </p:txBody>
        </p:sp>
      </p:grpSp>
      <p:sp>
        <p:nvSpPr>
          <p:cNvPr id="2" name="矩形 1"/>
          <p:cNvSpPr>
            <a:spLocks noChangeAspect="1"/>
          </p:cNvSpPr>
          <p:nvPr/>
        </p:nvSpPr>
        <p:spPr>
          <a:xfrm>
            <a:off x="361950" y="851266"/>
            <a:ext cx="10807700" cy="4837093"/>
          </a:xfrm>
          <a:prstGeom prst="rect">
            <a:avLst/>
          </a:prstGeom>
        </p:spPr>
        <p:txBody>
          <a:bodyPr>
            <a:spAutoFit/>
          </a:bodyPr>
          <a:lstStyle/>
          <a:p>
            <a:pPr indent="280670">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知识点一　社会主义力量的壮大</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经互会</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建立</a:t>
            </a:r>
            <a:r>
              <a:rPr lang="en-US" altLang="zh-CN" dirty="0">
                <a:solidFill>
                  <a:srgbClr val="000000"/>
                </a:solidFill>
                <a:ea typeface="宋体" panose="02010600030101010101" pitchFamily="2" charset="-122"/>
                <a:cs typeface="Times New Roman" panose="02020603050405020304" pitchFamily="18" charset="0"/>
              </a:rPr>
              <a:t>:1949</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苏联同保加利亚、匈牙利、波兰、罗马尼亚、捷克斯洛伐克等国家建立了经济互助委员会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简称</a:t>
            </a:r>
            <a:r>
              <a:rPr lang="en-US" altLang="zh-CN" dirty="0" smtClean="0">
                <a:solidFill>
                  <a:srgbClr val="000000"/>
                </a:solidFill>
                <a:ea typeface="宋体" panose="02010600030101010101" pitchFamily="2" charset="-122"/>
                <a:cs typeface="Times New Roman" panose="02020603050405020304" pitchFamily="18" charset="0"/>
              </a:rPr>
              <a:t>“__________”</a:t>
            </a:r>
            <a:r>
              <a:rPr lang="zh-CN" altLang="zh-CN" dirty="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影响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苏联通过经互会帮助东欧国家克服了战后经济困难</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但也利用经互会将各成员国的经济纳入苏联</a:t>
            </a:r>
            <a:r>
              <a:rPr lang="en-US" altLang="zh-CN" dirty="0" smtClean="0">
                <a:solidFill>
                  <a:srgbClr val="000000"/>
                </a:solidFill>
                <a:ea typeface="宋体" panose="02010600030101010101" pitchFamily="2" charset="-122"/>
                <a:cs typeface="Times New Roman" panose="02020603050405020304" pitchFamily="18" charset="0"/>
              </a:rPr>
              <a:t>___________</a:t>
            </a:r>
            <a:r>
              <a:rPr lang="zh-CN" altLang="zh-CN" dirty="0">
                <a:solidFill>
                  <a:srgbClr val="000000"/>
                </a:solidFill>
                <a:ea typeface="宋体" panose="02010600030101010101" pitchFamily="2" charset="-122"/>
                <a:cs typeface="Times New Roman" panose="02020603050405020304" pitchFamily="18" charset="0"/>
              </a:rPr>
              <a:t>的轨道。</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1070685" y="3177911"/>
            <a:ext cx="1523174"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经互会</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5" name="矩形 4"/>
          <p:cNvSpPr>
            <a:spLocks noChangeAspect="1"/>
          </p:cNvSpPr>
          <p:nvPr/>
        </p:nvSpPr>
        <p:spPr>
          <a:xfrm>
            <a:off x="8829012" y="4372551"/>
            <a:ext cx="1935145"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计划经济</a:t>
            </a:r>
            <a:r>
              <a:rPr lang="en-US" altLang="zh-CN" dirty="0" smtClean="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86245122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afterEffect">
                                  <p:stCondLst>
                                    <p:cond delay="0"/>
                                  </p:stCondLst>
                                  <p:childTnLst>
                                    <p:animRot by="120000">
                                      <p:cBhvr>
                                        <p:cTn id="6" dur="100" fill="hold">
                                          <p:stCondLst>
                                            <p:cond delay="0"/>
                                          </p:stCondLst>
                                        </p:cTn>
                                        <p:tgtEl>
                                          <p:spTgt spid="7"/>
                                        </p:tgtEl>
                                        <p:attrNameLst>
                                          <p:attrName>r</p:attrName>
                                        </p:attrNameLst>
                                      </p:cBhvr>
                                    </p:animRot>
                                    <p:animRot by="-240000">
                                      <p:cBhvr>
                                        <p:cTn id="7" dur="200" fill="hold">
                                          <p:stCondLst>
                                            <p:cond delay="200"/>
                                          </p:stCondLst>
                                        </p:cTn>
                                        <p:tgtEl>
                                          <p:spTgt spid="7"/>
                                        </p:tgtEl>
                                        <p:attrNameLst>
                                          <p:attrName>r</p:attrName>
                                        </p:attrNameLst>
                                      </p:cBhvr>
                                    </p:animRot>
                                    <p:animRot by="240000">
                                      <p:cBhvr>
                                        <p:cTn id="8" dur="200" fill="hold">
                                          <p:stCondLst>
                                            <p:cond delay="400"/>
                                          </p:stCondLst>
                                        </p:cTn>
                                        <p:tgtEl>
                                          <p:spTgt spid="7"/>
                                        </p:tgtEl>
                                        <p:attrNameLst>
                                          <p:attrName>r</p:attrName>
                                        </p:attrNameLst>
                                      </p:cBhvr>
                                    </p:animRot>
                                    <p:animRot by="-240000">
                                      <p:cBhvr>
                                        <p:cTn id="9" dur="200" fill="hold">
                                          <p:stCondLst>
                                            <p:cond delay="600"/>
                                          </p:stCondLst>
                                        </p:cTn>
                                        <p:tgtEl>
                                          <p:spTgt spid="7"/>
                                        </p:tgtEl>
                                        <p:attrNameLst>
                                          <p:attrName>r</p:attrName>
                                        </p:attrNameLst>
                                      </p:cBhvr>
                                    </p:animRot>
                                    <p:animRot by="120000">
                                      <p:cBhvr>
                                        <p:cTn id="10" dur="200" fill="hold">
                                          <p:stCondLst>
                                            <p:cond delay="800"/>
                                          </p:stCondLst>
                                        </p:cTn>
                                        <p:tgtEl>
                                          <p:spTgt spid="7"/>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inVertical)">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arn(inVertical)">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1345227"/>
            <a:ext cx="10807700" cy="304698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中苏关系</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(1)1949</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smtClean="0">
                <a:solidFill>
                  <a:srgbClr val="000000"/>
                </a:solidFill>
                <a:ea typeface="宋体" panose="02010600030101010101" pitchFamily="2" charset="-122"/>
                <a:cs typeface="Times New Roman" panose="02020603050405020304" pitchFamily="18" charset="0"/>
              </a:rPr>
              <a:t>,___________________</a:t>
            </a:r>
            <a:r>
              <a:rPr lang="zh-CN" altLang="zh-CN" dirty="0" smtClean="0">
                <a:solidFill>
                  <a:srgbClr val="000000"/>
                </a:solidFill>
                <a:ea typeface="宋体" panose="02010600030101010101" pitchFamily="2" charset="-122"/>
                <a:cs typeface="Times New Roman" panose="02020603050405020304" pitchFamily="18" charset="0"/>
              </a:rPr>
              <a:t>成立</a:t>
            </a:r>
            <a:r>
              <a:rPr lang="zh-CN" altLang="zh-CN" dirty="0">
                <a:solidFill>
                  <a:srgbClr val="000000"/>
                </a:solidFill>
                <a:ea typeface="宋体" panose="02010600030101010101" pitchFamily="2" charset="-122"/>
                <a:cs typeface="Times New Roman" panose="02020603050405020304" pitchFamily="18" charset="0"/>
              </a:rPr>
              <a:t>后不久</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苏联就与中国建立了外交关系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这</a:t>
            </a:r>
            <a:r>
              <a:rPr lang="zh-CN" altLang="zh-CN" dirty="0" smtClean="0">
                <a:solidFill>
                  <a:srgbClr val="000000"/>
                </a:solidFill>
                <a:ea typeface="宋体" panose="02010600030101010101" pitchFamily="2" charset="-122"/>
                <a:cs typeface="Times New Roman" panose="02020603050405020304" pitchFamily="18" charset="0"/>
              </a:rPr>
              <a:t>对</a:t>
            </a:r>
            <a:r>
              <a:rPr lang="zh-CN" altLang="en-US" dirty="0">
                <a:solidFill>
                  <a:srgbClr val="000000"/>
                </a:solidFill>
                <a:ea typeface="宋体" panose="02010600030101010101" pitchFamily="2" charset="-122"/>
                <a:cs typeface="Times New Roman" panose="02020603050405020304" pitchFamily="18" charset="0"/>
              </a:rPr>
              <a:t>新中国</a:t>
            </a:r>
            <a:r>
              <a:rPr lang="zh-CN" altLang="zh-CN" dirty="0" smtClean="0">
                <a:solidFill>
                  <a:srgbClr val="000000"/>
                </a:solidFill>
                <a:ea typeface="宋体" panose="02010600030101010101" pitchFamily="2" charset="-122"/>
                <a:cs typeface="Times New Roman" panose="02020603050405020304" pitchFamily="18" charset="0"/>
              </a:rPr>
              <a:t>是</a:t>
            </a:r>
            <a:r>
              <a:rPr lang="zh-CN" altLang="zh-CN" dirty="0">
                <a:solidFill>
                  <a:srgbClr val="000000"/>
                </a:solidFill>
                <a:ea typeface="宋体" panose="02010600030101010101" pitchFamily="2" charset="-122"/>
                <a:cs typeface="Times New Roman" panose="02020603050405020304" pitchFamily="18" charset="0"/>
              </a:rPr>
              <a:t>很重要的支持。</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(2)1950</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中苏缔结了《</a:t>
            </a:r>
            <a:r>
              <a:rPr lang="en-US" altLang="zh-CN" dirty="0" smtClean="0">
                <a:solidFill>
                  <a:srgbClr val="000000"/>
                </a:solidFill>
                <a:ea typeface="宋体" panose="02010600030101010101" pitchFamily="2" charset="-122"/>
                <a:cs typeface="Times New Roman" panose="02020603050405020304" pitchFamily="18" charset="0"/>
              </a:rPr>
              <a:t>____________________________</a:t>
            </a:r>
            <a:r>
              <a:rPr lang="zh-CN" altLang="zh-CN" dirty="0" smtClean="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加强了社会主义阵营的力量。</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2736701" y="1931752"/>
            <a:ext cx="3171061"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中华人民共和国</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8" name="矩形 7"/>
          <p:cNvSpPr>
            <a:spLocks noChangeAspect="1"/>
          </p:cNvSpPr>
          <p:nvPr/>
        </p:nvSpPr>
        <p:spPr>
          <a:xfrm>
            <a:off x="5400997" y="3111482"/>
            <a:ext cx="4406976" cy="683264"/>
          </a:xfrm>
          <a:prstGeom prst="rect">
            <a:avLst/>
          </a:prstGeom>
        </p:spPr>
        <p:txBody>
          <a:bodyPr wrap="none">
            <a:spAutoFit/>
          </a:bodyPr>
          <a:lstStyle/>
          <a:p>
            <a:pPr>
              <a:lnSpc>
                <a:spcPct val="120000"/>
              </a:lnSpc>
            </a:pPr>
            <a:r>
              <a:rPr lang="zh-CN" altLang="zh-CN" dirty="0">
                <a:ea typeface="宋体" panose="02010600030101010101" pitchFamily="2" charset="-122"/>
                <a:cs typeface="Times New Roman" panose="02020603050405020304" pitchFamily="18" charset="0"/>
              </a:rPr>
              <a:t>中苏友好同盟互助</a:t>
            </a:r>
            <a:r>
              <a:rPr lang="zh-CN" altLang="zh-CN" dirty="0" smtClean="0">
                <a:ea typeface="宋体" panose="02010600030101010101" pitchFamily="2" charset="-122"/>
                <a:cs typeface="Times New Roman" panose="02020603050405020304" pitchFamily="18" charset="0"/>
              </a:rPr>
              <a:t>条约</a:t>
            </a:r>
            <a:r>
              <a:rPr lang="en-US" altLang="zh-CN" dirty="0" smtClean="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374669605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883487"/>
            <a:ext cx="10807700" cy="4819781"/>
          </a:xfrm>
          <a:prstGeom prst="rect">
            <a:avLst/>
          </a:prstGeom>
        </p:spPr>
        <p:txBody>
          <a:bodyPr>
            <a:spAutoFit/>
          </a:bodyPr>
          <a:lstStyle/>
          <a:p>
            <a:pPr indent="280670">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知识点二　苏联的发展与改革</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赫鲁晓夫改革</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背景</a:t>
            </a:r>
            <a:r>
              <a:rPr lang="en-US" altLang="zh-CN" dirty="0">
                <a:solidFill>
                  <a:srgbClr val="000000"/>
                </a:solidFill>
                <a:ea typeface="宋体" panose="02010600030101010101" pitchFamily="2" charset="-122"/>
                <a:cs typeface="Times New Roman" panose="02020603050405020304" pitchFamily="18" charset="0"/>
              </a:rPr>
              <a:t>:1953</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,______________</a:t>
            </a:r>
            <a:r>
              <a:rPr lang="zh-CN" altLang="zh-CN" dirty="0">
                <a:solidFill>
                  <a:srgbClr val="000000"/>
                </a:solidFill>
                <a:ea typeface="宋体" panose="02010600030101010101" pitchFamily="2" charset="-122"/>
                <a:cs typeface="Times New Roman" panose="02020603050405020304" pitchFamily="18" charset="0"/>
              </a:rPr>
              <a:t>上台执政。</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内容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批判</a:t>
            </a:r>
            <a:r>
              <a:rPr lang="en-US" altLang="zh-CN" dirty="0" smtClean="0">
                <a:solidFill>
                  <a:srgbClr val="000000"/>
                </a:solidFill>
                <a:ea typeface="宋体" panose="02010600030101010101" pitchFamily="2" charset="-122"/>
                <a:cs typeface="Times New Roman" panose="02020603050405020304" pitchFamily="18" charset="0"/>
              </a:rPr>
              <a:t>__________</a:t>
            </a:r>
            <a:r>
              <a:rPr lang="zh-CN" altLang="zh-CN" dirty="0" smtClean="0">
                <a:solidFill>
                  <a:srgbClr val="000000"/>
                </a:solidFill>
                <a:ea typeface="宋体" panose="02010600030101010101" pitchFamily="2" charset="-122"/>
                <a:cs typeface="Times New Roman" panose="02020603050405020304" pitchFamily="18" charset="0"/>
              </a:rPr>
              <a:t>个人</a:t>
            </a:r>
            <a:r>
              <a:rPr lang="zh-CN" altLang="zh-CN" dirty="0">
                <a:solidFill>
                  <a:srgbClr val="000000"/>
                </a:solidFill>
                <a:ea typeface="宋体" panose="02010600030101010101" pitchFamily="2" charset="-122"/>
                <a:cs typeface="Times New Roman" panose="02020603050405020304" pitchFamily="18" charset="0"/>
              </a:rPr>
              <a:t>崇拜。在经济上进行了一些改革</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如发动垦荒运动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发展饲料生产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广种玉米</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取消农产品的义务交售制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改行收购制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改革工业</a:t>
            </a:r>
            <a:r>
              <a:rPr lang="zh-CN" altLang="zh-CN" dirty="0" smtClean="0">
                <a:solidFill>
                  <a:srgbClr val="000000"/>
                </a:solidFill>
                <a:ea typeface="宋体" panose="02010600030101010101" pitchFamily="2" charset="-122"/>
                <a:cs typeface="Times New Roman" panose="02020603050405020304" pitchFamily="18" charset="0"/>
              </a:rPr>
              <a:t>管理体制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等等。</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评价</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没有从根本上解决苏联模式高度集中的经济体制弊端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并且存在严重偏差。</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3898661" y="2068295"/>
            <a:ext cx="1935145"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赫鲁晓夫</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5" name="矩形 4"/>
          <p:cNvSpPr>
            <a:spLocks noChangeAspect="1"/>
          </p:cNvSpPr>
          <p:nvPr/>
        </p:nvSpPr>
        <p:spPr>
          <a:xfrm>
            <a:off x="3240757" y="2651054"/>
            <a:ext cx="1523174"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斯大林</a:t>
            </a:r>
            <a:r>
              <a:rPr lang="en-US" altLang="zh-CN" dirty="0" smtClean="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110967893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1192819"/>
            <a:ext cx="10807700" cy="35594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勃列日涅夫改革</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背景</a:t>
            </a:r>
            <a:r>
              <a:rPr lang="en-US" altLang="zh-CN" dirty="0">
                <a:solidFill>
                  <a:srgbClr val="000000"/>
                </a:solidFill>
                <a:ea typeface="宋体" panose="02010600030101010101" pitchFamily="2" charset="-122"/>
                <a:cs typeface="Times New Roman" panose="02020603050405020304" pitchFamily="18" charset="0"/>
              </a:rPr>
              <a:t>:1964</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smtClean="0">
                <a:solidFill>
                  <a:srgbClr val="000000"/>
                </a:solidFill>
                <a:ea typeface="宋体" panose="02010600030101010101" pitchFamily="2" charset="-122"/>
                <a:cs typeface="Times New Roman" panose="02020603050405020304" pitchFamily="18" charset="0"/>
              </a:rPr>
              <a:t>,______________</a:t>
            </a:r>
            <a:r>
              <a:rPr lang="zh-CN" altLang="zh-CN" dirty="0" smtClean="0">
                <a:solidFill>
                  <a:srgbClr val="000000"/>
                </a:solidFill>
                <a:ea typeface="宋体" panose="02010600030101010101" pitchFamily="2" charset="-122"/>
                <a:cs typeface="Times New Roman" panose="02020603050405020304" pitchFamily="18" charset="0"/>
              </a:rPr>
              <a:t>开始</a:t>
            </a:r>
            <a:r>
              <a:rPr lang="zh-CN" altLang="zh-CN" dirty="0">
                <a:solidFill>
                  <a:srgbClr val="000000"/>
                </a:solidFill>
                <a:ea typeface="宋体" panose="02010600030101010101" pitchFamily="2" charset="-122"/>
                <a:cs typeface="Times New Roman" panose="02020603050405020304" pitchFamily="18" charset="0"/>
              </a:rPr>
              <a:t>执政。</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内容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在经济上推行</a:t>
            </a:r>
            <a:r>
              <a:rPr lang="en-US" altLang="zh-CN" dirty="0" smtClean="0">
                <a:solidFill>
                  <a:srgbClr val="000000"/>
                </a:solidFill>
                <a:ea typeface="宋体" panose="02010600030101010101" pitchFamily="2" charset="-122"/>
                <a:cs typeface="Times New Roman" panose="02020603050405020304" pitchFamily="18" charset="0"/>
              </a:rPr>
              <a:t>“__________”,</a:t>
            </a:r>
            <a:r>
              <a:rPr lang="zh-CN" altLang="zh-CN" dirty="0">
                <a:solidFill>
                  <a:srgbClr val="000000"/>
                </a:solidFill>
                <a:ea typeface="宋体" panose="02010600030101010101" pitchFamily="2" charset="-122"/>
                <a:cs typeface="Times New Roman" panose="02020603050405020304" pitchFamily="18" charset="0"/>
              </a:rPr>
              <a:t>要求加速科技进步、完善经济管理体制和加强经济刺激。</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评价</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改革仍然没有从根本上突破高度集中的计划经济体制。</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3744813" y="1778777"/>
            <a:ext cx="2347117"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勃列日涅夫</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5" name="矩形 4"/>
          <p:cNvSpPr>
            <a:spLocks noChangeAspect="1"/>
          </p:cNvSpPr>
          <p:nvPr/>
        </p:nvSpPr>
        <p:spPr>
          <a:xfrm>
            <a:off x="5029951" y="2368787"/>
            <a:ext cx="1523174" cy="626710"/>
          </a:xfrm>
          <a:prstGeom prst="rect">
            <a:avLst/>
          </a:prstGeom>
        </p:spPr>
        <p:txBody>
          <a:bodyPr wrap="none">
            <a:spAutoFit/>
          </a:bodyPr>
          <a:lstStyle/>
          <a:p>
            <a:pPr>
              <a:lnSpc>
                <a:spcPct val="120000"/>
              </a:lnSpc>
            </a:pPr>
            <a:r>
              <a:rPr lang="zh-CN" altLang="zh-CN" dirty="0">
                <a:ea typeface="宋体" panose="02010600030101010101" pitchFamily="2" charset="-122"/>
                <a:cs typeface="Times New Roman" panose="02020603050405020304" pitchFamily="18" charset="0"/>
              </a:rPr>
              <a:t>新</a:t>
            </a:r>
            <a:r>
              <a:rPr lang="zh-CN" altLang="zh-CN" dirty="0" smtClean="0">
                <a:ea typeface="宋体" panose="02010600030101010101" pitchFamily="2" charset="-122"/>
                <a:cs typeface="Times New Roman" panose="02020603050405020304" pitchFamily="18" charset="0"/>
              </a:rPr>
              <a:t>政策</a:t>
            </a:r>
            <a:r>
              <a:rPr lang="en-US" altLang="zh-CN" dirty="0" smtClean="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60926805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503783"/>
            <a:ext cx="10807700" cy="2456057"/>
          </a:xfrm>
          <a:prstGeom prst="rect">
            <a:avLst/>
          </a:prstGeom>
        </p:spPr>
        <p:txBody>
          <a:bodyPr>
            <a:spAutoFit/>
          </a:bodyPr>
          <a:lstStyle/>
          <a:p>
            <a:pPr indent="280670">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知识点三　苏联解体与东欧剧变</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戈尔巴乔夫改革</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背景</a:t>
            </a:r>
            <a:r>
              <a:rPr lang="en-US" altLang="zh-CN" dirty="0">
                <a:solidFill>
                  <a:srgbClr val="000000"/>
                </a:solidFill>
                <a:ea typeface="宋体" panose="02010600030101010101" pitchFamily="2" charset="-122"/>
                <a:cs typeface="Times New Roman" panose="02020603050405020304" pitchFamily="18" charset="0"/>
              </a:rPr>
              <a:t>:1985</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smtClean="0">
                <a:solidFill>
                  <a:srgbClr val="000000"/>
                </a:solidFill>
                <a:ea typeface="宋体" panose="02010600030101010101" pitchFamily="2" charset="-122"/>
                <a:cs typeface="Times New Roman" panose="02020603050405020304" pitchFamily="18" charset="0"/>
              </a:rPr>
              <a:t>,</a:t>
            </a:r>
            <a:r>
              <a:rPr lang="en-US" altLang="zh-CN" dirty="0" smtClean="0">
                <a:solidFill>
                  <a:srgbClr val="000000"/>
                </a:solidFill>
                <a:uFill>
                  <a:solidFill>
                    <a:srgbClr val="000000"/>
                  </a:solidFill>
                </a:uFill>
                <a:ea typeface="宋体" panose="02010600030101010101" pitchFamily="2" charset="-122"/>
                <a:cs typeface="Times New Roman" panose="02020603050405020304" pitchFamily="18" charset="0"/>
              </a:rPr>
              <a:t>_____________</a:t>
            </a:r>
            <a:r>
              <a:rPr lang="zh-CN" altLang="zh-CN" dirty="0">
                <a:solidFill>
                  <a:srgbClr val="000000"/>
                </a:solidFill>
                <a:ea typeface="宋体" panose="02010600030101010101" pitchFamily="2" charset="-122"/>
                <a:cs typeface="Times New Roman" panose="02020603050405020304" pitchFamily="18" charset="0"/>
              </a:rPr>
              <a:t>担任苏联领导人</a:t>
            </a:r>
            <a:r>
              <a:rPr lang="zh-CN" altLang="zh-CN" dirty="0" smtClean="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内容</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301659087"/>
              </p:ext>
            </p:extLst>
          </p:nvPr>
        </p:nvGraphicFramePr>
        <p:xfrm>
          <a:off x="456754" y="2827703"/>
          <a:ext cx="10416851" cy="4008002"/>
        </p:xfrm>
        <a:graphic>
          <a:graphicData uri="http://schemas.openxmlformats.org/presentationml/2006/ole">
            <mc:AlternateContent xmlns:mc="http://schemas.openxmlformats.org/markup-compatibility/2006">
              <mc:Choice xmlns:v="urn:schemas-microsoft-com:vml" Requires="v">
                <p:oleObj spid="_x0000_s1036" name="文档" r:id="rId4" imgW="3935975" imgH="1517299" progId="Word.Document.12">
                  <p:embed/>
                </p:oleObj>
              </mc:Choice>
              <mc:Fallback>
                <p:oleObj name="文档" r:id="rId4" imgW="3935975" imgH="1517299" progId="Word.Document.12">
                  <p:embed/>
                  <p:pic>
                    <p:nvPicPr>
                      <p:cNvPr id="0" name=""/>
                      <p:cNvPicPr/>
                      <p:nvPr/>
                    </p:nvPicPr>
                    <p:blipFill>
                      <a:blip r:embed="rId5"/>
                      <a:stretch>
                        <a:fillRect/>
                      </a:stretch>
                    </p:blipFill>
                    <p:spPr>
                      <a:xfrm>
                        <a:off x="456754" y="2827703"/>
                        <a:ext cx="10416851" cy="4008002"/>
                      </a:xfrm>
                      <a:prstGeom prst="rect">
                        <a:avLst/>
                      </a:prstGeom>
                    </p:spPr>
                  </p:pic>
                </p:oleObj>
              </mc:Fallback>
            </mc:AlternateContent>
          </a:graphicData>
        </a:graphic>
      </p:graphicFrame>
      <p:sp>
        <p:nvSpPr>
          <p:cNvPr id="3" name="矩形 2"/>
          <p:cNvSpPr>
            <a:spLocks noChangeAspect="1"/>
          </p:cNvSpPr>
          <p:nvPr/>
        </p:nvSpPr>
        <p:spPr>
          <a:xfrm>
            <a:off x="3610629" y="1675575"/>
            <a:ext cx="2347117"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戈尔巴乔夫</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5" name="矩形 4"/>
          <p:cNvSpPr>
            <a:spLocks noChangeAspect="1"/>
          </p:cNvSpPr>
          <p:nvPr/>
        </p:nvSpPr>
        <p:spPr>
          <a:xfrm>
            <a:off x="3024733" y="3290945"/>
            <a:ext cx="1935145" cy="626710"/>
          </a:xfrm>
          <a:prstGeom prst="rect">
            <a:avLst/>
          </a:prstGeom>
        </p:spPr>
        <p:txBody>
          <a:bodyPr wrap="none">
            <a:spAutoFit/>
          </a:bodyPr>
          <a:lstStyle/>
          <a:p>
            <a:pPr>
              <a:lnSpc>
                <a:spcPct val="120000"/>
              </a:lnSpc>
            </a:pPr>
            <a:r>
              <a:rPr lang="zh-CN" altLang="zh-CN" dirty="0">
                <a:ea typeface="宋体" panose="02010600030101010101" pitchFamily="2" charset="-122"/>
                <a:cs typeface="Times New Roman" panose="02020603050405020304" pitchFamily="18" charset="0"/>
              </a:rPr>
              <a:t>经济</a:t>
            </a:r>
            <a:r>
              <a:rPr lang="zh-CN" altLang="zh-CN" dirty="0" smtClean="0">
                <a:ea typeface="宋体" panose="02010600030101010101" pitchFamily="2" charset="-122"/>
                <a:cs typeface="Times New Roman" panose="02020603050405020304" pitchFamily="18" charset="0"/>
              </a:rPr>
              <a:t>改革</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6" name="矩形 5"/>
          <p:cNvSpPr>
            <a:spLocks noChangeAspect="1"/>
          </p:cNvSpPr>
          <p:nvPr/>
        </p:nvSpPr>
        <p:spPr>
          <a:xfrm>
            <a:off x="1727415" y="4662281"/>
            <a:ext cx="1523174"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多党制</a:t>
            </a:r>
            <a:r>
              <a:rPr lang="en-US" altLang="zh-CN" dirty="0" smtClean="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283086081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a:spLocks noChangeAspect="1"/>
          </p:cNvSpPr>
          <p:nvPr/>
        </p:nvSpPr>
        <p:spPr>
          <a:xfrm>
            <a:off x="361950" y="1407403"/>
            <a:ext cx="10807700" cy="36379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东欧剧变</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原因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东欧社会主义国家虽然进行了一些改革</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但成效不大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社会矛盾日益尖锐</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西方国家推行</a:t>
            </a:r>
            <a:r>
              <a:rPr lang="en-US" altLang="zh-CN" dirty="0" smtClean="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__________</a:t>
            </a: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战略</a:t>
            </a:r>
            <a:r>
              <a:rPr lang="en-US" altLang="zh-CN" dirty="0">
                <a:solidFill>
                  <a:srgbClr val="000000"/>
                </a:solidFill>
                <a:ea typeface="宋体" panose="02010600030101010101" pitchFamily="2" charset="-122"/>
                <a:cs typeface="Times New Roman" panose="02020603050405020304" pitchFamily="18" charset="0"/>
              </a:rPr>
              <a:t>;20</a:t>
            </a:r>
            <a:r>
              <a:rPr lang="zh-CN" altLang="zh-CN" dirty="0">
                <a:solidFill>
                  <a:srgbClr val="000000"/>
                </a:solidFill>
                <a:ea typeface="宋体" panose="02010600030101010101" pitchFamily="2" charset="-122"/>
                <a:cs typeface="Times New Roman" panose="02020603050405020304" pitchFamily="18" charset="0"/>
              </a:rPr>
              <a:t>世纪</a:t>
            </a:r>
            <a:r>
              <a:rPr lang="en-US" altLang="zh-CN" dirty="0">
                <a:solidFill>
                  <a:srgbClr val="000000"/>
                </a:solidFill>
                <a:ea typeface="宋体" panose="02010600030101010101" pitchFamily="2" charset="-122"/>
                <a:cs typeface="Times New Roman" panose="02020603050405020304" pitchFamily="18" charset="0"/>
              </a:rPr>
              <a:t>80</a:t>
            </a:r>
            <a:r>
              <a:rPr lang="zh-CN" altLang="zh-CN" dirty="0">
                <a:solidFill>
                  <a:srgbClr val="000000"/>
                </a:solidFill>
                <a:ea typeface="宋体" panose="02010600030101010101" pitchFamily="2" charset="-122"/>
                <a:cs typeface="Times New Roman" panose="02020603050405020304" pitchFamily="18" charset="0"/>
              </a:rPr>
              <a:t>年代末</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受戈尔巴乔夫改革的影响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东欧各国开始实行政治多元化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全盘否定自身的历史。</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smtClean="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结果</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东欧各国的社会制度都发生了根本性变化。</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7129189" y="2582612"/>
            <a:ext cx="1935145"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和平演变</a:t>
            </a:r>
            <a:r>
              <a:rPr lang="en-US" altLang="zh-CN" dirty="0" smtClean="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389684482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theme1.xml><?xml version="1.0" encoding="utf-8"?>
<a:theme xmlns:a="http://schemas.openxmlformats.org/drawingml/2006/main" name="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家庭作业</Template>
  <TotalTime>92</TotalTime>
  <Words>480</Words>
  <Application>Microsoft Office PowerPoint</Application>
  <PresentationFormat>自定义</PresentationFormat>
  <Paragraphs>107</Paragraphs>
  <Slides>21</Slides>
  <Notes>1</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21</vt:i4>
      </vt:variant>
    </vt:vector>
  </HeadingPairs>
  <TitlesOfParts>
    <vt:vector size="34" baseType="lpstr">
      <vt:lpstr>NEU-BZ-S92</vt:lpstr>
      <vt:lpstr>方正书宋_GBK</vt:lpstr>
      <vt:lpstr>方正正中黑简体</vt:lpstr>
      <vt:lpstr>黑体</vt:lpstr>
      <vt:lpstr>华文新魏</vt:lpstr>
      <vt:lpstr>楷体</vt:lpstr>
      <vt:lpstr>隶书</vt:lpstr>
      <vt:lpstr>宋体</vt:lpstr>
      <vt:lpstr>Arial</vt:lpstr>
      <vt:lpstr>Calibri</vt:lpstr>
      <vt:lpstr>Times New Roman</vt:lpstr>
      <vt:lpstr>专业教辅课件Q:251490010</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LvYang</dc:creator>
  <cp:lastModifiedBy>Microsoft</cp:lastModifiedBy>
  <cp:revision>16</cp:revision>
  <dcterms:created xsi:type="dcterms:W3CDTF">2021-03-31T05:26:03Z</dcterms:created>
  <dcterms:modified xsi:type="dcterms:W3CDTF">2026-02-11T04:52:17Z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0008007650000000000001024140</vt:lpwstr>
  </property>
  <property fmtid="{D5CDD505-2E9C-101B-9397-08002B2CF9AE}" pid="3" name="KSOProductBuildVer">
    <vt:lpwstr>2052-10.1.0.7698</vt:lpwstr>
  </property>
</Properties>
</file>