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731" r:id="rId3"/>
    <p:sldId id="732" r:id="rId4"/>
    <p:sldId id="736" r:id="rId5"/>
    <p:sldId id="737" r:id="rId6"/>
    <p:sldId id="733" r:id="rId7"/>
    <p:sldId id="746" r:id="rId8"/>
    <p:sldId id="749" r:id="rId9"/>
    <p:sldId id="747" r:id="rId10"/>
    <p:sldId id="748" r:id="rId11"/>
    <p:sldId id="745" r:id="rId12"/>
    <p:sldId id="738" r:id="rId13"/>
    <p:sldId id="739" r:id="rId14"/>
    <p:sldId id="735" r:id="rId15"/>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14</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4.xml"/><Relationship Id="rId4" Type="http://schemas.openxmlformats.org/officeDocument/2006/relationships/audio" Target="../media/audio2.wav"/></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package" Target="../embeddings/Microsoft_Word___1.docx"/><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400" dirty="0" smtClean="0">
                <a:solidFill>
                  <a:srgbClr val="D60093"/>
                </a:solidFill>
                <a:latin typeface="隶书" panose="02010509060101010101" pitchFamily="49" charset="-122"/>
                <a:ea typeface="隶书" panose="02010509060101010101" pitchFamily="49" charset="-122"/>
              </a:rPr>
              <a:t>单</a:t>
            </a:r>
            <a:r>
              <a:rPr lang="en-US" altLang="zh-CN" sz="4400" dirty="0" smtClean="0">
                <a:solidFill>
                  <a:srgbClr val="D60093"/>
                </a:solidFill>
                <a:latin typeface="隶书" panose="02010509060101010101" pitchFamily="49" charset="-122"/>
                <a:ea typeface="隶书" panose="02010509060101010101" pitchFamily="49" charset="-122"/>
              </a:rPr>
              <a:t> </a:t>
            </a:r>
            <a:r>
              <a:rPr lang="zh-CN" altLang="zh-CN" sz="4400" dirty="0" smtClean="0">
                <a:solidFill>
                  <a:srgbClr val="D60093"/>
                </a:solidFill>
                <a:latin typeface="隶书" panose="02010509060101010101" pitchFamily="49" charset="-122"/>
                <a:ea typeface="隶书" panose="02010509060101010101" pitchFamily="49" charset="-122"/>
              </a:rPr>
              <a:t>元</a:t>
            </a:r>
            <a:r>
              <a:rPr lang="en-US" altLang="zh-CN" sz="4400" dirty="0" smtClean="0">
                <a:solidFill>
                  <a:srgbClr val="D60093"/>
                </a:solidFill>
                <a:latin typeface="隶书" panose="02010509060101010101" pitchFamily="49" charset="-122"/>
                <a:ea typeface="隶书" panose="02010509060101010101" pitchFamily="49" charset="-122"/>
              </a:rPr>
              <a:t> </a:t>
            </a:r>
            <a:r>
              <a:rPr lang="zh-CN" altLang="zh-CN" sz="4400" dirty="0" smtClean="0">
                <a:solidFill>
                  <a:srgbClr val="D60093"/>
                </a:solidFill>
                <a:latin typeface="隶书" panose="02010509060101010101" pitchFamily="49" charset="-122"/>
                <a:ea typeface="隶书" panose="02010509060101010101" pitchFamily="49" charset="-122"/>
              </a:rPr>
              <a:t>整</a:t>
            </a:r>
            <a:r>
              <a:rPr lang="en-US" altLang="zh-CN" sz="4400" dirty="0" smtClean="0">
                <a:solidFill>
                  <a:srgbClr val="D60093"/>
                </a:solidFill>
                <a:latin typeface="隶书" panose="02010509060101010101" pitchFamily="49" charset="-122"/>
                <a:ea typeface="隶书" panose="02010509060101010101" pitchFamily="49" charset="-122"/>
              </a:rPr>
              <a:t> </a:t>
            </a:r>
            <a:r>
              <a:rPr lang="zh-CN" altLang="zh-CN" sz="4400" dirty="0" smtClean="0">
                <a:solidFill>
                  <a:srgbClr val="D60093"/>
                </a:solidFill>
                <a:latin typeface="隶书" panose="02010509060101010101" pitchFamily="49" charset="-122"/>
                <a:ea typeface="隶书" panose="02010509060101010101" pitchFamily="49" charset="-122"/>
              </a:rPr>
              <a:t>合</a:t>
            </a:r>
            <a:r>
              <a:rPr lang="en-US" altLang="zh-CN" sz="4400" dirty="0" smtClean="0">
                <a:solidFill>
                  <a:srgbClr val="D60093"/>
                </a:solidFill>
                <a:latin typeface="隶书" panose="02010509060101010101" pitchFamily="49" charset="-122"/>
                <a:ea typeface="隶书" panose="02010509060101010101" pitchFamily="49" charset="-122"/>
              </a:rPr>
              <a:t> </a:t>
            </a:r>
            <a:r>
              <a:rPr lang="zh-CN" altLang="zh-CN" sz="4400" dirty="0" smtClean="0">
                <a:solidFill>
                  <a:srgbClr val="D60093"/>
                </a:solidFill>
                <a:latin typeface="隶书" panose="02010509060101010101" pitchFamily="49" charset="-122"/>
                <a:ea typeface="隶书" panose="02010509060101010101" pitchFamily="49" charset="-122"/>
              </a:rPr>
              <a:t>提</a:t>
            </a:r>
            <a:r>
              <a:rPr lang="en-US" altLang="zh-CN" sz="4400" dirty="0" smtClean="0">
                <a:solidFill>
                  <a:srgbClr val="D60093"/>
                </a:solidFill>
                <a:latin typeface="隶书" panose="02010509060101010101" pitchFamily="49" charset="-122"/>
                <a:ea typeface="隶书" panose="02010509060101010101" pitchFamily="49" charset="-122"/>
              </a:rPr>
              <a:t> </a:t>
            </a:r>
            <a:r>
              <a:rPr lang="zh-CN" altLang="zh-CN" sz="4400" dirty="0" smtClean="0">
                <a:solidFill>
                  <a:srgbClr val="D60093"/>
                </a:solidFill>
                <a:latin typeface="隶书" panose="02010509060101010101" pitchFamily="49" charset="-122"/>
                <a:ea typeface="隶书" panose="02010509060101010101" pitchFamily="49" charset="-122"/>
              </a:rPr>
              <a:t>升</a:t>
            </a:r>
            <a:endParaRPr lang="zh-CN" altLang="zh-CN" sz="4400" dirty="0">
              <a:solidFill>
                <a:srgbClr val="D60093"/>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739709"/>
            <a:ext cx="10807700" cy="1865126"/>
          </a:xfrm>
          <a:prstGeom prst="rect">
            <a:avLst/>
          </a:prstGeom>
        </p:spPr>
        <p:txBody>
          <a:bodyPr>
            <a:spAutoFit/>
          </a:bodyPr>
          <a:lstStyle/>
          <a:p>
            <a:pPr>
              <a:lnSpc>
                <a:spcPct val="120000"/>
              </a:lnSpc>
            </a:pPr>
            <a:r>
              <a:rPr lang="en-US" altLang="zh-CN" dirty="0" smtClean="0">
                <a:solidFill>
                  <a:srgbClr val="000000"/>
                </a:solidFill>
                <a:ea typeface="宋体" panose="02010600030101010101" pitchFamily="2" charset="-122"/>
              </a:rPr>
              <a:t>5.(</a:t>
            </a:r>
            <a:r>
              <a:rPr lang="en-US" altLang="zh-CN" dirty="0">
                <a:solidFill>
                  <a:srgbClr val="000000"/>
                </a:solidFill>
                <a:ea typeface="宋体" panose="02010600030101010101" pitchFamily="2" charset="-122"/>
              </a:rPr>
              <a:t>2022·</a:t>
            </a:r>
            <a:r>
              <a:rPr lang="zh-CN" altLang="zh-CN" dirty="0">
                <a:solidFill>
                  <a:srgbClr val="000000"/>
                </a:solidFill>
                <a:ea typeface="楷体" panose="02010609060101010101" pitchFamily="49" charset="-122"/>
                <a:cs typeface="Times New Roman" panose="02020603050405020304" pitchFamily="18" charset="0"/>
              </a:rPr>
              <a:t>福建</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李老师组织同学们开展研究性学习</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通过班级群推送了资源包</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见下表</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。据此可知</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该研究性学习的主题</a:t>
            </a:r>
            <a:r>
              <a:rPr lang="zh-CN" altLang="zh-CN" dirty="0" smtClean="0">
                <a:solidFill>
                  <a:srgbClr val="000000"/>
                </a:solidFill>
                <a:ea typeface="宋体" panose="02010600030101010101" pitchFamily="2" charset="-122"/>
                <a:cs typeface="Times New Roman" panose="02020603050405020304" pitchFamily="18" charset="0"/>
              </a:rPr>
              <a:t>是</a:t>
            </a:r>
            <a:endParaRPr lang="en-US" altLang="zh-CN" dirty="0" smtClean="0">
              <a:solidFill>
                <a:srgbClr val="000000"/>
              </a:solidFill>
              <a:ea typeface="宋体" panose="02010600030101010101" pitchFamily="2" charset="-122"/>
              <a:cs typeface="Times New Roman" panose="02020603050405020304" pitchFamily="18" charset="0"/>
            </a:endParaRPr>
          </a:p>
          <a:p>
            <a:pPr algn="r">
              <a:lnSpc>
                <a:spcPct val="120000"/>
              </a:lnSpc>
            </a:pPr>
            <a:r>
              <a:rPr lang="en-US" altLang="zh-CN" dirty="0" smtClean="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rPr>
              <a:t>)</a:t>
            </a:r>
            <a:endParaRPr lang="zh-CN" altLang="en-US"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22603950"/>
              </p:ext>
            </p:extLst>
          </p:nvPr>
        </p:nvGraphicFramePr>
        <p:xfrm>
          <a:off x="361950" y="2613785"/>
          <a:ext cx="10807700" cy="1950720"/>
        </p:xfrm>
        <a:graphic>
          <a:graphicData uri="http://schemas.openxmlformats.org/drawingml/2006/table">
            <a:tbl>
              <a:tblPr firstRow="1" firstCol="1" bandRow="1"/>
              <a:tblGrid>
                <a:gridCol w="2014711"/>
                <a:gridCol w="8792989"/>
              </a:tblGrid>
              <a:tr h="0">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资料类型</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名称</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6670" marR="2667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漫画</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《铁幕下的窥视》</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(1946</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月</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日</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6670" marR="2667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条约</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《北大西洋公约》《华沙条约》</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6670" marR="2667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论文</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《试论冷战的爆发与两极格局的形成》</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6670" marR="2667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a:spLocks noChangeAspect="1"/>
          </p:cNvSpPr>
          <p:nvPr/>
        </p:nvSpPr>
        <p:spPr>
          <a:xfrm>
            <a:off x="361950" y="4587268"/>
            <a:ext cx="10807700" cy="123527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铁幕演说</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杜鲁门主义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马歇尔计划</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美苏冷战对峙</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10297541" y="1916570"/>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345152330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258352"/>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rPr>
              <a:t>6.(</a:t>
            </a:r>
            <a:r>
              <a:rPr lang="en-US" altLang="zh-CN" dirty="0">
                <a:solidFill>
                  <a:srgbClr val="000000"/>
                </a:solidFill>
                <a:ea typeface="宋体" panose="02010600030101010101" pitchFamily="2" charset="-122"/>
              </a:rPr>
              <a:t>2022·</a:t>
            </a:r>
            <a:r>
              <a:rPr lang="zh-CN" altLang="zh-CN" dirty="0">
                <a:solidFill>
                  <a:srgbClr val="000000"/>
                </a:solidFill>
                <a:ea typeface="楷体" panose="02010609060101010101" pitchFamily="49" charset="-122"/>
                <a:cs typeface="Times New Roman" panose="02020603050405020304" pitchFamily="18" charset="0"/>
              </a:rPr>
              <a:t>贵州黔东南</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区分史实与史论是历史学习的重要要求</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下列表述中</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属于</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史论</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的是</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A.1947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美国出台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杜鲁门主义</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B.1947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美国提出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马歇尔计划</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C.1949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北大西洋公约组织成立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冷战是一种既非战争又非和平的对峙状态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5765800" y="1838669"/>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54605174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565959"/>
            <a:ext cx="10807700" cy="127419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7.(</a:t>
            </a:r>
            <a:r>
              <a:rPr lang="en-US" altLang="zh-CN" dirty="0">
                <a:solidFill>
                  <a:srgbClr val="000000"/>
                </a:solidFill>
                <a:ea typeface="宋体" panose="02010600030101010101" pitchFamily="2" charset="-122"/>
                <a:cs typeface="Times New Roman" panose="02020603050405020304" pitchFamily="18" charset="0"/>
              </a:rPr>
              <a:t>2022·</a:t>
            </a:r>
            <a:r>
              <a:rPr lang="zh-CN" altLang="zh-CN" dirty="0">
                <a:solidFill>
                  <a:srgbClr val="000000"/>
                </a:solidFill>
                <a:ea typeface="楷体" panose="02010609060101010101" pitchFamily="49" charset="-122"/>
                <a:cs typeface="Times New Roman" panose="02020603050405020304" pitchFamily="18" charset="0"/>
              </a:rPr>
              <a:t>天津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下面是李老师在历史课堂上展示的课件。它反映出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JL9KR25.eps" descr="id:2147492673;FounderCES"/>
          <p:cNvPicPr/>
          <p:nvPr/>
        </p:nvPicPr>
        <p:blipFill>
          <a:blip r:embed="rId2"/>
          <a:stretch>
            <a:fillRect/>
          </a:stretch>
        </p:blipFill>
        <p:spPr>
          <a:xfrm>
            <a:off x="2808709" y="1801234"/>
            <a:ext cx="5328592" cy="2108899"/>
          </a:xfrm>
          <a:prstGeom prst="rect">
            <a:avLst/>
          </a:prstGeom>
        </p:spPr>
      </p:pic>
      <p:sp>
        <p:nvSpPr>
          <p:cNvPr id="4" name="矩形 3"/>
          <p:cNvSpPr>
            <a:spLocks noChangeAspect="1"/>
          </p:cNvSpPr>
          <p:nvPr/>
        </p:nvSpPr>
        <p:spPr>
          <a:xfrm>
            <a:off x="361950" y="3909462"/>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第一次世界大战前的欧洲局势</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第一次世界大战后初期的国际形势</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第二次世界大战前的国际关系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第二次世界大战后世界</a:t>
            </a:r>
            <a:r>
              <a:rPr lang="zh-CN" altLang="zh-CN" dirty="0" smtClean="0">
                <a:solidFill>
                  <a:srgbClr val="000000"/>
                </a:solidFill>
                <a:ea typeface="宋体" panose="02010600030101010101" pitchFamily="2" charset="-122"/>
                <a:cs typeface="Times New Roman" panose="02020603050405020304" pitchFamily="18" charset="0"/>
              </a:rPr>
              <a:t>格局</a:t>
            </a:r>
            <a:r>
              <a:rPr lang="zh-CN" altLang="en-US" dirty="0" smtClean="0">
                <a:solidFill>
                  <a:srgbClr val="000000"/>
                </a:solidFill>
                <a:ea typeface="宋体" panose="02010600030101010101" pitchFamily="2" charset="-122"/>
                <a:cs typeface="Times New Roman" panose="02020603050405020304" pitchFamily="18" charset="0"/>
              </a:rPr>
              <a:t>的</a:t>
            </a:r>
            <a:r>
              <a:rPr lang="zh-CN" altLang="zh-CN" dirty="0" smtClean="0">
                <a:solidFill>
                  <a:srgbClr val="000000"/>
                </a:solidFill>
                <a:ea typeface="宋体" panose="02010600030101010101" pitchFamily="2" charset="-122"/>
                <a:cs typeface="Times New Roman" panose="02020603050405020304" pitchFamily="18" charset="0"/>
              </a:rPr>
              <a:t>变化</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a:spLocks noChangeAspect="1"/>
          </p:cNvSpPr>
          <p:nvPr/>
        </p:nvSpPr>
        <p:spPr>
          <a:xfrm>
            <a:off x="1584573" y="1173764"/>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426781481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1070015"/>
            <a:ext cx="10807700" cy="418993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2021·</a:t>
            </a:r>
            <a:r>
              <a:rPr lang="zh-CN" altLang="zh-CN" dirty="0">
                <a:solidFill>
                  <a:srgbClr val="000000"/>
                </a:solidFill>
                <a:ea typeface="楷体" panose="02010609060101010101" pitchFamily="49" charset="-122"/>
                <a:cs typeface="Times New Roman" panose="02020603050405020304" pitchFamily="18" charset="0"/>
              </a:rPr>
              <a:t>山东东营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改编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第二次世界大战期间所遭受的损失与接踵而来的冷战的压力迫使西欧依靠美国。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能够佐证材料观点的是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smtClean="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欧洲经济共同体的建立　</a:t>
            </a: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马歇尔计划的实施　</a:t>
            </a:r>
            <a:endParaRPr lang="en-US" altLang="zh-CN" dirty="0"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smtClean="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北大西洋公约组织的建立　</a:t>
            </a: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dirty="0">
                <a:solidFill>
                  <a:srgbClr val="000000"/>
                </a:solidFill>
                <a:ea typeface="宋体" panose="02010600030101010101" pitchFamily="2" charset="-122"/>
                <a:cs typeface="Times New Roman" panose="02020603050405020304" pitchFamily="18" charset="0"/>
              </a:rPr>
              <a:t>《联合国家宣言》的签署</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①②</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③④</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①④</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②③</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620461" y="2231975"/>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5551340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主干知识脉络</a:t>
              </a:r>
              <a:endParaRPr lang="zh-CN" altLang="zh-CN" sz="5400" dirty="0">
                <a:solidFill>
                  <a:srgbClr val="D60093"/>
                </a:solidFill>
                <a:latin typeface="隶书" panose="02010509060101010101" pitchFamily="49" charset="-122"/>
                <a:ea typeface="隶书" panose="02010509060101010101" pitchFamily="49" charset="-122"/>
              </a:endParaRP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专题能力突破</a:t>
              </a:r>
              <a:endParaRPr lang="zh-CN" altLang="zh-CN" sz="5400" dirty="0">
                <a:solidFill>
                  <a:srgbClr val="D60093"/>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中考真题精练</a:t>
              </a:r>
              <a:endParaRPr lang="zh-CN" altLang="zh-CN" sz="5400" dirty="0">
                <a:solidFill>
                  <a:srgbClr val="D60093"/>
                </a:solidFill>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en-US" sz="4400" dirty="0" smtClean="0">
                  <a:solidFill>
                    <a:srgbClr val="D60093"/>
                  </a:solidFill>
                  <a:latin typeface="隶书" panose="02010509060101010101" pitchFamily="49" charset="-122"/>
                  <a:ea typeface="隶书" panose="02010509060101010101" pitchFamily="49" charset="-122"/>
                </a:rPr>
                <a:t>主干知识脉络</a:t>
              </a:r>
              <a:endParaRPr lang="zh-CN" altLang="zh-CN" sz="4400" dirty="0">
                <a:solidFill>
                  <a:srgbClr val="D60093"/>
                </a:solidFill>
                <a:latin typeface="隶书" panose="02010509060101010101" pitchFamily="49" charset="-122"/>
                <a:ea typeface="隶书" panose="02010509060101010101" pitchFamily="49" charset="-122"/>
              </a:endParaRPr>
            </a:p>
          </p:txBody>
        </p:sp>
      </p:grpSp>
      <p:grpSp>
        <p:nvGrpSpPr>
          <p:cNvPr id="2" name="组合 1"/>
          <p:cNvGrpSpPr/>
          <p:nvPr/>
        </p:nvGrpSpPr>
        <p:grpSpPr>
          <a:xfrm>
            <a:off x="3960837" y="801217"/>
            <a:ext cx="4464496" cy="5416701"/>
            <a:chOff x="3960837" y="801217"/>
            <a:chExt cx="4464496" cy="5416701"/>
          </a:xfrm>
        </p:grpSpPr>
        <p:pic>
          <p:nvPicPr>
            <p:cNvPr id="10" name="图片 9"/>
            <p:cNvPicPr/>
            <p:nvPr/>
          </p:nvPicPr>
          <p:blipFill>
            <a:blip r:embed="rId4"/>
            <a:stretch>
              <a:fillRect/>
            </a:stretch>
          </p:blipFill>
          <p:spPr>
            <a:xfrm>
              <a:off x="3960837" y="2521430"/>
              <a:ext cx="162560" cy="1982470"/>
            </a:xfrm>
            <a:prstGeom prst="rect">
              <a:avLst/>
            </a:prstGeom>
          </p:spPr>
        </p:pic>
        <p:pic>
          <p:nvPicPr>
            <p:cNvPr id="9" name="图片 8"/>
            <p:cNvPicPr/>
            <p:nvPr/>
          </p:nvPicPr>
          <p:blipFill>
            <a:blip r:embed="rId5"/>
            <a:stretch>
              <a:fillRect/>
            </a:stretch>
          </p:blipFill>
          <p:spPr>
            <a:xfrm>
              <a:off x="4176861" y="801217"/>
              <a:ext cx="4248472" cy="5416701"/>
            </a:xfrm>
            <a:prstGeom prst="rect">
              <a:avLst/>
            </a:prstGeom>
          </p:spPr>
        </p:pic>
      </p:gr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smtClean="0">
                  <a:solidFill>
                    <a:srgbClr val="D60093"/>
                  </a:solidFill>
                  <a:latin typeface="隶书" panose="02010509060101010101" pitchFamily="49" charset="-122"/>
                  <a:ea typeface="隶书" panose="02010509060101010101" pitchFamily="49" charset="-122"/>
                </a:rPr>
                <a:t>专题能力突破</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216421" y="747919"/>
            <a:ext cx="11015711" cy="683264"/>
          </a:xfrm>
          <a:prstGeom prst="rect">
            <a:avLst/>
          </a:prstGeom>
        </p:spPr>
        <p:txBody>
          <a:bodyPr wrap="square">
            <a:spAutoFit/>
          </a:bodyPr>
          <a:lstStyle/>
          <a:p>
            <a:pPr>
              <a:lnSpc>
                <a:spcPct val="120000"/>
              </a:lnSpc>
            </a:pPr>
            <a:r>
              <a:rPr lang="zh-CN" altLang="zh-CN" dirty="0">
                <a:solidFill>
                  <a:srgbClr val="000000"/>
                </a:solidFill>
                <a:ea typeface="宋体" panose="02010600030101010101" pitchFamily="2" charset="-122"/>
                <a:cs typeface="Times New Roman" panose="02020603050405020304" pitchFamily="18" charset="0"/>
              </a:rPr>
              <a:t>专题</a:t>
            </a:r>
            <a:r>
              <a:rPr lang="zh-CN" altLang="zh-CN" dirty="0" smtClean="0">
                <a:solidFill>
                  <a:srgbClr val="000000"/>
                </a:solidFill>
                <a:ea typeface="宋体" panose="02010600030101010101" pitchFamily="2" charset="-122"/>
                <a:cs typeface="Times New Roman" panose="02020603050405020304" pitchFamily="18" charset="0"/>
              </a:rPr>
              <a:t>一</a:t>
            </a:r>
            <a:r>
              <a:rPr lang="en-US" altLang="zh-CN" dirty="0" smtClean="0">
                <a:solidFill>
                  <a:srgbClr val="000000"/>
                </a:solidFill>
                <a:ea typeface="宋体" panose="02010600030101010101" pitchFamily="2" charset="-122"/>
                <a:cs typeface="Times New Roman" panose="02020603050405020304" pitchFamily="18" charset="0"/>
              </a:rPr>
              <a:t>  </a:t>
            </a:r>
            <a:r>
              <a:rPr lang="zh-CN" altLang="zh-CN" dirty="0" smtClean="0">
                <a:solidFill>
                  <a:srgbClr val="000000"/>
                </a:solidFill>
                <a:ea typeface="宋体" panose="02010600030101010101" pitchFamily="2" charset="-122"/>
                <a:cs typeface="Times New Roman" panose="02020603050405020304" pitchFamily="18" charset="0"/>
              </a:rPr>
              <a:t>第二次世界大战</a:t>
            </a:r>
            <a:r>
              <a:rPr lang="zh-CN" altLang="zh-CN" dirty="0">
                <a:solidFill>
                  <a:srgbClr val="000000"/>
                </a:solidFill>
                <a:ea typeface="宋体" panose="02010600030101010101" pitchFamily="2" charset="-122"/>
                <a:cs typeface="Times New Roman" panose="02020603050405020304" pitchFamily="18" charset="0"/>
              </a:rPr>
              <a:t>后美国、西欧、日本的经济发展状况</a:t>
            </a:r>
            <a:endParaRPr lang="zh-CN" altLang="en-US" dirty="0"/>
          </a:p>
        </p:txBody>
      </p:sp>
      <p:graphicFrame>
        <p:nvGraphicFramePr>
          <p:cNvPr id="6" name="对象 5"/>
          <p:cNvGraphicFramePr>
            <a:graphicFrameLocks noChangeAspect="1"/>
          </p:cNvGraphicFramePr>
          <p:nvPr>
            <p:extLst>
              <p:ext uri="{D42A27DB-BD31-4B8C-83A1-F6EECF244321}">
                <p14:modId xmlns:p14="http://schemas.microsoft.com/office/powerpoint/2010/main" val="824570331"/>
              </p:ext>
            </p:extLst>
          </p:nvPr>
        </p:nvGraphicFramePr>
        <p:xfrm>
          <a:off x="293688" y="1418839"/>
          <a:ext cx="10972800" cy="5094288"/>
        </p:xfrm>
        <a:graphic>
          <a:graphicData uri="http://schemas.openxmlformats.org/presentationml/2006/ole">
            <mc:AlternateContent xmlns:mc="http://schemas.openxmlformats.org/markup-compatibility/2006">
              <mc:Choice xmlns:v="urn:schemas-microsoft-com:vml" Requires="v">
                <p:oleObj spid="_x0000_s1032" name="文档" r:id="rId5" imgW="4813990" imgH="2225995" progId="Word.Document.12">
                  <p:embed/>
                </p:oleObj>
              </mc:Choice>
              <mc:Fallback>
                <p:oleObj name="文档" r:id="rId5" imgW="4813990" imgH="2225995" progId="Word.Document.12">
                  <p:embed/>
                  <p:pic>
                    <p:nvPicPr>
                      <p:cNvPr id="0" name=""/>
                      <p:cNvPicPr/>
                      <p:nvPr/>
                    </p:nvPicPr>
                    <p:blipFill>
                      <a:blip r:embed="rId6"/>
                      <a:stretch>
                        <a:fillRect/>
                      </a:stretch>
                    </p:blipFill>
                    <p:spPr>
                      <a:xfrm>
                        <a:off x="293688" y="1418839"/>
                        <a:ext cx="10972800" cy="5094288"/>
                      </a:xfrm>
                      <a:prstGeom prst="rect">
                        <a:avLst/>
                      </a:prstGeom>
                    </p:spPr>
                  </p:pic>
                </p:oleObj>
              </mc:Fallback>
            </mc:AlternateContent>
          </a:graphicData>
        </a:graphic>
      </p:graphicFrame>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a:spLocks noChangeAspect="1"/>
          </p:cNvSpPr>
          <p:nvPr/>
        </p:nvSpPr>
        <p:spPr>
          <a:xfrm>
            <a:off x="361950" y="677173"/>
            <a:ext cx="10807700" cy="626710"/>
          </a:xfrm>
          <a:prstGeom prst="rect">
            <a:avLst/>
          </a:prstGeom>
        </p:spPr>
        <p:txBody>
          <a:bodyPr>
            <a:spAutoFit/>
          </a:bodyPr>
          <a:lstStyle/>
          <a:p>
            <a:pPr>
              <a:lnSpc>
                <a:spcPct val="120000"/>
              </a:lnSpc>
            </a:pPr>
            <a:r>
              <a:rPr lang="zh-CN" altLang="zh-CN" dirty="0">
                <a:solidFill>
                  <a:srgbClr val="000000"/>
                </a:solidFill>
                <a:ea typeface="宋体" panose="02010600030101010101" pitchFamily="2" charset="-122"/>
                <a:cs typeface="Times New Roman" panose="02020603050405020304" pitchFamily="18" charset="0"/>
              </a:rPr>
              <a:t>专题二　苏俄</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联</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社会主义道路的探索</a:t>
            </a:r>
            <a:endParaRPr lang="zh-CN" altLang="en-US" dirty="0"/>
          </a:p>
        </p:txBody>
      </p:sp>
      <p:graphicFrame>
        <p:nvGraphicFramePr>
          <p:cNvPr id="8" name="对象 7"/>
          <p:cNvGraphicFramePr>
            <a:graphicFrameLocks noChangeAspect="1"/>
          </p:cNvGraphicFramePr>
          <p:nvPr>
            <p:extLst>
              <p:ext uri="{D42A27DB-BD31-4B8C-83A1-F6EECF244321}">
                <p14:modId xmlns:p14="http://schemas.microsoft.com/office/powerpoint/2010/main" val="2103073643"/>
              </p:ext>
            </p:extLst>
          </p:nvPr>
        </p:nvGraphicFramePr>
        <p:xfrm>
          <a:off x="434975" y="1332045"/>
          <a:ext cx="10744200" cy="5302250"/>
        </p:xfrm>
        <a:graphic>
          <a:graphicData uri="http://schemas.openxmlformats.org/presentationml/2006/ole">
            <mc:AlternateContent xmlns:mc="http://schemas.openxmlformats.org/markup-compatibility/2006">
              <mc:Choice xmlns:v="urn:schemas-microsoft-com:vml" Requires="v">
                <p:oleObj spid="_x0000_s2056" name="文档" r:id="rId3" imgW="4270774" imgH="2104525" progId="Word.Document.12">
                  <p:embed/>
                </p:oleObj>
              </mc:Choice>
              <mc:Fallback>
                <p:oleObj name="文档" r:id="rId3" imgW="4270774" imgH="2104525" progId="Word.Document.12">
                  <p:embed/>
                  <p:pic>
                    <p:nvPicPr>
                      <p:cNvPr id="0" name=""/>
                      <p:cNvPicPr/>
                      <p:nvPr/>
                    </p:nvPicPr>
                    <p:blipFill>
                      <a:blip r:embed="rId4"/>
                      <a:stretch>
                        <a:fillRect/>
                      </a:stretch>
                    </p:blipFill>
                    <p:spPr>
                      <a:xfrm>
                        <a:off x="434975" y="1332045"/>
                        <a:ext cx="10744200" cy="5302250"/>
                      </a:xfrm>
                      <a:prstGeom prst="rect">
                        <a:avLst/>
                      </a:prstGeom>
                    </p:spPr>
                  </p:pic>
                </p:oleObj>
              </mc:Fallback>
            </mc:AlternateContent>
          </a:graphicData>
        </a:graphic>
      </p:graphicFrame>
    </p:spTree>
    <p:extLst>
      <p:ext uri="{BB962C8B-B14F-4D97-AF65-F5344CB8AC3E}">
        <p14:creationId xmlns:p14="http://schemas.microsoft.com/office/powerpoint/2010/main" val="2326416646"/>
      </p:ext>
    </p:extLst>
  </p:cSld>
  <p:clrMapOvr>
    <a:masterClrMapping/>
  </p:clrMapOvr>
  <p:transition spd="slow">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smtClean="0">
                  <a:solidFill>
                    <a:srgbClr val="D60093"/>
                  </a:solidFill>
                  <a:latin typeface="隶书" panose="02010509060101010101" pitchFamily="49" charset="-122"/>
                  <a:ea typeface="隶书" panose="02010509060101010101" pitchFamily="49" charset="-122"/>
                </a:rPr>
                <a:t>中考真题精练</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925999"/>
            <a:ext cx="10807700" cy="478086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1.(2024·</a:t>
            </a:r>
            <a:r>
              <a:rPr lang="zh-CN" altLang="zh-CN" dirty="0">
                <a:solidFill>
                  <a:srgbClr val="000000"/>
                </a:solidFill>
                <a:ea typeface="楷体" panose="02010609060101010101" pitchFamily="49" charset="-122"/>
                <a:cs typeface="Times New Roman" panose="02020603050405020304" pitchFamily="18" charset="0"/>
              </a:rPr>
              <a:t>贵州黔东南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丘吉尔在发表《欧洲的悲剧》的演说中指出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摧毁了纳粹政权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我向欧洲提出的建议可以概括为一句话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联合起来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欧洲国家为此进行的实践是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建立国际联盟</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建立欧洲共同体</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成立独立国家联合体</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成立七十七国集团</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2376661" y="2684718"/>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a:spLocks noChangeAspect="1"/>
          </p:cNvSpPr>
          <p:nvPr/>
        </p:nvSpPr>
        <p:spPr>
          <a:xfrm>
            <a:off x="361950" y="791815"/>
            <a:ext cx="10807700" cy="478086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2.(2023·</a:t>
            </a:r>
            <a:r>
              <a:rPr lang="zh-CN" altLang="zh-CN" dirty="0">
                <a:solidFill>
                  <a:srgbClr val="000000"/>
                </a:solidFill>
                <a:ea typeface="楷体" panose="02010609060101010101" pitchFamily="49" charset="-122"/>
                <a:cs typeface="Times New Roman" panose="02020603050405020304" pitchFamily="18" charset="0"/>
              </a:rPr>
              <a:t>四川广安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第二次世界大战给欧洲留下的混乱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提供了一个重要的教训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欧洲的联合是绝对迫切需要的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没有政治上的一致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欧洲各国人民将会沦为超级大国的附庸。材料表明欧洲联合的背景是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经济全球化出现波折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世界资本主义殖民体系崩溃</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互联网在全球普及</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美苏两国冷战对峙局面形成</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4042677" y="2550534"/>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10185694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35490"/>
            <a:ext cx="10807700" cy="478086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3.(2025·</a:t>
            </a:r>
            <a:r>
              <a:rPr lang="zh-CN" altLang="zh-CN" dirty="0">
                <a:solidFill>
                  <a:srgbClr val="000000"/>
                </a:solidFill>
                <a:ea typeface="楷体" panose="02010609060101010101" pitchFamily="49" charset="-122"/>
                <a:cs typeface="Times New Roman" panose="02020603050405020304" pitchFamily="18" charset="0"/>
              </a:rPr>
              <a:t>广东深圳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西欧国家普遍将交通、能源、宇航等部门收归国有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日本制定了全国性经济发展计划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虽然不是指令性的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但具有指导作用。这反映了资本主义国家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推行福利政策</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重视发展高新产业</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增强宏观调控</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建立计划经济体制</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1646749" y="2586468"/>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2025032363"/>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475212"/>
            <a:ext cx="10807700" cy="596272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4.(2023·</a:t>
            </a:r>
            <a:r>
              <a:rPr lang="zh-CN" altLang="zh-CN" dirty="0">
                <a:solidFill>
                  <a:srgbClr val="000000"/>
                </a:solidFill>
                <a:ea typeface="楷体" panose="02010609060101010101" pitchFamily="49" charset="-122"/>
                <a:cs typeface="Times New Roman" panose="02020603050405020304" pitchFamily="18" charset="0"/>
              </a:rPr>
              <a:t>天津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某历史兴趣小组收集了下表资料进行探究学习。据此判断他们学习的主题是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照片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《周恩来在万隆会议上发言》</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地图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《非洲独立进程图》</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纪录片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《巴拿马运河》</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传记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《曼德拉传》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第一次世界大战后亚非拉民族民主运动的高涨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第二次世界大战后资本主义的新变化</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第二次世界大战后亚非拉国家的新发展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第二次世界大战后社会主义力量的壮大</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381000" y="1708255"/>
            <a:ext cx="10788650" cy="23042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5669365" y="1066712"/>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323253891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45</TotalTime>
  <Words>407</Words>
  <Application>Microsoft Office PowerPoint</Application>
  <PresentationFormat>自定义</PresentationFormat>
  <Paragraphs>72</Paragraphs>
  <Slides>14</Slides>
  <Notes>1</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26" baseType="lpstr">
      <vt:lpstr>NEU-BZ-S92</vt:lpstr>
      <vt:lpstr>方正书宋_GBK</vt:lpstr>
      <vt:lpstr>黑体</vt:lpstr>
      <vt:lpstr>华文新魏</vt:lpstr>
      <vt:lpstr>楷体</vt:lpstr>
      <vt:lpstr>隶书</vt:lpstr>
      <vt:lpstr>宋体</vt:lpstr>
      <vt:lpstr>Arial</vt:lpstr>
      <vt:lpstr>Calibri</vt:lpstr>
      <vt:lpstr>Times New Roman</vt:lpstr>
      <vt:lpstr>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14</cp:revision>
  <dcterms:created xsi:type="dcterms:W3CDTF">2021-03-31T05:26:03Z</dcterms:created>
  <dcterms:modified xsi:type="dcterms:W3CDTF">2026-02-11T05:11:46Z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