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1.xml" ContentType="application/vnd.openxmlformats-officedocument.presentationml.tags+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0" r:id="rId2"/>
    <p:sldMasterId id="2147483708" r:id="rId3"/>
    <p:sldMasterId id="2147483713" r:id="rId4"/>
  </p:sldMasterIdLst>
  <p:notesMasterIdLst>
    <p:notesMasterId r:id="rId21"/>
  </p:notesMasterIdLst>
  <p:sldIdLst>
    <p:sldId id="347" r:id="rId5"/>
    <p:sldId id="350" r:id="rId6"/>
    <p:sldId id="296" r:id="rId7"/>
    <p:sldId id="351" r:id="rId8"/>
    <p:sldId id="345" r:id="rId9"/>
    <p:sldId id="353" r:id="rId10"/>
    <p:sldId id="354" r:id="rId11"/>
    <p:sldId id="356" r:id="rId12"/>
    <p:sldId id="355" r:id="rId13"/>
    <p:sldId id="357" r:id="rId14"/>
    <p:sldId id="358" r:id="rId15"/>
    <p:sldId id="359" r:id="rId16"/>
    <p:sldId id="360" r:id="rId17"/>
    <p:sldId id="361" r:id="rId18"/>
    <p:sldId id="362" r:id="rId19"/>
    <p:sldId id="349"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 userDrawn="1">
          <p15:clr>
            <a:srgbClr val="A4A3A4"/>
          </p15:clr>
        </p15:guide>
        <p15:guide id="2" pos="2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FFEE"/>
    <a:srgbClr val="C9FFDE"/>
    <a:srgbClr val="D5FFE5"/>
    <a:srgbClr val="4040C8"/>
    <a:srgbClr val="8FCFFF"/>
    <a:srgbClr val="C1EBF5"/>
    <a:srgbClr val="FFC000"/>
    <a:srgbClr val="3D7351"/>
    <a:srgbClr val="D9827B"/>
    <a:srgbClr val="D1E7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9" autoAdjust="0"/>
    <p:restoredTop sz="94660"/>
  </p:normalViewPr>
  <p:slideViewPr>
    <p:cSldViewPr snapToGrid="0" showGuides="1">
      <p:cViewPr varScale="1">
        <p:scale>
          <a:sx n="93" d="100"/>
          <a:sy n="93" d="100"/>
        </p:scale>
        <p:origin x="264" y="66"/>
      </p:cViewPr>
      <p:guideLst>
        <p:guide orient="horz" pos="210"/>
        <p:guide pos="211"/>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F8CE93-3421-4A9C-A82A-A596695197CE}" type="datetimeFigureOut">
              <a:rPr lang="zh-CN" altLang="en-US" smtClean="0"/>
              <a:t>2025-09-10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D60EB-E9B4-4072-ADC6-C3A0134EA174}" type="slidenum">
              <a:rPr lang="zh-CN" altLang="en-US" smtClean="0"/>
              <a:t>‹#›</a:t>
            </a:fld>
            <a:endParaRPr lang="zh-CN" altLang="en-US"/>
          </a:p>
        </p:txBody>
      </p:sp>
    </p:spTree>
    <p:extLst>
      <p:ext uri="{BB962C8B-B14F-4D97-AF65-F5344CB8AC3E}">
        <p14:creationId xmlns:p14="http://schemas.microsoft.com/office/powerpoint/2010/main" val="3421174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16</a:t>
            </a:fld>
            <a:endParaRPr lang="zh-CN" altLang="en-US"/>
          </a:p>
        </p:txBody>
      </p:sp>
    </p:spTree>
    <p:extLst>
      <p:ext uri="{BB962C8B-B14F-4D97-AF65-F5344CB8AC3E}">
        <p14:creationId xmlns:p14="http://schemas.microsoft.com/office/powerpoint/2010/main" val="16468108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1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3.xml"/><Relationship Id="rId1" Type="http://schemas.openxmlformats.org/officeDocument/2006/relationships/tags" Target="../tags/tag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199606136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643786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410984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221141915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7620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a:spcBef>
                <a:spcPct val="0"/>
              </a:spcBef>
              <a:buFont typeface="Arial" panose="020B0604020202020204" pitchFamily="34" charset="0"/>
              <a:buNone/>
              <a:defRPr/>
            </a:pPr>
            <a:r>
              <a:rPr lang="zh-CN" altLang="en-US" sz="2000" dirty="0">
                <a:solidFill>
                  <a:prstClr val="white"/>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71237146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351437"/>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693681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6049420"/>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551189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063712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212300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8643689"/>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6986007"/>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7852073"/>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eaLnBrk="1" fontAlgn="auto" hangingPunct="1">
              <a:spcAft>
                <a:spcPts val="0"/>
              </a:spcAft>
              <a:buFont typeface="Arial" panose="020B0604020202020204" pitchFamily="34" charset="0"/>
              <a:buNone/>
              <a:defRPr/>
            </a:pPr>
            <a:r>
              <a:rPr lang="zh-CN" altLang="en-US" sz="2000" dirty="0">
                <a:solidFill>
                  <a:schemeClr val="bg1"/>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344656107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316714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17451718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6653224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253653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255700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293165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10" Type="http://schemas.openxmlformats.org/officeDocument/2006/relationships/audio" Target="../media/audio1.wav"/><Relationship Id="rId4" Type="http://schemas.openxmlformats.org/officeDocument/2006/relationships/slideLayout" Target="../slideLayouts/slideLayout8.xml"/><Relationship Id="rId9" Type="http://schemas.openxmlformats.org/officeDocument/2006/relationships/slide" Target="../slides/slid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theme" Target="../theme/theme3.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18.xml"/><Relationship Id="rId7" Type="http://schemas.openxmlformats.org/officeDocument/2006/relationships/slideLayout" Target="../slideLayouts/slideLayout2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5" Type="http://schemas.openxmlformats.org/officeDocument/2006/relationships/slideLayout" Target="../slideLayouts/slideLayout20.xml"/><Relationship Id="rId10" Type="http://schemas.openxmlformats.org/officeDocument/2006/relationships/audio" Target="../media/audio1.wav"/><Relationship Id="rId4" Type="http://schemas.openxmlformats.org/officeDocument/2006/relationships/slideLayout" Target="../slideLayouts/slideLayout19.xml"/><Relationship Id="rId9"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8139024"/>
      </p:ext>
    </p:extLst>
  </p:cSld>
  <p:clrMap bg1="lt1" tx1="dk1" bg2="lt2" tx2="dk2" accent1="accent1" accent2="accent2" accent3="accent3" accent4="accent4" accent5="accent5" accent6="accent6" hlink="hlink" folHlink="folHlink"/>
  <p:sldLayoutIdLst>
    <p:sldLayoutId id="2147483660" r:id="rId1"/>
    <p:sldLayoutId id="2147483699" r:id="rId2"/>
    <p:sldLayoutId id="2147483652" r:id="rId3"/>
    <p:sldLayoutId id="214748368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a16="http://schemas.microsoft.com/office/drawing/2014/main" xmlns=""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a16="http://schemas.microsoft.com/office/drawing/2014/main" xmlns=""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200" b="1" dirty="0">
              <a:solidFill>
                <a:prstClr val="white"/>
              </a:solidFill>
            </a:endParaRPr>
          </a:p>
        </p:txBody>
      </p:sp>
      <p:sp>
        <p:nvSpPr>
          <p:cNvPr id="2" name="动作按钮: 第一张 1">
            <a:hlinkClick r:id="rId9" action="ppaction://hlinksldjump" highlightClick="1">
              <a:snd r:embed="rId10"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157583829"/>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62393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a16="http://schemas.microsoft.com/office/drawing/2014/main" xmlns=""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a16="http://schemas.microsoft.com/office/drawing/2014/main" xmlns=""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200" b="1" dirty="0">
              <a:solidFill>
                <a:prstClr val="white"/>
              </a:solidFill>
            </a:endParaRPr>
          </a:p>
        </p:txBody>
      </p:sp>
      <p:sp>
        <p:nvSpPr>
          <p:cNvPr id="2" name="动作按钮: 第一张 1">
            <a:hlinkClick r:id="rId9" action="ppaction://hlinksldjump" highlightClick="1">
              <a:snd r:embed="rId10"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2175035742"/>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12.xml"/><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棱台 2"/>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r>
              <a:rPr lang="en-US" altLang="zh-CN" sz="4000" b="1">
                <a:solidFill>
                  <a:srgbClr val="D60093"/>
                </a:solidFill>
                <a:latin typeface="隶书" panose="02010509060101010101" pitchFamily="49" charset="-122"/>
                <a:ea typeface="隶书" panose="02010509060101010101" pitchFamily="49" charset="-122"/>
              </a:rPr>
              <a:t>Unit </a:t>
            </a:r>
            <a:r>
              <a:rPr lang="en-US" altLang="zh-CN" sz="4000" b="1" smtClean="0">
                <a:solidFill>
                  <a:srgbClr val="D60093"/>
                </a:solidFill>
                <a:latin typeface="隶书" panose="02010509060101010101" pitchFamily="49" charset="-122"/>
                <a:ea typeface="隶书" panose="02010509060101010101" pitchFamily="49" charset="-122"/>
              </a:rPr>
              <a:t>1</a:t>
            </a:r>
            <a:r>
              <a:rPr lang="zh-CN" altLang="en-US" sz="4000" b="1">
                <a:solidFill>
                  <a:srgbClr val="D60093"/>
                </a:solidFill>
                <a:latin typeface="隶书" panose="02010509060101010101" pitchFamily="49" charset="-122"/>
                <a:ea typeface="隶书" panose="02010509060101010101" pitchFamily="49" charset="-122"/>
              </a:rPr>
              <a:t>　</a:t>
            </a:r>
            <a:r>
              <a:rPr lang="en-US" altLang="zh-CN" sz="4000" b="1">
                <a:solidFill>
                  <a:srgbClr val="D60093"/>
                </a:solidFill>
                <a:latin typeface="隶书" panose="02010509060101010101" pitchFamily="49" charset="-122"/>
                <a:ea typeface="隶书" panose="02010509060101010101" pitchFamily="49" charset="-122"/>
              </a:rPr>
              <a:t>How can we become good learners?</a:t>
            </a:r>
            <a:endParaRPr lang="en-US" altLang="zh-CN" sz="4000" b="1" smtClean="0">
              <a:solidFill>
                <a:srgbClr val="D60093"/>
              </a:solidFill>
              <a:latin typeface="隶书" panose="02010509060101010101" pitchFamily="49" charset="-122"/>
              <a:ea typeface="隶书" panose="02010509060101010101" pitchFamily="49" charset="-122"/>
            </a:endParaRPr>
          </a:p>
          <a:p>
            <a:pPr algn="ctr" fontAlgn="base">
              <a:spcBef>
                <a:spcPct val="0"/>
              </a:spcBef>
              <a:spcAft>
                <a:spcPct val="0"/>
              </a:spcAft>
              <a:buFont typeface="Arial" panose="020B0604020202020204" pitchFamily="34" charset="0"/>
              <a:buNone/>
            </a:pPr>
            <a:r>
              <a:rPr lang="en-US" altLang="zh-CN" sz="4000" b="1">
                <a:solidFill>
                  <a:srgbClr val="D60093"/>
                </a:solidFill>
                <a:latin typeface="隶书" panose="02010509060101010101" pitchFamily="49" charset="-122"/>
                <a:ea typeface="隶书" panose="02010509060101010101" pitchFamily="49" charset="-122"/>
              </a:rPr>
              <a:t>Section B(1a-2e)</a:t>
            </a:r>
            <a:endParaRPr lang="en-US" altLang="zh-CN" sz="4000" b="1" smtClean="0">
              <a:solidFill>
                <a:srgbClr val="D60093"/>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8689582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3"/>
                                        </p:tgtEl>
                                        <p:attrNameLst>
                                          <p:attrName>ppt_x</p:attrName>
                                          <p:attrName>ppt_y</p:attrName>
                                        </p:attrNameLst>
                                      </p:cBhvr>
                                    </p:animMotion>
                                    <p:animRot by="1500000">
                                      <p:cBhvr>
                                        <p:cTn id="13" dur="125" fill="hold">
                                          <p:stCondLst>
                                            <p:cond delay="0"/>
                                          </p:stCondLst>
                                        </p:cTn>
                                        <p:tgtEl>
                                          <p:spTgt spid="3"/>
                                        </p:tgtEl>
                                        <p:attrNameLst>
                                          <p:attrName>r</p:attrName>
                                        </p:attrNameLst>
                                      </p:cBhvr>
                                    </p:animRot>
                                    <p:animRot by="-1500000">
                                      <p:cBhvr>
                                        <p:cTn id="14" dur="125" fill="hold">
                                          <p:stCondLst>
                                            <p:cond delay="125"/>
                                          </p:stCondLst>
                                        </p:cTn>
                                        <p:tgtEl>
                                          <p:spTgt spid="3"/>
                                        </p:tgtEl>
                                        <p:attrNameLst>
                                          <p:attrName>r</p:attrName>
                                        </p:attrNameLst>
                                      </p:cBhvr>
                                    </p:animRot>
                                    <p:animRot by="-1500000">
                                      <p:cBhvr>
                                        <p:cTn id="15" dur="125" fill="hold">
                                          <p:stCondLst>
                                            <p:cond delay="250"/>
                                          </p:stCondLst>
                                        </p:cTn>
                                        <p:tgtEl>
                                          <p:spTgt spid="3"/>
                                        </p:tgtEl>
                                        <p:attrNameLst>
                                          <p:attrName>r</p:attrName>
                                        </p:attrNameLst>
                                      </p:cBhvr>
                                    </p:animRot>
                                    <p:animRot by="1500000">
                                      <p:cBhvr>
                                        <p:cTn id="16" dur="125" fill="hold">
                                          <p:stCondLst>
                                            <p:cond delay="375"/>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401702"/>
            <a:ext cx="11430000" cy="2832827"/>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学以致用</a:t>
            </a:r>
            <a:r>
              <a:rPr lang="zh-CN" altLang="zh-CN" sz="2800">
                <a:solidFill>
                  <a:srgbClr val="000000"/>
                </a:solidFill>
                <a:latin typeface="NEU-BZ-S92"/>
                <a:ea typeface="Times New Roman" panose="02020603050405020304" pitchFamily="18" charset="0"/>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(4)When you visit a museum, you should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the instructions and don’t be against them.</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A.compare with	B.look forward to</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C.pay attention to	D.try out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6667451" y="1987976"/>
            <a:ext cx="423514" cy="572593"/>
          </a:xfrm>
          <a:prstGeom prst="rect">
            <a:avLst/>
          </a:prstGeom>
        </p:spPr>
        <p:txBody>
          <a:bodyPr wrap="none">
            <a:spAutoFit/>
          </a:bodyPr>
          <a:lstStyle/>
          <a:p>
            <a:pPr>
              <a:lnSpc>
                <a:spcPct val="120000"/>
              </a:lnSpc>
            </a:pPr>
            <a:r>
              <a:rPr lang="en-US" altLang="zh-CN" sz="2800" smtClean="0">
                <a:solidFill>
                  <a:srgbClr val="FF0000"/>
                </a:solidFill>
                <a:latin typeface="Times New Roman" panose="02020603050405020304" pitchFamily="18" charset="0"/>
              </a:rPr>
              <a:t>C</a:t>
            </a:r>
            <a:endParaRPr lang="zh-CN" altLang="en-US" sz="2800"/>
          </a:p>
        </p:txBody>
      </p:sp>
    </p:spTree>
    <p:extLst>
      <p:ext uri="{BB962C8B-B14F-4D97-AF65-F5344CB8AC3E}">
        <p14:creationId xmlns:p14="http://schemas.microsoft.com/office/powerpoint/2010/main" val="1505725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34949"/>
            <a:ext cx="11430000" cy="6193747"/>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4.depend on</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用法剖析</a:t>
            </a:r>
            <a:r>
              <a:rPr lang="zh-CN" altLang="zh-CN" sz="2800">
                <a:solidFill>
                  <a:srgbClr val="000000"/>
                </a:solidFill>
                <a:latin typeface="NEU-BZ-S92"/>
                <a:ea typeface="Times New Roman" panose="02020603050405020304" pitchFamily="18" charset="0"/>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depend on</a:t>
            </a:r>
            <a:r>
              <a:rPr lang="zh-CN" altLang="zh-CN" sz="2800">
                <a:solidFill>
                  <a:srgbClr val="000000"/>
                </a:solidFill>
                <a:latin typeface="Times New Roman" panose="02020603050405020304" pitchFamily="18" charset="0"/>
                <a:cs typeface="Times New Roman" panose="02020603050405020304" pitchFamily="18" charset="0"/>
              </a:rPr>
              <a:t>意为</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取决于</a:t>
            </a:r>
            <a:r>
              <a:rPr lang="en-US" altLang="zh-CN" sz="2800">
                <a:solidFill>
                  <a:srgbClr val="000000"/>
                </a:solidFill>
                <a:latin typeface="Times New Roman" panose="02020603050405020304" pitchFamily="18" charset="0"/>
                <a:cs typeface="Times New Roman" panose="02020603050405020304" pitchFamily="18" charset="0"/>
              </a:rPr>
              <a:t>”, </a:t>
            </a:r>
            <a:r>
              <a:rPr lang="zh-CN" altLang="zh-CN" sz="2800">
                <a:solidFill>
                  <a:srgbClr val="000000"/>
                </a:solidFill>
                <a:latin typeface="Times New Roman" panose="02020603050405020304" pitchFamily="18" charset="0"/>
                <a:cs typeface="Times New Roman" panose="02020603050405020304" pitchFamily="18" charset="0"/>
              </a:rPr>
              <a:t>后接名词或代词。</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Children shouldn’t always depend on their parents.</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a:solidFill>
                  <a:srgbClr val="000000"/>
                </a:solidFill>
                <a:latin typeface="Times New Roman" panose="02020603050405020304" pitchFamily="18" charset="0"/>
                <a:cs typeface="Times New Roman" panose="02020603050405020304" pitchFamily="18" charset="0"/>
              </a:rPr>
              <a:t>孩子们不要总是依赖自己的父母。</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All living things depend on the sun for their growth.</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a:solidFill>
                  <a:srgbClr val="000000"/>
                </a:solidFill>
                <a:latin typeface="Times New Roman" panose="02020603050405020304" pitchFamily="18" charset="0"/>
                <a:cs typeface="Times New Roman" panose="02020603050405020304" pitchFamily="18" charset="0"/>
              </a:rPr>
              <a:t>万物生长靠太阳。</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学以致用</a:t>
            </a:r>
            <a:r>
              <a:rPr lang="zh-CN" altLang="zh-CN" sz="2800">
                <a:solidFill>
                  <a:srgbClr val="000000"/>
                </a:solidFill>
                <a:latin typeface="NEU-BZ-S92"/>
                <a:ea typeface="Times New Roman" panose="02020603050405020304" pitchFamily="18" charset="0"/>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(5)Whether I’ll go to Shanghai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the result of the examination.</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A.belongs to	B.cares about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C.depends on	D.aims at</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300989" y="4669531"/>
            <a:ext cx="423514" cy="572593"/>
          </a:xfrm>
          <a:prstGeom prst="rect">
            <a:avLst/>
          </a:prstGeom>
        </p:spPr>
        <p:txBody>
          <a:bodyPr wrap="none">
            <a:spAutoFit/>
          </a:bodyPr>
          <a:lstStyle/>
          <a:p>
            <a:pPr>
              <a:lnSpc>
                <a:spcPct val="120000"/>
              </a:lnSpc>
            </a:pPr>
            <a:r>
              <a:rPr lang="en-US" altLang="zh-CN" sz="2800" smtClean="0">
                <a:solidFill>
                  <a:srgbClr val="FF0000"/>
                </a:solidFill>
                <a:latin typeface="Times New Roman" panose="02020603050405020304" pitchFamily="18" charset="0"/>
              </a:rPr>
              <a:t>C</a:t>
            </a:r>
            <a:endParaRPr lang="zh-CN" altLang="en-US" sz="2800"/>
          </a:p>
        </p:txBody>
      </p:sp>
    </p:spTree>
    <p:extLst>
      <p:ext uri="{BB962C8B-B14F-4D97-AF65-F5344CB8AC3E}">
        <p14:creationId xmlns:p14="http://schemas.microsoft.com/office/powerpoint/2010/main" val="3677426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81000" y="209677"/>
            <a:ext cx="11430001" cy="577785"/>
            <a:chOff x="381000" y="209677"/>
            <a:chExt cx="11430001" cy="577785"/>
          </a:xfrm>
        </p:grpSpPr>
        <p:grpSp>
          <p:nvGrpSpPr>
            <p:cNvPr id="21" name="组合 20"/>
            <p:cNvGrpSpPr/>
            <p:nvPr userDrawn="1"/>
          </p:nvGrpSpPr>
          <p:grpSpPr>
            <a:xfrm>
              <a:off x="381000" y="209677"/>
              <a:ext cx="771985" cy="577785"/>
              <a:chOff x="7201355" y="2798675"/>
              <a:chExt cx="771985" cy="577785"/>
            </a:xfrm>
          </p:grpSpPr>
          <p:sp>
            <p:nvSpPr>
              <p:cNvPr id="23" name="平行四边形 22"/>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622979" y="103386"/>
            <a:ext cx="5746402" cy="669887"/>
            <a:chOff x="3606630" y="897473"/>
            <a:chExt cx="4749093" cy="669887"/>
          </a:xfrm>
        </p:grpSpPr>
        <p:pic>
          <p:nvPicPr>
            <p:cNvPr id="28" name="图片 27" descr="阴影"/>
            <p:cNvPicPr>
              <a:picLocks noChangeAspect="1"/>
            </p:cNvPicPr>
            <p:nvPr/>
          </p:nvPicPr>
          <p:blipFill>
            <a:blip r:embed="rId2"/>
            <a:stretch>
              <a:fillRect/>
            </a:stretch>
          </p:blipFill>
          <p:spPr>
            <a:xfrm>
              <a:off x="3606630" y="897473"/>
              <a:ext cx="4749093" cy="669887"/>
            </a:xfrm>
            <a:prstGeom prst="rect">
              <a:avLst/>
            </a:prstGeom>
          </p:spPr>
        </p:pic>
        <p:sp>
          <p:nvSpPr>
            <p:cNvPr id="29" name="文本框 28"/>
            <p:cNvSpPr txBox="1"/>
            <p:nvPr/>
          </p:nvSpPr>
          <p:spPr>
            <a:xfrm>
              <a:off x="4660338" y="900607"/>
              <a:ext cx="2510204" cy="584775"/>
            </a:xfrm>
            <a:prstGeom prst="rect">
              <a:avLst/>
            </a:prstGeom>
            <a:noFill/>
          </p:spPr>
          <p:txBody>
            <a:bodyPr wrap="square" rtlCol="0">
              <a:spAutoFit/>
            </a:bodyPr>
            <a:lstStyle/>
            <a:p>
              <a:pPr algn="ctr"/>
              <a:r>
                <a:rPr lang="zh-CN" altLang="en-US" sz="3200">
                  <a:solidFill>
                    <a:schemeClr val="accent2"/>
                  </a:solidFill>
                  <a:latin typeface="华文隶书" panose="02010800040101010101" pitchFamily="2" charset="-122"/>
                  <a:ea typeface="华文隶书" panose="02010800040101010101" pitchFamily="2" charset="-122"/>
                </a:rPr>
                <a:t>知能巩固提升</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3" name="矩形 2"/>
          <p:cNvSpPr>
            <a:spLocks noChangeAspect="1"/>
          </p:cNvSpPr>
          <p:nvPr/>
        </p:nvSpPr>
        <p:spPr>
          <a:xfrm>
            <a:off x="381000" y="1095729"/>
            <a:ext cx="11430000" cy="40134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a:solidFill>
                  <a:srgbClr val="000000"/>
                </a:solidFill>
                <a:latin typeface="Times New Roman" panose="02020603050405020304" pitchFamily="18" charset="0"/>
                <a:cs typeface="Times New Roman" panose="02020603050405020304" pitchFamily="18" charset="0"/>
              </a:rPr>
              <a:t>一、用所给单词的适当形式填空</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1</a:t>
            </a:r>
            <a:r>
              <a:rPr lang="en-US" altLang="zh-CN" sz="2800">
                <a:solidFill>
                  <a:srgbClr val="000000"/>
                </a:solidFill>
                <a:latin typeface="Times New Roman" panose="02020603050405020304" pitchFamily="18" charset="0"/>
                <a:cs typeface="Times New Roman" panose="02020603050405020304" pitchFamily="18" charset="0"/>
              </a:rPr>
              <a:t>.If you put in more effort, you will be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(success) one day.</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2</a:t>
            </a:r>
            <a:r>
              <a:rPr lang="en-US" altLang="zh-CN" sz="2800">
                <a:solidFill>
                  <a:srgbClr val="000000"/>
                </a:solidFill>
                <a:latin typeface="Times New Roman" panose="02020603050405020304" pitchFamily="18" charset="0"/>
                <a:cs typeface="Times New Roman" panose="02020603050405020304" pitchFamily="18" charset="0"/>
              </a:rPr>
              <a:t>.Though the Internet is very useful, we should use it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(wise).</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3</a:t>
            </a:r>
            <a:r>
              <a:rPr lang="en-US" altLang="zh-CN" sz="2800">
                <a:solidFill>
                  <a:srgbClr val="000000"/>
                </a:solidFill>
                <a:latin typeface="Times New Roman" panose="02020603050405020304" pitchFamily="18" charset="0"/>
                <a:cs typeface="Times New Roman" panose="02020603050405020304" pitchFamily="18" charset="0"/>
              </a:rPr>
              <a:t>.Tom, could you tell me how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(pronounce) your last name?</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4</a:t>
            </a:r>
            <a:r>
              <a:rPr lang="en-US" altLang="zh-CN" sz="2800">
                <a:solidFill>
                  <a:srgbClr val="000000"/>
                </a:solidFill>
                <a:latin typeface="Times New Roman" panose="02020603050405020304" pitchFamily="18" charset="0"/>
                <a:cs typeface="Times New Roman" panose="02020603050405020304" pitchFamily="18" charset="0"/>
              </a:rPr>
              <a:t>.You will succeed as long as you keep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(practice).</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5</a:t>
            </a:r>
            <a:r>
              <a:rPr lang="en-US" altLang="zh-CN" sz="2800">
                <a:solidFill>
                  <a:srgbClr val="000000"/>
                </a:solidFill>
                <a:latin typeface="Times New Roman" panose="02020603050405020304" pitchFamily="18" charset="0"/>
                <a:cs typeface="Times New Roman" panose="02020603050405020304" pitchFamily="18" charset="0"/>
              </a:rPr>
              <a:t>.I wonder if Mike is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(interest) in playing basketball.</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3" name="矩形 12"/>
          <p:cNvSpPr>
            <a:spLocks noChangeAspect="1"/>
          </p:cNvSpPr>
          <p:nvPr/>
        </p:nvSpPr>
        <p:spPr>
          <a:xfrm>
            <a:off x="6096000" y="1683158"/>
            <a:ext cx="1657826" cy="572593"/>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successful</a:t>
            </a:r>
            <a:endParaRPr lang="zh-CN" altLang="en-US" sz="2800"/>
          </a:p>
        </p:txBody>
      </p:sp>
      <p:sp>
        <p:nvSpPr>
          <p:cNvPr id="14" name="矩形 13"/>
          <p:cNvSpPr>
            <a:spLocks noChangeAspect="1"/>
          </p:cNvSpPr>
          <p:nvPr/>
        </p:nvSpPr>
        <p:spPr>
          <a:xfrm>
            <a:off x="8376863" y="2176318"/>
            <a:ext cx="1479892" cy="567912"/>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wisely</a:t>
            </a:r>
            <a:r>
              <a:rPr lang="zh-CN" altLang="en-US" sz="2800">
                <a:solidFill>
                  <a:srgbClr val="FF0000"/>
                </a:solidFill>
                <a:latin typeface="Times New Roman" panose="02020603050405020304" pitchFamily="18" charset="0"/>
              </a:rPr>
              <a:t>　</a:t>
            </a:r>
            <a:endParaRPr lang="zh-CN" altLang="en-US" sz="2800"/>
          </a:p>
        </p:txBody>
      </p:sp>
      <p:sp>
        <p:nvSpPr>
          <p:cNvPr id="15" name="矩形 14"/>
          <p:cNvSpPr>
            <a:spLocks noChangeAspect="1"/>
          </p:cNvSpPr>
          <p:nvPr/>
        </p:nvSpPr>
        <p:spPr>
          <a:xfrm>
            <a:off x="5445021" y="2744230"/>
            <a:ext cx="2068195" cy="572593"/>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to pronounce</a:t>
            </a:r>
            <a:endParaRPr lang="zh-CN" altLang="en-US" sz="2800"/>
          </a:p>
        </p:txBody>
      </p:sp>
      <p:sp>
        <p:nvSpPr>
          <p:cNvPr id="16" name="矩形 15"/>
          <p:cNvSpPr>
            <a:spLocks noChangeAspect="1"/>
          </p:cNvSpPr>
          <p:nvPr/>
        </p:nvSpPr>
        <p:spPr>
          <a:xfrm>
            <a:off x="6308668" y="3826880"/>
            <a:ext cx="1617751" cy="572593"/>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practicing</a:t>
            </a:r>
            <a:endParaRPr lang="zh-CN" altLang="en-US" sz="2800"/>
          </a:p>
        </p:txBody>
      </p:sp>
      <p:sp>
        <p:nvSpPr>
          <p:cNvPr id="17" name="矩形 16"/>
          <p:cNvSpPr>
            <a:spLocks noChangeAspect="1"/>
          </p:cNvSpPr>
          <p:nvPr/>
        </p:nvSpPr>
        <p:spPr>
          <a:xfrm>
            <a:off x="3814189" y="4415413"/>
            <a:ext cx="1617751" cy="572593"/>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interested</a:t>
            </a:r>
            <a:endParaRPr lang="zh-CN" altLang="en-US" sz="2800"/>
          </a:p>
        </p:txBody>
      </p:sp>
    </p:spTree>
    <p:extLst>
      <p:ext uri="{BB962C8B-B14F-4D97-AF65-F5344CB8AC3E}">
        <p14:creationId xmlns:p14="http://schemas.microsoft.com/office/powerpoint/2010/main" val="2424197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randombar(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randombar(horizont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randombar(horizontal)">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randombar(horizontal)">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86320"/>
            <a:ext cx="11430000" cy="6193747"/>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a:solidFill>
                  <a:srgbClr val="000000"/>
                </a:solidFill>
                <a:latin typeface="Times New Roman" panose="02020603050405020304" pitchFamily="18" charset="0"/>
                <a:cs typeface="Times New Roman" panose="02020603050405020304" pitchFamily="18" charset="0"/>
              </a:rPr>
              <a:t>二、阅读理解</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762000">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The best way of learning a language is using it.The best way of learning English is talking in English as much as possible. Sometimes you will get your words mixed up(</a:t>
            </a:r>
            <a:r>
              <a:rPr lang="zh-CN" altLang="zh-CN" sz="2800">
                <a:solidFill>
                  <a:srgbClr val="000000"/>
                </a:solidFill>
                <a:latin typeface="Times New Roman" panose="02020603050405020304" pitchFamily="18" charset="0"/>
                <a:cs typeface="Times New Roman" panose="02020603050405020304" pitchFamily="18" charset="0"/>
              </a:rPr>
              <a:t>混合</a:t>
            </a:r>
            <a:r>
              <a:rPr lang="en-US" altLang="zh-CN" sz="2800">
                <a:solidFill>
                  <a:srgbClr val="000000"/>
                </a:solidFill>
                <a:latin typeface="Times New Roman" panose="02020603050405020304" pitchFamily="18" charset="0"/>
                <a:cs typeface="Times New Roman" panose="02020603050405020304" pitchFamily="18" charset="0"/>
              </a:rPr>
              <a:t>) and people will not understand you.Sometimes people will say things too quickly and you can’t understand them.But if you keep your sense of humor(</a:t>
            </a:r>
            <a:r>
              <a:rPr lang="zh-CN" altLang="zh-CN" sz="2800">
                <a:solidFill>
                  <a:srgbClr val="000000"/>
                </a:solidFill>
                <a:latin typeface="Times New Roman" panose="02020603050405020304" pitchFamily="18" charset="0"/>
                <a:cs typeface="Times New Roman" panose="02020603050405020304" pitchFamily="18" charset="0"/>
              </a:rPr>
              <a:t>幽默</a:t>
            </a:r>
            <a:r>
              <a:rPr lang="en-US" altLang="zh-CN" sz="2800">
                <a:solidFill>
                  <a:srgbClr val="000000"/>
                </a:solidFill>
                <a:latin typeface="Times New Roman" panose="02020603050405020304" pitchFamily="18" charset="0"/>
                <a:cs typeface="Times New Roman" panose="02020603050405020304" pitchFamily="18" charset="0"/>
              </a:rPr>
              <a:t>), you can always have a good laugh at the mistakes you make.Don’t be unhappy if people seem to be laughing at your mistakes</a:t>
            </a:r>
            <a:r>
              <a:rPr lang="en-US" altLang="zh-CN" sz="2800" smtClean="0">
                <a:solidFill>
                  <a:srgbClr val="000000"/>
                </a:solidFill>
                <a:latin typeface="Times New Roman" panose="02020603050405020304" pitchFamily="18" charset="0"/>
                <a:cs typeface="Times New Roman" panose="02020603050405020304" pitchFamily="18" charset="0"/>
              </a:rPr>
              <a:t>. It’s </a:t>
            </a:r>
            <a:r>
              <a:rPr lang="en-US" altLang="zh-CN" sz="2800">
                <a:solidFill>
                  <a:srgbClr val="000000"/>
                </a:solidFill>
                <a:latin typeface="Times New Roman" panose="02020603050405020304" pitchFamily="18" charset="0"/>
                <a:cs typeface="Times New Roman" panose="02020603050405020304" pitchFamily="18" charset="0"/>
              </a:rPr>
              <a:t>better for people to laugh at your mistakes than to be angry with you, because they don’t understand what you are saying.The most important thing for learning English is that don’t be afraid of making mistakes because everyone makes mistakes.</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43753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422561"/>
            <a:ext cx="11430000" cy="563359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1</a:t>
            </a:r>
            <a:r>
              <a:rPr lang="en-US" altLang="zh-CN" sz="2800">
                <a:solidFill>
                  <a:srgbClr val="000000"/>
                </a:solidFill>
                <a:latin typeface="Times New Roman" panose="02020603050405020304" pitchFamily="18" charset="0"/>
                <a:cs typeface="Times New Roman" panose="02020603050405020304" pitchFamily="18" charset="0"/>
              </a:rPr>
              <a:t>.The writer thinks that the best way to learn a language is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A.writing</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B.using it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C.listening</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D.learning grammar</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2</a:t>
            </a:r>
            <a:r>
              <a:rPr lang="en-US" altLang="zh-CN" sz="2800">
                <a:solidFill>
                  <a:srgbClr val="000000"/>
                </a:solidFill>
                <a:latin typeface="Times New Roman" panose="02020603050405020304" pitchFamily="18" charset="0"/>
                <a:cs typeface="Times New Roman" panose="02020603050405020304" pitchFamily="18" charset="0"/>
              </a:rPr>
              <a:t>.What should you do in learning English?</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A.Be careful not to make any mistake.</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B.Write as quickly as you can.</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C.Speak English as much as you can.</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D.Laugh more often.</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9112166" y="518079"/>
            <a:ext cx="513282" cy="523220"/>
          </a:xfrm>
          <a:prstGeom prst="rect">
            <a:avLst/>
          </a:prstGeom>
        </p:spPr>
        <p:txBody>
          <a:bodyPr wrap="none">
            <a:spAutoFit/>
          </a:bodyPr>
          <a:lstStyle/>
          <a:p>
            <a:r>
              <a:rPr lang="en-US" altLang="zh-CN" sz="2800" smtClean="0">
                <a:solidFill>
                  <a:srgbClr val="FF0000"/>
                </a:solidFill>
                <a:latin typeface="Times New Roman" panose="02020603050405020304" pitchFamily="18" charset="0"/>
              </a:rPr>
              <a:t>B </a:t>
            </a:r>
            <a:endParaRPr lang="zh-CN" altLang="en-US" sz="2800"/>
          </a:p>
        </p:txBody>
      </p:sp>
      <p:sp>
        <p:nvSpPr>
          <p:cNvPr id="4" name="矩形 3"/>
          <p:cNvSpPr/>
          <p:nvPr/>
        </p:nvSpPr>
        <p:spPr>
          <a:xfrm>
            <a:off x="6728562" y="3239357"/>
            <a:ext cx="423514" cy="523220"/>
          </a:xfrm>
          <a:prstGeom prst="rect">
            <a:avLst/>
          </a:prstGeom>
        </p:spPr>
        <p:txBody>
          <a:bodyPr wrap="none">
            <a:spAutoFit/>
          </a:bodyPr>
          <a:lstStyle/>
          <a:p>
            <a:r>
              <a:rPr lang="en-US" altLang="zh-CN" sz="2800" smtClean="0">
                <a:solidFill>
                  <a:srgbClr val="FF0000"/>
                </a:solidFill>
                <a:latin typeface="Times New Roman" panose="02020603050405020304" pitchFamily="18" charset="0"/>
              </a:rPr>
              <a:t>C</a:t>
            </a:r>
            <a:endParaRPr lang="zh-CN" altLang="en-US" sz="2800"/>
          </a:p>
        </p:txBody>
      </p:sp>
    </p:spTree>
    <p:extLst>
      <p:ext uri="{BB962C8B-B14F-4D97-AF65-F5344CB8AC3E}">
        <p14:creationId xmlns:p14="http://schemas.microsoft.com/office/powerpoint/2010/main" val="1246669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309545"/>
            <a:ext cx="11430000" cy="563359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3</a:t>
            </a:r>
            <a:r>
              <a:rPr lang="en-US" altLang="zh-CN" sz="2800">
                <a:solidFill>
                  <a:srgbClr val="000000"/>
                </a:solidFill>
                <a:latin typeface="Times New Roman" panose="02020603050405020304" pitchFamily="18" charset="0"/>
                <a:cs typeface="Times New Roman" panose="02020603050405020304" pitchFamily="18" charset="0"/>
              </a:rPr>
              <a:t>.When people laugh at your mistakes, you should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A.not care</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B.be polite</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C.feel worried</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D.be unhappy</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4</a:t>
            </a:r>
            <a:r>
              <a:rPr lang="en-US" altLang="zh-CN" sz="2800">
                <a:solidFill>
                  <a:srgbClr val="000000"/>
                </a:solidFill>
                <a:latin typeface="Times New Roman" panose="02020603050405020304" pitchFamily="18" charset="0"/>
                <a:cs typeface="Times New Roman" panose="02020603050405020304" pitchFamily="18" charset="0"/>
              </a:rPr>
              <a:t>.When you make a mistake, you should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A.keep quiet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B.get angry</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C.be kind</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D.keep your sense of humor</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910090" y="393416"/>
            <a:ext cx="444352" cy="523220"/>
          </a:xfrm>
          <a:prstGeom prst="rect">
            <a:avLst/>
          </a:prstGeom>
        </p:spPr>
        <p:txBody>
          <a:bodyPr wrap="none">
            <a:spAutoFit/>
          </a:bodyPr>
          <a:lstStyle/>
          <a:p>
            <a:r>
              <a:rPr lang="en-US" altLang="zh-CN" sz="2800" smtClean="0">
                <a:solidFill>
                  <a:srgbClr val="FF0000"/>
                </a:solidFill>
                <a:latin typeface="Times New Roman" panose="02020603050405020304" pitchFamily="18" charset="0"/>
              </a:rPr>
              <a:t>A</a:t>
            </a:r>
            <a:endParaRPr lang="zh-CN" altLang="en-US" sz="2800"/>
          </a:p>
        </p:txBody>
      </p:sp>
      <p:sp>
        <p:nvSpPr>
          <p:cNvPr id="4" name="矩形 3"/>
          <p:cNvSpPr/>
          <p:nvPr/>
        </p:nvSpPr>
        <p:spPr>
          <a:xfrm>
            <a:off x="6625821" y="3117386"/>
            <a:ext cx="444352" cy="523220"/>
          </a:xfrm>
          <a:prstGeom prst="rect">
            <a:avLst/>
          </a:prstGeom>
        </p:spPr>
        <p:txBody>
          <a:bodyPr wrap="none">
            <a:spAutoFit/>
          </a:bodyPr>
          <a:lstStyle/>
          <a:p>
            <a:r>
              <a:rPr lang="en-US" altLang="zh-CN" sz="2800" smtClean="0">
                <a:solidFill>
                  <a:srgbClr val="FF0000"/>
                </a:solidFill>
                <a:latin typeface="Times New Roman" panose="02020603050405020304" pitchFamily="18" charset="0"/>
              </a:rPr>
              <a:t>D</a:t>
            </a:r>
            <a:endParaRPr lang="zh-CN" altLang="en-US" sz="2800"/>
          </a:p>
        </p:txBody>
      </p:sp>
    </p:spTree>
    <p:extLst>
      <p:ext uri="{BB962C8B-B14F-4D97-AF65-F5344CB8AC3E}">
        <p14:creationId xmlns:p14="http://schemas.microsoft.com/office/powerpoint/2010/main" val="2998547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99867134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500417" y="336338"/>
            <a:ext cx="2646878" cy="1107996"/>
          </a:xfrm>
          <a:prstGeom prst="rect">
            <a:avLst/>
          </a:prstGeom>
          <a:noFill/>
        </p:spPr>
        <p:txBody>
          <a:bodyPr wrap="none" lIns="91440" tIns="45720" rIns="91440" bIns="45720">
            <a:spAutoFit/>
            <a:scene3d>
              <a:camera prst="obliqueTopLeft"/>
              <a:lightRig rig="threePt" dir="t"/>
            </a:scene3d>
          </a:bodyPr>
          <a:lstStyle/>
          <a:p>
            <a:pPr algn="ctr"/>
            <a:r>
              <a:rPr lang="zh-CN" altLang="en-US" sz="6600" b="1" dirty="0" smtClean="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rPr>
              <a:t>目    录</a:t>
            </a:r>
            <a:endParaRPr lang="zh-CN" altLang="en-US" sz="6600" b="1" dirty="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endParaRPr>
          </a:p>
        </p:txBody>
      </p:sp>
      <p:sp>
        <p:nvSpPr>
          <p:cNvPr id="25" name="圆角矩形 24">
            <a:hlinkClick r:id="rId2" action="ppaction://hlinksldjump"/>
          </p:cNvPr>
          <p:cNvSpPr/>
          <p:nvPr/>
        </p:nvSpPr>
        <p:spPr>
          <a:xfrm>
            <a:off x="1480361" y="1992087"/>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mtClean="0">
                <a:solidFill>
                  <a:prstClr val="white"/>
                </a:solidFill>
                <a:latin typeface="华文隶书" panose="02010800040101010101" pitchFamily="2" charset="-122"/>
                <a:ea typeface="华文隶书" panose="02010800040101010101" pitchFamily="2" charset="-122"/>
              </a:rPr>
              <a:t>基础自主梳理</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6" name="圆角矩形 25">
            <a:hlinkClick r:id="rId3" action="ppaction://hlinksldjump"/>
          </p:cNvPr>
          <p:cNvSpPr/>
          <p:nvPr/>
        </p:nvSpPr>
        <p:spPr>
          <a:xfrm>
            <a:off x="3846876" y="3225639"/>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mtClean="0">
                <a:solidFill>
                  <a:prstClr val="white"/>
                </a:solidFill>
                <a:latin typeface="华文隶书" panose="02010800040101010101" pitchFamily="2" charset="-122"/>
                <a:ea typeface="华文隶书" panose="02010800040101010101" pitchFamily="2" charset="-122"/>
              </a:rPr>
              <a:t>核心重难探究</a:t>
            </a:r>
            <a:endParaRPr lang="zh-CN" altLang="en-US" sz="3600" dirty="0">
              <a:solidFill>
                <a:prstClr val="white"/>
              </a:solidFill>
              <a:latin typeface="华文隶书" panose="02010800040101010101" pitchFamily="2" charset="-122"/>
              <a:ea typeface="华文隶书" panose="02010800040101010101" pitchFamily="2" charset="-122"/>
            </a:endParaRPr>
          </a:p>
        </p:txBody>
      </p:sp>
      <p:pic>
        <p:nvPicPr>
          <p:cNvPr id="28" name="Picture 2" descr="花朵ppt素材设计素材免费下载 花朵ppt素材设计图片 千图网平面设计 "/>
          <p:cNvPicPr>
            <a:picLocks noChangeAspect="1" noChangeArrowheads="1"/>
          </p:cNvPicPr>
          <p:nvPr/>
        </p:nvPicPr>
        <p:blipFill rotWithShape="1">
          <a:blip r:embed="rId4">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a:off x="7612577" y="7210546"/>
            <a:ext cx="872836" cy="685800"/>
          </a:xfrm>
          <a:prstGeom prst="rect">
            <a:avLst/>
          </a:prstGeom>
          <a:noFill/>
          <a:extLst>
            <a:ext uri="{909E8E84-426E-40DD-AFC4-6F175D3DCCD1}">
              <a14:hiddenFill xmlns:a14="http://schemas.microsoft.com/office/drawing/2010/main">
                <a:solidFill>
                  <a:srgbClr val="FFFFFF"/>
                </a:solidFill>
              </a14:hiddenFill>
            </a:ext>
          </a:extLst>
        </p:spPr>
      </p:pic>
      <p:sp>
        <p:nvSpPr>
          <p:cNvPr id="6" name="圆角矩形 5">
            <a:hlinkClick r:id="rId5" action="ppaction://hlinksldjump"/>
          </p:cNvPr>
          <p:cNvSpPr/>
          <p:nvPr/>
        </p:nvSpPr>
        <p:spPr>
          <a:xfrm>
            <a:off x="6487884" y="4459191"/>
            <a:ext cx="3995057" cy="762000"/>
          </a:xfrm>
          <a:prstGeom prst="roundRect">
            <a:avLst/>
          </a:prstGeom>
          <a:solidFill>
            <a:srgbClr val="70AD47">
              <a:lumMod val="75000"/>
            </a:srgbClr>
          </a:solidFill>
          <a:ln w="12700" cap="flat" cmpd="sng" algn="ctr">
            <a:solidFill>
              <a:srgbClr val="5B9BD5">
                <a:shade val="50000"/>
              </a:srgbClr>
            </a:solidFill>
            <a:prstDash val="solid"/>
            <a:miter lim="800000"/>
          </a:ln>
          <a:effectLst>
            <a:outerShdw blurRad="76200" dir="13500000" sy="23000" kx="1200000" algn="br" rotWithShape="0">
              <a:prstClr val="black">
                <a:alpha val="20000"/>
              </a:prstClr>
            </a:outerShdw>
          </a:effectLst>
          <a:scene3d>
            <a:camera prst="orthographicFront"/>
            <a:lightRig rig="threePt" dir="t"/>
          </a:scene3d>
          <a:sp3d>
            <a:bevelT/>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600" b="0" i="0" u="none" strike="noStrike" kern="0" cap="none" spc="0" normalizeH="0" baseline="0" noProof="0" smtClean="0">
                <a:ln>
                  <a:noFill/>
                </a:ln>
                <a:solidFill>
                  <a:prstClr val="white"/>
                </a:solidFill>
                <a:effectLst/>
                <a:uLnTx/>
                <a:uFillTx/>
                <a:latin typeface="华文隶书" panose="02010800040101010101" pitchFamily="2" charset="-122"/>
                <a:ea typeface="华文隶书" panose="02010800040101010101" pitchFamily="2" charset="-122"/>
              </a:rPr>
              <a:t>知能巩固提升</a:t>
            </a:r>
            <a:endParaRPr kumimoji="0" lang="zh-CN" altLang="en-US" sz="3600" b="0" i="0" u="none" strike="noStrike" kern="0" cap="none" spc="0" normalizeH="0" baseline="0" noProof="0" dirty="0" smtClean="0">
              <a:ln>
                <a:noFill/>
              </a:ln>
              <a:solidFill>
                <a:prstClr val="white"/>
              </a:solidFill>
              <a:effectLst/>
              <a:uLnTx/>
              <a:uFillTx/>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15802533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622979" y="103386"/>
            <a:ext cx="5746402" cy="669887"/>
            <a:chOff x="3606630" y="897473"/>
            <a:chExt cx="4749093" cy="669887"/>
          </a:xfrm>
        </p:grpSpPr>
        <p:pic>
          <p:nvPicPr>
            <p:cNvPr id="16" name="图片 15" descr="阴影"/>
            <p:cNvPicPr>
              <a:picLocks noChangeAspect="1"/>
            </p:cNvPicPr>
            <p:nvPr/>
          </p:nvPicPr>
          <p:blipFill>
            <a:blip r:embed="rId2"/>
            <a:stretch>
              <a:fillRect/>
            </a:stretch>
          </p:blipFill>
          <p:spPr>
            <a:xfrm>
              <a:off x="3606630" y="897473"/>
              <a:ext cx="4749093" cy="669887"/>
            </a:xfrm>
            <a:prstGeom prst="rect">
              <a:avLst/>
            </a:prstGeom>
          </p:spPr>
        </p:pic>
        <p:sp>
          <p:nvSpPr>
            <p:cNvPr id="17" name="文本框 16"/>
            <p:cNvSpPr txBox="1"/>
            <p:nvPr/>
          </p:nvSpPr>
          <p:spPr>
            <a:xfrm>
              <a:off x="4660338" y="900607"/>
              <a:ext cx="2510204" cy="584775"/>
            </a:xfrm>
            <a:prstGeom prst="rect">
              <a:avLst/>
            </a:prstGeom>
            <a:noFill/>
          </p:spPr>
          <p:txBody>
            <a:bodyPr wrap="square" rtlCol="0">
              <a:spAutoFit/>
            </a:bodyPr>
            <a:lstStyle/>
            <a:p>
              <a:pPr algn="ctr"/>
              <a:r>
                <a:rPr lang="zh-CN" altLang="en-US" sz="3200" smtClean="0">
                  <a:solidFill>
                    <a:schemeClr val="accent2"/>
                  </a:solidFill>
                  <a:latin typeface="华文隶书" panose="02010800040101010101" pitchFamily="2" charset="-122"/>
                  <a:ea typeface="华文隶书" panose="02010800040101010101" pitchFamily="2" charset="-122"/>
                </a:rPr>
                <a:t>基础自主梳理</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1129225"/>
            <a:ext cx="11430000" cy="395313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a:solidFill>
                  <a:srgbClr val="000000"/>
                </a:solidFill>
                <a:latin typeface="Times New Roman" panose="02020603050405020304" pitchFamily="18" charset="0"/>
                <a:cs typeface="Times New Roman" panose="02020603050405020304" pitchFamily="18" charset="0"/>
              </a:rPr>
              <a:t>一、根据句意及中文提示写出单词</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1</a:t>
            </a:r>
            <a:r>
              <a:rPr lang="en-US" altLang="zh-CN" sz="2800">
                <a:solidFill>
                  <a:srgbClr val="000000"/>
                </a:solidFill>
                <a:latin typeface="Times New Roman" panose="02020603050405020304" pitchFamily="18" charset="0"/>
                <a:cs typeface="Times New Roman" panose="02020603050405020304" pitchFamily="18" charset="0"/>
              </a:rPr>
              <a:t>.Can you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发音</a:t>
            </a:r>
            <a:r>
              <a:rPr lang="en-US" altLang="zh-CN" sz="2800">
                <a:solidFill>
                  <a:srgbClr val="000000"/>
                </a:solidFill>
                <a:latin typeface="Times New Roman" panose="02020603050405020304" pitchFamily="18" charset="0"/>
                <a:cs typeface="Times New Roman" panose="02020603050405020304" pitchFamily="18" charset="0"/>
              </a:rPr>
              <a:t>) this word?It’s too difficult for me.</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2</a:t>
            </a:r>
            <a:r>
              <a:rPr lang="en-US" altLang="zh-CN" sz="2800">
                <a:solidFill>
                  <a:srgbClr val="000000"/>
                </a:solidFill>
                <a:latin typeface="Times New Roman" panose="02020603050405020304" pitchFamily="18" charset="0"/>
                <a:cs typeface="Times New Roman" panose="02020603050405020304" pitchFamily="18" charset="0"/>
              </a:rPr>
              <a:t>.No one can succeed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一夜之间</a:t>
            </a:r>
            <a:r>
              <a:rPr lang="en-US" altLang="zh-CN" sz="2800">
                <a:solidFill>
                  <a:srgbClr val="000000"/>
                </a:solidFill>
                <a:latin typeface="Times New Roman" panose="02020603050405020304" pitchFamily="18" charset="0"/>
                <a:cs typeface="Times New Roman" panose="02020603050405020304" pitchFamily="18" charset="0"/>
              </a:rPr>
              <a:t>).</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3</a:t>
            </a:r>
            <a:r>
              <a:rPr lang="en-US" altLang="zh-CN" sz="2800">
                <a:solidFill>
                  <a:srgbClr val="000000"/>
                </a:solidFill>
                <a:latin typeface="Times New Roman" panose="02020603050405020304" pitchFamily="18" charset="0"/>
                <a:cs typeface="Times New Roman" panose="02020603050405020304" pitchFamily="18" charset="0"/>
              </a:rPr>
              <a:t>.We believe that our city has the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能力</a:t>
            </a:r>
            <a:r>
              <a:rPr lang="en-US" altLang="zh-CN" sz="2800">
                <a:solidFill>
                  <a:srgbClr val="000000"/>
                </a:solidFill>
                <a:latin typeface="Times New Roman" panose="02020603050405020304" pitchFamily="18" charset="0"/>
                <a:cs typeface="Times New Roman" panose="02020603050405020304" pitchFamily="18" charset="0"/>
              </a:rPr>
              <a:t>) to hold more international meetings.</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4</a:t>
            </a:r>
            <a:r>
              <a:rPr lang="en-US" altLang="zh-CN" sz="2800">
                <a:solidFill>
                  <a:srgbClr val="000000"/>
                </a:solidFill>
                <a:latin typeface="Times New Roman" panose="02020603050405020304" pitchFamily="18" charset="0"/>
                <a:cs typeface="Times New Roman" panose="02020603050405020304" pitchFamily="18" charset="0"/>
              </a:rPr>
              <a:t>.Although he is nearly 80 years old, he is still very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活跃的</a:t>
            </a:r>
            <a:r>
              <a:rPr lang="en-US" altLang="zh-CN" sz="2800">
                <a:solidFill>
                  <a:srgbClr val="000000"/>
                </a:solidFill>
                <a:latin typeface="Times New Roman" panose="02020603050405020304" pitchFamily="18" charset="0"/>
                <a:cs typeface="Times New Roman" panose="02020603050405020304" pitchFamily="18" charset="0"/>
              </a:rPr>
              <a:t>).</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5</a:t>
            </a:r>
            <a:r>
              <a:rPr lang="en-US" altLang="zh-CN" sz="2800">
                <a:solidFill>
                  <a:srgbClr val="000000"/>
                </a:solidFill>
                <a:latin typeface="Times New Roman" panose="02020603050405020304" pitchFamily="18" charset="0"/>
                <a:cs typeface="Times New Roman" panose="02020603050405020304" pitchFamily="18" charset="0"/>
              </a:rPr>
              <a:t>.You must remember that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知识</a:t>
            </a:r>
            <a:r>
              <a:rPr lang="en-US" altLang="zh-CN" sz="2800">
                <a:solidFill>
                  <a:srgbClr val="000000"/>
                </a:solidFill>
                <a:latin typeface="Times New Roman" panose="02020603050405020304" pitchFamily="18" charset="0"/>
                <a:cs typeface="Times New Roman" panose="02020603050405020304" pitchFamily="18" charset="0"/>
              </a:rPr>
              <a:t>) comes from practice.</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矩形 13"/>
          <p:cNvSpPr>
            <a:spLocks noChangeAspect="1"/>
          </p:cNvSpPr>
          <p:nvPr/>
        </p:nvSpPr>
        <p:spPr>
          <a:xfrm>
            <a:off x="2304989" y="1660649"/>
            <a:ext cx="1699504" cy="572593"/>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pronounce</a:t>
            </a:r>
            <a:endParaRPr lang="zh-CN" altLang="en-US" sz="2800"/>
          </a:p>
        </p:txBody>
      </p:sp>
      <p:sp>
        <p:nvSpPr>
          <p:cNvPr id="18" name="矩形 17"/>
          <p:cNvSpPr>
            <a:spLocks noChangeAspect="1"/>
          </p:cNvSpPr>
          <p:nvPr/>
        </p:nvSpPr>
        <p:spPr>
          <a:xfrm>
            <a:off x="4004493" y="2202420"/>
            <a:ext cx="1919115" cy="567912"/>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overnight</a:t>
            </a:r>
            <a:r>
              <a:rPr lang="zh-CN" altLang="en-US" sz="2800">
                <a:solidFill>
                  <a:srgbClr val="FF0000"/>
                </a:solidFill>
                <a:latin typeface="Times New Roman" panose="02020603050405020304" pitchFamily="18" charset="0"/>
              </a:rPr>
              <a:t>　</a:t>
            </a:r>
            <a:endParaRPr lang="zh-CN" altLang="en-US" sz="2800"/>
          </a:p>
        </p:txBody>
      </p:sp>
      <p:sp>
        <p:nvSpPr>
          <p:cNvPr id="19" name="矩形 18"/>
          <p:cNvSpPr>
            <a:spLocks noChangeAspect="1"/>
          </p:cNvSpPr>
          <p:nvPr/>
        </p:nvSpPr>
        <p:spPr>
          <a:xfrm>
            <a:off x="5429155" y="2770332"/>
            <a:ext cx="1099981" cy="572593"/>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ability</a:t>
            </a:r>
            <a:endParaRPr lang="zh-CN" altLang="en-US" sz="2800"/>
          </a:p>
        </p:txBody>
      </p:sp>
      <p:sp>
        <p:nvSpPr>
          <p:cNvPr id="20" name="矩形 19"/>
          <p:cNvSpPr>
            <a:spLocks noChangeAspect="1"/>
          </p:cNvSpPr>
          <p:nvPr/>
        </p:nvSpPr>
        <p:spPr>
          <a:xfrm>
            <a:off x="8269400" y="3900488"/>
            <a:ext cx="1039067" cy="572593"/>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active</a:t>
            </a:r>
            <a:endParaRPr lang="zh-CN" altLang="en-US" sz="2800"/>
          </a:p>
        </p:txBody>
      </p:sp>
      <p:sp>
        <p:nvSpPr>
          <p:cNvPr id="21" name="矩形 20"/>
          <p:cNvSpPr>
            <a:spLocks noChangeAspect="1"/>
          </p:cNvSpPr>
          <p:nvPr/>
        </p:nvSpPr>
        <p:spPr>
          <a:xfrm>
            <a:off x="4940078" y="4411439"/>
            <a:ext cx="1758815" cy="572593"/>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knowledge</a:t>
            </a:r>
            <a:endParaRPr lang="zh-CN" altLang="en-US" sz="2800"/>
          </a:p>
        </p:txBody>
      </p:sp>
    </p:spTree>
    <p:extLst>
      <p:ext uri="{BB962C8B-B14F-4D97-AF65-F5344CB8AC3E}">
        <p14:creationId xmlns:p14="http://schemas.microsoft.com/office/powerpoint/2010/main" val="20241549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5"/>
                                        </p:tgtEl>
                                        <p:attrNameLst>
                                          <p:attrName>r</p:attrName>
                                        </p:attrNameLst>
                                      </p:cBhvr>
                                    </p:animRot>
                                    <p:animRot by="-240000">
                                      <p:cBhvr>
                                        <p:cTn id="7" dur="200" fill="hold">
                                          <p:stCondLst>
                                            <p:cond delay="200"/>
                                          </p:stCondLst>
                                        </p:cTn>
                                        <p:tgtEl>
                                          <p:spTgt spid="15"/>
                                        </p:tgtEl>
                                        <p:attrNameLst>
                                          <p:attrName>r</p:attrName>
                                        </p:attrNameLst>
                                      </p:cBhvr>
                                    </p:animRot>
                                    <p:animRot by="240000">
                                      <p:cBhvr>
                                        <p:cTn id="8" dur="200" fill="hold">
                                          <p:stCondLst>
                                            <p:cond delay="400"/>
                                          </p:stCondLst>
                                        </p:cTn>
                                        <p:tgtEl>
                                          <p:spTgt spid="15"/>
                                        </p:tgtEl>
                                        <p:attrNameLst>
                                          <p:attrName>r</p:attrName>
                                        </p:attrNameLst>
                                      </p:cBhvr>
                                    </p:animRot>
                                    <p:animRot by="-240000">
                                      <p:cBhvr>
                                        <p:cTn id="9" dur="200" fill="hold">
                                          <p:stCondLst>
                                            <p:cond delay="600"/>
                                          </p:stCondLst>
                                        </p:cTn>
                                        <p:tgtEl>
                                          <p:spTgt spid="15"/>
                                        </p:tgtEl>
                                        <p:attrNameLst>
                                          <p:attrName>r</p:attrName>
                                        </p:attrNameLst>
                                      </p:cBhvr>
                                    </p:animRot>
                                    <p:animRot by="120000">
                                      <p:cBhvr>
                                        <p:cTn id="10" dur="200" fill="hold">
                                          <p:stCondLst>
                                            <p:cond delay="800"/>
                                          </p:stCondLst>
                                        </p:cTn>
                                        <p:tgtEl>
                                          <p:spTgt spid="15"/>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randombar(horizontal)">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randombar(horizontal)">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randombar(horizontal)">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randombar(horizontal)">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randombar(horizontal)">
                                      <p:cBhvr>
                                        <p:cTn id="3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P spid="19" grpId="0"/>
      <p:bldP spid="20" grpId="0"/>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149773"/>
            <a:ext cx="11430000" cy="395313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a:solidFill>
                  <a:srgbClr val="000000"/>
                </a:solidFill>
                <a:latin typeface="Times New Roman" panose="02020603050405020304" pitchFamily="18" charset="0"/>
                <a:cs typeface="Times New Roman" panose="02020603050405020304" pitchFamily="18" charset="0"/>
              </a:rPr>
              <a:t>二、中英短语互译</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1</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注意</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关注</a:t>
            </a:r>
            <a:r>
              <a:rPr lang="zh-CN" altLang="zh-CN" sz="2800">
                <a:solidFill>
                  <a:srgbClr val="000000"/>
                </a:solidFill>
                <a:latin typeface="NEU-BZ-S92"/>
                <a:ea typeface="Times New Roman" panose="02020603050405020304" pitchFamily="18" charset="0"/>
                <a:cs typeface="Times New Roman" panose="02020603050405020304" pitchFamily="18" charset="0"/>
              </a:rPr>
              <a:t>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2</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阅读速度</a:t>
            </a:r>
            <a:r>
              <a:rPr lang="zh-CN" altLang="zh-CN" sz="2800">
                <a:solidFill>
                  <a:srgbClr val="000000"/>
                </a:solidFill>
                <a:latin typeface="NEU-BZ-S92"/>
                <a:ea typeface="Times New Roman" panose="02020603050405020304" pitchFamily="18" charset="0"/>
                <a:cs typeface="Times New Roman" panose="02020603050405020304" pitchFamily="18" charset="0"/>
              </a:rPr>
              <a:t>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3</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共同的</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共有的</a:t>
            </a:r>
            <a:r>
              <a:rPr lang="zh-CN" altLang="zh-CN" sz="2800">
                <a:solidFill>
                  <a:srgbClr val="000000"/>
                </a:solidFill>
                <a:latin typeface="NEU-BZ-S92"/>
                <a:ea typeface="Times New Roman" panose="02020603050405020304" pitchFamily="18" charset="0"/>
                <a:cs typeface="Times New Roman" panose="02020603050405020304" pitchFamily="18" charset="0"/>
              </a:rPr>
              <a:t>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4</a:t>
            </a:r>
            <a:r>
              <a:rPr lang="en-US" altLang="zh-CN" sz="2800">
                <a:solidFill>
                  <a:srgbClr val="000000"/>
                </a:solidFill>
                <a:latin typeface="Times New Roman" panose="02020603050405020304" pitchFamily="18" charset="0"/>
                <a:cs typeface="Times New Roman" panose="02020603050405020304" pitchFamily="18" charset="0"/>
              </a:rPr>
              <a:t>.make mistakes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5</a:t>
            </a:r>
            <a:r>
              <a:rPr lang="en-US" altLang="zh-CN" sz="2800">
                <a:solidFill>
                  <a:srgbClr val="000000"/>
                </a:solidFill>
                <a:latin typeface="Times New Roman" panose="02020603050405020304" pitchFamily="18" charset="0"/>
                <a:cs typeface="Times New Roman" panose="02020603050405020304" pitchFamily="18" charset="0"/>
              </a:rPr>
              <a:t>.be afraid of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6</a:t>
            </a:r>
            <a:r>
              <a:rPr lang="en-US" altLang="zh-CN" sz="2800">
                <a:solidFill>
                  <a:srgbClr val="000000"/>
                </a:solidFill>
                <a:latin typeface="Times New Roman" panose="02020603050405020304" pitchFamily="18" charset="0"/>
                <a:cs typeface="Times New Roman" panose="02020603050405020304" pitchFamily="18" charset="0"/>
              </a:rPr>
              <a:t>.find out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2535925" y="1678513"/>
            <a:ext cx="2773516" cy="567912"/>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pay attention to</a:t>
            </a:r>
            <a:r>
              <a:rPr lang="zh-CN" altLang="en-US" sz="2800">
                <a:solidFill>
                  <a:srgbClr val="FF0000"/>
                </a:solidFill>
                <a:latin typeface="Times New Roman" panose="02020603050405020304" pitchFamily="18" charset="0"/>
              </a:rPr>
              <a:t>　</a:t>
            </a:r>
            <a:endParaRPr lang="zh-CN" altLang="en-US" sz="2800"/>
          </a:p>
        </p:txBody>
      </p:sp>
      <p:sp>
        <p:nvSpPr>
          <p:cNvPr id="4" name="矩形 3"/>
          <p:cNvSpPr>
            <a:spLocks noChangeAspect="1"/>
          </p:cNvSpPr>
          <p:nvPr/>
        </p:nvSpPr>
        <p:spPr>
          <a:xfrm>
            <a:off x="2535925" y="2207253"/>
            <a:ext cx="2525050" cy="567912"/>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reading speed</a:t>
            </a:r>
            <a:r>
              <a:rPr lang="zh-CN" altLang="en-US" sz="2800">
                <a:solidFill>
                  <a:srgbClr val="FF0000"/>
                </a:solidFill>
                <a:latin typeface="Times New Roman" panose="02020603050405020304" pitchFamily="18" charset="0"/>
              </a:rPr>
              <a:t>　</a:t>
            </a:r>
            <a:endParaRPr lang="zh-CN" altLang="en-US" sz="2800"/>
          </a:p>
        </p:txBody>
      </p:sp>
      <p:sp>
        <p:nvSpPr>
          <p:cNvPr id="5" name="矩形 4"/>
          <p:cNvSpPr>
            <a:spLocks noChangeAspect="1"/>
          </p:cNvSpPr>
          <p:nvPr/>
        </p:nvSpPr>
        <p:spPr>
          <a:xfrm>
            <a:off x="3275664" y="2775399"/>
            <a:ext cx="1808508" cy="572593"/>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in common</a:t>
            </a:r>
            <a:endParaRPr lang="zh-CN" altLang="en-US" sz="2800"/>
          </a:p>
        </p:txBody>
      </p:sp>
      <p:sp>
        <p:nvSpPr>
          <p:cNvPr id="6" name="矩形 5"/>
          <p:cNvSpPr>
            <a:spLocks noChangeAspect="1"/>
          </p:cNvSpPr>
          <p:nvPr/>
        </p:nvSpPr>
        <p:spPr>
          <a:xfrm>
            <a:off x="3275664" y="3347992"/>
            <a:ext cx="1261884" cy="567912"/>
          </a:xfrm>
          <a:prstGeom prst="rect">
            <a:avLst/>
          </a:prstGeom>
        </p:spPr>
        <p:txBody>
          <a:bodyPr wrap="none">
            <a:spAutoFit/>
          </a:bodyPr>
          <a:lstStyle/>
          <a:p>
            <a:pPr>
              <a:lnSpc>
                <a:spcPct val="120000"/>
              </a:lnSpc>
            </a:pPr>
            <a:r>
              <a:rPr lang="zh-CN" altLang="en-US" sz="2800">
                <a:solidFill>
                  <a:srgbClr val="FF0000"/>
                </a:solidFill>
                <a:latin typeface="Times New Roman" panose="02020603050405020304" pitchFamily="18" charset="0"/>
              </a:rPr>
              <a:t>犯错误</a:t>
            </a:r>
            <a:endParaRPr lang="zh-CN" altLang="en-US" sz="2800"/>
          </a:p>
        </p:txBody>
      </p:sp>
      <p:sp>
        <p:nvSpPr>
          <p:cNvPr id="7" name="矩形 6"/>
          <p:cNvSpPr>
            <a:spLocks noChangeAspect="1"/>
          </p:cNvSpPr>
          <p:nvPr/>
        </p:nvSpPr>
        <p:spPr>
          <a:xfrm>
            <a:off x="3039358" y="3910908"/>
            <a:ext cx="902811" cy="567912"/>
          </a:xfrm>
          <a:prstGeom prst="rect">
            <a:avLst/>
          </a:prstGeom>
        </p:spPr>
        <p:txBody>
          <a:bodyPr wrap="none">
            <a:spAutoFit/>
          </a:bodyPr>
          <a:lstStyle/>
          <a:p>
            <a:pPr>
              <a:lnSpc>
                <a:spcPct val="120000"/>
              </a:lnSpc>
            </a:pPr>
            <a:r>
              <a:rPr lang="zh-CN" altLang="en-US" sz="2800">
                <a:solidFill>
                  <a:srgbClr val="FF0000"/>
                </a:solidFill>
                <a:latin typeface="Times New Roman" panose="02020603050405020304" pitchFamily="18" charset="0"/>
              </a:rPr>
              <a:t>害怕</a:t>
            </a:r>
            <a:endParaRPr lang="zh-CN" altLang="en-US" sz="2800"/>
          </a:p>
        </p:txBody>
      </p:sp>
      <p:sp>
        <p:nvSpPr>
          <p:cNvPr id="8" name="矩形 7"/>
          <p:cNvSpPr>
            <a:spLocks noChangeAspect="1"/>
          </p:cNvSpPr>
          <p:nvPr/>
        </p:nvSpPr>
        <p:spPr>
          <a:xfrm>
            <a:off x="2321482" y="4484598"/>
            <a:ext cx="1720343" cy="567912"/>
          </a:xfrm>
          <a:prstGeom prst="rect">
            <a:avLst/>
          </a:prstGeom>
        </p:spPr>
        <p:txBody>
          <a:bodyPr wrap="none">
            <a:spAutoFit/>
          </a:bodyPr>
          <a:lstStyle/>
          <a:p>
            <a:pPr>
              <a:lnSpc>
                <a:spcPct val="120000"/>
              </a:lnSpc>
            </a:pPr>
            <a:r>
              <a:rPr lang="zh-CN" altLang="en-US" sz="2800">
                <a:solidFill>
                  <a:srgbClr val="FF0000"/>
                </a:solidFill>
                <a:latin typeface="Times New Roman" panose="02020603050405020304" pitchFamily="18" charset="0"/>
              </a:rPr>
              <a:t>查明</a:t>
            </a:r>
            <a:r>
              <a:rPr lang="en-US" altLang="zh-CN" sz="2800">
                <a:solidFill>
                  <a:srgbClr val="FF0000"/>
                </a:solidFill>
                <a:latin typeface="Times New Roman" panose="02020603050405020304" pitchFamily="18" charset="0"/>
              </a:rPr>
              <a:t>;</a:t>
            </a:r>
            <a:r>
              <a:rPr lang="zh-CN" altLang="en-US" sz="2800">
                <a:solidFill>
                  <a:srgbClr val="FF0000"/>
                </a:solidFill>
                <a:latin typeface="Times New Roman" panose="02020603050405020304" pitchFamily="18" charset="0"/>
              </a:rPr>
              <a:t>弄清</a:t>
            </a:r>
            <a:endParaRPr lang="zh-CN" altLang="en-US" sz="2800"/>
          </a:p>
        </p:txBody>
      </p:sp>
    </p:spTree>
    <p:extLst>
      <p:ext uri="{BB962C8B-B14F-4D97-AF65-F5344CB8AC3E}">
        <p14:creationId xmlns:p14="http://schemas.microsoft.com/office/powerpoint/2010/main" val="1432755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randombar(horizontal)">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81000" y="209677"/>
            <a:ext cx="11430001" cy="577785"/>
            <a:chOff x="381000" y="209677"/>
            <a:chExt cx="11430001" cy="577785"/>
          </a:xfrm>
        </p:grpSpPr>
        <p:grpSp>
          <p:nvGrpSpPr>
            <p:cNvPr id="21" name="组合 20"/>
            <p:cNvGrpSpPr/>
            <p:nvPr userDrawn="1"/>
          </p:nvGrpSpPr>
          <p:grpSpPr>
            <a:xfrm>
              <a:off x="381000" y="209677"/>
              <a:ext cx="771985" cy="577785"/>
              <a:chOff x="7201355" y="2798675"/>
              <a:chExt cx="771985" cy="577785"/>
            </a:xfrm>
          </p:grpSpPr>
          <p:sp>
            <p:nvSpPr>
              <p:cNvPr id="23" name="平行四边形 22"/>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622979" y="103386"/>
            <a:ext cx="5746402" cy="669887"/>
            <a:chOff x="3606630" y="897473"/>
            <a:chExt cx="4749093" cy="669887"/>
          </a:xfrm>
        </p:grpSpPr>
        <p:pic>
          <p:nvPicPr>
            <p:cNvPr id="28" name="图片 27" descr="阴影"/>
            <p:cNvPicPr>
              <a:picLocks noChangeAspect="1"/>
            </p:cNvPicPr>
            <p:nvPr/>
          </p:nvPicPr>
          <p:blipFill>
            <a:blip r:embed="rId2"/>
            <a:stretch>
              <a:fillRect/>
            </a:stretch>
          </p:blipFill>
          <p:spPr>
            <a:xfrm>
              <a:off x="3606630" y="897473"/>
              <a:ext cx="4749093" cy="669887"/>
            </a:xfrm>
            <a:prstGeom prst="rect">
              <a:avLst/>
            </a:prstGeom>
          </p:spPr>
        </p:pic>
        <p:sp>
          <p:nvSpPr>
            <p:cNvPr id="29" name="文本框 28"/>
            <p:cNvSpPr txBox="1"/>
            <p:nvPr/>
          </p:nvSpPr>
          <p:spPr>
            <a:xfrm>
              <a:off x="4660338" y="900607"/>
              <a:ext cx="2510204" cy="584775"/>
            </a:xfrm>
            <a:prstGeom prst="rect">
              <a:avLst/>
            </a:prstGeom>
            <a:noFill/>
          </p:spPr>
          <p:txBody>
            <a:bodyPr wrap="square" rtlCol="0">
              <a:spAutoFit/>
            </a:bodyPr>
            <a:lstStyle/>
            <a:p>
              <a:pPr algn="ctr"/>
              <a:r>
                <a:rPr lang="zh-CN" altLang="en-US" sz="3200" smtClean="0">
                  <a:solidFill>
                    <a:schemeClr val="accent2"/>
                  </a:solidFill>
                  <a:latin typeface="华文隶书" panose="02010800040101010101" pitchFamily="2" charset="-122"/>
                  <a:ea typeface="华文隶书" panose="02010800040101010101" pitchFamily="2" charset="-122"/>
                </a:rPr>
                <a:t>核心重难探究</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1046608"/>
            <a:ext cx="11430000" cy="457356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1.pronounce</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用法剖析</a:t>
            </a:r>
            <a:r>
              <a:rPr lang="zh-CN" altLang="zh-CN" sz="2800">
                <a:solidFill>
                  <a:srgbClr val="000000"/>
                </a:solidFill>
                <a:latin typeface="NEU-BZ-S92"/>
                <a:ea typeface="Times New Roman" panose="02020603050405020304" pitchFamily="18" charset="0"/>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smtClean="0">
                <a:solidFill>
                  <a:srgbClr val="000000"/>
                </a:solidFill>
                <a:latin typeface="Times New Roman" panose="02020603050405020304" pitchFamily="18" charset="0"/>
                <a:cs typeface="Times New Roman" panose="02020603050405020304" pitchFamily="18" charset="0"/>
              </a:rPr>
              <a:t>pronounce</a:t>
            </a:r>
            <a:r>
              <a:rPr lang="zh-CN" altLang="en-US" sz="2800">
                <a:solidFill>
                  <a:srgbClr val="000000"/>
                </a:solidFill>
                <a:latin typeface="Times New Roman" panose="02020603050405020304" pitchFamily="18" charset="0"/>
                <a:cs typeface="Times New Roman" panose="02020603050405020304" pitchFamily="18" charset="0"/>
              </a:rPr>
              <a:t>用</a:t>
            </a:r>
            <a:r>
              <a:rPr lang="zh-CN" altLang="zh-CN" sz="2800" smtClean="0">
                <a:solidFill>
                  <a:srgbClr val="000000"/>
                </a:solidFill>
                <a:latin typeface="Times New Roman" panose="02020603050405020304" pitchFamily="18" charset="0"/>
                <a:cs typeface="Times New Roman" panose="02020603050405020304" pitchFamily="18" charset="0"/>
              </a:rPr>
              <a:t>作动</a:t>
            </a:r>
            <a:r>
              <a:rPr lang="zh-CN" altLang="zh-CN" sz="2800">
                <a:solidFill>
                  <a:srgbClr val="000000"/>
                </a:solidFill>
                <a:latin typeface="Times New Roman" panose="02020603050405020304" pitchFamily="18" charset="0"/>
                <a:cs typeface="Times New Roman" panose="02020603050405020304" pitchFamily="18" charset="0"/>
              </a:rPr>
              <a:t>词</a:t>
            </a:r>
            <a:r>
              <a:rPr lang="en-US" altLang="zh-CN" sz="2800">
                <a:solidFill>
                  <a:srgbClr val="000000"/>
                </a:solidFill>
                <a:latin typeface="Times New Roman" panose="02020603050405020304" pitchFamily="18" charset="0"/>
                <a:cs typeface="Times New Roman" panose="02020603050405020304" pitchFamily="18" charset="0"/>
              </a:rPr>
              <a:t>, </a:t>
            </a:r>
            <a:r>
              <a:rPr lang="zh-CN" altLang="zh-CN" sz="2800">
                <a:solidFill>
                  <a:srgbClr val="000000"/>
                </a:solidFill>
                <a:latin typeface="Times New Roman" panose="02020603050405020304" pitchFamily="18" charset="0"/>
                <a:cs typeface="Times New Roman" panose="02020603050405020304" pitchFamily="18" charset="0"/>
              </a:rPr>
              <a:t>意为</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发音</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Very few people can pronounce my name correctly.</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a:solidFill>
                  <a:srgbClr val="000000"/>
                </a:solidFill>
                <a:latin typeface="Times New Roman" panose="02020603050405020304" pitchFamily="18" charset="0"/>
                <a:cs typeface="Times New Roman" panose="02020603050405020304" pitchFamily="18" charset="0"/>
              </a:rPr>
              <a:t>很少有人能把我的名字念正确。</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a:solidFill>
                  <a:srgbClr val="000000"/>
                </a:solidFill>
                <a:latin typeface="Arial" panose="020B0604020202020204" pitchFamily="34" charset="0"/>
                <a:ea typeface="黑体" panose="02010609060101010101" pitchFamily="49" charset="-122"/>
                <a:cs typeface="Times New Roman" panose="02020603050405020304" pitchFamily="18" charset="0"/>
              </a:rPr>
              <a:t>【链接】</a:t>
            </a:r>
            <a:r>
              <a:rPr lang="en-US" altLang="zh-CN" sz="2800">
                <a:solidFill>
                  <a:srgbClr val="000000"/>
                </a:solidFill>
                <a:latin typeface="Times New Roman" panose="02020603050405020304" pitchFamily="18" charset="0"/>
                <a:cs typeface="Times New Roman" panose="02020603050405020304" pitchFamily="18" charset="0"/>
              </a:rPr>
              <a:t>pronunciation</a:t>
            </a:r>
            <a:r>
              <a:rPr lang="zh-CN" altLang="zh-CN" sz="2800">
                <a:solidFill>
                  <a:srgbClr val="000000"/>
                </a:solidFill>
                <a:latin typeface="Times New Roman" panose="02020603050405020304" pitchFamily="18" charset="0"/>
                <a:cs typeface="Times New Roman" panose="02020603050405020304" pitchFamily="18" charset="0"/>
              </a:rPr>
              <a:t>是</a:t>
            </a:r>
            <a:r>
              <a:rPr lang="en-US" altLang="zh-CN" sz="2800">
                <a:solidFill>
                  <a:srgbClr val="000000"/>
                </a:solidFill>
                <a:latin typeface="Times New Roman" panose="02020603050405020304" pitchFamily="18" charset="0"/>
                <a:cs typeface="Times New Roman" panose="02020603050405020304" pitchFamily="18" charset="0"/>
              </a:rPr>
              <a:t>pronounce</a:t>
            </a:r>
            <a:r>
              <a:rPr lang="zh-CN" altLang="zh-CN" sz="2800">
                <a:solidFill>
                  <a:srgbClr val="000000"/>
                </a:solidFill>
                <a:latin typeface="Times New Roman" panose="02020603050405020304" pitchFamily="18" charset="0"/>
                <a:cs typeface="Times New Roman" panose="02020603050405020304" pitchFamily="18" charset="0"/>
              </a:rPr>
              <a:t>的名词形式</a:t>
            </a:r>
            <a:r>
              <a:rPr lang="en-US" altLang="zh-CN" sz="2800">
                <a:solidFill>
                  <a:srgbClr val="000000"/>
                </a:solidFill>
                <a:latin typeface="Times New Roman" panose="02020603050405020304" pitchFamily="18" charset="0"/>
                <a:cs typeface="Times New Roman" panose="02020603050405020304" pitchFamily="18" charset="0"/>
              </a:rPr>
              <a:t>, </a:t>
            </a:r>
            <a:r>
              <a:rPr lang="zh-CN" altLang="zh-CN" sz="2800">
                <a:solidFill>
                  <a:srgbClr val="000000"/>
                </a:solidFill>
                <a:latin typeface="Times New Roman" panose="02020603050405020304" pitchFamily="18" charset="0"/>
                <a:cs typeface="Times New Roman" panose="02020603050405020304" pitchFamily="18" charset="0"/>
              </a:rPr>
              <a:t>意为</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发音</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读音</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This word has two pronunciations.</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a:solidFill>
                  <a:srgbClr val="000000"/>
                </a:solidFill>
                <a:latin typeface="Times New Roman" panose="02020603050405020304" pitchFamily="18" charset="0"/>
                <a:cs typeface="Times New Roman" panose="02020603050405020304" pitchFamily="18" charset="0"/>
              </a:rPr>
              <a:t>这个单词有两种读音</a:t>
            </a:r>
            <a:r>
              <a:rPr lang="zh-CN" altLang="zh-CN" sz="2800" smtClean="0">
                <a:solidFill>
                  <a:srgbClr val="000000"/>
                </a:solidFill>
                <a:latin typeface="Times New Roman" panose="02020603050405020304" pitchFamily="18" charset="0"/>
                <a:cs typeface="Times New Roman" panose="02020603050405020304" pitchFamily="18" charset="0"/>
              </a:rPr>
              <a: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908581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818018"/>
            <a:ext cx="11430000" cy="171252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学以致用</a:t>
            </a:r>
            <a:r>
              <a:rPr lang="zh-CN" altLang="zh-CN" sz="2800">
                <a:solidFill>
                  <a:srgbClr val="000000"/>
                </a:solidFill>
                <a:latin typeface="NEU-BZ-S92"/>
                <a:ea typeface="Times New Roman" panose="02020603050405020304" pitchFamily="18" charset="0"/>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a:solidFill>
                  <a:srgbClr val="000000"/>
                </a:solidFill>
                <a:latin typeface="Times New Roman" panose="02020603050405020304" pitchFamily="18" charset="0"/>
                <a:cs typeface="Times New Roman" panose="02020603050405020304" pitchFamily="18" charset="0"/>
              </a:rPr>
              <a:t>用所给单词的适当形式填空</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(1)Do you know the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(pronounce) of the word?</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739316" y="2871555"/>
            <a:ext cx="2177199" cy="572593"/>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pronunciation</a:t>
            </a:r>
            <a:endParaRPr lang="zh-CN" altLang="en-US" sz="2800"/>
          </a:p>
        </p:txBody>
      </p:sp>
    </p:spTree>
    <p:extLst>
      <p:ext uri="{BB962C8B-B14F-4D97-AF65-F5344CB8AC3E}">
        <p14:creationId xmlns:p14="http://schemas.microsoft.com/office/powerpoint/2010/main" val="4234532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388754"/>
            <a:ext cx="11430000" cy="345325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2.unless</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用法剖析</a:t>
            </a:r>
            <a:r>
              <a:rPr lang="zh-CN" altLang="zh-CN" sz="2800">
                <a:solidFill>
                  <a:srgbClr val="000000"/>
                </a:solidFill>
                <a:latin typeface="NEU-BZ-S92"/>
                <a:ea typeface="Times New Roman" panose="02020603050405020304" pitchFamily="18" charset="0"/>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smtClean="0">
                <a:solidFill>
                  <a:srgbClr val="000000"/>
                </a:solidFill>
                <a:latin typeface="Times New Roman" panose="02020603050405020304" pitchFamily="18" charset="0"/>
                <a:cs typeface="Times New Roman" panose="02020603050405020304" pitchFamily="18" charset="0"/>
              </a:rPr>
              <a:t>unless</a:t>
            </a:r>
            <a:r>
              <a:rPr lang="zh-CN" altLang="en-US" sz="2800">
                <a:solidFill>
                  <a:srgbClr val="000000"/>
                </a:solidFill>
                <a:latin typeface="Times New Roman" panose="02020603050405020304" pitchFamily="18" charset="0"/>
                <a:cs typeface="Times New Roman" panose="02020603050405020304" pitchFamily="18" charset="0"/>
              </a:rPr>
              <a:t>用</a:t>
            </a:r>
            <a:r>
              <a:rPr lang="zh-CN" altLang="zh-CN" sz="2800" smtClean="0">
                <a:solidFill>
                  <a:srgbClr val="000000"/>
                </a:solidFill>
                <a:latin typeface="Times New Roman" panose="02020603050405020304" pitchFamily="18" charset="0"/>
                <a:cs typeface="Times New Roman" panose="02020603050405020304" pitchFamily="18" charset="0"/>
              </a:rPr>
              <a:t>作</a:t>
            </a:r>
            <a:r>
              <a:rPr lang="zh-CN" altLang="zh-CN" sz="2800">
                <a:solidFill>
                  <a:srgbClr val="000000"/>
                </a:solidFill>
                <a:latin typeface="Times New Roman" panose="02020603050405020304" pitchFamily="18" charset="0"/>
                <a:cs typeface="Times New Roman" panose="02020603050405020304" pitchFamily="18" charset="0"/>
              </a:rPr>
              <a:t>连词</a:t>
            </a:r>
            <a:r>
              <a:rPr lang="en-US" altLang="zh-CN" sz="2800">
                <a:solidFill>
                  <a:srgbClr val="000000"/>
                </a:solidFill>
                <a:latin typeface="Times New Roman" panose="02020603050405020304" pitchFamily="18" charset="0"/>
                <a:cs typeface="Times New Roman" panose="02020603050405020304" pitchFamily="18" charset="0"/>
              </a:rPr>
              <a:t>, </a:t>
            </a:r>
            <a:r>
              <a:rPr lang="zh-CN" altLang="zh-CN" sz="2800">
                <a:solidFill>
                  <a:srgbClr val="000000"/>
                </a:solidFill>
                <a:latin typeface="Times New Roman" panose="02020603050405020304" pitchFamily="18" charset="0"/>
                <a:cs typeface="Times New Roman" panose="02020603050405020304" pitchFamily="18" charset="0"/>
              </a:rPr>
              <a:t>引导条件状语从句</a:t>
            </a:r>
            <a:r>
              <a:rPr lang="en-US" altLang="zh-CN" sz="2800">
                <a:solidFill>
                  <a:srgbClr val="000000"/>
                </a:solidFill>
                <a:latin typeface="Times New Roman" panose="02020603050405020304" pitchFamily="18" charset="0"/>
                <a:cs typeface="Times New Roman" panose="02020603050405020304" pitchFamily="18" charset="0"/>
              </a:rPr>
              <a:t>, </a:t>
            </a:r>
            <a:r>
              <a:rPr lang="zh-CN" altLang="zh-CN" sz="2800">
                <a:solidFill>
                  <a:srgbClr val="000000"/>
                </a:solidFill>
                <a:latin typeface="Times New Roman" panose="02020603050405020304" pitchFamily="18" charset="0"/>
                <a:cs typeface="Times New Roman" panose="02020603050405020304" pitchFamily="18" charset="0"/>
              </a:rPr>
              <a:t>意为</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除非</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如果不</a:t>
            </a:r>
            <a:r>
              <a:rPr lang="en-US" altLang="zh-CN" sz="2800">
                <a:solidFill>
                  <a:srgbClr val="000000"/>
                </a:solidFill>
                <a:latin typeface="Times New Roman" panose="02020603050405020304" pitchFamily="18" charset="0"/>
                <a:cs typeface="Times New Roman" panose="02020603050405020304" pitchFamily="18" charset="0"/>
              </a:rPr>
              <a:t>”, </a:t>
            </a:r>
            <a:r>
              <a:rPr lang="zh-CN" altLang="zh-CN" sz="2800">
                <a:solidFill>
                  <a:srgbClr val="000000"/>
                </a:solidFill>
                <a:latin typeface="Times New Roman" panose="02020603050405020304" pitchFamily="18" charset="0"/>
                <a:cs typeface="Times New Roman" panose="02020603050405020304" pitchFamily="18" charset="0"/>
              </a:rPr>
              <a:t>相当于</a:t>
            </a:r>
            <a:r>
              <a:rPr lang="en-US" altLang="zh-CN" sz="2800">
                <a:solidFill>
                  <a:srgbClr val="000000"/>
                </a:solidFill>
                <a:latin typeface="Times New Roman" panose="02020603050405020304" pitchFamily="18" charset="0"/>
                <a:cs typeface="Times New Roman" panose="02020603050405020304" pitchFamily="18" charset="0"/>
              </a:rPr>
              <a:t>“if...not...”</a:t>
            </a:r>
            <a:r>
              <a:rPr lang="zh-CN" altLang="zh-CN" sz="2800">
                <a:solidFill>
                  <a:srgbClr val="000000"/>
                </a:solidFill>
                <a:latin typeface="Times New Roman" panose="02020603050405020304" pitchFamily="18" charset="0"/>
                <a:cs typeface="Times New Roman" panose="02020603050405020304" pitchFamily="18" charset="0"/>
              </a:rPr>
              <a: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I won’t go to the party unless I’m invited.(=I won’t go to the party if I’m not invited.)</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a:solidFill>
                  <a:srgbClr val="000000"/>
                </a:solidFill>
                <a:latin typeface="Times New Roman" panose="02020603050405020304" pitchFamily="18" charset="0"/>
                <a:cs typeface="Times New Roman" panose="02020603050405020304" pitchFamily="18" charset="0"/>
              </a:rPr>
              <a:t>除非我被邀请</a:t>
            </a:r>
            <a:r>
              <a:rPr lang="en-US" altLang="zh-CN" sz="2800">
                <a:solidFill>
                  <a:srgbClr val="000000"/>
                </a:solidFill>
                <a:latin typeface="Times New Roman" panose="02020603050405020304" pitchFamily="18" charset="0"/>
                <a:cs typeface="Times New Roman" panose="02020603050405020304" pitchFamily="18" charset="0"/>
              </a:rPr>
              <a:t>, </a:t>
            </a:r>
            <a:r>
              <a:rPr lang="zh-CN" altLang="zh-CN" sz="2800">
                <a:solidFill>
                  <a:srgbClr val="000000"/>
                </a:solidFill>
                <a:latin typeface="Times New Roman" panose="02020603050405020304" pitchFamily="18" charset="0"/>
                <a:cs typeface="Times New Roman" panose="02020603050405020304" pitchFamily="18" charset="0"/>
              </a:rPr>
              <a:t>否则我不会去参加聚会的。</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429756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05935"/>
            <a:ext cx="11430000" cy="40134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学以致用</a:t>
            </a:r>
            <a:r>
              <a:rPr lang="zh-CN" altLang="zh-CN" sz="2800">
                <a:solidFill>
                  <a:srgbClr val="000000"/>
                </a:solidFill>
                <a:latin typeface="NEU-BZ-S92"/>
                <a:ea typeface="Times New Roman" panose="02020603050405020304" pitchFamily="18" charset="0"/>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(2)—May I surf the Internet now?</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—No,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you have finished washing the dishes.</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A.unless</a:t>
            </a:r>
            <a:r>
              <a:rPr lang="zh-CN" altLang="zh-CN" sz="2800">
                <a:solidFill>
                  <a:srgbClr val="000000"/>
                </a:solid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B.if</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C.because	</a:t>
            </a:r>
            <a:r>
              <a:rPr lang="en-US" altLang="zh-CN" sz="2800" smtClean="0">
                <a:solidFill>
                  <a:srgbClr val="000000"/>
                </a:solidFill>
                <a:latin typeface="Times New Roman" panose="02020603050405020304" pitchFamily="18" charset="0"/>
                <a:cs typeface="Times New Roman" panose="02020603050405020304" pitchFamily="18" charset="0"/>
              </a:rPr>
              <a:t>	D.when</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(3)Unless it rains tomorrow, I will go to Beijing.(</a:t>
            </a:r>
            <a:r>
              <a:rPr lang="zh-CN" altLang="zh-CN" sz="2800">
                <a:solidFill>
                  <a:srgbClr val="000000"/>
                </a:solidFill>
                <a:latin typeface="Times New Roman" panose="02020603050405020304" pitchFamily="18" charset="0"/>
                <a:cs typeface="Times New Roman" panose="02020603050405020304" pitchFamily="18" charset="0"/>
              </a:rPr>
              <a:t>改为同义句</a:t>
            </a:r>
            <a:r>
              <a:rPr lang="en-US" altLang="zh-CN" sz="2800">
                <a:solidFill>
                  <a:srgbClr val="000000"/>
                </a:solidFill>
                <a:latin typeface="Times New Roman" panose="02020603050405020304" pitchFamily="18" charset="0"/>
                <a:cs typeface="Times New Roman" panose="02020603050405020304" pitchFamily="18" charset="0"/>
              </a:rPr>
              <a: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u="sng" smtClean="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 it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tomorrow, I will go to Beijing.</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1725581" y="2111267"/>
            <a:ext cx="444352" cy="572593"/>
          </a:xfrm>
          <a:prstGeom prst="rect">
            <a:avLst/>
          </a:prstGeom>
        </p:spPr>
        <p:txBody>
          <a:bodyPr wrap="none">
            <a:spAutoFit/>
          </a:bodyPr>
          <a:lstStyle/>
          <a:p>
            <a:pPr>
              <a:lnSpc>
                <a:spcPct val="120000"/>
              </a:lnSpc>
            </a:pPr>
            <a:r>
              <a:rPr lang="en-US" altLang="zh-CN" sz="2800" smtClean="0">
                <a:solidFill>
                  <a:srgbClr val="FF0000"/>
                </a:solidFill>
                <a:latin typeface="Times New Roman" panose="02020603050405020304" pitchFamily="18" charset="0"/>
              </a:rPr>
              <a:t>A</a:t>
            </a:r>
            <a:endParaRPr lang="zh-CN" altLang="en-US" sz="2800"/>
          </a:p>
        </p:txBody>
      </p:sp>
      <p:sp>
        <p:nvSpPr>
          <p:cNvPr id="4" name="矩形 3"/>
          <p:cNvSpPr>
            <a:spLocks noChangeAspect="1"/>
          </p:cNvSpPr>
          <p:nvPr/>
        </p:nvSpPr>
        <p:spPr>
          <a:xfrm>
            <a:off x="872826" y="4289388"/>
            <a:ext cx="4366836" cy="609398"/>
          </a:xfrm>
          <a:prstGeom prst="rect">
            <a:avLst/>
          </a:prstGeom>
        </p:spPr>
        <p:txBody>
          <a:bodyPr wrap="none">
            <a:spAutoFit/>
          </a:bodyPr>
          <a:lstStyle/>
          <a:p>
            <a:pPr>
              <a:lnSpc>
                <a:spcPct val="120000"/>
              </a:lnSpc>
            </a:pPr>
            <a:r>
              <a:rPr lang="en-US" altLang="zh-CN" sz="2800" smtClean="0">
                <a:solidFill>
                  <a:srgbClr val="FF0000"/>
                </a:solidFill>
                <a:latin typeface="Times New Roman" panose="02020603050405020304" pitchFamily="18" charset="0"/>
              </a:rPr>
              <a:t>If                doesn’t          rain</a:t>
            </a:r>
            <a:endParaRPr lang="zh-CN" altLang="en-US" sz="2800"/>
          </a:p>
        </p:txBody>
      </p:sp>
    </p:spTree>
    <p:extLst>
      <p:ext uri="{BB962C8B-B14F-4D97-AF65-F5344CB8AC3E}">
        <p14:creationId xmlns:p14="http://schemas.microsoft.com/office/powerpoint/2010/main" val="2307178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63857"/>
            <a:ext cx="11430000" cy="457356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3.pay attention to</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用法剖析</a:t>
            </a:r>
            <a:r>
              <a:rPr lang="zh-CN" altLang="zh-CN" sz="2800">
                <a:solidFill>
                  <a:srgbClr val="000000"/>
                </a:solidFill>
                <a:latin typeface="NEU-BZ-S92"/>
                <a:ea typeface="Times New Roman" panose="02020603050405020304" pitchFamily="18" charset="0"/>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pay attention to</a:t>
            </a:r>
            <a:r>
              <a:rPr lang="zh-CN" altLang="zh-CN" sz="2800">
                <a:solidFill>
                  <a:srgbClr val="000000"/>
                </a:solidFill>
                <a:latin typeface="Times New Roman" panose="02020603050405020304" pitchFamily="18" charset="0"/>
                <a:cs typeface="Times New Roman" panose="02020603050405020304" pitchFamily="18" charset="0"/>
              </a:rPr>
              <a:t>意为</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注意</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关注</a:t>
            </a:r>
            <a:r>
              <a:rPr lang="en-US" altLang="zh-CN" sz="2800">
                <a:solidFill>
                  <a:srgbClr val="000000"/>
                </a:solidFill>
                <a:latin typeface="Times New Roman" panose="02020603050405020304" pitchFamily="18" charset="0"/>
                <a:cs typeface="Times New Roman" panose="02020603050405020304" pitchFamily="18" charset="0"/>
              </a:rPr>
              <a:t>”, </a:t>
            </a:r>
            <a:r>
              <a:rPr lang="zh-CN" altLang="zh-CN" sz="2800">
                <a:solidFill>
                  <a:srgbClr val="000000"/>
                </a:solidFill>
                <a:latin typeface="Times New Roman" panose="02020603050405020304" pitchFamily="18" charset="0"/>
                <a:cs typeface="Times New Roman" panose="02020603050405020304" pitchFamily="18" charset="0"/>
              </a:rPr>
              <a:t>其中</a:t>
            </a:r>
            <a:r>
              <a:rPr lang="en-US" altLang="zh-CN" sz="2800">
                <a:solidFill>
                  <a:srgbClr val="000000"/>
                </a:solidFill>
                <a:latin typeface="Times New Roman" panose="02020603050405020304" pitchFamily="18" charset="0"/>
                <a:cs typeface="Times New Roman" panose="02020603050405020304" pitchFamily="18" charset="0"/>
              </a:rPr>
              <a:t>to</a:t>
            </a:r>
            <a:r>
              <a:rPr lang="zh-CN" altLang="zh-CN" sz="2800">
                <a:solidFill>
                  <a:srgbClr val="000000"/>
                </a:solidFill>
                <a:latin typeface="Times New Roman" panose="02020603050405020304" pitchFamily="18" charset="0"/>
                <a:cs typeface="Times New Roman" panose="02020603050405020304" pitchFamily="18" charset="0"/>
              </a:rPr>
              <a:t>是介词</a:t>
            </a:r>
            <a:r>
              <a:rPr lang="en-US" altLang="zh-CN" sz="2800">
                <a:solidFill>
                  <a:srgbClr val="000000"/>
                </a:solidFill>
                <a:latin typeface="Times New Roman" panose="02020603050405020304" pitchFamily="18" charset="0"/>
                <a:cs typeface="Times New Roman" panose="02020603050405020304" pitchFamily="18" charset="0"/>
              </a:rPr>
              <a:t>, </a:t>
            </a:r>
            <a:r>
              <a:rPr lang="zh-CN" altLang="zh-CN" sz="2800">
                <a:solidFill>
                  <a:srgbClr val="000000"/>
                </a:solidFill>
                <a:latin typeface="Times New Roman" panose="02020603050405020304" pitchFamily="18" charset="0"/>
                <a:cs typeface="Times New Roman" panose="02020603050405020304" pitchFamily="18" charset="0"/>
              </a:rPr>
              <a:t>后面接名词、代词或动词</a:t>
            </a:r>
            <a:r>
              <a:rPr lang="en-US" altLang="zh-CN" sz="2800" i="1">
                <a:solidFill>
                  <a:srgbClr val="000000"/>
                </a:solidFill>
                <a:latin typeface="Times New Roman" panose="02020603050405020304" pitchFamily="18" charset="0"/>
                <a:cs typeface="Times New Roman" panose="02020603050405020304" pitchFamily="18" charset="0"/>
              </a:rPr>
              <a:t>-ing</a:t>
            </a:r>
            <a:r>
              <a:rPr lang="zh-CN" altLang="zh-CN" sz="2800">
                <a:solidFill>
                  <a:srgbClr val="000000"/>
                </a:solidFill>
                <a:latin typeface="Times New Roman" panose="02020603050405020304" pitchFamily="18" charset="0"/>
                <a:cs typeface="Times New Roman" panose="02020603050405020304" pitchFamily="18" charset="0"/>
              </a:rPr>
              <a:t>形式。</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I hope you will pay attention to this problem.</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a:solidFill>
                  <a:srgbClr val="000000"/>
                </a:solidFill>
                <a:latin typeface="Times New Roman" panose="02020603050405020304" pitchFamily="18" charset="0"/>
                <a:cs typeface="Times New Roman" panose="02020603050405020304" pitchFamily="18" charset="0"/>
              </a:rPr>
              <a:t>我希望你能关注这个问题。</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We must pay attention to protecting the environment.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a:solidFill>
                  <a:srgbClr val="000000"/>
                </a:solidFill>
                <a:latin typeface="Times New Roman" panose="02020603050405020304" pitchFamily="18" charset="0"/>
                <a:cs typeface="Times New Roman" panose="02020603050405020304" pitchFamily="18" charset="0"/>
              </a:rPr>
              <a:t>我们必须注意保护环境</a:t>
            </a:r>
            <a:r>
              <a:rPr lang="zh-CN" altLang="zh-CN" sz="2800" smtClean="0">
                <a:solidFill>
                  <a:srgbClr val="000000"/>
                </a:solidFill>
                <a:latin typeface="Times New Roman" panose="02020603050405020304" pitchFamily="18" charset="0"/>
                <a:cs typeface="Times New Roman" panose="02020603050405020304" pitchFamily="18" charset="0"/>
              </a:rPr>
              <a: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1007780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4.xml><?xml version="1.0" encoding="utf-8"?>
<a:theme xmlns:a="http://schemas.openxmlformats.org/drawingml/2006/main" name="1_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新模板</Template>
  <TotalTime>328</TotalTime>
  <Words>673</Words>
  <Application>Microsoft Office PowerPoint</Application>
  <PresentationFormat>宽屏</PresentationFormat>
  <Paragraphs>123</Paragraphs>
  <Slides>16</Slides>
  <Notes>1</Notes>
  <HiddenSlides>0</HiddenSlides>
  <MMClips>0</MMClips>
  <ScaleCrop>false</ScaleCrop>
  <HeadingPairs>
    <vt:vector size="6" baseType="variant">
      <vt:variant>
        <vt:lpstr>已用的字体</vt:lpstr>
      </vt:variant>
      <vt:variant>
        <vt:i4>10</vt:i4>
      </vt:variant>
      <vt:variant>
        <vt:lpstr>主题</vt:lpstr>
      </vt:variant>
      <vt:variant>
        <vt:i4>4</vt:i4>
      </vt:variant>
      <vt:variant>
        <vt:lpstr>幻灯片标题</vt:lpstr>
      </vt:variant>
      <vt:variant>
        <vt:i4>16</vt:i4>
      </vt:variant>
    </vt:vector>
  </HeadingPairs>
  <TitlesOfParts>
    <vt:vector size="30" baseType="lpstr">
      <vt:lpstr>NEU-BZ-S92</vt:lpstr>
      <vt:lpstr>方正书宋_GBK</vt:lpstr>
      <vt:lpstr>黑体</vt:lpstr>
      <vt:lpstr>华文隶书</vt:lpstr>
      <vt:lpstr>隶书</vt:lpstr>
      <vt:lpstr>宋体</vt:lpstr>
      <vt:lpstr>微软雅黑</vt:lpstr>
      <vt:lpstr>Arial</vt:lpstr>
      <vt:lpstr>Calibri</vt:lpstr>
      <vt:lpstr>Times New Roman</vt:lpstr>
      <vt:lpstr>Office 主题</vt:lpstr>
      <vt:lpstr>专业教辅课件Q:251490010</vt:lpstr>
      <vt:lpstr>1_Office 主题</vt:lpstr>
      <vt:lpstr>1_专业教辅课件Q:251490010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Windows User</cp:lastModifiedBy>
  <cp:revision>50</cp:revision>
  <dcterms:created xsi:type="dcterms:W3CDTF">2021-07-19T03:09:34Z</dcterms:created>
  <dcterms:modified xsi:type="dcterms:W3CDTF">2025-09-10T02:02:22Z</dcterms:modified>
</cp:coreProperties>
</file>