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 id="2147483713" r:id="rId4"/>
  </p:sldMasterIdLst>
  <p:notesMasterIdLst>
    <p:notesMasterId r:id="rId27"/>
  </p:notesMasterIdLst>
  <p:sldIdLst>
    <p:sldId id="347" r:id="rId5"/>
    <p:sldId id="350" r:id="rId6"/>
    <p:sldId id="296" r:id="rId7"/>
    <p:sldId id="351" r:id="rId8"/>
    <p:sldId id="345" r:id="rId9"/>
    <p:sldId id="353" r:id="rId10"/>
    <p:sldId id="354" r:id="rId11"/>
    <p:sldId id="356" r:id="rId12"/>
    <p:sldId id="355"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4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3" d="100"/>
          <a:sy n="93" d="100"/>
        </p:scale>
        <p:origin x="264" y="6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2025-09-10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22</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78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04942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51189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6371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4368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9860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322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3653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557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9316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audio" Target="../media/audio1.wav"/><Relationship Id="rId4" Type="http://schemas.openxmlformats.org/officeDocument/2006/relationships/slideLayout" Target="../slideLayouts/slideLayout8.xml"/><Relationship Id="rId9"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audio" Target="../media/audio1.wav"/><Relationship Id="rId4" Type="http://schemas.openxmlformats.org/officeDocument/2006/relationships/slideLayout" Target="../slideLayouts/slideLayout19.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棱台 2"/>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en-US" altLang="zh-CN" sz="4400" b="1" smtClean="0">
                <a:solidFill>
                  <a:srgbClr val="D60093"/>
                </a:solidFill>
                <a:latin typeface="隶书" panose="02010509060101010101" pitchFamily="49" charset="-122"/>
                <a:ea typeface="隶书" panose="02010509060101010101" pitchFamily="49" charset="-122"/>
              </a:rPr>
              <a:t>Unit 6</a:t>
            </a:r>
            <a:r>
              <a:rPr lang="zh-CN" altLang="en-US" sz="4400" b="1" smtClean="0">
                <a:solidFill>
                  <a:srgbClr val="D60093"/>
                </a:solidFill>
                <a:latin typeface="隶书" panose="02010509060101010101" pitchFamily="49" charset="-122"/>
                <a:ea typeface="隶书" panose="02010509060101010101" pitchFamily="49" charset="-122"/>
              </a:rPr>
              <a:t>　</a:t>
            </a:r>
            <a:r>
              <a:rPr lang="en-US" altLang="zh-CN" sz="4400" b="1">
                <a:solidFill>
                  <a:srgbClr val="D60093"/>
                </a:solidFill>
                <a:latin typeface="隶书" panose="02010509060101010101" pitchFamily="49" charset="-122"/>
                <a:ea typeface="隶书" panose="02010509060101010101" pitchFamily="49" charset="-122"/>
              </a:rPr>
              <a:t>When was it invented</a:t>
            </a:r>
            <a:r>
              <a:rPr lang="en-US" altLang="zh-CN" sz="4400" b="1" smtClean="0">
                <a:solidFill>
                  <a:srgbClr val="D60093"/>
                </a:solidFill>
                <a:latin typeface="隶书" panose="02010509060101010101" pitchFamily="49" charset="-122"/>
                <a:ea typeface="隶书" panose="02010509060101010101" pitchFamily="49" charset="-122"/>
              </a:rPr>
              <a:t>?</a:t>
            </a:r>
          </a:p>
          <a:p>
            <a:pPr algn="ctr" fontAlgn="base">
              <a:spcBef>
                <a:spcPct val="0"/>
              </a:spcBef>
              <a:spcAft>
                <a:spcPct val="0"/>
              </a:spcAft>
              <a:buFont typeface="Arial" panose="020B0604020202020204" pitchFamily="34" charset="0"/>
              <a:buNone/>
            </a:pPr>
            <a:r>
              <a:rPr lang="en-US" altLang="zh-CN" sz="4400" b="1">
                <a:solidFill>
                  <a:srgbClr val="D60093"/>
                </a:solidFill>
                <a:latin typeface="隶书" panose="02010509060101010101" pitchFamily="49" charset="-122"/>
                <a:ea typeface="隶书" panose="02010509060101010101" pitchFamily="49" charset="-122"/>
              </a:rPr>
              <a:t>Section A(1a-2d)</a:t>
            </a:r>
            <a:endParaRPr lang="en-US" altLang="zh-CN" sz="4400" b="1" smtClean="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 2.96296E-6 L 0 -0.07223 " pathEditMode="relative" rAng="0" ptsTypes="AA">
                                      <p:cBhvr>
                                        <p:cTn id="12" dur="250" accel="50000" decel="50000" autoRev="1" fill="hold">
                                          <p:stCondLst>
                                            <p:cond delay="0"/>
                                          </p:stCondLst>
                                        </p:cTn>
                                        <p:tgtEl>
                                          <p:spTgt spid="3"/>
                                        </p:tgtEl>
                                        <p:attrNameLst>
                                          <p:attrName>ppt_x</p:attrName>
                                          <p:attrName>ppt_y</p:attrName>
                                        </p:attrNameLst>
                                      </p:cBhvr>
                                      <p:rCtr x="0" y="-3611"/>
                                    </p:animMotion>
                                    <p:animRot by="1500000">
                                      <p:cBhvr>
                                        <p:cTn id="13" dur="125" fill="hold">
                                          <p:stCondLst>
                                            <p:cond delay="0"/>
                                          </p:stCondLst>
                                        </p:cTn>
                                        <p:tgtEl>
                                          <p:spTgt spid="3"/>
                                        </p:tgtEl>
                                        <p:attrNameLst>
                                          <p:attrName>r</p:attrName>
                                        </p:attrNameLst>
                                      </p:cBhvr>
                                    </p:animRot>
                                    <p:animRot by="-1500000">
                                      <p:cBhvr>
                                        <p:cTn id="14" dur="125" fill="hold">
                                          <p:stCondLst>
                                            <p:cond delay="125"/>
                                          </p:stCondLst>
                                        </p:cTn>
                                        <p:tgtEl>
                                          <p:spTgt spid="3"/>
                                        </p:tgtEl>
                                        <p:attrNameLst>
                                          <p:attrName>r</p:attrName>
                                        </p:attrNameLst>
                                      </p:cBhvr>
                                    </p:animRot>
                                    <p:animRot by="-1500000">
                                      <p:cBhvr>
                                        <p:cTn id="15" dur="125" fill="hold">
                                          <p:stCondLst>
                                            <p:cond delay="250"/>
                                          </p:stCondLst>
                                        </p:cTn>
                                        <p:tgtEl>
                                          <p:spTgt spid="3"/>
                                        </p:tgtEl>
                                        <p:attrNameLst>
                                          <p:attrName>r</p:attrName>
                                        </p:attrNameLst>
                                      </p:cBhvr>
                                    </p:animRot>
                                    <p:animRot by="1500000">
                                      <p:cBhvr>
                                        <p:cTn id="16"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80465"/>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3.pleasure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pleasure</a:t>
            </a:r>
            <a:r>
              <a:rPr lang="zh-CN" altLang="zh-CN" sz="2800">
                <a:solidFill>
                  <a:srgbClr val="000000"/>
                </a:solidFill>
                <a:latin typeface="Times New Roman" panose="02020603050405020304" pitchFamily="18" charset="0"/>
                <a:cs typeface="Times New Roman" panose="02020603050405020304" pitchFamily="18" charset="0"/>
              </a:rPr>
              <a:t>用作不可数名词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愉快</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高兴</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用作可数名词时</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快乐的事</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It’s a pleasure to meet you.</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很高兴认识你。</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0863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97153"/>
            <a:ext cx="11430000" cy="50734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【拓展】</a:t>
            </a:r>
            <a:r>
              <a:rPr lang="zh-CN" altLang="zh-CN" sz="2800">
                <a:solidFill>
                  <a:srgbClr val="000000"/>
                </a:solidFill>
                <a:latin typeface="NEU-BZ-S92"/>
                <a:cs typeface="宋体" panose="02010600030101010101" pitchFamily="2" charset="-122"/>
              </a:rPr>
              <a:t>①</a:t>
            </a:r>
            <a:r>
              <a:rPr lang="en-US" altLang="zh-CN" sz="2800">
                <a:solidFill>
                  <a:srgbClr val="000000"/>
                </a:solidFill>
                <a:latin typeface="Times New Roman" panose="02020603050405020304" pitchFamily="18" charset="0"/>
                <a:cs typeface="Times New Roman" panose="02020603050405020304" pitchFamily="18" charset="0"/>
              </a:rPr>
              <a:t>“My pleasure.”</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不客气。</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在日常交际用语中常用作对谢意的客气回答</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相当于</a:t>
            </a:r>
            <a:r>
              <a:rPr lang="en-US" altLang="zh-CN" sz="2800">
                <a:solidFill>
                  <a:srgbClr val="000000"/>
                </a:solidFill>
                <a:latin typeface="Times New Roman" panose="02020603050405020304" pitchFamily="18" charset="0"/>
                <a:cs typeface="Times New Roman" panose="02020603050405020304" pitchFamily="18" charset="0"/>
              </a:rPr>
              <a:t>“It’s a pleasure./A pleasure./It’s my pleasure.”</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—Thanks for your help.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谢谢你的帮助。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—My pleasure.</a:t>
            </a:r>
            <a:r>
              <a:rPr lang="zh-CN" altLang="zh-CN" sz="2800">
                <a:solidFill>
                  <a:srgbClr val="000000"/>
                </a:solidFill>
                <a:latin typeface="Times New Roman" panose="02020603050405020304" pitchFamily="18" charset="0"/>
                <a:cs typeface="Times New Roman" panose="02020603050405020304" pitchFamily="18" charset="0"/>
              </a:rPr>
              <a:t>不客气。</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②</a:t>
            </a:r>
            <a:r>
              <a:rPr lang="en-US" altLang="zh-CN" sz="2800">
                <a:solidFill>
                  <a:srgbClr val="000000"/>
                </a:solidFill>
                <a:latin typeface="Times New Roman" panose="02020603050405020304" pitchFamily="18" charset="0"/>
                <a:cs typeface="Times New Roman" panose="02020603050405020304" pitchFamily="18" charset="0"/>
              </a:rPr>
              <a:t>“With pleasure.”</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我很乐意。</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常用于表示乐于接受或同意某事。</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—Could you help me open the door?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你能帮我打开门吗</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—With pleasure.</a:t>
            </a:r>
            <a:r>
              <a:rPr lang="zh-CN" altLang="zh-CN" sz="2800">
                <a:solidFill>
                  <a:srgbClr val="000000"/>
                </a:solidFill>
                <a:latin typeface="Times New Roman" panose="02020603050405020304" pitchFamily="18" charset="0"/>
                <a:cs typeface="Times New Roman" panose="02020603050405020304" pitchFamily="18" charset="0"/>
              </a:rPr>
              <a:t>我很乐意。</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6630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27552"/>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(9)—Thanks a million for your help.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A.Good </a:t>
            </a:r>
            <a:r>
              <a:rPr lang="en-US" altLang="zh-CN" sz="2800" smtClean="0">
                <a:solidFill>
                  <a:srgbClr val="000000"/>
                </a:solidFill>
                <a:latin typeface="Times New Roman" panose="02020603050405020304" pitchFamily="18" charset="0"/>
                <a:cs typeface="Times New Roman" panose="02020603050405020304" pitchFamily="18" charset="0"/>
              </a:rPr>
              <a:t>idea.		B.My </a:t>
            </a:r>
            <a:r>
              <a:rPr lang="en-US" altLang="zh-CN" sz="2800">
                <a:solidFill>
                  <a:srgbClr val="000000"/>
                </a:solidFill>
                <a:latin typeface="Times New Roman" panose="02020603050405020304" pitchFamily="18" charset="0"/>
                <a:cs typeface="Times New Roman" panose="02020603050405020304" pitchFamily="18" charset="0"/>
              </a:rPr>
              <a:t>pleasure.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C.Never </a:t>
            </a:r>
            <a:r>
              <a:rPr lang="en-US" altLang="zh-CN" sz="2800" smtClean="0">
                <a:solidFill>
                  <a:srgbClr val="000000"/>
                </a:solidFill>
                <a:latin typeface="Times New Roman" panose="02020603050405020304" pitchFamily="18" charset="0"/>
                <a:cs typeface="Times New Roman" panose="02020603050405020304" pitchFamily="18" charset="0"/>
              </a:rPr>
              <a:t>mind.		D.Thanks </a:t>
            </a:r>
            <a:r>
              <a:rPr lang="en-US" altLang="zh-CN" sz="2800">
                <a:solidFill>
                  <a:srgbClr val="000000"/>
                </a:solidFill>
                <a:latin typeface="Times New Roman" panose="02020603050405020304" pitchFamily="18" charset="0"/>
                <a:cs typeface="Times New Roman" panose="02020603050405020304" pitchFamily="18" charset="0"/>
              </a:rPr>
              <a:t>too.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(10)—Could you show me how to make a fruit salad?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First you need to choose some fresh fruit of different colors.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A.It doesn’t </a:t>
            </a:r>
            <a:r>
              <a:rPr lang="en-US" altLang="zh-CN" sz="2800" smtClean="0">
                <a:solidFill>
                  <a:srgbClr val="000000"/>
                </a:solidFill>
                <a:latin typeface="Times New Roman" panose="02020603050405020304" pitchFamily="18" charset="0"/>
                <a:cs typeface="Times New Roman" panose="02020603050405020304" pitchFamily="18" charset="0"/>
              </a:rPr>
              <a:t>matter.	B.My </a:t>
            </a:r>
            <a:r>
              <a:rPr lang="en-US" altLang="zh-CN" sz="2800">
                <a:solidFill>
                  <a:srgbClr val="000000"/>
                </a:solidFill>
                <a:latin typeface="Times New Roman" panose="02020603050405020304" pitchFamily="18" charset="0"/>
                <a:cs typeface="Times New Roman" panose="02020603050405020304" pitchFamily="18" charset="0"/>
              </a:rPr>
              <a:t>pleasure.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C.You’re </a:t>
            </a:r>
            <a:r>
              <a:rPr lang="en-US" altLang="zh-CN" sz="2800" smtClean="0">
                <a:solidFill>
                  <a:srgbClr val="000000"/>
                </a:solidFill>
                <a:latin typeface="Times New Roman" panose="02020603050405020304" pitchFamily="18" charset="0"/>
                <a:cs typeface="Times New Roman" panose="02020603050405020304" pitchFamily="18" charset="0"/>
              </a:rPr>
              <a:t>welcome.	D.With </a:t>
            </a:r>
            <a:r>
              <a:rPr lang="en-US" altLang="zh-CN" sz="2800">
                <a:solidFill>
                  <a:srgbClr val="000000"/>
                </a:solidFill>
                <a:latin typeface="Times New Roman" panose="02020603050405020304" pitchFamily="18" charset="0"/>
                <a:cs typeface="Times New Roman" panose="02020603050405020304" pitchFamily="18" charset="0"/>
              </a:rPr>
              <a:t>pleasure.</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991590" y="1679335"/>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B</a:t>
            </a:r>
            <a:endParaRPr lang="zh-CN" altLang="en-US" sz="2800"/>
          </a:p>
        </p:txBody>
      </p:sp>
      <p:sp>
        <p:nvSpPr>
          <p:cNvPr id="4" name="矩形 3"/>
          <p:cNvSpPr>
            <a:spLocks noChangeAspect="1"/>
          </p:cNvSpPr>
          <p:nvPr/>
        </p:nvSpPr>
        <p:spPr>
          <a:xfrm>
            <a:off x="991590" y="3867731"/>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264601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a:solidFill>
                    <a:schemeClr val="accent2"/>
                  </a:solidFill>
                  <a:latin typeface="华文隶书" panose="02010800040101010101" pitchFamily="2" charset="-122"/>
                  <a:ea typeface="华文隶书" panose="02010800040101010101" pitchFamily="2" charset="-122"/>
                </a:rPr>
                <a:t>知能巩固提升</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082780"/>
            <a:ext cx="11430000" cy="50734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一、用所给单词的适当形式填空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.It’s my</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(please) to help you with your Chinese.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.—What’s your favorite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(invent)?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computer.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.Electricity is becoming more and more important in our</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(day) life.Do you think so?</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.I was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(please) at the result when I heard the news.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.—What’s the use of the blender?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—Oh, it is used for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(make) a banana milk shake.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2137968" y="1611239"/>
            <a:ext cx="137890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pleasure</a:t>
            </a:r>
            <a:endParaRPr lang="zh-CN" altLang="en-US" sz="2800"/>
          </a:p>
        </p:txBody>
      </p:sp>
      <p:sp>
        <p:nvSpPr>
          <p:cNvPr id="14" name="矩形 13"/>
          <p:cNvSpPr>
            <a:spLocks noChangeAspect="1"/>
          </p:cNvSpPr>
          <p:nvPr/>
        </p:nvSpPr>
        <p:spPr>
          <a:xfrm>
            <a:off x="4717096" y="2204380"/>
            <a:ext cx="153920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invention</a:t>
            </a:r>
            <a:endParaRPr lang="zh-CN" altLang="en-US" sz="2800"/>
          </a:p>
        </p:txBody>
      </p:sp>
      <p:sp>
        <p:nvSpPr>
          <p:cNvPr id="15" name="矩形 14"/>
          <p:cNvSpPr>
            <a:spLocks noChangeAspect="1"/>
          </p:cNvSpPr>
          <p:nvPr/>
        </p:nvSpPr>
        <p:spPr>
          <a:xfrm>
            <a:off x="9124710" y="3240735"/>
            <a:ext cx="901209"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daily</a:t>
            </a:r>
            <a:endParaRPr lang="zh-CN" altLang="en-US" sz="2800"/>
          </a:p>
        </p:txBody>
      </p:sp>
      <p:sp>
        <p:nvSpPr>
          <p:cNvPr id="16" name="矩形 15"/>
          <p:cNvSpPr>
            <a:spLocks noChangeAspect="1"/>
          </p:cNvSpPr>
          <p:nvPr/>
        </p:nvSpPr>
        <p:spPr>
          <a:xfrm>
            <a:off x="2076324" y="4391441"/>
            <a:ext cx="1258678"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pleased</a:t>
            </a:r>
            <a:endParaRPr lang="zh-CN" altLang="en-US" sz="2800"/>
          </a:p>
        </p:txBody>
      </p:sp>
      <p:sp>
        <p:nvSpPr>
          <p:cNvPr id="17" name="矩形 16"/>
          <p:cNvSpPr>
            <a:spLocks noChangeAspect="1"/>
          </p:cNvSpPr>
          <p:nvPr/>
        </p:nvSpPr>
        <p:spPr>
          <a:xfrm>
            <a:off x="3639288" y="5480502"/>
            <a:ext cx="1260281"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making</a:t>
            </a:r>
            <a:endParaRPr lang="zh-CN" altLang="en-US" sz="2800"/>
          </a:p>
        </p:txBody>
      </p:sp>
    </p:spTree>
    <p:extLst>
      <p:ext uri="{BB962C8B-B14F-4D97-AF65-F5344CB8AC3E}">
        <p14:creationId xmlns:p14="http://schemas.microsoft.com/office/powerpoint/2010/main" val="342067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73931"/>
            <a:ext cx="11430000" cy="56335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二、单项填空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.The knife is used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cutting the watermelon.</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A.for	B.as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C.by	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.—I’m very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with my own cooking.It looks nice and smells delicious.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—Mmm, it does have a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smell.</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A.pleasant;pleased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B.pleased;pleased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C.pleasant;pleasant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D.pleased;pleasant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526272" y="1021518"/>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A</a:t>
            </a:r>
            <a:endParaRPr lang="zh-CN" altLang="en-US" sz="2800"/>
          </a:p>
        </p:txBody>
      </p:sp>
      <p:sp>
        <p:nvSpPr>
          <p:cNvPr id="4" name="矩形 3"/>
          <p:cNvSpPr>
            <a:spLocks noChangeAspect="1"/>
          </p:cNvSpPr>
          <p:nvPr/>
        </p:nvSpPr>
        <p:spPr>
          <a:xfrm>
            <a:off x="2817355" y="2718134"/>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61921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79347"/>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.The song came to my ears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accident.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A.by	B.with</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C.in	D.for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.The meeting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last Sunday night.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A.happening	B.happened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C.took place	D.takes place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.The telephone</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by the well-known scientist, Alexander Graham Bell.</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A.invented	</a:t>
            </a:r>
            <a:r>
              <a:rPr lang="en-US" altLang="zh-CN" sz="2800" smtClean="0">
                <a:solidFill>
                  <a:srgbClr val="000000"/>
                </a:solidFill>
                <a:latin typeface="Times New Roman" panose="02020603050405020304" pitchFamily="18" charset="0"/>
                <a:cs typeface="Times New Roman" panose="02020603050405020304" pitchFamily="18" charset="0"/>
              </a:rPr>
              <a:t>	B.inventing</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C.was invented	D.invent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800267" y="579347"/>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A</a:t>
            </a:r>
            <a:endParaRPr lang="zh-CN" altLang="en-US" sz="2800"/>
          </a:p>
        </p:txBody>
      </p:sp>
      <p:sp>
        <p:nvSpPr>
          <p:cNvPr id="4" name="矩形 3"/>
          <p:cNvSpPr>
            <a:spLocks noChangeAspect="1"/>
          </p:cNvSpPr>
          <p:nvPr/>
        </p:nvSpPr>
        <p:spPr>
          <a:xfrm>
            <a:off x="2848177" y="2223212"/>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
        <p:nvSpPr>
          <p:cNvPr id="5" name="矩形 4"/>
          <p:cNvSpPr>
            <a:spLocks noChangeAspect="1"/>
          </p:cNvSpPr>
          <p:nvPr/>
        </p:nvSpPr>
        <p:spPr>
          <a:xfrm>
            <a:off x="3059934" y="3951582"/>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341270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34642"/>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三、阅读理解</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gn="ct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b="1">
                <a:solidFill>
                  <a:srgbClr val="000000"/>
                </a:solidFill>
                <a:latin typeface="Times New Roman" panose="02020603050405020304" pitchFamily="18" charset="0"/>
                <a:cs typeface="Times New Roman" panose="02020603050405020304" pitchFamily="18" charset="0"/>
              </a:rPr>
              <a:t>Bright</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b="1">
                <a:solidFill>
                  <a:srgbClr val="000000"/>
                </a:solidFill>
                <a:latin typeface="Times New Roman" panose="02020603050405020304" pitchFamily="18" charset="0"/>
                <a:cs typeface="Times New Roman" panose="02020603050405020304" pitchFamily="18" charset="0"/>
              </a:rPr>
              <a:t>Idea</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Evans Wadongo was from a village of Africa.He had to do homework by the light of a kerosene lamp(</a:t>
            </a:r>
            <a:r>
              <a:rPr lang="zh-CN" altLang="zh-CN" sz="2800">
                <a:solidFill>
                  <a:srgbClr val="000000"/>
                </a:solidFill>
                <a:latin typeface="Times New Roman" panose="02020603050405020304" pitchFamily="18" charset="0"/>
                <a:cs typeface="Times New Roman" panose="02020603050405020304" pitchFamily="18" charset="0"/>
              </a:rPr>
              <a:t>煤油灯</a:t>
            </a:r>
            <a:r>
              <a:rPr lang="en-US" altLang="zh-CN" sz="2800">
                <a:solidFill>
                  <a:srgbClr val="000000"/>
                </a:solidFill>
                <a:latin typeface="Times New Roman" panose="02020603050405020304" pitchFamily="18" charset="0"/>
                <a:cs typeface="Times New Roman" panose="02020603050405020304" pitchFamily="18" charset="0"/>
              </a:rPr>
              <a:t>).Evans’ eyes hurt and this made studying difficult.It was common in his village.Many children left school for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this</a:t>
            </a:r>
            <a:r>
              <a:rPr lang="en-US" altLang="zh-CN" sz="2800">
                <a:solidFill>
                  <a:srgbClr val="000000"/>
                </a:solidFill>
                <a:latin typeface="Times New Roman" panose="02020603050405020304" pitchFamily="18" charset="0"/>
                <a:cs typeface="Times New Roman" panose="02020603050405020304" pitchFamily="18" charset="0"/>
              </a:rPr>
              <a:t> reason... so they remained poor for the rest of their lives.</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5055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49149"/>
            <a:ext cx="11430000" cy="4513287"/>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Although studying was difficult, Evans was an excellent student and went to a university.He continued to worry about the kerosene lamp.By this time, he realized it was not just bad for schoolchildren but for the whole family.First, it could cause illnesses such as coughs.Also, the light could hurt people’s eyes.Besides, it could lead to fires.Lastly, kerosene is expensive, so families have less money for food.It was difficult to come up with a different kind of lamp that was cheap and good for the environment.Yet Evans did not give up.</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768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04753"/>
            <a:ext cx="11430000" cy="5633593"/>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One day, he had an idea.He could use a small solar(</a:t>
            </a:r>
            <a:r>
              <a:rPr lang="zh-CN" altLang="zh-CN" sz="2800">
                <a:solidFill>
                  <a:srgbClr val="000000"/>
                </a:solidFill>
                <a:latin typeface="Times New Roman" panose="02020603050405020304" pitchFamily="18" charset="0"/>
                <a:cs typeface="Times New Roman" panose="02020603050405020304" pitchFamily="18" charset="0"/>
              </a:rPr>
              <a:t>太阳能的</a:t>
            </a:r>
            <a:r>
              <a:rPr lang="en-US" altLang="zh-CN" sz="2800">
                <a:solidFill>
                  <a:srgbClr val="000000"/>
                </a:solidFill>
                <a:latin typeface="Times New Roman" panose="02020603050405020304" pitchFamily="18" charset="0"/>
                <a:cs typeface="Times New Roman" panose="02020603050405020304" pitchFamily="18" charset="0"/>
              </a:rPr>
              <a:t>) light.Sunlight is free and solar power is good for the environment.Evans built his first solar lamp, and it worked.He began to build more lamps and sent them to local families.An organization heard about this and provided money for him to build more solar lamps.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Each lamp only cost $20.However, this was a lot of money to many villagers, who only earned around $34 a week, so Evans made sure he kept the cost down.First, Evans used recycled materials.Next, volunteers built the lamps.Finally, people from many countries gave away money to his team, so the lamps were usually free.</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6663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04754"/>
            <a:ext cx="11430000" cy="5633593"/>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Thousands of people had safe light.Julia, a mother of three, said, “Thanks to Evans, my children have light to read, and I have my own light to cook.” The solar lamps made a big difference.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.What does the underlined word “this” in paragraph 1 refer to?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A.Leaving school.</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B.Doing homework.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C.Having eye problems.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.How many problems about kerosene lamps are mentioned according to paragraph 2?</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A.6.</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B.5.</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C.4.</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9649669" y="2197149"/>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
        <p:nvSpPr>
          <p:cNvPr id="4" name="矩形 3"/>
          <p:cNvSpPr>
            <a:spLocks noChangeAspect="1"/>
          </p:cNvSpPr>
          <p:nvPr/>
        </p:nvSpPr>
        <p:spPr>
          <a:xfrm>
            <a:off x="2457759" y="4981445"/>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165770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49539"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基础自主梳理</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16054"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核心重难探究</a:t>
            </a:r>
            <a:endParaRPr lang="zh-CN" altLang="en-US" sz="3600" dirty="0">
              <a:solidFill>
                <a:prstClr val="white"/>
              </a:solidFill>
              <a:latin typeface="华文隶书" panose="02010800040101010101" pitchFamily="2" charset="-122"/>
              <a:ea typeface="华文隶书" panose="02010800040101010101" pitchFamily="2" charset="-122"/>
            </a:endParaRPr>
          </a:p>
        </p:txBody>
      </p:sp>
      <p:pic>
        <p:nvPicPr>
          <p:cNvPr id="28" name="Picture 2" descr="花朵ppt素材设计素材免费下载 花朵ppt素材设计图片 千图网平面设计 "/>
          <p:cNvPicPr>
            <a:picLocks noChangeAspect="1" noChangeArrowheads="1"/>
          </p:cNvPicPr>
          <p:nvPr/>
        </p:nvPicPr>
        <p:blipFill rotWithShape="1">
          <a:blip r:embed="rId4">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a:off x="7612577" y="7210546"/>
            <a:ext cx="872836" cy="685800"/>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5" action="ppaction://hlinksldjump"/>
          </p:cNvPr>
          <p:cNvSpPr/>
          <p:nvPr/>
        </p:nvSpPr>
        <p:spPr>
          <a:xfrm>
            <a:off x="6487884" y="4459191"/>
            <a:ext cx="3995057" cy="762000"/>
          </a:xfrm>
          <a:prstGeom prst="roundRect">
            <a:avLst/>
          </a:prstGeom>
          <a:solidFill>
            <a:srgbClr val="70AD47">
              <a:lumMod val="75000"/>
            </a:srgbClr>
          </a:solidFill>
          <a:ln w="12700" cap="flat" cmpd="sng" algn="ctr">
            <a:solidFill>
              <a:srgbClr val="5B9BD5">
                <a:shade val="50000"/>
              </a:srgbClr>
            </a:solid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smtClean="0">
                <a:ln>
                  <a:noFill/>
                </a:ln>
                <a:solidFill>
                  <a:prstClr val="white"/>
                </a:solidFill>
                <a:effectLst/>
                <a:uLnTx/>
                <a:uFillTx/>
                <a:latin typeface="华文隶书" panose="02010800040101010101" pitchFamily="2" charset="-122"/>
                <a:ea typeface="华文隶书" panose="02010800040101010101" pitchFamily="2" charset="-122"/>
              </a:rPr>
              <a:t>知能巩固提升</a:t>
            </a:r>
            <a:endParaRPr kumimoji="0" lang="zh-CN" altLang="en-US" sz="3600" b="0" i="0" u="none" strike="noStrike" kern="0" cap="none" spc="0" normalizeH="0" baseline="0" noProof="0" dirty="0" smtClean="0">
              <a:ln>
                <a:noFill/>
              </a:ln>
              <a:solidFill>
                <a:prstClr val="white"/>
              </a:solidFill>
              <a:effectLst/>
              <a:uLnTx/>
              <a:uFillTx/>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97354"/>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.Put the following information into correct order according to the passage.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a.Evans went to a university.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b.Thousands of people had safe light.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c.His first solar lamp was invented.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d.Kerosene lamps hurt Evans’ eyes.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e.Recycled materials were used in the lamps.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f.People from many countries gave away money.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A.d-a-c-e-f-b	B.d-f-b-a-e-c	</a:t>
            </a:r>
            <a:r>
              <a:rPr lang="en-US" altLang="zh-CN" sz="2800" smtClean="0">
                <a:solidFill>
                  <a:srgbClr val="000000"/>
                </a:solidFill>
                <a:latin typeface="Times New Roman" panose="02020603050405020304" pitchFamily="18" charset="0"/>
                <a:cs typeface="Times New Roman" panose="02020603050405020304" pitchFamily="18" charset="0"/>
              </a:rPr>
              <a:t>C.a-d-f-e-c-b</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1262712" y="912879"/>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A</a:t>
            </a:r>
            <a:endParaRPr lang="zh-CN" altLang="en-US" sz="2800"/>
          </a:p>
        </p:txBody>
      </p:sp>
    </p:spTree>
    <p:extLst>
      <p:ext uri="{BB962C8B-B14F-4D97-AF65-F5344CB8AC3E}">
        <p14:creationId xmlns:p14="http://schemas.microsoft.com/office/powerpoint/2010/main" val="213713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84522"/>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.Why does the writer give Julia’s example in paragraph 5?</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A.To share Julia’s experience.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B.To show Evans’ influence.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C.To describe Evans’ feelings.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961301" y="1784522"/>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B</a:t>
            </a:r>
            <a:endParaRPr lang="zh-CN" altLang="en-US" sz="2800"/>
          </a:p>
        </p:txBody>
      </p:sp>
    </p:spTree>
    <p:extLst>
      <p:ext uri="{BB962C8B-B14F-4D97-AF65-F5344CB8AC3E}">
        <p14:creationId xmlns:p14="http://schemas.microsoft.com/office/powerpoint/2010/main" val="3091786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基础自主梳理</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425819"/>
            <a:ext cx="11430000" cy="339298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一、根据句意及中文提示写出单词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.We spent over five years on this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项目</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.The clothes are the newest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样式</a:t>
            </a:r>
            <a:r>
              <a:rPr lang="en-US" altLang="zh-CN" sz="2800">
                <a:solidFill>
                  <a:srgbClr val="000000"/>
                </a:solidFill>
                <a:latin typeface="Times New Roman" panose="02020603050405020304" pitchFamily="18" charset="0"/>
                <a:cs typeface="Times New Roman" panose="02020603050405020304" pitchFamily="18" charset="0"/>
              </a:rPr>
              <a:t>) this year.</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.Most craftsmen get a lot of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高兴</a:t>
            </a:r>
            <a:r>
              <a:rPr lang="en-US" altLang="zh-CN" sz="2800">
                <a:solidFill>
                  <a:srgbClr val="000000"/>
                </a:solidFill>
                <a:latin typeface="Times New Roman" panose="02020603050405020304" pitchFamily="18" charset="0"/>
                <a:cs typeface="Times New Roman" panose="02020603050405020304" pitchFamily="18" charset="0"/>
              </a:rPr>
              <a:t>) out of making things.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.Jo is without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疑问</a:t>
            </a:r>
            <a:r>
              <a:rPr lang="en-US" altLang="zh-CN" sz="2800">
                <a:solidFill>
                  <a:srgbClr val="000000"/>
                </a:solidFill>
                <a:latin typeface="Times New Roman" panose="02020603050405020304" pitchFamily="18" charset="0"/>
                <a:cs typeface="Times New Roman" panose="02020603050405020304" pitchFamily="18" charset="0"/>
              </a:rPr>
              <a:t>) one of the finest swimmers in the school.</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.Could you make a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清单</a:t>
            </a:r>
            <a:r>
              <a:rPr lang="en-US" altLang="zh-CN" sz="2800">
                <a:solidFill>
                  <a:srgbClr val="000000"/>
                </a:solidFill>
                <a:latin typeface="Times New Roman" panose="02020603050405020304" pitchFamily="18" charset="0"/>
                <a:cs typeface="Times New Roman" panose="02020603050405020304" pitchFamily="18" charset="0"/>
              </a:rPr>
              <a:t>) of the things we need to buy?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5625522" y="1948326"/>
            <a:ext cx="1180131"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project</a:t>
            </a:r>
            <a:endParaRPr lang="zh-CN" altLang="en-US" sz="2800"/>
          </a:p>
        </p:txBody>
      </p:sp>
      <p:sp>
        <p:nvSpPr>
          <p:cNvPr id="18" name="矩形 17"/>
          <p:cNvSpPr>
            <a:spLocks noChangeAspect="1"/>
          </p:cNvSpPr>
          <p:nvPr/>
        </p:nvSpPr>
        <p:spPr>
          <a:xfrm>
            <a:off x="5122088" y="2491381"/>
            <a:ext cx="861133"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style</a:t>
            </a:r>
            <a:endParaRPr lang="zh-CN" altLang="en-US" sz="2800"/>
          </a:p>
        </p:txBody>
      </p:sp>
      <p:sp>
        <p:nvSpPr>
          <p:cNvPr id="19" name="矩形 18"/>
          <p:cNvSpPr>
            <a:spLocks noChangeAspect="1"/>
          </p:cNvSpPr>
          <p:nvPr/>
        </p:nvSpPr>
        <p:spPr>
          <a:xfrm>
            <a:off x="5194955" y="3054984"/>
            <a:ext cx="137890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pleasure</a:t>
            </a:r>
            <a:endParaRPr lang="zh-CN" altLang="en-US" sz="2800"/>
          </a:p>
        </p:txBody>
      </p:sp>
      <p:sp>
        <p:nvSpPr>
          <p:cNvPr id="20" name="矩形 19"/>
          <p:cNvSpPr>
            <a:spLocks noChangeAspect="1"/>
          </p:cNvSpPr>
          <p:nvPr/>
        </p:nvSpPr>
        <p:spPr>
          <a:xfrm>
            <a:off x="2933527" y="3648925"/>
            <a:ext cx="137890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doubt</a:t>
            </a:r>
            <a:r>
              <a:rPr lang="zh-CN" altLang="en-US" sz="2800">
                <a:solidFill>
                  <a:srgbClr val="FF0000"/>
                </a:solidFill>
                <a:latin typeface="Times New Roman" panose="02020603050405020304" pitchFamily="18" charset="0"/>
              </a:rPr>
              <a:t>　</a:t>
            </a:r>
            <a:endParaRPr lang="zh-CN" altLang="en-US" sz="2800"/>
          </a:p>
        </p:txBody>
      </p:sp>
      <p:sp>
        <p:nvSpPr>
          <p:cNvPr id="21" name="矩形 20"/>
          <p:cNvSpPr>
            <a:spLocks noChangeAspect="1"/>
          </p:cNvSpPr>
          <p:nvPr/>
        </p:nvSpPr>
        <p:spPr>
          <a:xfrm>
            <a:off x="4001288" y="4221157"/>
            <a:ext cx="62228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list</a:t>
            </a:r>
            <a:endParaRPr lang="zh-CN" altLang="en-US" sz="2800"/>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76046"/>
            <a:ext cx="11430000" cy="619374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二、中英短语互译</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.be used for doing sth.</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.shoes with lights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.hot ice-cream scoop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.shoes with special heels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.be used widely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6</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乐意效劳</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7</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鞋子的样式</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8</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有道理</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9</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在我们的日常生活中</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10</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在那时</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908820" y="830686"/>
            <a:ext cx="2339102"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被用来做某事</a:t>
            </a:r>
            <a:endParaRPr lang="zh-CN" altLang="en-US" sz="2800"/>
          </a:p>
        </p:txBody>
      </p:sp>
      <p:sp>
        <p:nvSpPr>
          <p:cNvPr id="4" name="矩形 3"/>
          <p:cNvSpPr>
            <a:spLocks noChangeAspect="1"/>
          </p:cNvSpPr>
          <p:nvPr/>
        </p:nvSpPr>
        <p:spPr>
          <a:xfrm>
            <a:off x="3497853" y="1375052"/>
            <a:ext cx="1980029"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有灯的鞋子</a:t>
            </a:r>
            <a:endParaRPr lang="zh-CN" altLang="en-US" sz="2800"/>
          </a:p>
        </p:txBody>
      </p:sp>
      <p:sp>
        <p:nvSpPr>
          <p:cNvPr id="5" name="矩形 4"/>
          <p:cNvSpPr>
            <a:spLocks noChangeAspect="1"/>
          </p:cNvSpPr>
          <p:nvPr/>
        </p:nvSpPr>
        <p:spPr>
          <a:xfrm>
            <a:off x="3908820" y="1951553"/>
            <a:ext cx="1980029"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热冰激凌勺</a:t>
            </a:r>
            <a:endParaRPr lang="zh-CN" altLang="en-US" sz="2800"/>
          </a:p>
        </p:txBody>
      </p:sp>
      <p:sp>
        <p:nvSpPr>
          <p:cNvPr id="6" name="矩形 5"/>
          <p:cNvSpPr>
            <a:spLocks noChangeAspect="1"/>
          </p:cNvSpPr>
          <p:nvPr/>
        </p:nvSpPr>
        <p:spPr>
          <a:xfrm>
            <a:off x="4449708" y="2489792"/>
            <a:ext cx="3057247"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有特殊鞋跟的鞋子</a:t>
            </a:r>
            <a:endParaRPr lang="zh-CN" altLang="en-US" sz="2800"/>
          </a:p>
        </p:txBody>
      </p:sp>
      <p:sp>
        <p:nvSpPr>
          <p:cNvPr id="7" name="矩形 6"/>
          <p:cNvSpPr>
            <a:spLocks noChangeAspect="1"/>
          </p:cNvSpPr>
          <p:nvPr/>
        </p:nvSpPr>
        <p:spPr>
          <a:xfrm>
            <a:off x="3038753" y="3028031"/>
            <a:ext cx="1980029"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被广泛使用</a:t>
            </a:r>
            <a:endParaRPr lang="zh-CN" altLang="en-US" sz="2800"/>
          </a:p>
        </p:txBody>
      </p:sp>
      <p:sp>
        <p:nvSpPr>
          <p:cNvPr id="8" name="矩形 7"/>
          <p:cNvSpPr>
            <a:spLocks noChangeAspect="1"/>
          </p:cNvSpPr>
          <p:nvPr/>
        </p:nvSpPr>
        <p:spPr>
          <a:xfrm>
            <a:off x="2822995" y="3577693"/>
            <a:ext cx="2106667"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with pleasure</a:t>
            </a:r>
            <a:endParaRPr lang="zh-CN" altLang="en-US" sz="2800"/>
          </a:p>
        </p:txBody>
      </p:sp>
      <p:sp>
        <p:nvSpPr>
          <p:cNvPr id="9" name="矩形 8"/>
          <p:cNvSpPr>
            <a:spLocks noChangeAspect="1"/>
          </p:cNvSpPr>
          <p:nvPr/>
        </p:nvSpPr>
        <p:spPr>
          <a:xfrm>
            <a:off x="3151768" y="4118230"/>
            <a:ext cx="3550972"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the style of the shoes</a:t>
            </a:r>
            <a:r>
              <a:rPr lang="zh-CN" altLang="en-US" sz="2800">
                <a:solidFill>
                  <a:srgbClr val="FF0000"/>
                </a:solidFill>
                <a:latin typeface="Times New Roman" panose="02020603050405020304" pitchFamily="18" charset="0"/>
              </a:rPr>
              <a:t>　</a:t>
            </a:r>
            <a:endParaRPr lang="zh-CN" altLang="en-US" sz="2800"/>
          </a:p>
        </p:txBody>
      </p:sp>
      <p:sp>
        <p:nvSpPr>
          <p:cNvPr id="10" name="矩形 9"/>
          <p:cNvSpPr>
            <a:spLocks noChangeAspect="1"/>
          </p:cNvSpPr>
          <p:nvPr/>
        </p:nvSpPr>
        <p:spPr>
          <a:xfrm>
            <a:off x="2133334" y="4682968"/>
            <a:ext cx="2295821"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have a point</a:t>
            </a:r>
            <a:r>
              <a:rPr lang="zh-CN" altLang="en-US" sz="2800">
                <a:solidFill>
                  <a:srgbClr val="FF0000"/>
                </a:solidFill>
                <a:latin typeface="Times New Roman" panose="02020603050405020304" pitchFamily="18" charset="0"/>
              </a:rPr>
              <a:t>　</a:t>
            </a:r>
            <a:endParaRPr lang="zh-CN" altLang="en-US" sz="2800"/>
          </a:p>
        </p:txBody>
      </p:sp>
      <p:sp>
        <p:nvSpPr>
          <p:cNvPr id="11" name="矩形 10"/>
          <p:cNvSpPr>
            <a:spLocks noChangeAspect="1"/>
          </p:cNvSpPr>
          <p:nvPr/>
        </p:nvSpPr>
        <p:spPr>
          <a:xfrm>
            <a:off x="4141484" y="5246896"/>
            <a:ext cx="2964273"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in our daily lives</a:t>
            </a:r>
            <a:r>
              <a:rPr lang="zh-CN" altLang="en-US" sz="2800">
                <a:solidFill>
                  <a:srgbClr val="FF0000"/>
                </a:solidFill>
                <a:latin typeface="Times New Roman" panose="02020603050405020304" pitchFamily="18" charset="0"/>
              </a:rPr>
              <a:t>　</a:t>
            </a:r>
            <a:endParaRPr lang="zh-CN" altLang="en-US" sz="2800"/>
          </a:p>
        </p:txBody>
      </p:sp>
      <p:sp>
        <p:nvSpPr>
          <p:cNvPr id="12" name="矩形 11"/>
          <p:cNvSpPr>
            <a:spLocks noChangeAspect="1"/>
          </p:cNvSpPr>
          <p:nvPr/>
        </p:nvSpPr>
        <p:spPr>
          <a:xfrm>
            <a:off x="2383402" y="5856004"/>
            <a:ext cx="1795684"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at that time</a:t>
            </a:r>
            <a:endParaRPr lang="zh-CN" altLang="en-US" sz="2800"/>
          </a:p>
        </p:txBody>
      </p:sp>
    </p:spTree>
    <p:extLst>
      <p:ext uri="{BB962C8B-B14F-4D97-AF65-F5344CB8AC3E}">
        <p14:creationId xmlns:p14="http://schemas.microsoft.com/office/powerpoint/2010/main" val="143275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核心重难探究</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998071"/>
            <a:ext cx="11430000" cy="1133195"/>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1.invent</a:t>
            </a:r>
            <a:r>
              <a:rPr lang="zh-CN" altLang="zh-CN" sz="2800" b="1">
                <a:solidFill>
                  <a:srgbClr val="000000"/>
                </a:solidFill>
                <a:latin typeface="Times New Roman" panose="02020603050405020304" pitchFamily="18" charset="0"/>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discover</a:t>
            </a:r>
            <a:r>
              <a:rPr lang="zh-CN" altLang="zh-CN" sz="2800" b="1">
                <a:solidFill>
                  <a:srgbClr val="000000"/>
                </a:solidFill>
                <a:latin typeface="Times New Roman" panose="02020603050405020304" pitchFamily="18" charset="0"/>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find</a:t>
            </a:r>
            <a:r>
              <a:rPr lang="zh-CN" altLang="zh-CN" sz="2800" b="1">
                <a:solidFill>
                  <a:srgbClr val="000000"/>
                </a:solidFill>
                <a:latin typeface="Times New Roman" panose="02020603050405020304" pitchFamily="18" charset="0"/>
                <a:cs typeface="Times New Roman" panose="02020603050405020304" pitchFamily="18" charset="0"/>
              </a:rPr>
              <a:t>和</a:t>
            </a:r>
            <a:r>
              <a:rPr lang="en-US" altLang="zh-CN" sz="2800" b="1">
                <a:solidFill>
                  <a:srgbClr val="000000"/>
                </a:solidFill>
                <a:latin typeface="Times New Roman" panose="02020603050405020304" pitchFamily="18" charset="0"/>
                <a:cs typeface="Times New Roman" panose="02020603050405020304" pitchFamily="18" charset="0"/>
              </a:rPr>
              <a:t>find out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2416040253"/>
              </p:ext>
            </p:extLst>
          </p:nvPr>
        </p:nvGraphicFramePr>
        <p:xfrm>
          <a:off x="381000" y="2341875"/>
          <a:ext cx="11430000" cy="2773680"/>
        </p:xfrm>
        <a:graphic>
          <a:graphicData uri="http://schemas.openxmlformats.org/drawingml/2006/table">
            <a:tbl>
              <a:tblPr firstRow="1" firstCol="1" bandRow="1"/>
              <a:tblGrid>
                <a:gridCol w="1591638"/>
                <a:gridCol w="9838362"/>
              </a:tblGrid>
              <a:tr h="0">
                <a:tc>
                  <a:txBody>
                    <a:bodyPr/>
                    <a:lstStyle/>
                    <a:p>
                      <a:pPr>
                        <a:lnSpc>
                          <a:spcPct val="13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invent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创造</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主要指通过想象、研究、劳动等创造出前所未有的东西</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尤指科技上的创造发明</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discover</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指发现或偶然发现本来就存在但未被认识的事物</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find</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强调找的结果</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找到</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通常指偶然发现</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find out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指经过观察、调查</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把某事物查出来</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搞清楚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弄明白</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90858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59423"/>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用</a:t>
            </a:r>
            <a:r>
              <a:rPr lang="en-US" altLang="zh-CN" sz="2800">
                <a:solidFill>
                  <a:srgbClr val="000000"/>
                </a:solidFill>
                <a:latin typeface="Times New Roman" panose="02020603050405020304" pitchFamily="18" charset="0"/>
                <a:cs typeface="Times New Roman" panose="02020603050405020304" pitchFamily="18" charset="0"/>
              </a:rPr>
              <a:t>invent</a:t>
            </a:r>
            <a:r>
              <a:rPr lang="zh-CN"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discover</a:t>
            </a:r>
            <a:r>
              <a:rPr lang="zh-CN"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find</a:t>
            </a:r>
            <a:r>
              <a:rPr lang="zh-CN" altLang="zh-CN" sz="2800">
                <a:solidFill>
                  <a:srgbClr val="000000"/>
                </a:solidFill>
                <a:latin typeface="Times New Roman" panose="02020603050405020304" pitchFamily="18" charset="0"/>
                <a:cs typeface="Times New Roman" panose="02020603050405020304" pitchFamily="18" charset="0"/>
              </a:rPr>
              <a:t>或</a:t>
            </a:r>
            <a:r>
              <a:rPr lang="en-US" altLang="zh-CN" sz="2800">
                <a:solidFill>
                  <a:srgbClr val="000000"/>
                </a:solidFill>
                <a:latin typeface="Times New Roman" panose="02020603050405020304" pitchFamily="18" charset="0"/>
                <a:cs typeface="Times New Roman" panose="02020603050405020304" pitchFamily="18" charset="0"/>
              </a:rPr>
              <a:t>find out</a:t>
            </a:r>
            <a:r>
              <a:rPr lang="zh-CN" altLang="zh-CN" sz="2800">
                <a:solidFill>
                  <a:srgbClr val="000000"/>
                </a:solidFill>
                <a:latin typeface="Times New Roman" panose="02020603050405020304" pitchFamily="18" charset="0"/>
                <a:cs typeface="Times New Roman" panose="02020603050405020304" pitchFamily="18" charset="0"/>
              </a:rPr>
              <a:t>的适当形式填空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(1)When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 stream engine(</a:t>
            </a:r>
            <a:r>
              <a:rPr lang="zh-CN" altLang="zh-CN" sz="2800">
                <a:solidFill>
                  <a:srgbClr val="000000"/>
                </a:solidFill>
                <a:latin typeface="Times New Roman" panose="02020603050405020304" pitchFamily="18" charset="0"/>
                <a:cs typeface="Times New Roman" panose="02020603050405020304" pitchFamily="18" charset="0"/>
              </a:rPr>
              <a:t>蒸汽机</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(2)I can’t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my bike.I’m looking for it.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(3)Scientists are now trying to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if this is possible.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(4)Do you know who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 plane?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(5)Scientists around the world are working hard to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 cure for AIDS.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229290" y="1992919"/>
            <a:ext cx="7362913" cy="609398"/>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was                                                            invented</a:t>
            </a:r>
            <a:endParaRPr lang="zh-CN" altLang="en-US" sz="2800"/>
          </a:p>
        </p:txBody>
      </p:sp>
      <p:sp>
        <p:nvSpPr>
          <p:cNvPr id="4" name="矩形 3"/>
          <p:cNvSpPr>
            <a:spLocks noChangeAspect="1"/>
          </p:cNvSpPr>
          <p:nvPr/>
        </p:nvSpPr>
        <p:spPr>
          <a:xfrm>
            <a:off x="2301209" y="2536805"/>
            <a:ext cx="1122423"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find</a:t>
            </a:r>
            <a:r>
              <a:rPr lang="zh-CN" altLang="en-US" sz="2800">
                <a:solidFill>
                  <a:srgbClr val="FF0000"/>
                </a:solidFill>
                <a:latin typeface="Times New Roman" panose="02020603050405020304" pitchFamily="18" charset="0"/>
              </a:rPr>
              <a:t>　</a:t>
            </a:r>
            <a:endParaRPr lang="zh-CN" altLang="en-US" sz="2800"/>
          </a:p>
        </p:txBody>
      </p:sp>
      <p:sp>
        <p:nvSpPr>
          <p:cNvPr id="5" name="矩形 4"/>
          <p:cNvSpPr>
            <a:spLocks noChangeAspect="1"/>
          </p:cNvSpPr>
          <p:nvPr/>
        </p:nvSpPr>
        <p:spPr>
          <a:xfrm>
            <a:off x="5208795" y="3084169"/>
            <a:ext cx="1311578"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find out</a:t>
            </a:r>
            <a:endParaRPr lang="zh-CN" altLang="en-US" sz="2800"/>
          </a:p>
        </p:txBody>
      </p:sp>
      <p:sp>
        <p:nvSpPr>
          <p:cNvPr id="6" name="矩形 5"/>
          <p:cNvSpPr>
            <a:spLocks noChangeAspect="1"/>
          </p:cNvSpPr>
          <p:nvPr/>
        </p:nvSpPr>
        <p:spPr>
          <a:xfrm>
            <a:off x="4058090" y="3656762"/>
            <a:ext cx="1418978"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invented</a:t>
            </a:r>
            <a:endParaRPr lang="zh-CN" altLang="en-US" sz="2800"/>
          </a:p>
        </p:txBody>
      </p:sp>
      <p:sp>
        <p:nvSpPr>
          <p:cNvPr id="7" name="矩形 6"/>
          <p:cNvSpPr>
            <a:spLocks noChangeAspect="1"/>
          </p:cNvSpPr>
          <p:nvPr/>
        </p:nvSpPr>
        <p:spPr>
          <a:xfrm>
            <a:off x="8173225" y="4208807"/>
            <a:ext cx="1758815"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discover</a:t>
            </a:r>
            <a:r>
              <a:rPr lang="zh-CN" altLang="en-US" sz="2800">
                <a:solidFill>
                  <a:srgbClr val="FF0000"/>
                </a:solidFill>
                <a:latin typeface="Times New Roman" panose="02020603050405020304" pitchFamily="18" charset="0"/>
              </a:rPr>
              <a:t>　</a:t>
            </a:r>
            <a:endParaRPr lang="zh-CN" altLang="en-US" sz="2800"/>
          </a:p>
        </p:txBody>
      </p:sp>
    </p:spTree>
    <p:extLst>
      <p:ext uri="{BB962C8B-B14F-4D97-AF65-F5344CB8AC3E}">
        <p14:creationId xmlns:p14="http://schemas.microsoft.com/office/powerpoint/2010/main" val="4234532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20312"/>
            <a:ext cx="11430000" cy="393396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2.be used for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be used for</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被用来</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其后接动词的</a:t>
            </a:r>
            <a:r>
              <a:rPr lang="en-US" altLang="zh-CN" sz="2800" i="1">
                <a:solidFill>
                  <a:srgbClr val="000000"/>
                </a:solidFill>
                <a:latin typeface="Times New Roman" panose="02020603050405020304" pitchFamily="18" charset="0"/>
                <a:cs typeface="Times New Roman" panose="02020603050405020304" pitchFamily="18" charset="0"/>
              </a:rPr>
              <a:t>-ing</a:t>
            </a:r>
            <a:r>
              <a:rPr lang="zh-CN" altLang="zh-CN" sz="2800">
                <a:solidFill>
                  <a:srgbClr val="000000"/>
                </a:solidFill>
                <a:latin typeface="Times New Roman" panose="02020603050405020304" pitchFamily="18" charset="0"/>
                <a:cs typeface="Times New Roman" panose="02020603050405020304" pitchFamily="18" charset="0"/>
              </a:rPr>
              <a:t>形式。</a:t>
            </a:r>
            <a:r>
              <a:rPr lang="en-US" altLang="zh-CN" sz="2800">
                <a:solidFill>
                  <a:srgbClr val="000000"/>
                </a:solidFill>
                <a:latin typeface="Times New Roman" panose="02020603050405020304" pitchFamily="18" charset="0"/>
                <a:cs typeface="Times New Roman" panose="02020603050405020304" pitchFamily="18" charset="0"/>
              </a:rPr>
              <a:t>be used for doing sth.</a:t>
            </a:r>
            <a:r>
              <a:rPr lang="zh-CN" altLang="zh-CN" sz="2800">
                <a:solidFill>
                  <a:srgbClr val="000000"/>
                </a:solidFill>
                <a:latin typeface="Times New Roman" panose="02020603050405020304" pitchFamily="18" charset="0"/>
                <a:cs typeface="Times New Roman" panose="02020603050405020304" pitchFamily="18" charset="0"/>
              </a:rPr>
              <a:t>相当于</a:t>
            </a:r>
            <a:r>
              <a:rPr lang="en-US" altLang="zh-CN" sz="2800">
                <a:solidFill>
                  <a:srgbClr val="000000"/>
                </a:solidFill>
                <a:latin typeface="Times New Roman" panose="02020603050405020304" pitchFamily="18" charset="0"/>
                <a:cs typeface="Times New Roman" panose="02020603050405020304" pitchFamily="18" charset="0"/>
              </a:rPr>
              <a:t>be used to do sth., </a:t>
            </a:r>
            <a:r>
              <a:rPr lang="zh-CN" altLang="zh-CN" sz="2800">
                <a:solidFill>
                  <a:srgbClr val="000000"/>
                </a:solidFill>
                <a:latin typeface="Times New Roman" panose="02020603050405020304" pitchFamily="18" charset="0"/>
                <a:cs typeface="Times New Roman" panose="02020603050405020304" pitchFamily="18" charset="0"/>
              </a:rPr>
              <a:t>句子的主语通常是物。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bookcase in the office is used for keeping the students’ homework.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bookcase in the office is used to keep the students’ homework.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办公室的那个书橱是用来存放学生的家庭作业的。</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2975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06738"/>
            <a:ext cx="11430000" cy="505426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【拓展】</a:t>
            </a:r>
            <a:r>
              <a:rPr lang="zh-CN" altLang="zh-CN" sz="2800">
                <a:solidFill>
                  <a:srgbClr val="000000"/>
                </a:solidFill>
                <a:latin typeface="NEU-BZ-S92"/>
                <a:cs typeface="宋体" panose="02010600030101010101" pitchFamily="2" charset="-122"/>
              </a:rPr>
              <a:t>①</a:t>
            </a:r>
            <a:r>
              <a:rPr lang="en-US" altLang="zh-CN" sz="2800">
                <a:solidFill>
                  <a:srgbClr val="000000"/>
                </a:solidFill>
                <a:latin typeface="Times New Roman" panose="02020603050405020304" pitchFamily="18" charset="0"/>
                <a:cs typeface="Times New Roman" panose="02020603050405020304" pitchFamily="18" charset="0"/>
              </a:rPr>
              <a:t>be used as</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被用作</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English is used as a foreign language in China.</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在中国</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英语是一门外语。</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②</a:t>
            </a:r>
            <a:r>
              <a:rPr lang="en-US" altLang="zh-CN" sz="2800">
                <a:solidFill>
                  <a:srgbClr val="000000"/>
                </a:solidFill>
                <a:latin typeface="Times New Roman" panose="02020603050405020304" pitchFamily="18" charset="0"/>
                <a:cs typeface="Times New Roman" panose="02020603050405020304" pitchFamily="18" charset="0"/>
              </a:rPr>
              <a:t>be/get used to doing sth.</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习惯于做某事</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Are you used to getting up early in the morning?</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你习惯早上早起吗</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③</a:t>
            </a:r>
            <a:r>
              <a:rPr lang="en-US" altLang="zh-CN" sz="2800">
                <a:solidFill>
                  <a:srgbClr val="000000"/>
                </a:solidFill>
                <a:latin typeface="Times New Roman" panose="02020603050405020304" pitchFamily="18" charset="0"/>
                <a:cs typeface="Times New Roman" panose="02020603050405020304" pitchFamily="18" charset="0"/>
              </a:rPr>
              <a:t>used to do sth.</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过去常常做某事</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My father used to go fishing on Sundays.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我父亲过去常在星期天去钓鱼。</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71780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29669"/>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(6)Chinese will be widely used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 foreign language around the world.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A.in</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B.for		C.as</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	D.by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(7)—Your head teacher has set up an online group.Could you tell me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—It is used for sharing information with the students.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A.when it was set </a:t>
            </a:r>
            <a:r>
              <a:rPr lang="en-US" altLang="zh-CN" sz="2800" smtClean="0">
                <a:solidFill>
                  <a:srgbClr val="000000"/>
                </a:solidFill>
                <a:latin typeface="Times New Roman" panose="02020603050405020304" pitchFamily="18" charset="0"/>
                <a:cs typeface="Times New Roman" panose="02020603050405020304" pitchFamily="18" charset="0"/>
              </a:rPr>
              <a:t>up		B.why </a:t>
            </a:r>
            <a:r>
              <a:rPr lang="en-US" altLang="zh-CN" sz="2800">
                <a:solidFill>
                  <a:srgbClr val="000000"/>
                </a:solidFill>
                <a:latin typeface="Times New Roman" panose="02020603050405020304" pitchFamily="18" charset="0"/>
                <a:cs typeface="Times New Roman" panose="02020603050405020304" pitchFamily="18" charset="0"/>
              </a:rPr>
              <a:t>did he set up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C.what it is used </a:t>
            </a:r>
            <a:r>
              <a:rPr lang="en-US" altLang="zh-CN" sz="2800" smtClean="0">
                <a:solidFill>
                  <a:srgbClr val="000000"/>
                </a:solidFill>
                <a:latin typeface="Times New Roman" panose="02020603050405020304" pitchFamily="18" charset="0"/>
                <a:cs typeface="Times New Roman" panose="02020603050405020304" pitchFamily="18" charset="0"/>
              </a:rPr>
              <a:t>for		D.how </a:t>
            </a:r>
            <a:r>
              <a:rPr lang="en-US" altLang="zh-CN" sz="2800">
                <a:solidFill>
                  <a:srgbClr val="000000"/>
                </a:solidFill>
                <a:latin typeface="Times New Roman" panose="02020603050405020304" pitchFamily="18" charset="0"/>
                <a:cs typeface="Times New Roman" panose="02020603050405020304" pitchFamily="18" charset="0"/>
              </a:rPr>
              <a:t>did he set up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(8)I</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go sailing on the lake.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A.am used	B.am used </a:t>
            </a:r>
            <a:r>
              <a:rPr lang="en-US" altLang="zh-CN" sz="2800" smtClean="0">
                <a:solidFill>
                  <a:srgbClr val="000000"/>
                </a:solidFill>
                <a:latin typeface="Times New Roman" panose="02020603050405020304" pitchFamily="18" charset="0"/>
                <a:cs typeface="Times New Roman" panose="02020603050405020304" pitchFamily="18" charset="0"/>
              </a:rPr>
              <a:t>to		C.used </a:t>
            </a:r>
            <a:r>
              <a:rPr lang="en-US" altLang="zh-CN" sz="2800">
                <a:solidFill>
                  <a:srgbClr val="000000"/>
                </a:solidFill>
                <a:latin typeface="Times New Roman" panose="02020603050405020304" pitchFamily="18" charset="0"/>
                <a:cs typeface="Times New Roman" panose="02020603050405020304" pitchFamily="18" charset="0"/>
              </a:rPr>
              <a:t>to	D.used</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37558" y="910803"/>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
        <p:nvSpPr>
          <p:cNvPr id="4" name="矩形 3"/>
          <p:cNvSpPr>
            <a:spLocks noChangeAspect="1"/>
          </p:cNvSpPr>
          <p:nvPr/>
        </p:nvSpPr>
        <p:spPr>
          <a:xfrm>
            <a:off x="10495185" y="2018383"/>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
        <p:nvSpPr>
          <p:cNvPr id="5" name="矩形 4"/>
          <p:cNvSpPr>
            <a:spLocks noChangeAspect="1"/>
          </p:cNvSpPr>
          <p:nvPr/>
        </p:nvSpPr>
        <p:spPr>
          <a:xfrm>
            <a:off x="1320363" y="4258149"/>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331007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332</TotalTime>
  <Words>1233</Words>
  <Application>Microsoft Office PowerPoint</Application>
  <PresentationFormat>宽屏</PresentationFormat>
  <Paragraphs>183</Paragraphs>
  <Slides>22</Slides>
  <Notes>1</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22</vt:i4>
      </vt:variant>
    </vt:vector>
  </HeadingPairs>
  <TitlesOfParts>
    <vt:vector size="36" baseType="lpstr">
      <vt:lpstr>NEU-BZ-S92</vt:lpstr>
      <vt:lpstr>方正书宋_GBK</vt:lpstr>
      <vt:lpstr>黑体</vt:lpstr>
      <vt:lpstr>华文隶书</vt:lpstr>
      <vt:lpstr>隶书</vt:lpstr>
      <vt:lpstr>宋体</vt:lpstr>
      <vt:lpstr>微软雅黑</vt:lpstr>
      <vt:lpstr>Arial</vt:lpstr>
      <vt:lpstr>Calibri</vt:lpstr>
      <vt:lpstr>Times New Roman</vt:lpstr>
      <vt:lpstr>Office 主题</vt:lpstr>
      <vt:lpstr>专业教辅课件Q:251490010</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58</cp:revision>
  <dcterms:created xsi:type="dcterms:W3CDTF">2021-07-19T03:09:34Z</dcterms:created>
  <dcterms:modified xsi:type="dcterms:W3CDTF">2025-09-10T02:52:34Z</dcterms:modified>
</cp:coreProperties>
</file>