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 id="2147483713" r:id="rId4"/>
  </p:sldMasterIdLst>
  <p:notesMasterIdLst>
    <p:notesMasterId r:id="rId26"/>
  </p:notesMasterIdLst>
  <p:sldIdLst>
    <p:sldId id="347" r:id="rId5"/>
    <p:sldId id="350" r:id="rId6"/>
    <p:sldId id="296" r:id="rId7"/>
    <p:sldId id="351" r:id="rId8"/>
    <p:sldId id="345" r:id="rId9"/>
    <p:sldId id="353" r:id="rId10"/>
    <p:sldId id="354" r:id="rId11"/>
    <p:sldId id="356" r:id="rId12"/>
    <p:sldId id="355" r:id="rId13"/>
    <p:sldId id="357" r:id="rId14"/>
    <p:sldId id="358" r:id="rId15"/>
    <p:sldId id="359" r:id="rId16"/>
    <p:sldId id="360" r:id="rId17"/>
    <p:sldId id="361" r:id="rId18"/>
    <p:sldId id="362" r:id="rId19"/>
    <p:sldId id="363" r:id="rId20"/>
    <p:sldId id="364" r:id="rId21"/>
    <p:sldId id="365" r:id="rId22"/>
    <p:sldId id="366" r:id="rId23"/>
    <p:sldId id="367" r:id="rId24"/>
    <p:sldId id="34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3" d="100"/>
          <a:sy n="93" d="100"/>
        </p:scale>
        <p:origin x="264" y="6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2025-09-10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21</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9316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64378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69368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604942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5118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63712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4368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98600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85207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904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65322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5365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5570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audio" Target="../media/audio1.wav"/><Relationship Id="rId4" Type="http://schemas.openxmlformats.org/officeDocument/2006/relationships/slideLayout" Target="../slideLayouts/slideLayout9.xml"/><Relationship Id="rId9"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audio" Target="../media/audio1.wav"/><Relationship Id="rId4" Type="http://schemas.openxmlformats.org/officeDocument/2006/relationships/slideLayout" Target="../slideLayouts/slideLayout20.xml"/><Relationship Id="rId9"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9" action="ppaction://hlinksldjump" highlightClick="1">
              <a:snd r:embed="rId10"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217503574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3.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棱台 2"/>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en-US" altLang="zh-CN" sz="4000" b="1" smtClean="0">
                <a:solidFill>
                  <a:srgbClr val="D60093"/>
                </a:solidFill>
                <a:latin typeface="隶书" panose="02010509060101010101" pitchFamily="49" charset="-122"/>
                <a:ea typeface="隶书" panose="02010509060101010101" pitchFamily="49" charset="-122"/>
              </a:rPr>
              <a:t>Unit 9</a:t>
            </a:r>
            <a:r>
              <a:rPr lang="zh-CN" altLang="en-US" sz="4000" b="1" smtClean="0">
                <a:solidFill>
                  <a:srgbClr val="D60093"/>
                </a:solidFill>
                <a:latin typeface="隶书" panose="02010509060101010101" pitchFamily="49" charset="-122"/>
                <a:ea typeface="隶书" panose="02010509060101010101" pitchFamily="49" charset="-122"/>
              </a:rPr>
              <a:t>　</a:t>
            </a:r>
            <a:r>
              <a:rPr lang="en-US" altLang="zh-CN" sz="4000" b="1">
                <a:solidFill>
                  <a:srgbClr val="D60093"/>
                </a:solidFill>
                <a:latin typeface="隶书" panose="02010509060101010101" pitchFamily="49" charset="-122"/>
                <a:ea typeface="隶书" panose="02010509060101010101" pitchFamily="49" charset="-122"/>
              </a:rPr>
              <a:t>I like music that I can dance to.</a:t>
            </a:r>
            <a:endParaRPr lang="en-US" altLang="zh-CN" sz="4000" b="1"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en-US" altLang="zh-CN" sz="4000" b="1">
                <a:solidFill>
                  <a:srgbClr val="D60093"/>
                </a:solidFill>
                <a:latin typeface="隶书" panose="02010509060101010101" pitchFamily="49" charset="-122"/>
                <a:ea typeface="隶书" panose="02010509060101010101" pitchFamily="49" charset="-122"/>
              </a:rPr>
              <a:t>Section B(1a-2e)</a:t>
            </a:r>
            <a:endParaRPr lang="en-US" altLang="zh-CN" sz="4000" b="1" smtClean="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 2.96296E-6 L 0 -0.07223 " pathEditMode="relative" rAng="0" ptsTypes="AA">
                                      <p:cBhvr>
                                        <p:cTn id="12" dur="250" accel="50000" decel="50000" autoRev="1" fill="hold">
                                          <p:stCondLst>
                                            <p:cond delay="0"/>
                                          </p:stCondLst>
                                        </p:cTn>
                                        <p:tgtEl>
                                          <p:spTgt spid="3"/>
                                        </p:tgtEl>
                                        <p:attrNameLst>
                                          <p:attrName>ppt_x</p:attrName>
                                          <p:attrName>ppt_y</p:attrName>
                                        </p:attrNameLst>
                                      </p:cBhvr>
                                      <p:rCtr x="0" y="-3611"/>
                                    </p:animMotion>
                                    <p:animRot by="1500000">
                                      <p:cBhvr>
                                        <p:cTn id="13" dur="125" fill="hold">
                                          <p:stCondLst>
                                            <p:cond delay="0"/>
                                          </p:stCondLst>
                                        </p:cTn>
                                        <p:tgtEl>
                                          <p:spTgt spid="3"/>
                                        </p:tgtEl>
                                        <p:attrNameLst>
                                          <p:attrName>r</p:attrName>
                                        </p:attrNameLst>
                                      </p:cBhvr>
                                    </p:animRot>
                                    <p:animRot by="-1500000">
                                      <p:cBhvr>
                                        <p:cTn id="14" dur="125" fill="hold">
                                          <p:stCondLst>
                                            <p:cond delay="125"/>
                                          </p:stCondLst>
                                        </p:cTn>
                                        <p:tgtEl>
                                          <p:spTgt spid="3"/>
                                        </p:tgtEl>
                                        <p:attrNameLst>
                                          <p:attrName>r</p:attrName>
                                        </p:attrNameLst>
                                      </p:cBhvr>
                                    </p:animRot>
                                    <p:animRot by="-1500000">
                                      <p:cBhvr>
                                        <p:cTn id="15" dur="125" fill="hold">
                                          <p:stCondLst>
                                            <p:cond delay="250"/>
                                          </p:stCondLst>
                                        </p:cTn>
                                        <p:tgtEl>
                                          <p:spTgt spid="3"/>
                                        </p:tgtEl>
                                        <p:attrNameLst>
                                          <p:attrName>r</p:attrName>
                                        </p:attrNameLst>
                                      </p:cBhvr>
                                    </p:animRot>
                                    <p:animRot by="1500000">
                                      <p:cBhvr>
                                        <p:cTn id="16"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14026"/>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(2)—When did Mr.Zhang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—Ten years ago.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A.be married</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	B.was </a:t>
            </a:r>
            <a:r>
              <a:rPr lang="en-US" altLang="zh-CN" sz="2800">
                <a:solidFill>
                  <a:srgbClr val="000000"/>
                </a:solidFill>
                <a:latin typeface="Times New Roman" panose="02020603050405020304" pitchFamily="18" charset="0"/>
                <a:cs typeface="Times New Roman" panose="02020603050405020304" pitchFamily="18" charset="0"/>
              </a:rPr>
              <a:t>married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C.got married	</a:t>
            </a:r>
            <a:r>
              <a:rPr lang="en-US" altLang="zh-CN" sz="2800" smtClean="0">
                <a:solidFill>
                  <a:srgbClr val="000000"/>
                </a:solidFill>
                <a:latin typeface="Times New Roman" panose="02020603050405020304" pitchFamily="18" charset="0"/>
                <a:cs typeface="Times New Roman" panose="02020603050405020304" pitchFamily="18" charset="0"/>
              </a:rPr>
              <a:t>	D.get </a:t>
            </a:r>
            <a:r>
              <a:rPr lang="en-US" altLang="zh-CN" sz="2800">
                <a:solidFill>
                  <a:srgbClr val="000000"/>
                </a:solidFill>
                <a:latin typeface="Times New Roman" panose="02020603050405020304" pitchFamily="18" charset="0"/>
                <a:cs typeface="Times New Roman" panose="02020603050405020304" pitchFamily="18" charset="0"/>
              </a:rPr>
              <a:t>married</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545218" y="1710580"/>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375086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0930"/>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3.look up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look up</a:t>
            </a:r>
            <a:r>
              <a:rPr lang="zh-CN" altLang="zh-CN" sz="2800">
                <a:solidFill>
                  <a:srgbClr val="000000"/>
                </a:solidFill>
                <a:latin typeface="Times New Roman" panose="02020603050405020304" pitchFamily="18" charset="0"/>
                <a:cs typeface="Times New Roman" panose="02020603050405020304" pitchFamily="18" charset="0"/>
              </a:rPr>
              <a:t>是短语动词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查阅</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。当查找的对象是代词时</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代词应放在</a:t>
            </a:r>
            <a:r>
              <a:rPr lang="en-US" altLang="zh-CN" sz="2800">
                <a:solidFill>
                  <a:srgbClr val="000000"/>
                </a:solidFill>
                <a:latin typeface="Times New Roman" panose="02020603050405020304" pitchFamily="18" charset="0"/>
                <a:cs typeface="Times New Roman" panose="02020603050405020304" pitchFamily="18" charset="0"/>
              </a:rPr>
              <a:t>look up</a:t>
            </a:r>
            <a:r>
              <a:rPr lang="zh-CN" altLang="zh-CN" sz="2800">
                <a:solidFill>
                  <a:srgbClr val="000000"/>
                </a:solidFill>
                <a:latin typeface="Times New Roman" panose="02020603050405020304" pitchFamily="18" charset="0"/>
                <a:cs typeface="Times New Roman" panose="02020603050405020304" pitchFamily="18" charset="0"/>
              </a:rPr>
              <a:t>之间。此外</a:t>
            </a:r>
            <a:r>
              <a:rPr lang="en-US" altLang="zh-CN" sz="2800">
                <a:solidFill>
                  <a:srgbClr val="000000"/>
                </a:solidFill>
                <a:latin typeface="Times New Roman" panose="02020603050405020304" pitchFamily="18" charset="0"/>
                <a:cs typeface="Times New Roman" panose="02020603050405020304" pitchFamily="18" charset="0"/>
              </a:rPr>
              <a:t>, look up</a:t>
            </a:r>
            <a:r>
              <a:rPr lang="zh-CN" altLang="zh-CN" sz="2800">
                <a:solidFill>
                  <a:srgbClr val="000000"/>
                </a:solidFill>
                <a:latin typeface="Times New Roman" panose="02020603050405020304" pitchFamily="18" charset="0"/>
                <a:cs typeface="Times New Roman" panose="02020603050405020304" pitchFamily="18" charset="0"/>
              </a:rPr>
              <a:t>还有</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抬头看</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之意。</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KE9KR07.eps" descr="id:2147488168;FounderCES"/>
          <p:cNvPicPr/>
          <p:nvPr/>
        </p:nvPicPr>
        <p:blipFill>
          <a:blip r:embed="rId2">
            <a:clrChange>
              <a:clrFrom>
                <a:srgbClr val="FFFFFF"/>
              </a:clrFrom>
              <a:clrTo>
                <a:srgbClr val="FFFFFF">
                  <a:alpha val="0"/>
                </a:srgbClr>
              </a:clrTo>
            </a:clrChange>
          </a:blip>
          <a:stretch>
            <a:fillRect/>
          </a:stretch>
        </p:blipFill>
        <p:spPr>
          <a:xfrm>
            <a:off x="1836180" y="2577204"/>
            <a:ext cx="2530336" cy="2310147"/>
          </a:xfrm>
          <a:prstGeom prst="rect">
            <a:avLst/>
          </a:prstGeom>
        </p:spPr>
      </p:pic>
      <p:pic>
        <p:nvPicPr>
          <p:cNvPr id="4" name="KE9KR08.eps" descr="id:2147488175;FounderCES"/>
          <p:cNvPicPr/>
          <p:nvPr/>
        </p:nvPicPr>
        <p:blipFill>
          <a:blip r:embed="rId3">
            <a:clrChange>
              <a:clrFrom>
                <a:srgbClr val="FFFFFF"/>
              </a:clrFrom>
              <a:clrTo>
                <a:srgbClr val="FFFFFF">
                  <a:alpha val="0"/>
                </a:srgbClr>
              </a:clrTo>
            </a:clrChange>
          </a:blip>
          <a:stretch>
            <a:fillRect/>
          </a:stretch>
        </p:blipFill>
        <p:spPr>
          <a:xfrm>
            <a:off x="6302188" y="2577204"/>
            <a:ext cx="2014727" cy="2014727"/>
          </a:xfrm>
          <a:prstGeom prst="rect">
            <a:avLst/>
          </a:prstGeom>
        </p:spPr>
      </p:pic>
      <p:sp>
        <p:nvSpPr>
          <p:cNvPr id="5" name="矩形 4"/>
          <p:cNvSpPr>
            <a:spLocks noChangeAspect="1"/>
          </p:cNvSpPr>
          <p:nvPr/>
        </p:nvSpPr>
        <p:spPr>
          <a:xfrm>
            <a:off x="1553344" y="4887351"/>
            <a:ext cx="3701654"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look up...in a </a:t>
            </a:r>
            <a:r>
              <a:rPr lang="en-US" altLang="zh-CN" sz="2800" smtClean="0">
                <a:solidFill>
                  <a:srgbClr val="000000"/>
                </a:solidFill>
                <a:latin typeface="Times New Roman" panose="02020603050405020304" pitchFamily="18" charset="0"/>
                <a:cs typeface="Times New Roman" panose="02020603050405020304" pitchFamily="18" charset="0"/>
              </a:rPr>
              <a:t>dictionary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535248" y="4887351"/>
            <a:ext cx="1361270" cy="592213"/>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look </a:t>
            </a:r>
            <a:r>
              <a:rPr lang="en-US" altLang="zh-CN" sz="2800" smtClean="0">
                <a:solidFill>
                  <a:srgbClr val="000000"/>
                </a:solidFill>
                <a:latin typeface="Times New Roman" panose="02020603050405020304" pitchFamily="18" charset="0"/>
                <a:cs typeface="Times New Roman" panose="02020603050405020304" pitchFamily="18" charset="0"/>
              </a:rPr>
              <a:t>up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6630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58798"/>
            <a:ext cx="11430000" cy="50734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Can you look up the opening times on the website?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你可以在网站上查一下开放的时间吗</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boy looked up into the sky, but he saw nothing.</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那个男孩抬头望向天空</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但是什么也没看见。</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(3)—What should I do when I don’t know the new word, Jack?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—You should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in a dictionary.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A.look for it	B.find it up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C.look up it	D.look it up</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860256" y="3909250"/>
            <a:ext cx="444352"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264601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a:solidFill>
                    <a:schemeClr val="accent2"/>
                  </a:solidFill>
                  <a:latin typeface="华文隶书" panose="02010800040101010101" pitchFamily="2" charset="-122"/>
                  <a:ea typeface="华文隶书" panose="02010800040101010101" pitchFamily="2" charset="-122"/>
                </a:rPr>
                <a:t>知能巩固提升</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1305339"/>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一、根据句意及提示写出单词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.Miss Zhao </a:t>
            </a:r>
            <a:r>
              <a:rPr lang="en-US"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p</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Daming for his honesty.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.It’s a </a:t>
            </a:r>
            <a:r>
              <a:rPr lang="en-US"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p</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that we missed the beginning of the concert.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.He died of his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伤口</a:t>
            </a:r>
            <a:r>
              <a:rPr lang="en-US" altLang="zh-CN" sz="2800">
                <a:solidFill>
                  <a:srgbClr val="000000"/>
                </a:solidFill>
                <a:latin typeface="Times New Roman" panose="02020603050405020304" pitchFamily="18" charset="0"/>
                <a:cs typeface="Times New Roman" panose="02020603050405020304" pitchFamily="18" charset="0"/>
              </a:rPr>
              <a:t>) in the end.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.The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主人</a:t>
            </a:r>
            <a:r>
              <a:rPr lang="en-US" altLang="zh-CN" sz="2800">
                <a:solidFill>
                  <a:srgbClr val="000000"/>
                </a:solidFill>
                <a:latin typeface="Times New Roman" panose="02020603050405020304" pitchFamily="18" charset="0"/>
                <a:cs typeface="Times New Roman" panose="02020603050405020304" pitchFamily="18" charset="0"/>
              </a:rPr>
              <a:t>) was saved by his dog.</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.His words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反映</a:t>
            </a:r>
            <a:r>
              <a:rPr lang="en-US" altLang="zh-CN" sz="2800">
                <a:solidFill>
                  <a:srgbClr val="000000"/>
                </a:solidFill>
                <a:latin typeface="Times New Roman" panose="02020603050405020304" pitchFamily="18" charset="0"/>
                <a:cs typeface="Times New Roman" panose="02020603050405020304" pitchFamily="18" charset="0"/>
              </a:rPr>
              <a:t>) his interest in learning something about animals.</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2764691" y="1816723"/>
            <a:ext cx="122020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praised</a:t>
            </a:r>
            <a:endParaRPr lang="zh-CN" altLang="en-US" sz="2800"/>
          </a:p>
        </p:txBody>
      </p:sp>
      <p:sp>
        <p:nvSpPr>
          <p:cNvPr id="14" name="矩形 13"/>
          <p:cNvSpPr>
            <a:spLocks noChangeAspect="1"/>
          </p:cNvSpPr>
          <p:nvPr/>
        </p:nvSpPr>
        <p:spPr>
          <a:xfrm>
            <a:off x="1819469" y="2399590"/>
            <a:ext cx="1101584"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pity</a:t>
            </a:r>
            <a:r>
              <a:rPr lang="zh-CN" altLang="en-US" sz="2800">
                <a:solidFill>
                  <a:srgbClr val="FF0000"/>
                </a:solidFill>
                <a:latin typeface="Times New Roman" panose="02020603050405020304" pitchFamily="18" charset="0"/>
              </a:rPr>
              <a:t>　</a:t>
            </a:r>
            <a:endParaRPr lang="zh-CN" altLang="en-US" sz="2800"/>
          </a:p>
        </p:txBody>
      </p:sp>
      <p:sp>
        <p:nvSpPr>
          <p:cNvPr id="15" name="矩形 14"/>
          <p:cNvSpPr>
            <a:spLocks noChangeAspect="1"/>
          </p:cNvSpPr>
          <p:nvPr/>
        </p:nvSpPr>
        <p:spPr>
          <a:xfrm>
            <a:off x="3224112" y="2997949"/>
            <a:ext cx="1521570"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wound</a:t>
            </a:r>
            <a:r>
              <a:rPr lang="zh-CN" altLang="en-US" sz="2800">
                <a:solidFill>
                  <a:srgbClr val="FF0000"/>
                </a:solidFill>
                <a:latin typeface="Times New Roman" panose="02020603050405020304" pitchFamily="18" charset="0"/>
              </a:rPr>
              <a:t>　</a:t>
            </a:r>
            <a:endParaRPr lang="zh-CN" altLang="en-US" sz="2800"/>
          </a:p>
        </p:txBody>
      </p:sp>
      <p:sp>
        <p:nvSpPr>
          <p:cNvPr id="16" name="矩形 15"/>
          <p:cNvSpPr>
            <a:spLocks noChangeAspect="1"/>
          </p:cNvSpPr>
          <p:nvPr/>
        </p:nvSpPr>
        <p:spPr>
          <a:xfrm>
            <a:off x="1498054" y="3512761"/>
            <a:ext cx="114005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master</a:t>
            </a:r>
            <a:endParaRPr lang="zh-CN" altLang="en-US" sz="2800"/>
          </a:p>
        </p:txBody>
      </p:sp>
      <p:sp>
        <p:nvSpPr>
          <p:cNvPr id="17" name="矩形 16"/>
          <p:cNvSpPr>
            <a:spLocks noChangeAspect="1"/>
          </p:cNvSpPr>
          <p:nvPr/>
        </p:nvSpPr>
        <p:spPr>
          <a:xfrm>
            <a:off x="2654084" y="4087519"/>
            <a:ext cx="114005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reflect</a:t>
            </a:r>
            <a:endParaRPr lang="zh-CN" altLang="en-US" sz="2800"/>
          </a:p>
        </p:txBody>
      </p:sp>
    </p:spTree>
    <p:extLst>
      <p:ext uri="{BB962C8B-B14F-4D97-AF65-F5344CB8AC3E}">
        <p14:creationId xmlns:p14="http://schemas.microsoft.com/office/powerpoint/2010/main" val="212709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4016"/>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二、用所给单词的适当形式填空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.This email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(reflect) how long the man has worked in the company.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.These songs are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(strange).Have you ever heard them?</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.The young woman had a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(pain) experience at the age of 15.</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Titanic</a:t>
            </a:r>
            <a:r>
              <a:rPr lang="en-US" altLang="zh-CN" sz="2800">
                <a:solidFill>
                  <a:srgbClr val="000000"/>
                </a:solidFill>
                <a:latin typeface="Times New Roman" panose="02020603050405020304" pitchFamily="18" charset="0"/>
                <a:cs typeface="Times New Roman" panose="02020603050405020304" pitchFamily="18" charset="0"/>
              </a:rPr>
              <a:t> is one of the most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(move) films that I’ve ever seen.</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.Most people never forget his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(sad).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592439" y="1488157"/>
            <a:ext cx="1239442"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reflects</a:t>
            </a:r>
            <a:endParaRPr lang="zh-CN" altLang="en-US" sz="2800"/>
          </a:p>
        </p:txBody>
      </p:sp>
      <p:sp>
        <p:nvSpPr>
          <p:cNvPr id="4" name="矩形 3"/>
          <p:cNvSpPr>
            <a:spLocks noChangeAspect="1"/>
          </p:cNvSpPr>
          <p:nvPr/>
        </p:nvSpPr>
        <p:spPr>
          <a:xfrm>
            <a:off x="3496564" y="2501875"/>
            <a:ext cx="1239442"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strange</a:t>
            </a:r>
            <a:endParaRPr lang="zh-CN" altLang="en-US" sz="2800"/>
          </a:p>
        </p:txBody>
      </p:sp>
      <p:sp>
        <p:nvSpPr>
          <p:cNvPr id="5" name="矩形 4"/>
          <p:cNvSpPr>
            <a:spLocks noChangeAspect="1"/>
          </p:cNvSpPr>
          <p:nvPr/>
        </p:nvSpPr>
        <p:spPr>
          <a:xfrm>
            <a:off x="4736006" y="3124414"/>
            <a:ext cx="1239442"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painful</a:t>
            </a:r>
            <a:endParaRPr lang="zh-CN" altLang="en-US" sz="2800"/>
          </a:p>
        </p:txBody>
      </p:sp>
      <p:sp>
        <p:nvSpPr>
          <p:cNvPr id="6" name="矩形 5"/>
          <p:cNvSpPr>
            <a:spLocks noChangeAspect="1"/>
          </p:cNvSpPr>
          <p:nvPr/>
        </p:nvSpPr>
        <p:spPr>
          <a:xfrm>
            <a:off x="4807925" y="3697007"/>
            <a:ext cx="1640193"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moving</a:t>
            </a:r>
            <a:r>
              <a:rPr lang="zh-CN" altLang="en-US" sz="2800">
                <a:solidFill>
                  <a:srgbClr val="FF0000"/>
                </a:solidFill>
                <a:latin typeface="Times New Roman" panose="02020603050405020304" pitchFamily="18" charset="0"/>
              </a:rPr>
              <a:t>　</a:t>
            </a:r>
            <a:endParaRPr lang="zh-CN" altLang="en-US" sz="2800"/>
          </a:p>
        </p:txBody>
      </p:sp>
      <p:sp>
        <p:nvSpPr>
          <p:cNvPr id="7" name="矩形 6"/>
          <p:cNvSpPr>
            <a:spLocks noChangeAspect="1"/>
          </p:cNvSpPr>
          <p:nvPr/>
        </p:nvSpPr>
        <p:spPr>
          <a:xfrm>
            <a:off x="5355727" y="4289737"/>
            <a:ext cx="1279517"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sadness</a:t>
            </a:r>
            <a:endParaRPr lang="zh-CN" altLang="en-US" sz="2800"/>
          </a:p>
        </p:txBody>
      </p:sp>
    </p:spTree>
    <p:extLst>
      <p:ext uri="{BB962C8B-B14F-4D97-AF65-F5344CB8AC3E}">
        <p14:creationId xmlns:p14="http://schemas.microsoft.com/office/powerpoint/2010/main" val="1397018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22626"/>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三、单项填空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.—Would you please come to our English party next Saturday?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But I have to join another one that day.Thank you all the same.</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A.Hurry up!</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B.What a pity!</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C.Try your best!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D.I don’t think so!</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.Meimei is an intelligent girl.She could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magic shows when she was five years old.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A.speak	</a:t>
            </a:r>
            <a:r>
              <a:rPr lang="en-US" altLang="zh-CN" sz="2800" smtClean="0">
                <a:solidFill>
                  <a:srgbClr val="000000"/>
                </a:solidFill>
                <a:latin typeface="Times New Roman" panose="02020603050405020304" pitchFamily="18" charset="0"/>
                <a:cs typeface="Times New Roman" panose="02020603050405020304" pitchFamily="18" charset="0"/>
              </a:rPr>
              <a:t>	B.perform	C.talk</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	D.reflect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39421" y="1679058"/>
            <a:ext cx="51328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B </a:t>
            </a:r>
            <a:endParaRPr lang="zh-CN" altLang="en-US" sz="2800"/>
          </a:p>
        </p:txBody>
      </p:sp>
      <p:sp>
        <p:nvSpPr>
          <p:cNvPr id="4" name="矩形 3"/>
          <p:cNvSpPr/>
          <p:nvPr/>
        </p:nvSpPr>
        <p:spPr>
          <a:xfrm>
            <a:off x="6564176" y="4463355"/>
            <a:ext cx="51328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B </a:t>
            </a:r>
            <a:endParaRPr lang="zh-CN" altLang="en-US" sz="2800"/>
          </a:p>
        </p:txBody>
      </p:sp>
    </p:spTree>
    <p:extLst>
      <p:ext uri="{BB962C8B-B14F-4D97-AF65-F5344CB8AC3E}">
        <p14:creationId xmlns:p14="http://schemas.microsoft.com/office/powerpoint/2010/main" val="424704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42550"/>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.Jack fell off a tree and had a(n)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on his back.</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A.hurt	</a:t>
            </a:r>
            <a:r>
              <a:rPr lang="en-US" altLang="zh-CN" sz="2800" smtClean="0">
                <a:solidFill>
                  <a:srgbClr val="000000"/>
                </a:solidFill>
                <a:latin typeface="Times New Roman" panose="02020603050405020304" pitchFamily="18" charset="0"/>
                <a:cs typeface="Times New Roman" panose="02020603050405020304" pitchFamily="18" charset="0"/>
              </a:rPr>
              <a:t>	B.ache		C.sore</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	D.pain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.Dan was so young that he could hardly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what had happened in his neighborhood.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A.remain	B.remind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C.review	D.recall</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.—Zhang Lei won’t lose his way even though he goes through the forests alone.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—He has a pretty good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of direction.</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A.idea	</a:t>
            </a:r>
            <a:r>
              <a:rPr lang="en-US" altLang="zh-CN" sz="2800" smtClean="0">
                <a:solidFill>
                  <a:srgbClr val="000000"/>
                </a:solidFill>
                <a:latin typeface="Times New Roman" panose="02020603050405020304" pitchFamily="18" charset="0"/>
                <a:cs typeface="Times New Roman" panose="02020603050405020304" pitchFamily="18" charset="0"/>
              </a:rPr>
              <a:t>	B.feeling 	C.experience</a:t>
            </a:r>
            <a:r>
              <a:rPr lang="en-US" altLang="zh-CN" sz="2800">
                <a:solidFill>
                  <a:srgbClr val="000000"/>
                </a:solidFill>
                <a:latin typeface="Times New Roman" panose="02020603050405020304" pitchFamily="18" charset="0"/>
                <a:cs typeface="Times New Roman" panose="02020603050405020304" pitchFamily="18" charset="0"/>
              </a:rPr>
              <a:t>	D.sense</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1648" y="242550"/>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D</a:t>
            </a:r>
            <a:endParaRPr lang="zh-CN" altLang="en-US" sz="2800"/>
          </a:p>
        </p:txBody>
      </p:sp>
      <p:sp>
        <p:nvSpPr>
          <p:cNvPr id="4" name="矩形 3"/>
          <p:cNvSpPr/>
          <p:nvPr/>
        </p:nvSpPr>
        <p:spPr>
          <a:xfrm>
            <a:off x="6658515" y="1393255"/>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D</a:t>
            </a:r>
            <a:endParaRPr lang="zh-CN" altLang="en-US" sz="2800"/>
          </a:p>
        </p:txBody>
      </p:sp>
      <p:sp>
        <p:nvSpPr>
          <p:cNvPr id="5" name="矩形 4"/>
          <p:cNvSpPr/>
          <p:nvPr/>
        </p:nvSpPr>
        <p:spPr>
          <a:xfrm>
            <a:off x="4233814" y="4752904"/>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D</a:t>
            </a:r>
            <a:endParaRPr lang="zh-CN" altLang="en-US" sz="2800"/>
          </a:p>
        </p:txBody>
      </p:sp>
    </p:spTree>
    <p:extLst>
      <p:ext uri="{BB962C8B-B14F-4D97-AF65-F5344CB8AC3E}">
        <p14:creationId xmlns:p14="http://schemas.microsoft.com/office/powerpoint/2010/main" val="294204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1342"/>
            <a:ext cx="11430000" cy="4513287"/>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四、阅读理解</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Do you have the experience of taking music lessons against your will? Perhaps you have complained about it because you thought you couldn’t have much playtime. But now you’d better thank your parents for their time and money spent on your musical training. A recent study suggests music lessons can make children have better memories than their peers(</a:t>
            </a:r>
            <a:r>
              <a:rPr lang="zh-CN" altLang="zh-CN" sz="2800">
                <a:solidFill>
                  <a:srgbClr val="000000"/>
                </a:solidFill>
                <a:latin typeface="Times New Roman" panose="02020603050405020304" pitchFamily="18" charset="0"/>
                <a:cs typeface="Times New Roman" panose="02020603050405020304" pitchFamily="18" charset="0"/>
              </a:rPr>
              <a:t>同龄人</a:t>
            </a:r>
            <a:r>
              <a:rPr lang="en-US" altLang="zh-CN" sz="2800">
                <a:solidFill>
                  <a:srgbClr val="000000"/>
                </a:solid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Canadian study showed that after one year of musical training, children did better on a memory test than those who didn’t take music lessons.</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6632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42550"/>
            <a:ext cx="11430000" cy="5693866"/>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researchers made the children aged between 4 and 6 into two groups—one group of children took music lessons outside school, and the other didn’t take any musical training. In one year, they took four tests in different times. The results showed the brain(</a:t>
            </a:r>
            <a:r>
              <a:rPr lang="zh-CN" altLang="zh-CN" sz="2800">
                <a:solidFill>
                  <a:srgbClr val="000000"/>
                </a:solidFill>
                <a:latin typeface="Times New Roman" panose="02020603050405020304" pitchFamily="18" charset="0"/>
                <a:cs typeface="Times New Roman" panose="02020603050405020304" pitchFamily="18" charset="0"/>
              </a:rPr>
              <a:t>大脑</a:t>
            </a:r>
            <a:r>
              <a:rPr lang="en-US" altLang="zh-CN" sz="2800">
                <a:solidFill>
                  <a:srgbClr val="000000"/>
                </a:solidFill>
                <a:latin typeface="Times New Roman" panose="02020603050405020304" pitchFamily="18" charset="0"/>
                <a:cs typeface="Times New Roman" panose="02020603050405020304" pitchFamily="18" charset="0"/>
              </a:rPr>
              <a:t>) development changes at least every four months.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children taking music lessons not only did better in musical listening but also made faster progress in other parts, such as reading, writing, math and IQ.</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People say music is the good medicine(</a:t>
            </a:r>
            <a:r>
              <a:rPr lang="zh-CN" altLang="zh-CN" sz="2800">
                <a:solidFill>
                  <a:srgbClr val="000000"/>
                </a:solidFill>
                <a:latin typeface="Times New Roman" panose="02020603050405020304" pitchFamily="18" charset="0"/>
                <a:cs typeface="Times New Roman" panose="02020603050405020304" pitchFamily="18" charset="0"/>
              </a:rPr>
              <a:t>良药</a:t>
            </a:r>
            <a:r>
              <a:rPr lang="en-US" altLang="zh-CN" sz="2800">
                <a:solidFill>
                  <a:srgbClr val="000000"/>
                </a:solidFill>
                <a:latin typeface="Times New Roman" panose="02020603050405020304" pitchFamily="18" charset="0"/>
                <a:cs typeface="Times New Roman" panose="02020603050405020304" pitchFamily="18" charset="0"/>
              </a:rPr>
              <a:t>) for a broken heart. Now it seems music can also help us to improve our memories.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080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30093"/>
            <a:ext cx="11430000" cy="56335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.You’d better thank your parents for their time and money spent on your musical training because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A.you love taking music lessons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B.you will complain about it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C.music can help you to improve your memories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D.music lessons have taken up most your free time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.The researchers made one group of the children aged 4-6 take music lessons for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A.six months	B.a year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C.two years	D.four years</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23539" y="951465"/>
            <a:ext cx="423514"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C</a:t>
            </a:r>
            <a:endParaRPr lang="zh-CN" altLang="en-US" sz="2800"/>
          </a:p>
        </p:txBody>
      </p:sp>
      <p:sp>
        <p:nvSpPr>
          <p:cNvPr id="5" name="矩形 4"/>
          <p:cNvSpPr/>
          <p:nvPr/>
        </p:nvSpPr>
        <p:spPr>
          <a:xfrm>
            <a:off x="1202937" y="4290566"/>
            <a:ext cx="423514"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B</a:t>
            </a:r>
            <a:endParaRPr lang="zh-CN" altLang="en-US" sz="2800"/>
          </a:p>
        </p:txBody>
      </p:sp>
    </p:spTree>
    <p:extLst>
      <p:ext uri="{BB962C8B-B14F-4D97-AF65-F5344CB8AC3E}">
        <p14:creationId xmlns:p14="http://schemas.microsoft.com/office/powerpoint/2010/main" val="250137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49539"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基础自主梳理</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16054"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solidFill>
                  <a:prstClr val="white"/>
                </a:solidFill>
                <a:latin typeface="华文隶书" panose="02010800040101010101" pitchFamily="2" charset="-122"/>
                <a:ea typeface="华文隶书" panose="02010800040101010101" pitchFamily="2" charset="-122"/>
              </a:rPr>
              <a:t>核心重难探究</a:t>
            </a:r>
            <a:endParaRPr lang="zh-CN" altLang="en-US" sz="3600" dirty="0">
              <a:solidFill>
                <a:prstClr val="white"/>
              </a:solidFill>
              <a:latin typeface="华文隶书" panose="02010800040101010101" pitchFamily="2" charset="-122"/>
              <a:ea typeface="华文隶书" panose="02010800040101010101" pitchFamily="2" charset="-122"/>
            </a:endParaRPr>
          </a:p>
        </p:txBody>
      </p:sp>
      <p:pic>
        <p:nvPicPr>
          <p:cNvPr id="28" name="Picture 2" descr="花朵ppt素材设计素材免费下载 花朵ppt素材设计图片 千图网平面设计 "/>
          <p:cNvPicPr>
            <a:picLocks noChangeAspect="1" noChangeArrowheads="1"/>
          </p:cNvPicPr>
          <p:nvPr/>
        </p:nvPicPr>
        <p:blipFill rotWithShape="1">
          <a:blip r:embed="rId4">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a:off x="7612577" y="7210546"/>
            <a:ext cx="872836" cy="685800"/>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5" action="ppaction://hlinksldjump"/>
          </p:cNvPr>
          <p:cNvSpPr/>
          <p:nvPr/>
        </p:nvSpPr>
        <p:spPr>
          <a:xfrm>
            <a:off x="6487884" y="4459191"/>
            <a:ext cx="3995057" cy="762000"/>
          </a:xfrm>
          <a:prstGeom prst="roundRect">
            <a:avLst/>
          </a:prstGeom>
          <a:solidFill>
            <a:srgbClr val="70AD47">
              <a:lumMod val="75000"/>
            </a:srgbClr>
          </a:solidFill>
          <a:ln w="12700" cap="flat" cmpd="sng" algn="ctr">
            <a:solidFill>
              <a:srgbClr val="5B9BD5">
                <a:shade val="50000"/>
              </a:srgbClr>
            </a:solidFill>
            <a:prstDash val="solid"/>
            <a:miter lim="800000"/>
          </a:ln>
          <a:effectLst>
            <a:outerShdw blurRad="76200" dir="13500000" sy="23000" kx="1200000" algn="br" rotWithShape="0">
              <a:prstClr val="black">
                <a:alpha val="20000"/>
              </a:prstClr>
            </a:outerShdw>
          </a:effectLst>
          <a:scene3d>
            <a:camera prst="orthographicFront"/>
            <a:lightRig rig="threePt" dir="t"/>
          </a:scene3d>
          <a:sp3d>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smtClean="0">
                <a:ln>
                  <a:noFill/>
                </a:ln>
                <a:solidFill>
                  <a:prstClr val="white"/>
                </a:solidFill>
                <a:effectLst/>
                <a:uLnTx/>
                <a:uFillTx/>
                <a:latin typeface="华文隶书" panose="02010800040101010101" pitchFamily="2" charset="-122"/>
                <a:ea typeface="华文隶书" panose="02010800040101010101" pitchFamily="2" charset="-122"/>
              </a:rPr>
              <a:t>知能巩固提升</a:t>
            </a:r>
            <a:endParaRPr kumimoji="0" lang="zh-CN" altLang="en-US" sz="3600" b="0" i="0" u="none" strike="noStrike" kern="0" cap="none" spc="0" normalizeH="0" baseline="0" noProof="0" dirty="0" smtClean="0">
              <a:ln>
                <a:noFill/>
              </a:ln>
              <a:solidFill>
                <a:prstClr val="white"/>
              </a:solidFill>
              <a:effectLst/>
              <a:uLnTx/>
              <a:uFillTx/>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69072"/>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.The Canadian study showed that brain development changes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A.once a week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B.twice half a year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C.four times a year</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D.at least every four months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.According to the last paragraph, most people think music can make us </a:t>
            </a:r>
            <a:r>
              <a:rPr lang="zh-CN" altLang="zh-CN" sz="2800" u="sng">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A.happy	B.worried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C.smart	</a:t>
            </a:r>
            <a:r>
              <a:rPr lang="en-US" altLang="zh-CN" sz="2800" smtClean="0">
                <a:solidFill>
                  <a:srgbClr val="000000"/>
                </a:solidFill>
                <a:latin typeface="Times New Roman" panose="02020603050405020304" pitchFamily="18" charset="0"/>
                <a:cs typeface="Times New Roman" panose="02020603050405020304" pitchFamily="18" charset="0"/>
              </a:rPr>
              <a:t>	D.confident</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720213" y="569072"/>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D</a:t>
            </a:r>
            <a:endParaRPr lang="zh-CN" altLang="en-US" sz="2800"/>
          </a:p>
        </p:txBody>
      </p:sp>
      <p:sp>
        <p:nvSpPr>
          <p:cNvPr id="5" name="矩形 4"/>
          <p:cNvSpPr/>
          <p:nvPr/>
        </p:nvSpPr>
        <p:spPr>
          <a:xfrm>
            <a:off x="1018002" y="3980092"/>
            <a:ext cx="444352" cy="523220"/>
          </a:xfrm>
          <a:prstGeom prst="rect">
            <a:avLst/>
          </a:prstGeom>
        </p:spPr>
        <p:txBody>
          <a:bodyPr wrap="none">
            <a:spAutoFit/>
          </a:bodyPr>
          <a:lstStyle/>
          <a:p>
            <a:r>
              <a:rPr lang="en-US" altLang="zh-CN" sz="2800" smtClean="0">
                <a:solidFill>
                  <a:srgbClr val="FF0000"/>
                </a:solidFill>
                <a:latin typeface="Times New Roman" panose="02020603050405020304" pitchFamily="18" charset="0"/>
              </a:rPr>
              <a:t>A</a:t>
            </a:r>
            <a:endParaRPr lang="zh-CN" altLang="en-US" sz="2800"/>
          </a:p>
        </p:txBody>
      </p:sp>
    </p:spTree>
    <p:extLst>
      <p:ext uri="{BB962C8B-B14F-4D97-AF65-F5344CB8AC3E}">
        <p14:creationId xmlns:p14="http://schemas.microsoft.com/office/powerpoint/2010/main" val="108283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基础自主梳理</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223361"/>
            <a:ext cx="11430000" cy="395313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一、根据句意及中文提示写出单词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.The group of soldiers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意识到</a:t>
            </a:r>
            <a:r>
              <a:rPr lang="en-US" altLang="zh-CN" sz="2800">
                <a:solidFill>
                  <a:srgbClr val="000000"/>
                </a:solidFill>
                <a:latin typeface="Times New Roman" panose="02020603050405020304" pitchFamily="18" charset="0"/>
                <a:cs typeface="Times New Roman" panose="02020603050405020304" pitchFamily="18" charset="0"/>
              </a:rPr>
              <a:t>) danger and stopped.</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.Now our country is in great need of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能手</a:t>
            </a:r>
            <a:r>
              <a:rPr lang="en-US" altLang="zh-CN" sz="2800">
                <a:solidFill>
                  <a:srgbClr val="000000"/>
                </a:solidFill>
                <a:latin typeface="Times New Roman" panose="02020603050405020304" pitchFamily="18" charset="0"/>
                <a:cs typeface="Times New Roman" panose="02020603050405020304" pitchFamily="18" charset="0"/>
              </a:rPr>
              <a:t>) of this subject.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.The teacher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赞扬</a:t>
            </a:r>
            <a:r>
              <a:rPr lang="en-US" altLang="zh-CN" sz="2800">
                <a:solidFill>
                  <a:srgbClr val="000000"/>
                </a:solidFill>
                <a:latin typeface="Times New Roman" panose="02020603050405020304" pitchFamily="18" charset="0"/>
                <a:cs typeface="Times New Roman" panose="02020603050405020304" pitchFamily="18" charset="0"/>
              </a:rPr>
              <a:t>) her for her courage.She felt very happy.</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.Tom got deep psychological(</a:t>
            </a:r>
            <a:r>
              <a:rPr lang="zh-CN" altLang="zh-CN" sz="2800">
                <a:solidFill>
                  <a:srgbClr val="000000"/>
                </a:solidFill>
                <a:latin typeface="Times New Roman" panose="02020603050405020304" pitchFamily="18" charset="0"/>
                <a:cs typeface="Times New Roman" panose="02020603050405020304" pitchFamily="18" charset="0"/>
              </a:rPr>
              <a:t>心理的</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创伤</a:t>
            </a:r>
            <a:r>
              <a:rPr lang="en-US" altLang="zh-CN" sz="2800">
                <a:solidFill>
                  <a:srgbClr val="000000"/>
                </a:solidFill>
                <a:latin typeface="Times New Roman" panose="02020603050405020304" pitchFamily="18" charset="0"/>
                <a:cs typeface="Times New Roman" panose="02020603050405020304" pitchFamily="18" charset="0"/>
              </a:rPr>
              <a:t>) because of the accident.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.He met with many a setback(</a:t>
            </a:r>
            <a:r>
              <a:rPr lang="zh-CN" altLang="zh-CN" sz="2800">
                <a:solidFill>
                  <a:srgbClr val="000000"/>
                </a:solidFill>
                <a:latin typeface="Times New Roman" panose="02020603050405020304" pitchFamily="18" charset="0"/>
                <a:cs typeface="Times New Roman" panose="02020603050405020304" pitchFamily="18" charset="0"/>
              </a:rPr>
              <a:t>挫折</a:t>
            </a:r>
            <a:r>
              <a:rPr lang="en-US" altLang="zh-CN" sz="2800">
                <a:solidFill>
                  <a:srgbClr val="000000"/>
                </a:solidFill>
                <a:latin typeface="Times New Roman" panose="02020603050405020304" pitchFamily="18" charset="0"/>
                <a:cs typeface="Times New Roman" panose="02020603050405020304" pitchFamily="18" charset="0"/>
              </a:rPr>
              <a:t>) in his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一生</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4341254" y="1783939"/>
            <a:ext cx="1140056"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sensed</a:t>
            </a:r>
            <a:endParaRPr lang="zh-CN" altLang="en-US" sz="2800"/>
          </a:p>
        </p:txBody>
      </p:sp>
      <p:sp>
        <p:nvSpPr>
          <p:cNvPr id="18" name="矩形 17"/>
          <p:cNvSpPr>
            <a:spLocks noChangeAspect="1"/>
          </p:cNvSpPr>
          <p:nvPr/>
        </p:nvSpPr>
        <p:spPr>
          <a:xfrm>
            <a:off x="6496180" y="2356532"/>
            <a:ext cx="1279517"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masters</a:t>
            </a:r>
            <a:endParaRPr lang="zh-CN" altLang="en-US" sz="2800"/>
          </a:p>
        </p:txBody>
      </p:sp>
      <p:sp>
        <p:nvSpPr>
          <p:cNvPr id="19" name="矩形 18"/>
          <p:cNvSpPr>
            <a:spLocks noChangeAspect="1"/>
          </p:cNvSpPr>
          <p:nvPr/>
        </p:nvSpPr>
        <p:spPr>
          <a:xfrm>
            <a:off x="2833340" y="2874539"/>
            <a:ext cx="1579278"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praised</a:t>
            </a:r>
            <a:r>
              <a:rPr lang="zh-CN" altLang="en-US" sz="2800">
                <a:solidFill>
                  <a:srgbClr val="FF0000"/>
                </a:solidFill>
                <a:latin typeface="Times New Roman" panose="02020603050405020304" pitchFamily="18" charset="0"/>
              </a:rPr>
              <a:t>　</a:t>
            </a:r>
            <a:endParaRPr lang="zh-CN" altLang="en-US" sz="2800"/>
          </a:p>
        </p:txBody>
      </p:sp>
      <p:sp>
        <p:nvSpPr>
          <p:cNvPr id="20" name="矩形 19"/>
          <p:cNvSpPr>
            <a:spLocks noChangeAspect="1"/>
          </p:cNvSpPr>
          <p:nvPr/>
        </p:nvSpPr>
        <p:spPr>
          <a:xfrm>
            <a:off x="6206693" y="3412979"/>
            <a:ext cx="1579278"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wound(s)</a:t>
            </a:r>
            <a:endParaRPr lang="zh-CN" altLang="en-US" sz="2800"/>
          </a:p>
        </p:txBody>
      </p:sp>
      <p:sp>
        <p:nvSpPr>
          <p:cNvPr id="21" name="矩形 20"/>
          <p:cNvSpPr>
            <a:spLocks noChangeAspect="1"/>
          </p:cNvSpPr>
          <p:nvPr/>
        </p:nvSpPr>
        <p:spPr>
          <a:xfrm>
            <a:off x="7126320" y="4583353"/>
            <a:ext cx="1298753"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lifetime</a:t>
            </a:r>
            <a:endParaRPr lang="zh-CN" altLang="en-US" sz="2800"/>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20443"/>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a:solidFill>
                  <a:srgbClr val="000000"/>
                </a:solidFill>
                <a:latin typeface="Times New Roman" panose="02020603050405020304" pitchFamily="18" charset="0"/>
                <a:cs typeface="Times New Roman" panose="02020603050405020304" pitchFamily="18" charset="0"/>
              </a:rPr>
              <a:t>二、中英短语互译</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Times New Roman" panose="02020603050405020304" pitchFamily="18" charset="0"/>
                <a:cs typeface="Times New Roman" panose="02020603050405020304" pitchFamily="18" charset="0"/>
              </a:rPr>
              <a:t>.get married</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变得出名</a:t>
            </a:r>
            <a:r>
              <a:rPr lang="zh-CN" altLang="zh-CN" sz="2800">
                <a:solidFill>
                  <a:srgbClr val="000000"/>
                </a:solidFill>
                <a:latin typeface="NEU-BZ-S92"/>
                <a:ea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查看</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Times New Roman" panose="02020603050405020304" pitchFamily="18" charset="0"/>
                <a:cs typeface="Times New Roman" panose="02020603050405020304" pitchFamily="18" charset="0"/>
              </a:rPr>
              <a:t>.be known for</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5</a:t>
            </a:r>
            <a:r>
              <a:rPr lang="en-US" altLang="zh-CN" sz="2800">
                <a:solidFill>
                  <a:srgbClr val="000000"/>
                </a:solidFill>
                <a:latin typeface="Times New Roman" panose="02020603050405020304" pitchFamily="18" charset="0"/>
                <a:cs typeface="Times New Roman" panose="02020603050405020304" pitchFamily="18" charset="0"/>
              </a:rPr>
              <a:t>.make money</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6</a:t>
            </a:r>
            <a:r>
              <a:rPr lang="en-US" altLang="zh-CN" sz="2800">
                <a:solidFill>
                  <a:srgbClr val="000000"/>
                </a:solidFill>
                <a:latin typeface="Times New Roman" panose="02020603050405020304" pitchFamily="18" charset="0"/>
                <a:cs typeface="Times New Roman" panose="02020603050405020304" pitchFamily="18" charset="0"/>
              </a:rPr>
              <a:t>.in this way</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7</a:t>
            </a:r>
            <a:r>
              <a:rPr lang="en-US" altLang="zh-CN" sz="2800">
                <a:solidFill>
                  <a:srgbClr val="000000"/>
                </a:solidFill>
                <a:latin typeface="Times New Roman" panose="02020603050405020304" pitchFamily="18" charset="0"/>
                <a:cs typeface="Times New Roman" panose="02020603050405020304" pitchFamily="18" charset="0"/>
              </a:rPr>
              <a:t>.by the end of</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8</a:t>
            </a:r>
            <a:r>
              <a:rPr lang="en-US" altLang="zh-CN" sz="2800">
                <a:solidFill>
                  <a:srgbClr val="000000"/>
                </a:solidFill>
                <a:latin typeface="Times New Roman" panose="02020603050405020304" pitchFamily="18" charset="0"/>
                <a:cs typeface="Times New Roman" panose="02020603050405020304" pitchFamily="18" charset="0"/>
              </a:rPr>
              <a:t>.in total</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472127" y="1182606"/>
            <a:ext cx="902811"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结婚</a:t>
            </a:r>
            <a:endParaRPr lang="zh-CN" altLang="en-US" sz="2800"/>
          </a:p>
        </p:txBody>
      </p:sp>
      <p:sp>
        <p:nvSpPr>
          <p:cNvPr id="4" name="矩形 3"/>
          <p:cNvSpPr>
            <a:spLocks noChangeAspect="1"/>
          </p:cNvSpPr>
          <p:nvPr/>
        </p:nvSpPr>
        <p:spPr>
          <a:xfrm>
            <a:off x="2472127" y="1744769"/>
            <a:ext cx="2803973" cy="567912"/>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become famous</a:t>
            </a:r>
            <a:r>
              <a:rPr lang="zh-CN" altLang="en-US" sz="2800">
                <a:solidFill>
                  <a:srgbClr val="FF0000"/>
                </a:solidFill>
                <a:latin typeface="Times New Roman" panose="02020603050405020304" pitchFamily="18" charset="0"/>
              </a:rPr>
              <a:t>　</a:t>
            </a:r>
            <a:endParaRPr lang="zh-CN" altLang="en-US" sz="2800"/>
          </a:p>
        </p:txBody>
      </p:sp>
      <p:sp>
        <p:nvSpPr>
          <p:cNvPr id="5" name="矩形 4"/>
          <p:cNvSpPr>
            <a:spLocks noChangeAspect="1"/>
          </p:cNvSpPr>
          <p:nvPr/>
        </p:nvSpPr>
        <p:spPr>
          <a:xfrm>
            <a:off x="1783758" y="2245288"/>
            <a:ext cx="1271502" cy="572593"/>
          </a:xfrm>
          <a:prstGeom prst="rect">
            <a:avLst/>
          </a:prstGeom>
        </p:spPr>
        <p:txBody>
          <a:bodyPr wrap="none">
            <a:spAutoFit/>
          </a:bodyPr>
          <a:lstStyle/>
          <a:p>
            <a:pPr>
              <a:lnSpc>
                <a:spcPct val="120000"/>
              </a:lnSpc>
            </a:pPr>
            <a:r>
              <a:rPr lang="en-US" altLang="zh-CN" sz="2800">
                <a:solidFill>
                  <a:srgbClr val="FF0000"/>
                </a:solidFill>
                <a:latin typeface="Times New Roman" panose="02020603050405020304" pitchFamily="18" charset="0"/>
              </a:rPr>
              <a:t>look up</a:t>
            </a:r>
            <a:endParaRPr lang="zh-CN" altLang="en-US" sz="2800"/>
          </a:p>
        </p:txBody>
      </p:sp>
      <p:sp>
        <p:nvSpPr>
          <p:cNvPr id="6" name="矩形 5"/>
          <p:cNvSpPr>
            <a:spLocks noChangeAspect="1"/>
          </p:cNvSpPr>
          <p:nvPr/>
        </p:nvSpPr>
        <p:spPr>
          <a:xfrm>
            <a:off x="2894178" y="2802770"/>
            <a:ext cx="2339102"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因</a:t>
            </a:r>
            <a:r>
              <a:rPr lang="en-US" altLang="zh-CN" sz="2800">
                <a:solidFill>
                  <a:srgbClr val="FF0000"/>
                </a:solidFill>
                <a:latin typeface="Times New Roman" panose="02020603050405020304" pitchFamily="18" charset="0"/>
              </a:rPr>
              <a:t>……</a:t>
            </a:r>
            <a:r>
              <a:rPr lang="zh-CN" altLang="en-US" sz="2800">
                <a:solidFill>
                  <a:srgbClr val="FF0000"/>
                </a:solidFill>
                <a:latin typeface="Times New Roman" panose="02020603050405020304" pitchFamily="18" charset="0"/>
              </a:rPr>
              <a:t>出名　</a:t>
            </a:r>
            <a:endParaRPr lang="zh-CN" altLang="en-US" sz="2800"/>
          </a:p>
        </p:txBody>
      </p:sp>
      <p:sp>
        <p:nvSpPr>
          <p:cNvPr id="7" name="矩形 6"/>
          <p:cNvSpPr>
            <a:spLocks noChangeAspect="1"/>
          </p:cNvSpPr>
          <p:nvPr/>
        </p:nvSpPr>
        <p:spPr>
          <a:xfrm>
            <a:off x="2847454" y="3377813"/>
            <a:ext cx="902811"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挣钱</a:t>
            </a:r>
            <a:endParaRPr lang="zh-CN" altLang="en-US" sz="2800"/>
          </a:p>
        </p:txBody>
      </p:sp>
      <p:sp>
        <p:nvSpPr>
          <p:cNvPr id="8" name="矩形 7"/>
          <p:cNvSpPr>
            <a:spLocks noChangeAspect="1"/>
          </p:cNvSpPr>
          <p:nvPr/>
        </p:nvSpPr>
        <p:spPr>
          <a:xfrm>
            <a:off x="2603854" y="3963889"/>
            <a:ext cx="1980029"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用这个办法</a:t>
            </a:r>
            <a:endParaRPr lang="zh-CN" altLang="en-US" sz="2800"/>
          </a:p>
        </p:txBody>
      </p:sp>
      <p:sp>
        <p:nvSpPr>
          <p:cNvPr id="9" name="矩形 8"/>
          <p:cNvSpPr>
            <a:spLocks noChangeAspect="1"/>
          </p:cNvSpPr>
          <p:nvPr/>
        </p:nvSpPr>
        <p:spPr>
          <a:xfrm>
            <a:off x="3212352" y="4492688"/>
            <a:ext cx="3297698"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在</a:t>
            </a:r>
            <a:r>
              <a:rPr lang="en-US" altLang="zh-CN" sz="2800">
                <a:solidFill>
                  <a:srgbClr val="FF0000"/>
                </a:solidFill>
                <a:latin typeface="Times New Roman" panose="02020603050405020304" pitchFamily="18" charset="0"/>
              </a:rPr>
              <a:t>(</a:t>
            </a:r>
            <a:r>
              <a:rPr lang="zh-CN" altLang="en-US" sz="2800">
                <a:solidFill>
                  <a:srgbClr val="FF0000"/>
                </a:solidFill>
                <a:latin typeface="Times New Roman" panose="02020603050405020304" pitchFamily="18" charset="0"/>
              </a:rPr>
              <a:t>某时间点</a:t>
            </a:r>
            <a:r>
              <a:rPr lang="en-US" altLang="zh-CN" sz="2800">
                <a:solidFill>
                  <a:srgbClr val="FF0000"/>
                </a:solidFill>
                <a:latin typeface="Times New Roman" panose="02020603050405020304" pitchFamily="18" charset="0"/>
              </a:rPr>
              <a:t>)</a:t>
            </a:r>
            <a:r>
              <a:rPr lang="zh-CN" altLang="en-US" sz="2800">
                <a:solidFill>
                  <a:srgbClr val="FF0000"/>
                </a:solidFill>
                <a:latin typeface="Times New Roman" panose="02020603050405020304" pitchFamily="18" charset="0"/>
              </a:rPr>
              <a:t>以前　</a:t>
            </a:r>
            <a:endParaRPr lang="zh-CN" altLang="en-US" sz="2800"/>
          </a:p>
        </p:txBody>
      </p:sp>
      <p:sp>
        <p:nvSpPr>
          <p:cNvPr id="10" name="矩形 9"/>
          <p:cNvSpPr>
            <a:spLocks noChangeAspect="1"/>
          </p:cNvSpPr>
          <p:nvPr/>
        </p:nvSpPr>
        <p:spPr>
          <a:xfrm>
            <a:off x="1935582" y="5035354"/>
            <a:ext cx="1720343" cy="567912"/>
          </a:xfrm>
          <a:prstGeom prst="rect">
            <a:avLst/>
          </a:prstGeom>
        </p:spPr>
        <p:txBody>
          <a:bodyPr wrap="none">
            <a:spAutoFit/>
          </a:bodyPr>
          <a:lstStyle/>
          <a:p>
            <a:pPr>
              <a:lnSpc>
                <a:spcPct val="120000"/>
              </a:lnSpc>
            </a:pPr>
            <a:r>
              <a:rPr lang="zh-CN" altLang="en-US" sz="2800">
                <a:solidFill>
                  <a:srgbClr val="FF0000"/>
                </a:solidFill>
                <a:latin typeface="Times New Roman" panose="02020603050405020304" pitchFamily="18" charset="0"/>
              </a:rPr>
              <a:t>总共</a:t>
            </a:r>
            <a:r>
              <a:rPr lang="en-US" altLang="zh-CN" sz="2800">
                <a:solidFill>
                  <a:srgbClr val="FF0000"/>
                </a:solidFill>
                <a:latin typeface="Times New Roman" panose="02020603050405020304" pitchFamily="18" charset="0"/>
              </a:rPr>
              <a:t>;</a:t>
            </a:r>
            <a:r>
              <a:rPr lang="zh-CN" altLang="en-US" sz="2800">
                <a:solidFill>
                  <a:srgbClr val="FF0000"/>
                </a:solidFill>
                <a:latin typeface="Times New Roman" panose="02020603050405020304" pitchFamily="18" charset="0"/>
              </a:rPr>
              <a:t>总计</a:t>
            </a:r>
            <a:endParaRPr lang="zh-CN" altLang="en-US" sz="2800"/>
          </a:p>
        </p:txBody>
      </p:sp>
    </p:spTree>
    <p:extLst>
      <p:ext uri="{BB962C8B-B14F-4D97-AF65-F5344CB8AC3E}">
        <p14:creationId xmlns:p14="http://schemas.microsoft.com/office/powerpoint/2010/main" val="143275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smtClean="0">
                  <a:solidFill>
                    <a:schemeClr val="accent2"/>
                  </a:solidFill>
                  <a:latin typeface="华文隶书" panose="02010800040101010101" pitchFamily="2" charset="-122"/>
                  <a:ea typeface="华文隶书" panose="02010800040101010101" pitchFamily="2" charset="-122"/>
                </a:rPr>
                <a:t>核心重难探究</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709239"/>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1.pain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smtClean="0">
                <a:solidFill>
                  <a:srgbClr val="000000"/>
                </a:solidFill>
                <a:latin typeface="Times New Roman" panose="02020603050405020304" pitchFamily="18" charset="0"/>
                <a:cs typeface="Times New Roman" panose="02020603050405020304" pitchFamily="18" charset="0"/>
              </a:rPr>
              <a:t>pain</a:t>
            </a:r>
            <a:r>
              <a:rPr lang="zh-CN" altLang="en-US" sz="2800">
                <a:solidFill>
                  <a:srgbClr val="000000"/>
                </a:solidFill>
                <a:latin typeface="Times New Roman" panose="02020603050405020304" pitchFamily="18" charset="0"/>
                <a:cs typeface="Times New Roman" panose="02020603050405020304" pitchFamily="18" charset="0"/>
              </a:rPr>
              <a:t>用</a:t>
            </a:r>
            <a:r>
              <a:rPr lang="zh-CN" altLang="zh-CN" sz="2800" smtClean="0">
                <a:solidFill>
                  <a:srgbClr val="000000"/>
                </a:solidFill>
                <a:latin typeface="Times New Roman" panose="02020603050405020304" pitchFamily="18" charset="0"/>
                <a:cs typeface="Times New Roman" panose="02020603050405020304" pitchFamily="18" charset="0"/>
              </a:rPr>
              <a:t>作</a:t>
            </a:r>
            <a:r>
              <a:rPr lang="zh-CN" altLang="zh-CN" sz="2800">
                <a:solidFill>
                  <a:srgbClr val="000000"/>
                </a:solidFill>
                <a:latin typeface="Times New Roman" panose="02020603050405020304" pitchFamily="18" charset="0"/>
                <a:cs typeface="Times New Roman" panose="02020603050405020304" pitchFamily="18" charset="0"/>
              </a:rPr>
              <a:t>名词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痛苦</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疼痛</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苦恼</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I felt a sharp pain in my lower back.</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我感觉到后腰一阵剧痛。</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43043"/>
            <a:ext cx="11430000" cy="505426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r>
              <a:rPr lang="en-US" altLang="zh-CN" sz="2800">
                <a:solidFill>
                  <a:srgbClr val="000000"/>
                </a:solidFill>
                <a:latin typeface="Times New Roman" panose="02020603050405020304" pitchFamily="18" charset="0"/>
                <a:cs typeface="Times New Roman" panose="02020603050405020304" pitchFamily="18" charset="0"/>
              </a:rPr>
              <a:t>pain</a:t>
            </a:r>
            <a:r>
              <a:rPr lang="zh-CN" altLang="zh-CN" sz="2800">
                <a:solidFill>
                  <a:srgbClr val="000000"/>
                </a:solidFill>
                <a:latin typeface="Times New Roman" panose="02020603050405020304" pitchFamily="18" charset="0"/>
                <a:cs typeface="Times New Roman" panose="02020603050405020304" pitchFamily="18" charset="0"/>
              </a:rPr>
              <a:t>与</a:t>
            </a:r>
            <a:r>
              <a:rPr lang="en-US" altLang="zh-CN" sz="2800">
                <a:solidFill>
                  <a:srgbClr val="000000"/>
                </a:solidFill>
                <a:latin typeface="Times New Roman" panose="02020603050405020304" pitchFamily="18" charset="0"/>
                <a:cs typeface="Times New Roman" panose="02020603050405020304" pitchFamily="18" charset="0"/>
              </a:rPr>
              <a:t>ache</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两者均可表示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疼痛</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区别如下</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①</a:t>
            </a:r>
            <a:r>
              <a:rPr lang="en-US" altLang="zh-CN" sz="2800">
                <a:solidFill>
                  <a:srgbClr val="000000"/>
                </a:solidFill>
                <a:latin typeface="Times New Roman" panose="02020603050405020304" pitchFamily="18" charset="0"/>
                <a:cs typeface="Times New Roman" panose="02020603050405020304" pitchFamily="18" charset="0"/>
              </a:rPr>
              <a:t>ache </a:t>
            </a:r>
            <a:r>
              <a:rPr lang="zh-CN" altLang="zh-CN" sz="2800">
                <a:solidFill>
                  <a:srgbClr val="000000"/>
                </a:solidFill>
                <a:latin typeface="Times New Roman" panose="02020603050405020304" pitchFamily="18" charset="0"/>
                <a:cs typeface="Times New Roman" panose="02020603050405020304" pitchFamily="18" charset="0"/>
              </a:rPr>
              <a:t>主要指肉体局部持续的疼痛或隐痛</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而</a:t>
            </a:r>
            <a:r>
              <a:rPr lang="en-US" altLang="zh-CN" sz="2800">
                <a:solidFill>
                  <a:srgbClr val="000000"/>
                </a:solidFill>
                <a:latin typeface="Times New Roman" panose="02020603050405020304" pitchFamily="18" charset="0"/>
                <a:cs typeface="Times New Roman" panose="02020603050405020304" pitchFamily="18" charset="0"/>
              </a:rPr>
              <a:t> pain </a:t>
            </a:r>
            <a:r>
              <a:rPr lang="zh-CN" altLang="zh-CN" sz="2800">
                <a:solidFill>
                  <a:srgbClr val="000000"/>
                </a:solidFill>
                <a:latin typeface="Times New Roman" panose="02020603050405020304" pitchFamily="18" charset="0"/>
                <a:cs typeface="Times New Roman" panose="02020603050405020304" pitchFamily="18" charset="0"/>
              </a:rPr>
              <a:t>的应用范围则较广</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可指轻微的痛或剧烈的痛</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可指局部的痛或全身的痛</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也可指持续的痛或突发的痛等。</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ache in his back lasted for two days.</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他的背痛了两天。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boy cried with pain.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这男孩痛得哭了起来。</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4532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79346"/>
            <a:ext cx="11430000" cy="50734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②</a:t>
            </a:r>
            <a:r>
              <a:rPr lang="zh-CN" altLang="zh-CN" sz="2800">
                <a:solidFill>
                  <a:srgbClr val="000000"/>
                </a:solidFill>
                <a:latin typeface="Times New Roman" panose="02020603050405020304" pitchFamily="18" charset="0"/>
                <a:cs typeface="Times New Roman" panose="02020603050405020304" pitchFamily="18" charset="0"/>
              </a:rPr>
              <a:t>由于</a:t>
            </a:r>
            <a:r>
              <a:rPr lang="en-US" altLang="zh-CN" sz="2800">
                <a:solidFill>
                  <a:srgbClr val="000000"/>
                </a:solidFill>
                <a:latin typeface="Times New Roman" panose="02020603050405020304" pitchFamily="18" charset="0"/>
                <a:cs typeface="Times New Roman" panose="02020603050405020304" pitchFamily="18" charset="0"/>
              </a:rPr>
              <a:t> ache </a:t>
            </a:r>
            <a:r>
              <a:rPr lang="zh-CN" altLang="zh-CN" sz="2800">
                <a:solidFill>
                  <a:srgbClr val="000000"/>
                </a:solidFill>
                <a:latin typeface="Times New Roman" panose="02020603050405020304" pitchFamily="18" charset="0"/>
                <a:cs typeface="Times New Roman" panose="02020603050405020304" pitchFamily="18" charset="0"/>
              </a:rPr>
              <a:t>通常用于指局部的持续性疼痛</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所以它经常与某些表示身体部位的词构成合成词</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表示身体的某处疼痛</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此时通常不用</a:t>
            </a:r>
            <a:r>
              <a:rPr lang="en-US" altLang="zh-CN" sz="2800">
                <a:solidFill>
                  <a:srgbClr val="000000"/>
                </a:solidFill>
                <a:latin typeface="Times New Roman" panose="02020603050405020304" pitchFamily="18" charset="0"/>
                <a:cs typeface="Times New Roman" panose="02020603050405020304" pitchFamily="18" charset="0"/>
              </a:rPr>
              <a:t> pain)</a:t>
            </a:r>
            <a:r>
              <a:rPr lang="zh-CN" altLang="zh-CN" sz="2800">
                <a:solidFill>
                  <a:srgbClr val="000000"/>
                </a:solidFill>
                <a:latin typeface="Times New Roman" panose="02020603050405020304" pitchFamily="18" charset="0"/>
                <a:cs typeface="Times New Roman" panose="02020603050405020304" pitchFamily="18" charset="0"/>
              </a:rPr>
              <a:t>。如</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headache(</a:t>
            </a:r>
            <a:r>
              <a:rPr lang="zh-CN" altLang="zh-CN" sz="2800">
                <a:solidFill>
                  <a:srgbClr val="000000"/>
                </a:solidFill>
                <a:latin typeface="Times New Roman" panose="02020603050405020304" pitchFamily="18" charset="0"/>
                <a:cs typeface="Times New Roman" panose="02020603050405020304" pitchFamily="18" charset="0"/>
              </a:rPr>
              <a:t>头痛</a:t>
            </a:r>
            <a:r>
              <a:rPr lang="en-US" altLang="zh-CN" sz="2800">
                <a:solidFill>
                  <a:srgbClr val="000000"/>
                </a:solidFill>
                <a:latin typeface="Times New Roman" panose="02020603050405020304" pitchFamily="18" charset="0"/>
                <a:cs typeface="Times New Roman" panose="02020603050405020304" pitchFamily="18" charset="0"/>
              </a:rPr>
              <a:t>), toothache(</a:t>
            </a:r>
            <a:r>
              <a:rPr lang="zh-CN" altLang="zh-CN" sz="2800">
                <a:solidFill>
                  <a:srgbClr val="000000"/>
                </a:solidFill>
                <a:latin typeface="Times New Roman" panose="02020603050405020304" pitchFamily="18" charset="0"/>
                <a:cs typeface="Times New Roman" panose="02020603050405020304" pitchFamily="18" charset="0"/>
              </a:rPr>
              <a:t>牙痛</a:t>
            </a:r>
            <a:r>
              <a:rPr lang="en-US" altLang="zh-CN" sz="2800">
                <a:solidFill>
                  <a:srgbClr val="000000"/>
                </a:solidFill>
                <a:latin typeface="Times New Roman" panose="02020603050405020304" pitchFamily="18" charset="0"/>
                <a:cs typeface="Times New Roman" panose="02020603050405020304" pitchFamily="18" charset="0"/>
              </a:rPr>
              <a:t>), stomach ache(</a:t>
            </a:r>
            <a:r>
              <a:rPr lang="zh-CN" altLang="zh-CN" sz="2800">
                <a:solidFill>
                  <a:srgbClr val="000000"/>
                </a:solidFill>
                <a:latin typeface="Times New Roman" panose="02020603050405020304" pitchFamily="18" charset="0"/>
                <a:cs typeface="Times New Roman" panose="02020603050405020304" pitchFamily="18" charset="0"/>
              </a:rPr>
              <a:t>胃痛</a:t>
            </a:r>
            <a:r>
              <a:rPr lang="en-US" altLang="zh-CN" sz="2800">
                <a:solidFill>
                  <a:srgbClr val="000000"/>
                </a:solidFill>
                <a:latin typeface="Times New Roman" panose="02020603050405020304" pitchFamily="18" charset="0"/>
                <a:cs typeface="Times New Roman" panose="02020603050405020304" pitchFamily="18" charset="0"/>
              </a:rPr>
              <a:t>), earache(</a:t>
            </a:r>
            <a:r>
              <a:rPr lang="zh-CN" altLang="zh-CN" sz="2800">
                <a:solidFill>
                  <a:srgbClr val="000000"/>
                </a:solidFill>
                <a:latin typeface="Times New Roman" panose="02020603050405020304" pitchFamily="18" charset="0"/>
                <a:cs typeface="Times New Roman" panose="02020603050405020304" pitchFamily="18" charset="0"/>
              </a:rPr>
              <a:t>耳痛</a:t>
            </a:r>
            <a:r>
              <a:rPr lang="en-US" altLang="zh-CN" sz="2800">
                <a:solidFill>
                  <a:srgbClr val="000000"/>
                </a:solidFill>
                <a:latin typeface="Times New Roman" panose="02020603050405020304" pitchFamily="18" charset="0"/>
                <a:cs typeface="Times New Roman" panose="02020603050405020304" pitchFamily="18" charset="0"/>
              </a:rPr>
              <a:t>), backache(</a:t>
            </a:r>
            <a:r>
              <a:rPr lang="zh-CN" altLang="zh-CN" sz="2800">
                <a:solidFill>
                  <a:srgbClr val="000000"/>
                </a:solidFill>
                <a:latin typeface="Times New Roman" panose="02020603050405020304" pitchFamily="18" charset="0"/>
                <a:cs typeface="Times New Roman" panose="02020603050405020304" pitchFamily="18" charset="0"/>
              </a:rPr>
              <a:t>背痛</a:t>
            </a:r>
            <a:r>
              <a:rPr lang="en-US"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NEU-BZ-S92"/>
                <a:cs typeface="宋体" panose="02010600030101010101" pitchFamily="2" charset="-122"/>
              </a:rPr>
              <a:t>③</a:t>
            </a:r>
            <a:r>
              <a:rPr lang="zh-CN" altLang="zh-CN" sz="2800">
                <a:solidFill>
                  <a:srgbClr val="000000"/>
                </a:solidFill>
                <a:latin typeface="Times New Roman" panose="02020603050405020304" pitchFamily="18" charset="0"/>
                <a:cs typeface="Times New Roman" panose="02020603050405020304" pitchFamily="18" charset="0"/>
              </a:rPr>
              <a:t>用于引申义表示精神或感情上的痛苦时</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通常用</a:t>
            </a:r>
            <a:r>
              <a:rPr lang="en-US" altLang="zh-CN" sz="2800">
                <a:solidFill>
                  <a:srgbClr val="000000"/>
                </a:solidFill>
                <a:latin typeface="Times New Roman" panose="02020603050405020304" pitchFamily="18" charset="0"/>
                <a:cs typeface="Times New Roman" panose="02020603050405020304" pitchFamily="18" charset="0"/>
              </a:rPr>
              <a:t> pain</a:t>
            </a:r>
            <a:r>
              <a:rPr lang="zh-CN" altLang="zh-CN" sz="2800">
                <a:solidFill>
                  <a:srgbClr val="000000"/>
                </a:solidFill>
                <a:latin typeface="Times New Roman" panose="02020603050405020304" pitchFamily="18" charset="0"/>
                <a:cs typeface="Times New Roman" panose="02020603050405020304" pitchFamily="18" charset="0"/>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The death of his father gave him much pain.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他父亲的死使他很悲痛。</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His harsh words caused her much pain.</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cs typeface="Times New Roman" panose="02020603050405020304" pitchFamily="18" charset="0"/>
              </a:rPr>
              <a:t>他说的话很刺耳</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她听了很不舒服。</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2975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83829"/>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学以致用</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(1)Daming ate some bad apples and he had a stomach </a:t>
            </a:r>
            <a:r>
              <a:rPr lang="zh-CN" altLang="zh-CN" sz="28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
            </a:r>
            <a:r>
              <a:rPr lang="en-US" altLang="zh-CN" sz="28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A.pain</a:t>
            </a:r>
            <a:r>
              <a:rPr lang="zh-CN" altLang="zh-CN" sz="2800">
                <a:solidFill>
                  <a:srgbClr val="000000"/>
                </a:solidFill>
                <a:latin typeface="Times New Roman" panose="02020603050405020304" pitchFamily="18" charset="0"/>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B.painful</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C.ache	</a:t>
            </a:r>
            <a:r>
              <a:rPr lang="en-US" altLang="zh-CN" sz="2800" smtClean="0">
                <a:solidFill>
                  <a:srgbClr val="000000"/>
                </a:solidFill>
                <a:latin typeface="Times New Roman" panose="02020603050405020304" pitchFamily="18" charset="0"/>
                <a:cs typeface="Times New Roman" panose="02020603050405020304" pitchFamily="18" charset="0"/>
              </a:rPr>
              <a:t>		D.hurts</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500769" y="1977709"/>
            <a:ext cx="423514" cy="572593"/>
          </a:xfrm>
          <a:prstGeom prst="rect">
            <a:avLst/>
          </a:prstGeom>
        </p:spPr>
        <p:txBody>
          <a:bodyPr wrap="none">
            <a:spAutoFit/>
          </a:bodyPr>
          <a:lstStyle/>
          <a:p>
            <a:pPr>
              <a:lnSpc>
                <a:spcPct val="120000"/>
              </a:lnSpc>
            </a:pPr>
            <a:r>
              <a:rPr lang="en-US" altLang="zh-CN" sz="2800" smtClean="0">
                <a:solidFill>
                  <a:srgbClr val="FF0000"/>
                </a:solidFill>
                <a:latin typeface="Times New Roman" panose="02020603050405020304" pitchFamily="18" charset="0"/>
              </a:rPr>
              <a:t>C</a:t>
            </a:r>
            <a:endParaRPr lang="zh-CN" altLang="en-US" sz="2800"/>
          </a:p>
        </p:txBody>
      </p:sp>
    </p:spTree>
    <p:extLst>
      <p:ext uri="{BB962C8B-B14F-4D97-AF65-F5344CB8AC3E}">
        <p14:creationId xmlns:p14="http://schemas.microsoft.com/office/powerpoint/2010/main" val="230717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108"/>
            <a:ext cx="11430000" cy="227267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a:solidFill>
                  <a:srgbClr val="000000"/>
                </a:solidFill>
                <a:latin typeface="Times New Roman" panose="02020603050405020304" pitchFamily="18" charset="0"/>
                <a:cs typeface="Times New Roman" panose="02020603050405020304" pitchFamily="18" charset="0"/>
              </a:rPr>
              <a:t>2.get married</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用法剖析</a:t>
            </a:r>
            <a:r>
              <a:rPr lang="zh-CN" altLang="zh-CN" sz="2800">
                <a:solidFill>
                  <a:srgbClr val="000000"/>
                </a:solidFill>
                <a:latin typeface="NEU-BZ-S92"/>
                <a:ea typeface="Times New Roman" panose="02020603050405020304" pitchFamily="18" charset="0"/>
                <a:cs typeface="Times New Roman" panose="02020603050405020304" pitchFamily="18" charset="0"/>
              </a:rPr>
              <a:t> </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get married</a:t>
            </a:r>
            <a:r>
              <a:rPr lang="zh-CN" altLang="zh-CN" sz="2800">
                <a:solidFill>
                  <a:srgbClr val="000000"/>
                </a:solidFill>
                <a:latin typeface="Times New Roman" panose="02020603050405020304" pitchFamily="18" charset="0"/>
                <a:cs typeface="Times New Roman" panose="02020603050405020304" pitchFamily="18" charset="0"/>
              </a:rPr>
              <a:t>是动词短语</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意为</a:t>
            </a: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a:solidFill>
                  <a:srgbClr val="000000"/>
                </a:solidFill>
                <a:latin typeface="Times New Roman" panose="02020603050405020304" pitchFamily="18" charset="0"/>
                <a:cs typeface="Times New Roman" panose="02020603050405020304" pitchFamily="18" charset="0"/>
              </a:rPr>
              <a:t>结婚</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用于表示结婚这一动作</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常用于过去时</a:t>
            </a:r>
            <a:r>
              <a:rPr lang="en-US"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cs typeface="Times New Roman" panose="02020603050405020304" pitchFamily="18" charset="0"/>
              </a:rPr>
              <a:t>不能与表示一段时间的状语连用。</a:t>
            </a:r>
            <a:endParaRPr lang="zh-CN" altLang="zh-CN" sz="28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1581150" y="2392781"/>
            <a:ext cx="9029700" cy="3762375"/>
          </a:xfrm>
          <a:prstGeom prst="rect">
            <a:avLst/>
          </a:prstGeom>
        </p:spPr>
      </p:pic>
    </p:spTree>
    <p:extLst>
      <p:ext uri="{BB962C8B-B14F-4D97-AF65-F5344CB8AC3E}">
        <p14:creationId xmlns:p14="http://schemas.microsoft.com/office/powerpoint/2010/main" val="33100778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331</TotalTime>
  <Words>995</Words>
  <Application>Microsoft Office PowerPoint</Application>
  <PresentationFormat>宽屏</PresentationFormat>
  <Paragraphs>158</Paragraphs>
  <Slides>21</Slides>
  <Notes>1</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21</vt:i4>
      </vt:variant>
    </vt:vector>
  </HeadingPairs>
  <TitlesOfParts>
    <vt:vector size="35" baseType="lpstr">
      <vt:lpstr>NEU-BZ-S92</vt:lpstr>
      <vt:lpstr>方正书宋_GBK</vt:lpstr>
      <vt:lpstr>黑体</vt:lpstr>
      <vt:lpstr>华文隶书</vt:lpstr>
      <vt:lpstr>隶书</vt:lpstr>
      <vt:lpstr>宋体</vt:lpstr>
      <vt:lpstr>微软雅黑</vt:lpstr>
      <vt:lpstr>Arial</vt:lpstr>
      <vt:lpstr>Calibri</vt:lpstr>
      <vt:lpstr>Times New Roman</vt:lpstr>
      <vt:lpstr>Office 主题</vt:lpstr>
      <vt:lpstr>专业教辅课件Q:251490010</vt:lpstr>
      <vt:lpstr>1_Office 主题</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61</cp:revision>
  <dcterms:created xsi:type="dcterms:W3CDTF">2021-07-19T03:09:34Z</dcterms:created>
  <dcterms:modified xsi:type="dcterms:W3CDTF">2025-09-10T05:41:43Z</dcterms:modified>
</cp:coreProperties>
</file>