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731" r:id="rId3"/>
    <p:sldId id="732" r:id="rId4"/>
    <p:sldId id="758" r:id="rId5"/>
    <p:sldId id="736" r:id="rId6"/>
    <p:sldId id="757" r:id="rId7"/>
    <p:sldId id="756" r:id="rId8"/>
    <p:sldId id="741" r:id="rId9"/>
    <p:sldId id="733" r:id="rId10"/>
    <p:sldId id="744" r:id="rId11"/>
    <p:sldId id="746" r:id="rId12"/>
    <p:sldId id="747" r:id="rId13"/>
    <p:sldId id="748" r:id="rId14"/>
    <p:sldId id="735" r:id="rId15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2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6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将相和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49250" y="729639"/>
            <a:ext cx="108331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匈奴人把他关进地窖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不给吃喝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他就吃雪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顽强地活着。匈奴人又把他送到遥远的北海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今贝加尔湖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叫他放羊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说如果不投降就让他在那里待一辈子。苏武没有忘记自己是汉朝的使臣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代表着国家。他坚决不做有辱国格的事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宁肯每天挖野菜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也不向匈奴人央求什么。他早把生死置之度外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却始终手持那根代表汉朝、表明使者身份的旌节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即使在放羊的时候也拿在手中。时间久了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旌节上的穗子都掉光了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他仍然紧握不放。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苏武在匈奴度过了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个年头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始终没有屈服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匈奴人只好放他回汉朝。他维护了国家的尊严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受到人们的尊敬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35972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阅读这篇短文我大约用了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给短文加一个题目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下列最合适的是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苏武牧羊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苏武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不辱使命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2701" y="257950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13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49250" y="729639"/>
            <a:ext cx="10833100" cy="51448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根据短文内容判断下列说法是否正确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苏武是宋朝的一位官员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作为使臣出使匈奴。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匈奴人不守信用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扣留了苏武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还劝他投降。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苏武始终手持那根代表汉朝、表明使者身份的旌节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说明他希望有朝一日回国后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可以凭此邀功请赏。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苏武受到人们尊敬的原因是他虽然历尽千辛万苦仍威武不屈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维护了国家尊严。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33167" y="211745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755877" y="2729382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558654" y="402587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926437" y="5268134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557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出匈奴人劝苏武投降时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苏武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性格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特点的句子。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苏武严词拒绝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我奉国家命令出使匈奴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若丧失气节就是污辱了使命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丢大汉朝的脸。如果那样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我还有什么脸见人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匈奴人用刀威胁他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他宁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死不从。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苏武是怎样战胜匈奴人的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苏武在匈奴度过了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个年头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始终没有屈服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匈奴人只好放他回汉朝。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83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49250" y="945663"/>
            <a:ext cx="10833100" cy="663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Arial Unicode MS" panose="020B0604020202020204" pitchFamily="34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选出下列加点字的正确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读音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9287871"/>
              </p:ext>
            </p:extLst>
          </p:nvPr>
        </p:nvGraphicFramePr>
        <p:xfrm>
          <a:off x="458625" y="1783592"/>
          <a:ext cx="10807700" cy="3502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文档" r:id="rId3" imgW="3826154" imgH="1239858" progId="Word.Document.12">
                  <p:embed/>
                </p:oleObj>
              </mc:Choice>
              <mc:Fallback>
                <p:oleObj name="文档" r:id="rId3" imgW="3826154" imgH="12398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625" y="1783592"/>
                        <a:ext cx="10807700" cy="3502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5587525" y="195377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✔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8713365" y="195377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✔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888829" y="336125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✔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807103" y="336125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✔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290007" y="405183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✔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945636" y="476097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511895"/>
            <a:ext cx="3672800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看拼音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词语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406023"/>
            <a:ext cx="10807700" cy="139046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53613" y="2971719"/>
            <a:ext cx="1604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召</a:t>
            </a:r>
            <a:r>
              <a:rPr lang="en-US" altLang="zh-CN" sz="3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集</a:t>
            </a:r>
            <a:endParaRPr lang="zh-CN" altLang="en-US" sz="3400" dirty="0"/>
          </a:p>
        </p:txBody>
      </p:sp>
      <p:sp>
        <p:nvSpPr>
          <p:cNvPr id="13" name="矩形 12"/>
          <p:cNvSpPr/>
          <p:nvPr/>
        </p:nvSpPr>
        <p:spPr>
          <a:xfrm>
            <a:off x="2767319" y="2947210"/>
            <a:ext cx="1604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商</a:t>
            </a:r>
            <a:r>
              <a:rPr lang="en-US" altLang="zh-CN" sz="3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议</a:t>
            </a:r>
            <a:endParaRPr lang="zh-CN" altLang="en-US" sz="3400" dirty="0"/>
          </a:p>
        </p:txBody>
      </p:sp>
      <p:sp>
        <p:nvSpPr>
          <p:cNvPr id="14" name="矩形 13"/>
          <p:cNvSpPr/>
          <p:nvPr/>
        </p:nvSpPr>
        <p:spPr>
          <a:xfrm>
            <a:off x="4964512" y="2942222"/>
            <a:ext cx="1604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拒     绝</a:t>
            </a:r>
            <a:endParaRPr lang="zh-CN" altLang="en-US" sz="3400" dirty="0"/>
          </a:p>
        </p:txBody>
      </p:sp>
      <p:sp>
        <p:nvSpPr>
          <p:cNvPr id="16" name="矩形 15"/>
          <p:cNvSpPr/>
          <p:nvPr/>
        </p:nvSpPr>
        <p:spPr>
          <a:xfrm>
            <a:off x="7155245" y="2942221"/>
            <a:ext cx="1604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承    </a:t>
            </a:r>
            <a:r>
              <a:rPr lang="zh-CN" altLang="en-US" sz="3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诺</a:t>
            </a:r>
            <a:endParaRPr lang="zh-CN" altLang="en-US" sz="3400" dirty="0"/>
          </a:p>
        </p:txBody>
      </p:sp>
      <p:sp>
        <p:nvSpPr>
          <p:cNvPr id="17" name="矩形 16"/>
          <p:cNvSpPr/>
          <p:nvPr/>
        </p:nvSpPr>
        <p:spPr>
          <a:xfrm>
            <a:off x="9335519" y="2971718"/>
            <a:ext cx="1604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胆</a:t>
            </a:r>
            <a:r>
              <a:rPr lang="en-US" altLang="zh-CN" sz="3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怯</a:t>
            </a:r>
            <a:endParaRPr lang="zh-CN" altLang="en-US" sz="3400" dirty="0"/>
          </a:p>
        </p:txBody>
      </p:sp>
    </p:spTree>
    <p:extLst>
      <p:ext uri="{BB962C8B-B14F-4D97-AF65-F5344CB8AC3E}">
        <p14:creationId xmlns:p14="http://schemas.microsoft.com/office/powerpoint/2010/main" val="211390282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821311"/>
            <a:ext cx="10833100" cy="51448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三、选词填空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顾全大局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负荆请罪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斤斤计较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同心协力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渑池会面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完璧归赵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蔺相如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被封为上大夫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上又立新功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被封为上卿。廉颇认为自己立下了许多大功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职位应比蔺相如高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扬言要找蔺相如的麻烦。蔺相如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不与廉颇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。后来廉颇认识到自己的错误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于是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。此后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他俩成了好朋友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保卫赵国。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96957" y="2828635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573893" y="282863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064407" y="409116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890047" y="409116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763801" y="472817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52774" y="537195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29587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四、按要求完成句子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秦王被逼得没办法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只好敲了一下缶。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改为双重否定句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秦王被逼得没办法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不得不敲了一下缶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秦王我都不怕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还会怕廉将军吗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改为陈述句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秦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王我都不怕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更不会怕廉将军。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5680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348215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蔺相如说和氏璧是无价之宝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要举行个隆重的典礼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他才能交出来。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这句话表现了蔺相如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的性格特点。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64893" y="333971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机智勇敢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01197" y="333971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随机应变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57242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9250" y="1614829"/>
            <a:ext cx="10833100" cy="2653034"/>
            <a:chOff x="349250" y="1912734"/>
            <a:chExt cx="10833100" cy="2653034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49250" y="1912734"/>
              <a:ext cx="10833100" cy="265303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于是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他脱下战袍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背上绑着荆条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到蔺相如门上请罪。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“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他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”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指的是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____________,____________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____________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这两个表示动作的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词反映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出他以国家利益为重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en-US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以及</a:t>
              </a: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____________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____________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的性格特点。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1646749" y="2303983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168749" y="233492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廉颇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922431" y="233492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脱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765709" y="233492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绑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30472" y="360008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勇于认错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576514" y="360008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知错就改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9250" y="918439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课外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苏武是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汉朝的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一位官员。有一年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他作为汉朝的使臣到北方匈奴人那里办事。不料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匈奴人违背诺言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扣留了他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不放苏武返回汉朝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还劝他投降。苏武严词拒绝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我奉国家命令出使匈奴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若丧失气节就是污辱了使命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丢大汉朝的脸。如果那样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我还有什么脸见人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匈奴人用刀威胁他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他宁死不从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229</TotalTime>
  <Words>489</Words>
  <Application>Microsoft Office PowerPoint</Application>
  <PresentationFormat>自定义</PresentationFormat>
  <Paragraphs>79</Paragraphs>
  <Slides>14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 Unicode MS</vt:lpstr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Cambria Math</vt:lpstr>
      <vt:lpstr>Segoe UI Symbol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41</cp:revision>
  <dcterms:created xsi:type="dcterms:W3CDTF">2020-08-11T00:21:48Z</dcterms:created>
  <dcterms:modified xsi:type="dcterms:W3CDTF">2025-08-16T07:30:04Z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