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731" r:id="rId3"/>
    <p:sldId id="732" r:id="rId4"/>
    <p:sldId id="737" r:id="rId5"/>
    <p:sldId id="736" r:id="rId6"/>
    <p:sldId id="761" r:id="rId7"/>
    <p:sldId id="760" r:id="rId8"/>
    <p:sldId id="741" r:id="rId9"/>
    <p:sldId id="762" r:id="rId10"/>
    <p:sldId id="754" r:id="rId11"/>
    <p:sldId id="755" r:id="rId12"/>
    <p:sldId id="749" r:id="rId13"/>
    <p:sldId id="733" r:id="rId14"/>
    <p:sldId id="744" r:id="rId15"/>
    <p:sldId id="745" r:id="rId16"/>
    <p:sldId id="746" r:id="rId17"/>
    <p:sldId id="747" r:id="rId18"/>
    <p:sldId id="748" r:id="rId19"/>
    <p:sldId id="758" r:id="rId20"/>
    <p:sldId id="735" r:id="rId21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54"/>
      </p:cViewPr>
      <p:guideLst>
        <p:guide orient="horz" pos="453"/>
        <p:guide pos="2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20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第四</a:t>
            </a:r>
            <a:r>
              <a:rPr lang="zh-CN" altLang="en-US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单元</a:t>
            </a:r>
            <a:endParaRPr lang="en-US" altLang="zh-CN" sz="4400" dirty="0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14</a:t>
            </a:r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圆明园的毁灭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305198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七、课内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阅读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圆明园不但建筑宏伟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还收藏着最珍贵的历史文物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上自先秦时代的青铜礼器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下至唐、宋、元、明、清历代的名人书画和各种奇珍异宝。所以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它又是当时世界上最大的博物馆、艺术馆。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456891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050351"/>
            <a:ext cx="10833100" cy="38645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1860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英法联军侵入北京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闯进圆明园。他们把园内凡是能拿得动的东西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统统掠走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拿不动的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就用大车或牲口搬运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实在运不走的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就任意破坏、毁掉。为了销毁罪证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,10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日和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三千多名侵略者奉命在园内放火。大火连烧三天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烟云笼罩了整个北京城。我国这一园林艺术的瑰宝、建筑艺术的精华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就这样化为一片灰烬。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858353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799927"/>
            <a:ext cx="10833100" cy="194399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自然段不仅写出了所藏文物的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还写出了文物的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朗读第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自然段时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我们应该带着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的感情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375037" y="1862103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历史悠久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2812220" y="2497159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数量、品种丰富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821493" y="3134109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悲愤、痛惜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700680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9250" y="72963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八、课外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阅读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我不能忘记祖国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宋庆龄在十五岁那年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被父母送到美国留学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进了佐治亚州梅肯市的威斯里安女子学院。宋庆龄是一个文静爱沉思的女孩子。她学习非常勤奋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尤其是想到将来要为祖国人民做事时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她就更加刻苦地学习。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班里要讨论历史方面的问题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她广泛搜集资料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认真思索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作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了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充分准备。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060183"/>
            <a:ext cx="10833100" cy="384259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在讨论的时候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一位美国学生站起来发言。她说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我认为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历史的发展是难以估计的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你们看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那些所谓的文明古国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特别是亚洲的中国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已经被历史淘汰了。人类的希望在美洲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在我们这里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坐在前排的宋庆龄不以为然地摇了摇头。她紧锁双眉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耐心地听着美国同学的发言。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854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729639"/>
            <a:ext cx="10833100" cy="51448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那位同学刚讲完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宋庆龄就站了起来。教室里立刻静了下来。宋庆龄虽然有些激动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但她仍然用柔和的声调说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历史确实是在不断发展着的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但它永远属于亿万大众。拥有五千年文明的中国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没有被淘汰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也不可能被淘汰。有人说中国像一头沉睡的狮子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但她不会永远沉睡下去。总有一天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东方睡狮的吼声将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震动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振动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全世界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因为她有广阔的土地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有勤劳的人民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有悠久的历史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有富饶的物产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有优良的传统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为了她的振兴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无数仁人志士在进行着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艰苦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坚苦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卓绝的斗争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5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358047"/>
            <a:ext cx="10833100" cy="32243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教室里响起了热烈的掌声。大家交口称赞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说得好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有道理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这些话多么有力量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宋庆龄虽然身在国外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但她时时刻刻关心着国内的情况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她常对同学说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我不能忘记祖国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我对祖国的未来充满了希望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33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233695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在文中括号内选择合适的词语。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总有一天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东方睡狮的吼声将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震动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振动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全世界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因为她有广阔的土地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有勤劳的人民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有悠久的历史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有富饶的物产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有优良的传统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为了她的振兴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无数仁人志士在进行着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艰苦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坚苦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卓绝的斗争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36304" y="215996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793485" y="344309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5574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084055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在讨论会上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针对美国同学的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中国已经被历史淘汰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的观点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宋庆龄提出了相反的意见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——__________________________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她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的理由是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用原文回答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049069" y="1726671"/>
            <a:ext cx="4393133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拥有五千年文明的中国</a:t>
            </a:r>
            <a:r>
              <a:rPr lang="en-US" altLang="zh-CN" dirty="0" smtClean="0">
                <a:ea typeface="宋体" panose="02010600030101010101" pitchFamily="2" charset="-122"/>
              </a:rPr>
              <a:t>,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03598" y="2981923"/>
            <a:ext cx="1083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她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有广阔的土地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有勤劳的人民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有悠久的历史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有富饶的物产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有优良的传统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为了她的振兴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无数仁人志士在进行着艰苦卓绝的斗争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52758" y="2345179"/>
            <a:ext cx="5236271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没有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被淘汰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也不可能被淘汰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2833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1295871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大家为什么对宋庆龄的发言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交口称赞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因为宋庆龄说得好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说得有道理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说的那些话有力量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十五岁的宋庆龄虽身在国外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但对祖国的未来充满了希望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你对正在腾飞的中国有哪些希望呢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略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1424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3396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4817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3213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1867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36910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9719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49250" y="729855"/>
            <a:ext cx="3696846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一、看拼音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写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词语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950" y="1511523"/>
            <a:ext cx="10807700" cy="4166538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198659" y="1953344"/>
            <a:ext cx="14574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殿</a:t>
            </a:r>
            <a:r>
              <a:rPr lang="en-US" altLang="zh-CN" sz="3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堂</a:t>
            </a:r>
            <a:endParaRPr lang="zh-CN" altLang="en-US" sz="3600" dirty="0"/>
          </a:p>
        </p:txBody>
      </p:sp>
      <p:sp>
        <p:nvSpPr>
          <p:cNvPr id="18" name="矩形 17"/>
          <p:cNvSpPr/>
          <p:nvPr/>
        </p:nvSpPr>
        <p:spPr>
          <a:xfrm>
            <a:off x="6245213" y="1953344"/>
            <a:ext cx="14574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饱</a:t>
            </a:r>
            <a:r>
              <a:rPr lang="en-US" altLang="zh-CN" sz="3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览</a:t>
            </a:r>
            <a:endParaRPr lang="zh-CN" altLang="en-US" sz="3600" dirty="0"/>
          </a:p>
        </p:txBody>
      </p:sp>
      <p:sp>
        <p:nvSpPr>
          <p:cNvPr id="20" name="矩形 19"/>
          <p:cNvSpPr/>
          <p:nvPr/>
        </p:nvSpPr>
        <p:spPr>
          <a:xfrm>
            <a:off x="725603" y="3426628"/>
            <a:ext cx="14574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境</a:t>
            </a:r>
            <a:r>
              <a:rPr lang="en-US" altLang="zh-CN" sz="3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界</a:t>
            </a:r>
            <a:endParaRPr lang="zh-CN" altLang="en-US" sz="3600" dirty="0"/>
          </a:p>
        </p:txBody>
      </p:sp>
      <p:sp>
        <p:nvSpPr>
          <p:cNvPr id="23" name="矩形 22"/>
          <p:cNvSpPr/>
          <p:nvPr/>
        </p:nvSpPr>
        <p:spPr>
          <a:xfrm>
            <a:off x="6769149" y="4881109"/>
            <a:ext cx="14574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损   失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0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49250" y="1044727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二、补全下列词语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完成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众星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画意　　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金碧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玲珑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举世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天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游览故宫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我想到的词语是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看到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结构奇巧的器物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我想到的词语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带有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字的四字词语还有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92901" y="1807535"/>
            <a:ext cx="17267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拱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474725" y="1807534"/>
            <a:ext cx="17267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诗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情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9102901" y="1807533"/>
            <a:ext cx="17267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辉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煌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492901" y="2438854"/>
            <a:ext cx="17267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剔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透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5298774" y="2438853"/>
            <a:ext cx="17267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闻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名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9102901" y="2438853"/>
            <a:ext cx="17267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海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北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5905053" y="3001132"/>
            <a:ext cx="48157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金碧辉煌　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举世闻名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417221" y="3633890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玲珑剔透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6158629" y="4266264"/>
            <a:ext cx="47131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举一反三　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举重若轻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888899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49250" y="968511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三、在括号里填上合适的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关联词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昔日的中国曾经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蒙受耻辱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我们不可否认今日中国的强大。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我们忘记了屈辱的历史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噩梦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有可能重演。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圆明园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建筑宏伟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收藏着最珍贵的历史文物。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52525" y="169842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虽然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656093" y="169842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但是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152525" y="2990074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如果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271278" y="299007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就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386493" y="4258031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不但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225765" y="425803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>
            <a:spLocks noChangeAspect="1"/>
          </p:cNvSpPr>
          <p:nvPr/>
        </p:nvSpPr>
        <p:spPr>
          <a:xfrm>
            <a:off x="349250" y="72963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四、按要求完成句子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练习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圆明园是一座举世闻名的皇家园林。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改为感叹句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圆明园真是一座举世闻名的皇家园林啊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圆明园是当时最大的世界上的博物馆、艺术馆。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修改病句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圆明园是当时世界上最大的博物馆、艺术馆。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圆明园中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有金碧辉煌的殿堂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也有玲珑剔透的亭台楼阁。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用加点词语造句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这家餐厅有传统的家常菜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也有创新的融合菜。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2448669" y="4280879"/>
            <a:ext cx="46679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846061" y="4280879"/>
            <a:ext cx="46679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6225765" y="4280879"/>
            <a:ext cx="46679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80063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1077407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五、品读句子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回答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问题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圆明园的毁灭是中国文化史上不可估量的损失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也是世界文化史上不可估量的损失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中国文化史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世界文化史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突出圆明园的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______________,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估量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的意思是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一词我体会到作者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的感情。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61653" y="3063763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文化价值之高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973853" y="3681985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估计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92485" y="4315194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无比愤怒和痛惜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9467679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2295811"/>
              </p:ext>
            </p:extLst>
          </p:nvPr>
        </p:nvGraphicFramePr>
        <p:xfrm>
          <a:off x="443057" y="752487"/>
          <a:ext cx="10833100" cy="15211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4" name="文档" r:id="rId3" imgW="3826154" imgH="537272" progId="Word.Document.12">
                  <p:embed/>
                </p:oleObj>
              </mc:Choice>
              <mc:Fallback>
                <p:oleObj name="文档" r:id="rId3" imgW="3826154" imgH="53727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3057" y="752487"/>
                        <a:ext cx="10833100" cy="15211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49250" y="212382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句子中加点的词表现了英法联军的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试着联系上下文进行联想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他们拿走了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拿走了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__________________;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掠走了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掠走了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___________________;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毁掉了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毁掉了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。这激起了我们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201197" y="2193768"/>
            <a:ext cx="34804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贪婪、无耻和野蛮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480582" y="2847683"/>
            <a:ext cx="3892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先秦时代的青铜礼器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551893" y="3464822"/>
            <a:ext cx="3892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古色古香的珐琅瓷瓶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568291" y="3460507"/>
            <a:ext cx="3892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用金子和釉做的神像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532229" y="4104274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各种色调的玉石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6980263" y="4104274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丰富的图书文物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2304653" y="4731518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各种精美的建筑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1008509" y="5358762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无比深沉的愤怒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846961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988175"/>
            <a:ext cx="10833100" cy="13726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六、假如你和朋友站在圆明园遗迹旁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你打算向他介绍些什么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呢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21CRG03.eps" descr="id:2147489111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614275"/>
            <a:ext cx="10807700" cy="2262332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7468655" y="270447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277648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246</TotalTime>
  <Words>991</Words>
  <Application>Microsoft Office PowerPoint</Application>
  <PresentationFormat>自定义</PresentationFormat>
  <Paragraphs>106</Paragraphs>
  <Slides>20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NEU-BZ-S92</vt:lpstr>
      <vt:lpstr>方正书宋_GBK</vt:lpstr>
      <vt:lpstr>方正宋黑_GBK</vt:lpstr>
      <vt:lpstr>黑体</vt:lpstr>
      <vt:lpstr>楷体</vt:lpstr>
      <vt:lpstr>隶书</vt:lpstr>
      <vt:lpstr>宋体</vt:lpstr>
      <vt:lpstr>Arial</vt:lpstr>
      <vt:lpstr>Calibri</vt:lpstr>
      <vt:lpstr>Segoe UI Symbol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43</cp:revision>
  <dcterms:created xsi:type="dcterms:W3CDTF">2020-08-11T00:21:48Z</dcterms:created>
  <dcterms:modified xsi:type="dcterms:W3CDTF">2025-08-16T07:46:09Z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