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6"/>
  </p:notesMasterIdLst>
  <p:sldIdLst>
    <p:sldId id="256" r:id="rId2"/>
    <p:sldId id="731" r:id="rId3"/>
    <p:sldId id="732" r:id="rId4"/>
    <p:sldId id="757" r:id="rId5"/>
    <p:sldId id="736" r:id="rId6"/>
    <p:sldId id="741" r:id="rId7"/>
    <p:sldId id="754" r:id="rId8"/>
    <p:sldId id="733" r:id="rId9"/>
    <p:sldId id="744" r:id="rId10"/>
    <p:sldId id="745" r:id="rId11"/>
    <p:sldId id="746" r:id="rId12"/>
    <p:sldId id="755" r:id="rId13"/>
    <p:sldId id="756" r:id="rId14"/>
    <p:sldId id="735" r:id="rId15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53" userDrawn="1">
          <p15:clr>
            <a:srgbClr val="A4A3A4"/>
          </p15:clr>
        </p15:guide>
        <p15:guide id="2" pos="27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9966"/>
    <a:srgbClr val="D60093"/>
    <a:srgbClr val="E3261E"/>
    <a:srgbClr val="B53D5A"/>
    <a:srgbClr val="5F5F5F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591" autoAdjust="0"/>
  </p:normalViewPr>
  <p:slideViewPr>
    <p:cSldViewPr>
      <p:cViewPr varScale="1">
        <p:scale>
          <a:sx n="97" d="100"/>
          <a:sy n="97" d="100"/>
        </p:scale>
        <p:origin x="498" y="90"/>
      </p:cViewPr>
      <p:guideLst>
        <p:guide orient="horz" pos="453"/>
        <p:guide pos="27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14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7832" y="503783"/>
            <a:ext cx="7521637" cy="4620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7995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9368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24695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4.xml"/><Relationship Id="rId9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0596459" y="5560029"/>
            <a:ext cx="864096" cy="898646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5" r:id="rId2"/>
    <p:sldLayoutId id="2147483689" r:id="rId3"/>
    <p:sldLayoutId id="2147483690" r:id="rId4"/>
    <p:sldLayoutId id="2147483691" r:id="rId5"/>
    <p:sldLayoutId id="2147483692" r:id="rId6"/>
    <p:sldLayoutId id="2147483694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Relationship Id="rId5" Type="http://schemas.openxmlformats.org/officeDocument/2006/relationships/slide" Target="slide3.xml"/><Relationship Id="rId4" Type="http://schemas.openxmlformats.org/officeDocument/2006/relationships/slide" Target="slide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2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3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32445" y="3722371"/>
            <a:ext cx="10801200" cy="1785933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第六</a:t>
            </a:r>
            <a:r>
              <a:rPr lang="zh-CN" altLang="en-US" sz="4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单元</a:t>
            </a:r>
            <a:endParaRPr lang="en-US" altLang="zh-CN" sz="4400" dirty="0" smtClean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algn="ctr"/>
            <a:r>
              <a:rPr lang="en-US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20*</a:t>
            </a:r>
            <a:r>
              <a:rPr lang="zh-CN" altLang="en-US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　“精彩极了”和“糟糕透了”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878233"/>
            <a:ext cx="10833100" cy="448276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20000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⑤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菜叶晒干了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父亲也出差回来了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看到满屋子的菜叶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他很纳闷。母亲拿出我的信给他看。父亲看了信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边防兵再苦也苦不过南沙。南沙都有船只定期送新鲜菜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孩子在哨所吃菜会成问题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?”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真是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知子莫若父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。父亲猜我想要的是茶叶而不是菜叶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于是给我寄了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公斤的茶叶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并写信问我要的是否是茶叶。同时他说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渴望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希望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给我寄错了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因为那饱含母亲深情的菜叶没有寄来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751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1799230"/>
            <a:ext cx="10833100" cy="192206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20000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⑥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父亲的信让我难过了好久。我不知道他们后来是怎样把那些菜叶吃完的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可那茶叶的滋味却让我回味至今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难以忘怀。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1332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49250" y="1286039"/>
            <a:ext cx="10833100" cy="320241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用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dirty="0">
                <a:solidFill>
                  <a:srgbClr val="000000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✔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选出文中括号内最恰当的词语。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一次超强度的体能训练之后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我又累又渴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非常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渴望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希望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喝一杯清香滚烫的家乡茶。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同时他说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渴望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希望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给我寄错了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因为那饱含母亲深情的菜叶没有寄来。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641357" y="2275608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latin typeface="Segoe UI Symbol" panose="020B0502040204020203" pitchFamily="34" charset="0"/>
                <a:ea typeface="宋体" panose="02010600030101010101" pitchFamily="2" charset="-122"/>
                <a:cs typeface="Segoe UI Symbol" panose="020B0502040204020203" pitchFamily="34" charset="0"/>
              </a:rPr>
              <a:t>✔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3541805" y="3528119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latin typeface="Segoe UI Symbol" panose="020B0502040204020203" pitchFamily="34" charset="0"/>
                <a:ea typeface="宋体" panose="02010600030101010101" pitchFamily="2" charset="-122"/>
                <a:cs typeface="Segoe UI Symbol" panose="020B0502040204020203" pitchFamily="34" charset="0"/>
              </a:rPr>
              <a:t>✔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33227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>
            <a:spLocks noChangeAspect="1"/>
          </p:cNvSpPr>
          <p:nvPr/>
        </p:nvSpPr>
        <p:spPr>
          <a:xfrm>
            <a:off x="349250" y="853991"/>
            <a:ext cx="108331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文中最后一段说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父亲的信让我难过了好久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我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为什么会难过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我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为父亲寄来的茶叶和母亲未寄出的菜叶所蕴含的爱而感动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父母的那份爱子之心令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我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心怀愧疚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所以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我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难过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在文中用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画出一句体现母亲对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我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的关爱的句子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示例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u="sng" dirty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第二天一早</a:t>
            </a:r>
            <a:r>
              <a:rPr lang="en-US" altLang="zh-CN" u="sng" dirty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u="sng" dirty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母亲就去菜市场买了几十斤青菜</a:t>
            </a:r>
            <a:r>
              <a:rPr lang="en-US" altLang="zh-CN" u="sng" dirty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u="sng" dirty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扛回家洗净去根去秆</a:t>
            </a:r>
            <a:r>
              <a:rPr lang="en-US" altLang="zh-CN" u="sng" dirty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u="sng" dirty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仅留菜叶拿去晒</a:t>
            </a:r>
            <a:r>
              <a:rPr lang="zh-CN" altLang="zh-CN" u="sng" dirty="0" smtClean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0338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80717" y="1295871"/>
            <a:ext cx="5400600" cy="2800767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竖卷形 2"/>
          <p:cNvSpPr/>
          <p:nvPr/>
        </p:nvSpPr>
        <p:spPr>
          <a:xfrm>
            <a:off x="504453" y="951187"/>
            <a:ext cx="1872188" cy="4449140"/>
          </a:xfrm>
          <a:prstGeom prst="vertic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导</a:t>
            </a:r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航</a:t>
            </a:r>
            <a:endParaRPr lang="zh-CN" altLang="en-US" sz="5400" dirty="0">
              <a:latin typeface="+mj-ea"/>
              <a:ea typeface="+mj-ea"/>
            </a:endParaRPr>
          </a:p>
        </p:txBody>
      </p:sp>
      <p:sp>
        <p:nvSpPr>
          <p:cNvPr id="2" name="折角形 1"/>
          <p:cNvSpPr/>
          <p:nvPr/>
        </p:nvSpPr>
        <p:spPr>
          <a:xfrm>
            <a:off x="3960837" y="1503396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基础梳理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1" name="折角形 10"/>
          <p:cNvSpPr/>
          <p:nvPr/>
        </p:nvSpPr>
        <p:spPr>
          <a:xfrm>
            <a:off x="3960837" y="2748170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能力提升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3" name="折角形 12"/>
          <p:cNvSpPr/>
          <p:nvPr/>
        </p:nvSpPr>
        <p:spPr>
          <a:xfrm>
            <a:off x="3939125" y="3993213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智慧拓展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6" name="动作按钮: 自定义 15">
            <a:hlinkClick r:id="rId2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3" y="2691867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7" name="动作按钮: 自定义 16">
            <a:hlinkClick r:id="rId4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2" y="3936910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9" name="动作按钮: 自定义 18">
            <a:hlinkClick r:id="rId5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3" y="1449719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35133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150"/>
                            </p:stCondLst>
                            <p:childTnLst>
                              <p:par>
                                <p:cTn id="1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800"/>
                            </p:stCondLst>
                            <p:childTnLst>
                              <p:par>
                                <p:cTn id="2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 animBg="1"/>
      <p:bldP spid="11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基础梳理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49250" y="1089679"/>
            <a:ext cx="10833100" cy="73250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一、用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dirty="0">
                <a:solidFill>
                  <a:srgbClr val="000000"/>
                </a:solidFill>
                <a:latin typeface="Segoe UI Symbol" panose="020B0502040204020203" pitchFamily="34" charset="0"/>
                <a:ea typeface="宋体" panose="02010600030101010101" pitchFamily="2" charset="-122"/>
                <a:cs typeface="Segoe UI Symbol" panose="020B0502040204020203" pitchFamily="34" charset="0"/>
              </a:rPr>
              <a:t>✔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选出加点字的正确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读音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5514895"/>
              </p:ext>
            </p:extLst>
          </p:nvPr>
        </p:nvGraphicFramePr>
        <p:xfrm>
          <a:off x="458625" y="1956324"/>
          <a:ext cx="10807700" cy="280177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6" name="文档" r:id="rId3" imgW="3826154" imgH="991887" progId="Word.Document.12">
                  <p:embed/>
                </p:oleObj>
              </mc:Choice>
              <mc:Fallback>
                <p:oleObj name="文档" r:id="rId3" imgW="3826154" imgH="99188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58625" y="1956324"/>
                        <a:ext cx="10807700" cy="280177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矩形 8"/>
          <p:cNvSpPr/>
          <p:nvPr/>
        </p:nvSpPr>
        <p:spPr>
          <a:xfrm>
            <a:off x="4350373" y="2137119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latin typeface="Segoe UI Symbol" panose="020B0502040204020203" pitchFamily="34" charset="0"/>
                <a:ea typeface="宋体" panose="02010600030101010101" pitchFamily="2" charset="-122"/>
                <a:cs typeface="Segoe UI Symbol" panose="020B0502040204020203" pitchFamily="34" charset="0"/>
              </a:rPr>
              <a:t>✔</a:t>
            </a:r>
            <a:endParaRPr lang="zh-CN" altLang="en-US" dirty="0"/>
          </a:p>
        </p:txBody>
      </p:sp>
      <p:sp>
        <p:nvSpPr>
          <p:cNvPr id="18" name="矩形 17"/>
          <p:cNvSpPr/>
          <p:nvPr/>
        </p:nvSpPr>
        <p:spPr>
          <a:xfrm>
            <a:off x="5656349" y="2137119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latin typeface="Segoe UI Symbol" panose="020B0502040204020203" pitchFamily="34" charset="0"/>
                <a:ea typeface="宋体" panose="02010600030101010101" pitchFamily="2" charset="-122"/>
                <a:cs typeface="Segoe UI Symbol" panose="020B0502040204020203" pitchFamily="34" charset="0"/>
              </a:rPr>
              <a:t>✔</a:t>
            </a:r>
            <a:endParaRPr lang="zh-CN" altLang="en-US" dirty="0"/>
          </a:p>
        </p:txBody>
      </p:sp>
      <p:sp>
        <p:nvSpPr>
          <p:cNvPr id="19" name="矩形 18"/>
          <p:cNvSpPr/>
          <p:nvPr/>
        </p:nvSpPr>
        <p:spPr>
          <a:xfrm>
            <a:off x="9433445" y="2137119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latin typeface="Segoe UI Symbol" panose="020B0502040204020203" pitchFamily="34" charset="0"/>
                <a:ea typeface="宋体" panose="02010600030101010101" pitchFamily="2" charset="-122"/>
                <a:cs typeface="Segoe UI Symbol" panose="020B0502040204020203" pitchFamily="34" charset="0"/>
              </a:rPr>
              <a:t>✔</a:t>
            </a:r>
            <a:endParaRPr lang="zh-CN" altLang="en-US" dirty="0"/>
          </a:p>
        </p:txBody>
      </p:sp>
      <p:sp>
        <p:nvSpPr>
          <p:cNvPr id="20" name="矩形 19"/>
          <p:cNvSpPr/>
          <p:nvPr/>
        </p:nvSpPr>
        <p:spPr>
          <a:xfrm>
            <a:off x="9753247" y="2801931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latin typeface="Segoe UI Symbol" panose="020B0502040204020203" pitchFamily="34" charset="0"/>
                <a:ea typeface="宋体" panose="02010600030101010101" pitchFamily="2" charset="-122"/>
                <a:cs typeface="Segoe UI Symbol" panose="020B0502040204020203" pitchFamily="34" charset="0"/>
              </a:rPr>
              <a:t>✔</a:t>
            </a:r>
            <a:endParaRPr lang="zh-CN" altLang="en-US" dirty="0"/>
          </a:p>
        </p:txBody>
      </p:sp>
      <p:sp>
        <p:nvSpPr>
          <p:cNvPr id="21" name="矩形 20"/>
          <p:cNvSpPr/>
          <p:nvPr/>
        </p:nvSpPr>
        <p:spPr>
          <a:xfrm>
            <a:off x="1748253" y="4222220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latin typeface="Segoe UI Symbol" panose="020B0502040204020203" pitchFamily="34" charset="0"/>
                <a:ea typeface="宋体" panose="02010600030101010101" pitchFamily="2" charset="-122"/>
                <a:cs typeface="Segoe UI Symbol" panose="020B0502040204020203" pitchFamily="34" charset="0"/>
              </a:rPr>
              <a:t>✔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6245122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8" grpId="0"/>
      <p:bldP spid="19" grpId="0"/>
      <p:bldP spid="20" grpId="0"/>
      <p:bldP spid="2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1727919"/>
            <a:ext cx="10833100" cy="73250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二、写出下列加点词语的近义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词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35215059"/>
              </p:ext>
            </p:extLst>
          </p:nvPr>
        </p:nvGraphicFramePr>
        <p:xfrm>
          <a:off x="452889" y="2513639"/>
          <a:ext cx="10833100" cy="152119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4" name="文档" r:id="rId3" imgW="3826154" imgH="537272" progId="Word.Document.12">
                  <p:embed/>
                </p:oleObj>
              </mc:Choice>
              <mc:Fallback>
                <p:oleObj name="文档" r:id="rId3" imgW="3826154" imgH="53727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52889" y="2513639"/>
                        <a:ext cx="10833100" cy="152119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8281317" y="2511571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夸赞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9646285" y="3277352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激励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16181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能力提升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49250" y="1367879"/>
            <a:ext cx="10833100" cy="329320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三、品读句子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回答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问题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母亲一念完那首诗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眼睛亮亮的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兴奋地嚷着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巴迪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真是你写的吗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多美的诗啊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精彩极了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!”</a:t>
            </a: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从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对母亲的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描写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中</a:t>
            </a:r>
            <a:r>
              <a:rPr lang="zh-CN" altLang="en-US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可以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感受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到母亲对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我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_______________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005069" y="3342896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神态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00500" y="3342896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动作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993285" y="3342895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语言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5813381" y="3974311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鼓励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1436995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906335"/>
            <a:ext cx="10833100" cy="450469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这些年来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我少年时代听到的这两种声音一直交织在我的耳际。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精彩极了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!”“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糟糕透了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!”“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精彩极了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!”“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糟糕透了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!”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……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它们像两股风不断地向我吹来。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句中的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两种声音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分别指的是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_________________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_______________,“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交织在我的耳际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是指两种声音常同时在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我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耳边响起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这是在暗示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我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常以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告诫自己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要对自己有正确的认识。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461453" y="2885958"/>
            <a:ext cx="22429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“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精彩极了</a:t>
            </a:r>
            <a:r>
              <a:rPr lang="en-US" altLang="zh-CN" dirty="0">
                <a:ea typeface="宋体" panose="02010600030101010101" pitchFamily="2" charset="-122"/>
              </a:rPr>
              <a:t>”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20477" y="3513190"/>
            <a:ext cx="22429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“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糟糕透了</a:t>
            </a:r>
            <a:r>
              <a:rPr lang="en-US" altLang="zh-CN" dirty="0" smtClean="0">
                <a:ea typeface="宋体" panose="02010600030101010101" pitchFamily="2" charset="-122"/>
              </a:rPr>
              <a:t>”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734024" y="4158326"/>
            <a:ext cx="224452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父母的评价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28469619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1040519"/>
            <a:ext cx="10833100" cy="393338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四、读句子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用一个词概括出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我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的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心情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她搂住了我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赞扬声雨点般落到我身上。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我用最漂亮的花体字把诗认认真真地重新誊写了一遍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我再也受不了了。我冲出饭厅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跑进自己的房间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扑到床上失声痛哭起来。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003117" y="1777079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得意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9826165" y="3063391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期待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754645" y="4334344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难过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24568919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智慧拓展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49250" y="901959"/>
            <a:ext cx="108331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五、课外阅读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清香父母茶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20000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那是一段关于茶的往事。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20000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年前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我在祖国南疆的哨所当兵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初入军营的我经常会想念远在千里之外的父母。一次超强度的体能训练之后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我又累又渴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非常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渴望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希望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喝一杯清香滚烫的家乡茶。我给父亲写了封信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请他买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公斤的茶叶寄来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9453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729639"/>
            <a:ext cx="10833100" cy="512294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20000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信寄到了父亲单位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可父亲出差了。于是单位的同事就将信送到我母亲手里。或许是因为字迹潦草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母亲把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茶叶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看成了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菜叶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。第二天一早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母亲就去菜市场买了几十斤青菜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扛回家洗净去根去秆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仅留菜叶拿去晒。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20000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那时正值江南梅雨季节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想要把菜叶晒干可真不容易。为了尽快把菜叶送到我的手中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天稍一放晴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母亲就把菜叶拿出去晒。若遇上下雨天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不会骑单车的母亲就会不顾一切地跑回家收菜叶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8548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家庭作业(1)</Template>
  <TotalTime>271</TotalTime>
  <Words>706</Words>
  <Application>Microsoft Office PowerPoint</Application>
  <PresentationFormat>自定义</PresentationFormat>
  <Paragraphs>60</Paragraphs>
  <Slides>14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8" baseType="lpstr">
      <vt:lpstr>NEU-BZ-S92</vt:lpstr>
      <vt:lpstr>方正书宋_GBK</vt:lpstr>
      <vt:lpstr>方正宋黑_GBK</vt:lpstr>
      <vt:lpstr>黑体</vt:lpstr>
      <vt:lpstr>楷体</vt:lpstr>
      <vt:lpstr>隶书</vt:lpstr>
      <vt:lpstr>宋体</vt:lpstr>
      <vt:lpstr>Arial</vt:lpstr>
      <vt:lpstr>Calibri</vt:lpstr>
      <vt:lpstr>Segoe UI Symbol</vt:lpstr>
      <vt:lpstr>Times New Roman</vt:lpstr>
      <vt:lpstr>专业教辅课件Q:251490010</vt:lpstr>
      <vt:lpstr>文档</vt:lpstr>
      <vt:lpstr>Microsoft Word 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ITSK.com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SkyUser</dc:creator>
  <cp:lastModifiedBy>SkyUser</cp:lastModifiedBy>
  <cp:revision>31</cp:revision>
  <dcterms:created xsi:type="dcterms:W3CDTF">2020-08-11T00:21:48Z</dcterms:created>
  <dcterms:modified xsi:type="dcterms:W3CDTF">2025-08-16T08:54:38Z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