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731" r:id="rId3"/>
    <p:sldId id="732" r:id="rId4"/>
    <p:sldId id="737" r:id="rId5"/>
    <p:sldId id="738" r:id="rId6"/>
    <p:sldId id="739" r:id="rId7"/>
    <p:sldId id="740" r:id="rId8"/>
    <p:sldId id="736" r:id="rId9"/>
    <p:sldId id="741" r:id="rId10"/>
    <p:sldId id="742" r:id="rId11"/>
    <p:sldId id="743" r:id="rId12"/>
    <p:sldId id="744" r:id="rId13"/>
    <p:sldId id="733" r:id="rId14"/>
    <p:sldId id="745" r:id="rId15"/>
    <p:sldId id="751" r:id="rId16"/>
    <p:sldId id="749" r:id="rId17"/>
    <p:sldId id="750" r:id="rId18"/>
    <p:sldId id="735" r:id="rId1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54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14</a:t>
            </a:r>
            <a:r>
              <a:rPr lang="zh-CN" altLang="zh-CN" sz="4400" dirty="0">
                <a:solidFill>
                  <a:srgbClr val="D60093"/>
                </a:solidFill>
              </a:rPr>
              <a:t>　普罗米修斯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七、课内阅读我最棒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火神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不敢违抗宙斯的命令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只好把普罗米修斯押到高加索山上。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普罗米修斯双手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和双脚戴着铁环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被死死地锁在高高的悬崖上。他既不能动弹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也不能睡觉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日夜遭受着风吹雨淋的痛苦。尽管如此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普罗米修斯就是不向宙斯屈服。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狠心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的宙斯又派了一只凶恶的鹫鹰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每天站在普罗米修斯的双膝上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用它尖利的嘴巴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啄食他的肝脏。白天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他的肝脏被吃光了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可是一到晚上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肝脏又重新长了出来。这样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普罗米修斯所承受的痛苦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永远没有了尽头。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95896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选文属于故事的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起因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经过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下列说法正确的一项是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选文写出了宙斯惩罚的严厉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可见其手段之残忍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选文通过对普罗米修斯神态、动作、语言的生动描写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突出了他的英雄形象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选文中的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说明火神胆小、缺乏正义感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和宙斯一样狠心霸道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88829" y="100783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40957" y="215996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608670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338639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分别用一个成语形容一下普罗米修斯和宙斯。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普罗米修斯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宙斯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36901" y="402657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不屈不挠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41662" y="461134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心狠手辣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读着文字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我眼前浮现出一幅幅画面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火辣辣的太阳炙烤着大地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普罗米修斯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漫漫长夜空无一人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普罗米修斯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大雪纷飞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冰天雪地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普罗米修斯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41662" y="1580973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忍受着酷热　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024733" y="2161448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忍受着孤独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292376" y="2759078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忍受着寒冷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532019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八、课外阅读我能行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大力</a:t>
            </a:r>
            <a:r>
              <a:rPr lang="zh-CN" altLang="en-US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士</a:t>
            </a:r>
            <a:r>
              <a:rPr lang="zh-CN" altLang="zh-CN" smtClean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赫拉克勒斯</a:t>
            </a: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的故事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节选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赫拉克勒斯踏上了艰难的征程。他路过高加索山时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克服了各种意想不到的困难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凭着惊人的勇气和智慧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搭救了为人类盗火而被宙斯悬吊在悬崖绝壁的普罗米修斯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在崇山峻岭中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他与凶猛的狮子搏斗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捕杀了残害人类的猛狮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为人民除掉了大害。他的威望和名声越来越大。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35831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他路过伊利斯城邦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看到国王颁布的榜文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谁能在一天之内将国王的牛棚打扫干净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将得到国王牛群的十分之一。其实这是国王设下的一个圈套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他想让那些傻瓜给他白干活。国王的牛棚因为长年没有打扫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牛粪堆积如山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一个人别说用一天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就是用三天时间也不可能清理干净。赫拉克勒斯知道这些后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决定戏弄一下贪婪的国王。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他觐见了国王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并找来证人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写下了契约。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18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24280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其实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赫拉克勒斯早就有了锦囊妙计。他在牛棚旁边挖了一条沟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引来河水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没半天工夫就把牛棚洗得干干净净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焕然一新。可是国王赖账了。大力士赫拉克勒斯一怒之下赶走了国王。长期受到国王欺压的老百姓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无不拍手称快。</a:t>
            </a:r>
            <a:endParaRPr lang="zh-CN" altLang="zh-CN">
              <a:solidFill>
                <a:srgbClr val="000000"/>
              </a:solidFill>
              <a:effectLst/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48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结合上下文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解释词语。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焕然一新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拍手称快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 ________________________________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赫拉克勒斯用什么方法把牛棚打扫得干干净净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在文中画出来。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664693" y="1449719"/>
            <a:ext cx="481894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形容出现了崭新的面貌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4453" y="1992272"/>
            <a:ext cx="1058517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             拍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着手喊痛快。多形容看到事情有称心如意的结局而高兴痛快的样子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4394151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他在牛棚旁边挖了一条沟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引来河水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没半天工夫就把牛棚洗得干干净净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焕然一新。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40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43988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赫拉克勒斯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离家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后做了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许多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选文中写到了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分别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详写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你敬佩赫拉克勒斯吗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1169" y="2033571"/>
            <a:ext cx="317106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营救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普罗米修斯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325125" y="2023411"/>
            <a:ext cx="193514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捕杀猛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狮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913165" y="2005117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戏弄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国王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90054" y="2607591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戏弄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国王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245653" y="2607591"/>
            <a:ext cx="23471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赶走了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国王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61950" y="3852326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敬佩他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因为他不但力大无比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而且非常勇敢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充满智慧。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90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526062"/>
              </p:ext>
            </p:extLst>
          </p:nvPr>
        </p:nvGraphicFramePr>
        <p:xfrm>
          <a:off x="360437" y="1511895"/>
          <a:ext cx="11671959" cy="2816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文档" r:id="rId3" imgW="3837129" imgH="924992" progId="Word.Document.12">
                  <p:embed/>
                </p:oleObj>
              </mc:Choice>
              <mc:Fallback>
                <p:oleObj name="文档" r:id="rId3" imgW="3837129" imgH="9249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0437" y="1511895"/>
                        <a:ext cx="11671959" cy="2816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2222812" y="2631343"/>
            <a:ext cx="46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9217420" y="2624656"/>
            <a:ext cx="972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438836" y="3315279"/>
            <a:ext cx="64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835913" y="3308591"/>
            <a:ext cx="371675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329220" y="4055023"/>
            <a:ext cx="64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835913" y="4063705"/>
            <a:ext cx="720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61950" y="585623"/>
            <a:ext cx="10160033" cy="5606792"/>
            <a:chOff x="361950" y="585623"/>
            <a:chExt cx="10160033" cy="5606792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585623"/>
              <a:ext cx="4108817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二、看拼音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写词语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4453" y="1259082"/>
              <a:ext cx="3066667" cy="493333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32845" y="1259082"/>
              <a:ext cx="3085714" cy="489523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17221" y="1249558"/>
              <a:ext cx="3104762" cy="4904762"/>
            </a:xfrm>
            <a:prstGeom prst="rect">
              <a:avLst/>
            </a:prstGeom>
          </p:spPr>
        </p:pic>
      </p:grpSp>
      <p:sp>
        <p:nvSpPr>
          <p:cNvPr id="9" name="矩形 8"/>
          <p:cNvSpPr>
            <a:spLocks noChangeAspect="1"/>
          </p:cNvSpPr>
          <p:nvPr/>
        </p:nvSpPr>
        <p:spPr>
          <a:xfrm>
            <a:off x="720477" y="1952270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悲   惨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319753" y="1935218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野   兽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695421" y="1935218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违   抗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396" y="3954407"/>
            <a:ext cx="3211954" cy="2225748"/>
          </a:xfrm>
          <a:prstGeom prst="rect">
            <a:avLst/>
          </a:prstGeom>
        </p:spPr>
      </p:pic>
      <p:sp>
        <p:nvSpPr>
          <p:cNvPr id="12" name="矩形 11"/>
          <p:cNvSpPr>
            <a:spLocks noChangeAspect="1"/>
          </p:cNvSpPr>
          <p:nvPr/>
        </p:nvSpPr>
        <p:spPr>
          <a:xfrm>
            <a:off x="712054" y="4735203"/>
            <a:ext cx="2518638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smtClean="0">
                <a:ea typeface="宋体" panose="02010600030101010101" pitchFamily="2" charset="-122"/>
                <a:cs typeface="Times New Roman" panose="02020603050405020304" pitchFamily="18" charset="0"/>
              </a:rPr>
              <a:t>气   愤</a:t>
            </a:r>
            <a:endParaRPr lang="zh-CN" altLang="en-US" sz="66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257523" y="4735203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获   得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675702" y="4742423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既   然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4437572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0134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三、词语巧搭配。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的惩罚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的悬崖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宙斯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的鹫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鹰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嘴巴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的黑暗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6501" y="236338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严厉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165309" y="232933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高高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36501" y="295576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狠心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45644" y="296782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凶恶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28613" y="359141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尖利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147589" y="355764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无边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31813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791815"/>
              </p:ext>
            </p:extLst>
          </p:nvPr>
        </p:nvGraphicFramePr>
        <p:xfrm>
          <a:off x="430213" y="1292225"/>
          <a:ext cx="11645900" cy="334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文档" r:id="rId3" imgW="3829305" imgH="1103357" progId="Word.Document.12">
                  <p:embed/>
                </p:oleObj>
              </mc:Choice>
              <mc:Fallback>
                <p:oleObj name="文档" r:id="rId3" imgW="3829305" imgH="11033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0213" y="1292225"/>
                        <a:ext cx="11645900" cy="334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8641357" y="187193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屈从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61237" y="267147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敬重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05453" y="405633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忍耐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666439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4730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五、选择恰当的关联词填入句子中。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宁可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因为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普罗米修斯看到人们悲惨生活的情景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决心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冒着危险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去盗取天火。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普罗米修斯肯向宙斯认错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归还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火种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赫淮斯托斯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请求宙斯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原谅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普罗米修斯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被锁在悬崖上遭受鹫鹰的啄食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不肯向宙斯屈服。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6541" y="194394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21477" y="194394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24533" y="311478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如果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14765" y="371719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就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12765" y="430196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宁可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636504" y="488674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579506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74930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六、句子万花筒。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普罗米修斯摇摇头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坚定地回答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为人类造福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有什么错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我可以忍受各种痛苦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但决不会承认错误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更不会归还火种</a:t>
            </a:r>
            <a:r>
              <a:rPr lang="en-US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的部分改为陈述句。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为人类造福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没有什么错。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的句子换成下面的句子好吗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我可以忍受各种痛苦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但不会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承认错误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不会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归还火种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不好。原句中的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决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更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表示程度更进一步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体现了普罗米修斯坚决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态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度。换的句子则没有这样的效果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813484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用加点词语写一句话。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不管任务有多么艰巨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我们决不会失去信心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更不会向困难低头。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4274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48</TotalTime>
  <Words>751</Words>
  <Application>Microsoft Office PowerPoint</Application>
  <PresentationFormat>自定义</PresentationFormat>
  <Paragraphs>94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18</cp:revision>
  <dcterms:created xsi:type="dcterms:W3CDTF">2020-08-17T02:46:32Z</dcterms:created>
  <dcterms:modified xsi:type="dcterms:W3CDTF">2025-08-20T01:04:56Z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