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3"/>
  </p:notesMasterIdLst>
  <p:sldIdLst>
    <p:sldId id="256" r:id="rId2"/>
    <p:sldId id="731" r:id="rId3"/>
    <p:sldId id="732" r:id="rId4"/>
    <p:sldId id="737" r:id="rId5"/>
    <p:sldId id="736" r:id="rId6"/>
    <p:sldId id="741" r:id="rId7"/>
    <p:sldId id="739" r:id="rId8"/>
    <p:sldId id="733" r:id="rId9"/>
    <p:sldId id="740" r:id="rId10"/>
    <p:sldId id="742" r:id="rId11"/>
    <p:sldId id="735" r:id="rId12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59">
          <p15:clr>
            <a:srgbClr val="A4A3A4"/>
          </p15:clr>
        </p15:guide>
        <p15:guide id="2" pos="362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0093"/>
    <a:srgbClr val="339966"/>
    <a:srgbClr val="E3261E"/>
    <a:srgbClr val="B53D5A"/>
    <a:srgbClr val="5F5F5F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591" autoAdjust="0"/>
  </p:normalViewPr>
  <p:slideViewPr>
    <p:cSldViewPr>
      <p:cViewPr varScale="1">
        <p:scale>
          <a:sx n="97" d="100"/>
          <a:sy n="97" d="100"/>
        </p:scale>
        <p:origin x="96" y="60"/>
      </p:cViewPr>
      <p:guideLst>
        <p:guide orient="horz" pos="2059"/>
        <p:guide pos="362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11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7832" y="503783"/>
            <a:ext cx="7521637" cy="4620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7995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9368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24695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4.xml"/><Relationship Id="rId9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0596459" y="5560029"/>
            <a:ext cx="864096" cy="898646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5" r:id="rId2"/>
    <p:sldLayoutId id="2147483689" r:id="rId3"/>
    <p:sldLayoutId id="2147483690" r:id="rId4"/>
    <p:sldLayoutId id="2147483691" r:id="rId5"/>
    <p:sldLayoutId id="2147483692" r:id="rId6"/>
    <p:sldLayoutId id="2147483694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Relationship Id="rId5" Type="http://schemas.openxmlformats.org/officeDocument/2006/relationships/slide" Target="slide3.xml"/><Relationship Id="rId4" Type="http://schemas.openxmlformats.org/officeDocument/2006/relationships/slide" Target="slide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32445" y="3722371"/>
            <a:ext cx="10801200" cy="1785933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dirty="0">
                <a:solidFill>
                  <a:srgbClr val="D60093"/>
                </a:solidFill>
              </a:rPr>
              <a:t>13</a:t>
            </a:r>
            <a:r>
              <a:rPr lang="zh-CN" altLang="zh-CN" sz="4400" dirty="0">
                <a:solidFill>
                  <a:srgbClr val="D60093"/>
                </a:solidFill>
              </a:rPr>
              <a:t>　精卫填海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791815"/>
            <a:ext cx="10807700" cy="54107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小语找到了《精卫填海》这一神话故事的出处《</a:t>
            </a:r>
            <a:r>
              <a:rPr lang="zh-CN" altLang="zh-CN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》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这本书与《易经》《黄帝内经》并称为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上古三大奇书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。她还在展板中写了很多精卫的别名。请你将这些别名与其意义相匹配。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誓鸟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冤禽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志鸟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帝女雀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表明它是炎帝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女儿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	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歌颂它不达目的誓不罢休的精神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赞扬它志向宏伟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意志坚强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endParaRPr lang="en-US" altLang="zh-CN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表明它的前身死得冤屈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令人同情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864493" y="1367879"/>
            <a:ext cx="1420582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>
                <a:ea typeface="宋体" panose="02010600030101010101" pitchFamily="2" charset="-122"/>
                <a:cs typeface="Times New Roman" panose="02020603050405020304" pitchFamily="18" charset="0"/>
              </a:rPr>
              <a:t>山海经</a:t>
            </a:r>
            <a:endParaRPr lang="zh-CN" altLang="en-US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1574784" y="3150991"/>
            <a:ext cx="45878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4320877" y="3181315"/>
            <a:ext cx="481222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7090460" y="3117950"/>
            <a:ext cx="481222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10153525" y="3132180"/>
            <a:ext cx="481222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35151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80717" y="1295871"/>
            <a:ext cx="5400600" cy="2800767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竖卷形 2"/>
          <p:cNvSpPr/>
          <p:nvPr/>
        </p:nvSpPr>
        <p:spPr>
          <a:xfrm>
            <a:off x="504453" y="951187"/>
            <a:ext cx="1872188" cy="4449140"/>
          </a:xfrm>
          <a:prstGeom prst="vertic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导</a:t>
            </a:r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航</a:t>
            </a:r>
            <a:endParaRPr lang="zh-CN" altLang="en-US" sz="5400" dirty="0">
              <a:latin typeface="+mj-ea"/>
              <a:ea typeface="+mj-ea"/>
            </a:endParaRPr>
          </a:p>
        </p:txBody>
      </p:sp>
      <p:sp>
        <p:nvSpPr>
          <p:cNvPr id="2" name="折角形 1"/>
          <p:cNvSpPr/>
          <p:nvPr/>
        </p:nvSpPr>
        <p:spPr>
          <a:xfrm>
            <a:off x="3960837" y="1293840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基础梳理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1" name="折角形 10"/>
          <p:cNvSpPr/>
          <p:nvPr/>
        </p:nvSpPr>
        <p:spPr>
          <a:xfrm>
            <a:off x="3960837" y="2538614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能力提升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3" name="折角形 12"/>
          <p:cNvSpPr/>
          <p:nvPr/>
        </p:nvSpPr>
        <p:spPr>
          <a:xfrm>
            <a:off x="3939125" y="3783657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智慧拓展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6" name="动作按钮: 自定义 15">
            <a:hlinkClick r:id="rId2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3" y="2480031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7" name="动作按钮: 自定义 16">
            <a:hlinkClick r:id="rId4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2" y="3729731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9" name="动作按钮: 自定义 18">
            <a:hlinkClick r:id="rId5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3" y="1230331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35133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150"/>
                            </p:stCondLst>
                            <p:childTnLst>
                              <p:par>
                                <p:cTn id="1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800"/>
                            </p:stCondLst>
                            <p:childTnLst>
                              <p:par>
                                <p:cTn id="2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 animBg="1"/>
      <p:bldP spid="11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基础梳理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1655911"/>
            <a:ext cx="10807700" cy="245605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一、下列</a:t>
            </a:r>
            <a:r>
              <a:rPr lang="zh-CN" altLang="zh-CN"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汉字</a:t>
            </a:r>
            <a:r>
              <a:rPr lang="zh-CN" altLang="zh-CN" smtClean="0"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的</a:t>
            </a:r>
            <a:r>
              <a:rPr lang="zh-CN" altLang="en-US"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读</a:t>
            </a:r>
            <a:r>
              <a:rPr lang="zh-CN" altLang="zh-CN" smtClean="0"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音</a:t>
            </a:r>
            <a:r>
              <a:rPr lang="zh-CN" altLang="zh-CN" dirty="0"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全都正确的一项是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chemeClr val="tx1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溺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dirty="0" err="1"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ruò</a:t>
            </a:r>
            <a:r>
              <a:rPr lang="en-US" altLang="zh-CN" dirty="0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dirty="0" smtClean="0"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	</a:t>
            </a:r>
            <a:r>
              <a:rPr lang="zh-CN" altLang="zh-CN" dirty="0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堙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dirty="0" err="1"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yīn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　</a:t>
            </a:r>
            <a:r>
              <a:rPr lang="en-US" altLang="zh-CN" dirty="0" smtClean="0"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	</a:t>
            </a:r>
            <a:r>
              <a:rPr lang="zh-CN" altLang="zh-CN" dirty="0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曰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dirty="0" err="1"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yuē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chemeClr val="tx1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溺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dirty="0" err="1"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nì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堙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dirty="0" err="1"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yān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曰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dirty="0" err="1"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rì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chemeClr val="tx1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溺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dirty="0" err="1"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nì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堙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dirty="0" err="1"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yīn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曰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dirty="0" err="1"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yuē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chemeClr val="tx1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695421" y="1727919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6245122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>
            <a:spLocks noChangeAspect="1"/>
          </p:cNvSpPr>
          <p:nvPr/>
        </p:nvSpPr>
        <p:spPr>
          <a:xfrm>
            <a:off x="361950" y="863823"/>
            <a:ext cx="4418197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二、解释下列加点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的</a:t>
            </a:r>
            <a:r>
              <a:rPr lang="zh-CN" altLang="zh-CN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字</a:t>
            </a:r>
            <a:r>
              <a:rPr lang="en-US" altLang="zh-CN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44329659"/>
              </p:ext>
            </p:extLst>
          </p:nvPr>
        </p:nvGraphicFramePr>
        <p:xfrm>
          <a:off x="425346" y="1564276"/>
          <a:ext cx="8709602" cy="36151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" name="文档" r:id="rId3" imgW="3820616" imgH="1583885" progId="Word.Document.12">
                  <p:embed/>
                </p:oleObj>
              </mc:Choice>
              <mc:Fallback>
                <p:oleObj name="文档" r:id="rId3" imgW="3820616" imgH="158388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25346" y="1564276"/>
                        <a:ext cx="8709602" cy="361517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矩形 12"/>
          <p:cNvSpPr>
            <a:spLocks noChangeAspect="1"/>
          </p:cNvSpPr>
          <p:nvPr/>
        </p:nvSpPr>
        <p:spPr>
          <a:xfrm>
            <a:off x="2952725" y="1511895"/>
            <a:ext cx="1111202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mtClean="0">
                <a:ea typeface="宋体" panose="02010600030101010101" pitchFamily="2" charset="-122"/>
                <a:cs typeface="Times New Roman" panose="02020603050405020304" pitchFamily="18" charset="0"/>
              </a:rPr>
              <a:t>名字</a:t>
            </a:r>
            <a:r>
              <a:rPr lang="en-US" altLang="zh-CN" smtClean="0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25" name="矩形 24"/>
          <p:cNvSpPr>
            <a:spLocks noChangeAspect="1"/>
          </p:cNvSpPr>
          <p:nvPr/>
        </p:nvSpPr>
        <p:spPr>
          <a:xfrm>
            <a:off x="2952725" y="2440797"/>
            <a:ext cx="1935145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>
                <a:ea typeface="宋体" panose="02010600030101010101" pitchFamily="2" charset="-122"/>
                <a:cs typeface="Times New Roman" panose="02020603050405020304" pitchFamily="18" charset="0"/>
              </a:rPr>
              <a:t>溺水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ea typeface="宋体" panose="02010600030101010101" pitchFamily="2" charset="-122"/>
                <a:cs typeface="Times New Roman" panose="02020603050405020304" pitchFamily="18" charset="0"/>
              </a:rPr>
              <a:t>淹没</a:t>
            </a:r>
            <a:endParaRPr lang="zh-CN" altLang="en-US"/>
          </a:p>
        </p:txBody>
      </p:sp>
      <p:sp>
        <p:nvSpPr>
          <p:cNvPr id="26" name="矩形 25"/>
          <p:cNvSpPr>
            <a:spLocks noChangeAspect="1"/>
          </p:cNvSpPr>
          <p:nvPr/>
        </p:nvSpPr>
        <p:spPr>
          <a:xfrm>
            <a:off x="2895753" y="3317318"/>
            <a:ext cx="1008609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>
                <a:ea typeface="宋体" panose="02010600030101010101" pitchFamily="2" charset="-122"/>
                <a:cs typeface="Times New Roman" panose="02020603050405020304" pitchFamily="18" charset="0"/>
              </a:rPr>
              <a:t>因此</a:t>
            </a:r>
            <a:endParaRPr lang="zh-CN" altLang="en-US"/>
          </a:p>
        </p:txBody>
      </p:sp>
      <p:sp>
        <p:nvSpPr>
          <p:cNvPr id="27" name="矩形 26"/>
          <p:cNvSpPr>
            <a:spLocks noChangeAspect="1"/>
          </p:cNvSpPr>
          <p:nvPr/>
        </p:nvSpPr>
        <p:spPr>
          <a:xfrm>
            <a:off x="3383264" y="4256423"/>
            <a:ext cx="1008609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>
                <a:ea typeface="宋体" panose="02010600030101010101" pitchFamily="2" charset="-122"/>
                <a:cs typeface="Times New Roman" panose="02020603050405020304" pitchFamily="18" charset="0"/>
              </a:rPr>
              <a:t>填塞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2502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5" grpId="0"/>
      <p:bldP spid="26" grpId="0"/>
      <p:bldP spid="2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折角形 4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能力提升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361950" y="863823"/>
            <a:ext cx="10807700" cy="4150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三、选一选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填一填</a:t>
            </a:r>
            <a:endParaRPr lang="zh-CN" altLang="zh-CN">
              <a:solidFill>
                <a:schemeClr val="tx1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1.“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炎帝之少女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中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少女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的意思是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>
              <a:solidFill>
                <a:schemeClr val="tx1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少年和女孩　　　　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少数女孩　　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en-US" altLang="zh-CN" smtClean="0">
              <a:solidFill>
                <a:schemeClr val="tx1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年少的女孩　　　　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小女儿</a:t>
            </a:r>
            <a:endParaRPr lang="zh-CN" altLang="zh-CN">
              <a:solidFill>
                <a:schemeClr val="tx1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下列句子的朗读节奏划分有误的一项是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>
              <a:solidFill>
                <a:schemeClr val="tx1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女娃游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于东海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溺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而不返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endParaRPr lang="en-US" altLang="zh-CN" smtClean="0">
              <a:solidFill>
                <a:schemeClr val="tx1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常衔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西山之木石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D.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以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堙于东海</a:t>
            </a:r>
            <a:endParaRPr lang="zh-CN" altLang="zh-CN">
              <a:solidFill>
                <a:schemeClr val="tx1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6697141" y="1439887"/>
            <a:ext cx="481222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7921277" y="3168079"/>
            <a:ext cx="481222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436995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>
            <a:spLocks noChangeAspect="1"/>
          </p:cNvSpPr>
          <p:nvPr/>
        </p:nvSpPr>
        <p:spPr>
          <a:xfrm>
            <a:off x="361950" y="1012007"/>
            <a:ext cx="10807700" cy="42288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en-US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四</a:t>
            </a:r>
            <a:r>
              <a:rPr lang="zh-CN" altLang="zh-CN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、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写出下列句子的意思。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炎帝之少女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名曰女娃。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炎帝的小女儿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名叫女娃。</a:t>
            </a:r>
            <a:r>
              <a:rPr lang="en-US" altLang="zh-CN" dirty="0"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女娃游于东海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溺而不返。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mtClean="0">
                <a:ea typeface="楷体" panose="02010609060101010101" pitchFamily="49" charset="-122"/>
                <a:cs typeface="Times New Roman" panose="02020603050405020304" pitchFamily="18" charset="0"/>
              </a:rPr>
              <a:t>女娃</a:t>
            </a:r>
            <a:r>
              <a:rPr lang="zh-CN" altLang="en-US">
                <a:ea typeface="楷体" panose="02010609060101010101" pitchFamily="49" charset="-122"/>
                <a:cs typeface="Times New Roman" panose="02020603050405020304" pitchFamily="18" charset="0"/>
              </a:rPr>
              <a:t>到</a:t>
            </a:r>
            <a:r>
              <a:rPr lang="zh-CN" altLang="zh-CN" smtClean="0">
                <a:ea typeface="楷体" panose="02010609060101010101" pitchFamily="49" charset="-122"/>
                <a:cs typeface="Times New Roman" panose="02020603050405020304" pitchFamily="18" charset="0"/>
              </a:rPr>
              <a:t>东海</a:t>
            </a:r>
            <a:r>
              <a:rPr lang="zh-CN" altLang="en-US">
                <a:ea typeface="楷体" panose="02010609060101010101" pitchFamily="49" charset="-122"/>
                <a:cs typeface="Times New Roman" panose="02020603050405020304" pitchFamily="18" charset="0"/>
              </a:rPr>
              <a:t>去游玩</a:t>
            </a:r>
            <a:r>
              <a:rPr lang="en-US" altLang="zh-CN" smtClean="0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溺水而死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再也没有回来。</a:t>
            </a:r>
            <a:r>
              <a:rPr lang="en-US" altLang="zh-CN" dirty="0"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常衔西山之木石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以堙于东海。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精卫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经常叼着西山上的树枝和石块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用来填塞东海。</a:t>
            </a:r>
            <a:r>
              <a:rPr lang="en-US" altLang="zh-CN" dirty="0"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5890558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360437" y="647799"/>
            <a:ext cx="10807700" cy="55092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1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en-US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五</a:t>
            </a:r>
            <a:r>
              <a:rPr lang="zh-CN" altLang="zh-CN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、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续写神话故事。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想象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一下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东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海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看到填海的精卫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会对她说什么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精卫又会如何回答。试着写一写他们之间的对话。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东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海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 ____________________________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精卫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 ____________________________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东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海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 ____________________________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精卫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 ____________________________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东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海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 ____________________________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精卫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 ____________________________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mtClean="0">
                <a:ea typeface="楷体" panose="02010609060101010101" pitchFamily="49" charset="-122"/>
                <a:cs typeface="Times New Roman" panose="02020603050405020304" pitchFamily="18" charset="0"/>
              </a:rPr>
              <a:t>略</a:t>
            </a:r>
            <a:r>
              <a:rPr lang="en-US" altLang="zh-CN" dirty="0"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188010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智慧拓展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729639"/>
            <a:ext cx="10807700" cy="186512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en-US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六</a:t>
            </a:r>
            <a:r>
              <a:rPr lang="zh-CN" altLang="zh-CN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、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课内阅读我最棒。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200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炎帝之少女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名曰女娃。女娃游于东海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溺而不返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故为精卫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楷体" panose="02010609060101010101" pitchFamily="49" charset="-122"/>
                <a:cs typeface="Times New Roman" panose="02020603050405020304" pitchFamily="18" charset="0"/>
              </a:rPr>
              <a:t>常衔西山之木石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楷体" panose="02010609060101010101" pitchFamily="49" charset="-122"/>
                <a:cs typeface="Times New Roman" panose="02020603050405020304" pitchFamily="18" charset="0"/>
              </a:rPr>
              <a:t>以堙于</a:t>
            </a:r>
            <a:r>
              <a:rPr lang="zh-CN" altLang="zh-CN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楷体" panose="02010609060101010101" pitchFamily="49" charset="-122"/>
                <a:cs typeface="Times New Roman" panose="02020603050405020304" pitchFamily="18" charset="0"/>
              </a:rPr>
              <a:t>东海</a:t>
            </a:r>
            <a:r>
              <a:rPr lang="zh-CN" altLang="zh-CN" u="sng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61950" y="2594765"/>
            <a:ext cx="10807700" cy="36379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精卫填海的起因是什么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请用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u="wavy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在文中画出来。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读故事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借助提示感受神奇的想象。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神奇之一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女娃死后</a:t>
            </a:r>
            <a:r>
              <a:rPr lang="zh-CN" altLang="zh-CN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神奇之二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精卫只是一只小小的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鸟儿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却</a:t>
            </a:r>
            <a:r>
              <a:rPr lang="zh-CN" altLang="zh-CN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u="sng" smtClean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     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渺小的精卫长年累月地填海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表现出其</a:t>
            </a:r>
            <a:r>
              <a:rPr lang="zh-CN" altLang="zh-CN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zh-CN" altLang="zh-CN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的精神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 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5328989" y="1439887"/>
            <a:ext cx="4416594" cy="5922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i="1" u="wavy">
                <a:uFill>
                  <a:solidFill>
                    <a:srgbClr val="FF0000"/>
                  </a:solidFill>
                </a:uFill>
                <a:cs typeface="Times New Roman" panose="02020603050405020304" pitchFamily="18" charset="0"/>
              </a:rPr>
              <a:t>　　　　</a:t>
            </a:r>
            <a:r>
              <a:rPr lang="en-US" altLang="zh-CN" sz="2800" i="1" u="wavy" smtClean="0">
                <a:uFill>
                  <a:solidFill>
                    <a:srgbClr val="FF0000"/>
                  </a:solidFill>
                </a:uFill>
                <a:cs typeface="Times New Roman" panose="02020603050405020304" pitchFamily="18" charset="0"/>
              </a:rPr>
              <a:t>              </a:t>
            </a:r>
            <a:r>
              <a:rPr lang="zh-CN" altLang="zh-CN" sz="2800" i="1" u="wavy">
                <a:uFill>
                  <a:solidFill>
                    <a:srgbClr val="FF0000"/>
                  </a:solidFill>
                </a:uFill>
                <a:cs typeface="Times New Roman" panose="02020603050405020304" pitchFamily="18" charset="0"/>
              </a:rPr>
              <a:t>　　　　</a:t>
            </a:r>
            <a:r>
              <a:rPr lang="en-US" altLang="zh-CN" sz="2800" i="1" u="wavy" smtClean="0">
                <a:uFill>
                  <a:solidFill>
                    <a:srgbClr val="FF0000"/>
                  </a:solidFill>
                </a:uFill>
                <a:cs typeface="Times New Roman" panose="02020603050405020304" pitchFamily="18" charset="0"/>
              </a:rPr>
              <a:t> </a:t>
            </a:r>
            <a:endParaRPr lang="zh-CN" altLang="en-US" sz="2800" u="wavy">
              <a:uFill>
                <a:solidFill>
                  <a:srgbClr val="FF0000"/>
                </a:solidFill>
              </a:uFill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4248869" y="3748700"/>
            <a:ext cx="2347117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变成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精卫</a:t>
            </a:r>
            <a:r>
              <a:rPr lang="zh-CN" altLang="zh-CN" smtClean="0">
                <a:ea typeface="宋体" panose="02010600030101010101" pitchFamily="2" charset="-122"/>
                <a:cs typeface="Times New Roman" panose="02020603050405020304" pitchFamily="18" charset="0"/>
              </a:rPr>
              <a:t>鸟</a:t>
            </a:r>
            <a:r>
              <a:rPr lang="en-US" altLang="zh-CN" smtClean="0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936501" y="4925209"/>
            <a:ext cx="5952270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>
                <a:ea typeface="宋体" panose="02010600030101010101" pitchFamily="2" charset="-122"/>
                <a:cs typeface="Times New Roman" panose="02020603050405020304" pitchFamily="18" charset="0"/>
              </a:rPr>
              <a:t>想要用树枝和石块来填塞东海　</a:t>
            </a:r>
            <a:endParaRPr lang="zh-CN" altLang="en-US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7221131" y="5492571"/>
            <a:ext cx="2244525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>
                <a:ea typeface="宋体" panose="02010600030101010101" pitchFamily="2" charset="-122"/>
                <a:cs typeface="Times New Roman" panose="02020603050405020304" pitchFamily="18" charset="0"/>
              </a:rPr>
              <a:t>坚韧、执着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9453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5" grpId="0"/>
      <p:bldP spid="14" grpId="0"/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719807"/>
            <a:ext cx="10807700" cy="54107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下列故事中与《精卫填海》的精神内涵最为相似的一项是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孟子的母亲为了让孟子有个好的学习环境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多次搬家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车胤小时候家里穷买不起灯油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就捉来萤火虫装进袋子里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靠着微弱的光读书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瑶姬斩杀在江中兴风作浪的恶龙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派神鸟引领人们平安渡过三峡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愚公家门口有两座大山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出行不便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愚公决定移走大山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并带着家人行动起来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720477" y="1295871"/>
            <a:ext cx="481222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31578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家庭作业</Template>
  <TotalTime>44</TotalTime>
  <Words>297</Words>
  <Application>Microsoft Office PowerPoint</Application>
  <PresentationFormat>自定义</PresentationFormat>
  <Paragraphs>77</Paragraphs>
  <Slides>11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2" baseType="lpstr">
      <vt:lpstr>NEU-BZ-S92</vt:lpstr>
      <vt:lpstr>方正书宋_GBK</vt:lpstr>
      <vt:lpstr>黑体</vt:lpstr>
      <vt:lpstr>楷体</vt:lpstr>
      <vt:lpstr>隶书</vt:lpstr>
      <vt:lpstr>宋体</vt:lpstr>
      <vt:lpstr>Arial</vt:lpstr>
      <vt:lpstr>Calibri</vt:lpstr>
      <vt:lpstr>Times New Roman</vt:lpstr>
      <vt:lpstr>专业教辅课件Q:251490010</vt:lpstr>
      <vt:lpstr>Microsoft Word 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123</cp:lastModifiedBy>
  <cp:revision>13</cp:revision>
  <dcterms:created xsi:type="dcterms:W3CDTF">2020-08-17T02:46:32Z</dcterms:created>
  <dcterms:modified xsi:type="dcterms:W3CDTF">2025-08-20T00:58:12Z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