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731" r:id="rId3"/>
    <p:sldId id="732" r:id="rId4"/>
    <p:sldId id="737" r:id="rId5"/>
    <p:sldId id="738" r:id="rId6"/>
    <p:sldId id="739" r:id="rId7"/>
    <p:sldId id="748" r:id="rId8"/>
    <p:sldId id="736" r:id="rId9"/>
    <p:sldId id="741" r:id="rId10"/>
    <p:sldId id="742" r:id="rId11"/>
    <p:sldId id="743" r:id="rId12"/>
    <p:sldId id="744" r:id="rId13"/>
    <p:sldId id="745" r:id="rId14"/>
    <p:sldId id="733" r:id="rId15"/>
    <p:sldId id="747" r:id="rId16"/>
    <p:sldId id="735" r:id="rId1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11</a:t>
            </a:r>
            <a:r>
              <a:rPr lang="zh-CN" altLang="zh-CN" sz="4400" dirty="0">
                <a:solidFill>
                  <a:srgbClr val="D60093"/>
                </a:solidFill>
              </a:rPr>
              <a:t>　蟋蟀的住宅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93557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对于这个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伟大的工程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的建造者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蟋蟀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我们应该如何评价呢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蟋蟀真是个既会设计又能亲自施工的优秀工程师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3166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0304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蟋蟀盖房子大多是在十月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秋天初寒的时候。它用前足扒土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还用钳子似的大颚搬掉较大的土块。它用强有力的后足踏地。后腿上有两排锯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用它们将泥土推到后面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倾斜地铺开。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工作做得很快。蟋蟀钻到土底下干活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如果感到疲劳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它就在未完工的家门口休息一会儿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头朝着外面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触须轻微地摆动。不大一会儿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它又进去继续工作。我一连看了两个钟头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看得有些不耐烦了。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8825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83903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加点的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加点的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后腿上的两排锯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蟋蟀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找出选文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中写蟋蟀建造住宅的动作的词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06989" y="167130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81317" y="167130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0517" y="345209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扒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96741" y="34507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搬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40957" y="345071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踏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069244" y="34507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推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989994" y="34507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85092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98882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我一连看了两个钟头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看得有些不耐烦了。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从这句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话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体会到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蟋蟀不辞劳苦地挖它的住宅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的不耐烦则侧面描写了时间的长久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是个非常热爱研究昆虫的科学家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却不喜欢蟋蟀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一点儿也不喜欢蟋蟀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看它看得不耐烦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76661" y="172791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466203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696231"/>
            <a:ext cx="108077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八、课外阅读我能行。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救生员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海豚</a:t>
            </a:r>
            <a:endParaRPr lang="en-US" altLang="zh-CN" dirty="0" smtClean="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海豚是出色的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救生员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。近几十年来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世界各地的报刊竞相报道了海豚营救海中遇险者的事。海豚救人的方法是多种多样的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一种是当海上落难的人遭到鲨鱼袭击时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海豚会奋不顾身地驱赶鲨鱼。海豚救人的另一种方式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是把落难的人推到岸边去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这种行为与海豚奇特的呼吸方式有关。原来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海豚的呼吸只有在头探出水面时才能进行。当一只受伤的海豚无力从水下浮起时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就会向同伴发出遇险信号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赶来营救的其他海豚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便把它推出海面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促使它能够呼吸。所以当别的动物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包括人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出现垂死状态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海豚也会做出推物营救的动作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找出本文的中心句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写在下面。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海豚是出色的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救生员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文中介绍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种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海豚救人的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方法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种是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一种是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把落难的人推到岸边去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与海豚奇特的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有关。海豚的呼吸只有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时才能进行。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文中把海豚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这样写表现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9301" y="2545240"/>
            <a:ext cx="86407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当落难的人遭到鲨鱼袭击时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海豚会驱赶鲨鱼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16821" y="3123213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把落难的人推到岸边去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49269" y="371479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呼吸方式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82142" y="4285961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在头探出水面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781968" y="4824606"/>
            <a:ext cx="15231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救生员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625133" y="5430492"/>
            <a:ext cx="440697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作者对海豚的赞美之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情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359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4689674"/>
              </p:ext>
            </p:extLst>
          </p:nvPr>
        </p:nvGraphicFramePr>
        <p:xfrm>
          <a:off x="430213" y="1506538"/>
          <a:ext cx="11661775" cy="280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3" imgW="3826872" imgH="923605" progId="Word.Document.12">
                  <p:embed/>
                </p:oleObj>
              </mc:Choice>
              <mc:Fallback>
                <p:oleObj name="文档" r:id="rId3" imgW="3826872" imgH="9236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0213" y="1506538"/>
                        <a:ext cx="11661775" cy="280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1368548" y="2634527"/>
            <a:ext cx="576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9613565" y="2568848"/>
            <a:ext cx="900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242476" y="3374271"/>
            <a:ext cx="648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983452" y="3279415"/>
            <a:ext cx="684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420892" y="4114015"/>
            <a:ext cx="79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112732" y="4094351"/>
            <a:ext cx="720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61950" y="647799"/>
            <a:ext cx="9935591" cy="5557154"/>
            <a:chOff x="361950" y="647799"/>
            <a:chExt cx="9935591" cy="5557154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61950" y="647799"/>
              <a:ext cx="4108817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二、看拼音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写词语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9035" y="1300191"/>
              <a:ext cx="3057143" cy="490476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25470" y="1300191"/>
              <a:ext cx="3095238" cy="489523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21351" y="1300191"/>
              <a:ext cx="3076190" cy="4904762"/>
            </a:xfrm>
            <a:prstGeom prst="rect">
              <a:avLst/>
            </a:prstGeom>
          </p:spPr>
        </p:pic>
      </p:grpSp>
      <p:sp>
        <p:nvSpPr>
          <p:cNvPr id="9" name="矩形 8"/>
          <p:cNvSpPr>
            <a:spLocks noChangeAspect="1"/>
          </p:cNvSpPr>
          <p:nvPr/>
        </p:nvSpPr>
        <p:spPr>
          <a:xfrm>
            <a:off x="720477" y="1970532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住   宅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095021" y="1980364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选   择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89229" y="1990196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卧   室 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00813" y="4762087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临   时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061163" y="4771351"/>
            <a:ext cx="358944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比   较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66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26203" y="4805881"/>
            <a:ext cx="3377848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地   址</a:t>
            </a:r>
            <a:r>
              <a:rPr lang="en-US" altLang="zh-CN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38866102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9289429" y="1727919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841157" y="2889564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1950" y="1098882"/>
            <a:ext cx="10807700" cy="3637919"/>
            <a:chOff x="361950" y="1098882"/>
            <a:chExt cx="10807700" cy="3637919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1098882"/>
              <a:ext cx="10807700" cy="363791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三、给句中加点字词选择正确</a:t>
              </a:r>
              <a:r>
                <a:rPr lang="zh-CN" altLang="zh-CN"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的</a:t>
              </a:r>
              <a:r>
                <a:rPr lang="zh-CN" altLang="zh-CN" smtClean="0"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解释</a:t>
              </a:r>
              <a:r>
                <a:rPr lang="en-US" altLang="zh-CN"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(</a:t>
              </a:r>
              <a:r>
                <a:rPr lang="zh-CN" altLang="en-US"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填序号</a:t>
              </a:r>
              <a:r>
                <a:rPr lang="en-US" altLang="zh-CN">
                  <a:solidFill>
                    <a:schemeClr val="tx1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chemeClr val="tx1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它的出名不光由于它的唱歌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还由于它的住宅。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chemeClr val="tx1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chemeClr val="tx1"/>
                  </a:solidFill>
                  <a:latin typeface="NEU-BZ-S92" panose="02020503000000020003" pitchFamily="18" charset="-122"/>
                  <a:ea typeface="宋体" panose="02010600030101010101" pitchFamily="2" charset="-122"/>
                  <a:cs typeface="宋体" panose="02010600030101010101" pitchFamily="2" charset="-122"/>
                </a:rPr>
                <a:t>①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单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只　　　　</a:t>
              </a:r>
              <a:r>
                <a:rPr lang="zh-CN" altLang="zh-CN" dirty="0">
                  <a:solidFill>
                    <a:schemeClr val="tx1"/>
                  </a:solidFill>
                  <a:latin typeface="NEU-BZ-S92" panose="02020503000000020003" pitchFamily="18" charset="-122"/>
                  <a:ea typeface="宋体" panose="02010600030101010101" pitchFamily="2" charset="-122"/>
                  <a:cs typeface="宋体" panose="02010600030101010101" pitchFamily="2" charset="-122"/>
                </a:rPr>
                <a:t>②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光线　　　　</a:t>
              </a:r>
              <a:r>
                <a:rPr lang="zh-CN" altLang="zh-CN" dirty="0">
                  <a:solidFill>
                    <a:schemeClr val="tx1"/>
                  </a:solidFill>
                  <a:latin typeface="NEU-BZ-S92" panose="02020503000000020003" pitchFamily="18" charset="-122"/>
                  <a:ea typeface="宋体" panose="02010600030101010101" pitchFamily="2" charset="-122"/>
                  <a:cs typeface="宋体" panose="02010600030101010101" pitchFamily="2" charset="-122"/>
                </a:rPr>
                <a:t>③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光滑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平滑</a:t>
              </a:r>
              <a:endParaRPr lang="zh-CN" altLang="zh-CN" dirty="0">
                <a:solidFill>
                  <a:schemeClr val="tx1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蟋蟀和它们不同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不肯随遇而安。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dirty="0">
                <a:solidFill>
                  <a:schemeClr val="tx1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chemeClr val="tx1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①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遇到任何东西都能</a:t>
              </a:r>
              <a:r>
                <a:rPr lang="zh-CN" altLang="zh-CN" dirty="0" smtClean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安静</a:t>
              </a:r>
              <a:endParaRPr lang="zh-CN" altLang="zh-CN" dirty="0">
                <a:solidFill>
                  <a:schemeClr val="tx1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dirty="0">
                  <a:solidFill>
                    <a:schemeClr val="tx1"/>
                  </a:solidFill>
                  <a:latin typeface="NEU-BZ-S92"/>
                  <a:ea typeface="宋体" panose="02010600030101010101" pitchFamily="2" charset="-122"/>
                  <a:cs typeface="宋体" panose="02010600030101010101" pitchFamily="2" charset="-122"/>
                </a:rPr>
                <a:t>②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能适应各种环境</a:t>
              </a:r>
              <a:r>
                <a:rPr lang="en-US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dirty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在任何环境中都能</a:t>
              </a:r>
              <a:r>
                <a:rPr lang="zh-CN" altLang="zh-CN" dirty="0" smtClean="0">
                  <a:solidFill>
                    <a:schemeClr val="tx1"/>
                  </a:solidFill>
                  <a:ea typeface="宋体" panose="02010600030101010101" pitchFamily="2" charset="-122"/>
                  <a:cs typeface="Times New Roman" panose="02020603050405020304" pitchFamily="18" charset="0"/>
                </a:rPr>
                <a:t>满足</a:t>
              </a:r>
              <a:endParaRPr lang="zh-CN" altLang="zh-CN" dirty="0">
                <a:solidFill>
                  <a:schemeClr val="tx1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08709" y="2053447"/>
              <a:ext cx="2927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>
                  <a:solidFill>
                    <a:schemeClr val="tx1"/>
                  </a:solidFill>
                </a:rPr>
                <a:t>·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536901" y="3231196"/>
              <a:ext cx="2927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>
                  <a:solidFill>
                    <a:schemeClr val="tx1"/>
                  </a:solidFill>
                </a:rPr>
                <a:t>·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968949" y="3231196"/>
              <a:ext cx="2927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>
                  <a:solidFill>
                    <a:schemeClr val="tx1"/>
                  </a:solidFill>
                </a:rPr>
                <a:t>·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427502" y="3231196"/>
              <a:ext cx="2927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>
                  <a:solidFill>
                    <a:schemeClr val="tx1"/>
                  </a:solidFill>
                </a:rPr>
                <a:t>·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846822" y="3231196"/>
              <a:ext cx="2927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>
                  <a:solidFill>
                    <a:schemeClr val="tx1"/>
                  </a:solidFill>
                </a:rPr>
                <a:t>·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35324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816282"/>
              </p:ext>
            </p:extLst>
          </p:nvPr>
        </p:nvGraphicFramePr>
        <p:xfrm>
          <a:off x="432445" y="1007839"/>
          <a:ext cx="10448925" cy="447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3" imgW="5947518" imgH="2549397" progId="Word.Document.12">
                  <p:embed/>
                </p:oleObj>
              </mc:Choice>
              <mc:Fallback>
                <p:oleObj name="文档" r:id="rId3" imgW="5947518" imgH="25493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2445" y="1007839"/>
                        <a:ext cx="10448925" cy="447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10153525" y="1727919"/>
            <a:ext cx="4812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47803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spect="1"/>
          </p:cNvSpPr>
          <p:nvPr/>
        </p:nvSpPr>
        <p:spPr>
          <a:xfrm>
            <a:off x="1152525" y="1539041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即使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987926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五、在括号里填上恰当的关联词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有骤雨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这里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立刻就会干的。</a:t>
            </a:r>
            <a:endParaRPr lang="zh-CN" altLang="zh-CN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感到疲劳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在未完工的家门口休息一会儿。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52478" y="1583284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52525" y="2138915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169162" y="2217562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就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31515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36787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品读句子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完成练习。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蟋蟀振动翅膀就可以发出声响。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当四周很安静的时候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蟋蟀就在这平台上弹琴。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上面的句子中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句更加生动、富有情趣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我也能写这样的句子。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天晴了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那是彩虹妹妹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76861" y="316163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B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48758" y="3755155"/>
            <a:ext cx="9793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运用了拟人的修辞手法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表达了作者对蟋蟀的喜爱之情。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75181" y="4931462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展现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她美丽的身影。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712317"/>
            <a:ext cx="318228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句子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万花筒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00780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假使我们想到蟋蟀用来挖掘的工具是那样简单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这座住宅真可以算是伟大的工程了。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下列对这句话理解正确的一项是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伟大的工程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来形容蟋蟀挖掘的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洞穴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运用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了夸张的手法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只有用简单的工具挖掘出的住宅才可以算是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伟大的工程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蟋蟀仅用简单的工具就建成了复杂的住宅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所以说它的住宅是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伟大的工程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45845" y="204863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10997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64</TotalTime>
  <Words>674</Words>
  <Application>Microsoft Office PowerPoint</Application>
  <PresentationFormat>自定义</PresentationFormat>
  <Paragraphs>93</Paragraphs>
  <Slides>16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NEU-BZ-S92</vt:lpstr>
      <vt:lpstr>方正书宋_GBK</vt:lpstr>
      <vt:lpstr>方正宋黑_GBK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16</cp:revision>
  <dcterms:created xsi:type="dcterms:W3CDTF">2020-08-17T02:46:32Z</dcterms:created>
  <dcterms:modified xsi:type="dcterms:W3CDTF">2025-08-20T00:40:28Z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