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731" r:id="rId3"/>
    <p:sldId id="732" r:id="rId4"/>
    <p:sldId id="737" r:id="rId5"/>
    <p:sldId id="738" r:id="rId6"/>
    <p:sldId id="739" r:id="rId7"/>
    <p:sldId id="740" r:id="rId8"/>
    <p:sldId id="736" r:id="rId9"/>
    <p:sldId id="741" r:id="rId10"/>
    <p:sldId id="742" r:id="rId11"/>
    <p:sldId id="743" r:id="rId12"/>
    <p:sldId id="744" r:id="rId13"/>
    <p:sldId id="745" r:id="rId14"/>
    <p:sldId id="748" r:id="rId15"/>
    <p:sldId id="733" r:id="rId16"/>
    <p:sldId id="746" r:id="rId17"/>
    <p:sldId id="747" r:id="rId18"/>
    <p:sldId id="735" r:id="rId1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6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469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4402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  <p:sp>
        <p:nvSpPr>
          <p:cNvPr id="2" name="动作按钮: 第一张 1">
            <a:hlinkClick r:id="rId10" action="ppaction://hlinksldjump" highlightClick="1">
              <a:snd r:embed="rId11" name="camera.wav"/>
            </a:hlinkClick>
          </p:cNvPr>
          <p:cNvSpPr/>
          <p:nvPr userDrawn="1"/>
        </p:nvSpPr>
        <p:spPr>
          <a:xfrm>
            <a:off x="10596459" y="5560029"/>
            <a:ext cx="864096" cy="898646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0" r:id="rId4"/>
    <p:sldLayoutId id="2147483691" r:id="rId5"/>
    <p:sldLayoutId id="2147483692" r:id="rId6"/>
    <p:sldLayoutId id="2147483694" r:id="rId7"/>
    <p:sldLayoutId id="2147483696" r:id="rId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D60093"/>
                </a:solidFill>
              </a:rPr>
              <a:t>10</a:t>
            </a:r>
            <a:r>
              <a:rPr lang="zh-CN" altLang="zh-CN" sz="4400" dirty="0">
                <a:solidFill>
                  <a:srgbClr val="D60093"/>
                </a:solidFill>
              </a:rPr>
              <a:t>　爬山虎的脚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2977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根据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课文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内容填空。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《爬山虎的脚》的作者是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。作者先介绍了爬山虎的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再介绍爬山虎的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最后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介绍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爬山虎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是怎样往上爬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的。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从中可以看出作者观察得十分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而且是抓住爬山虎的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来观察。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82837" y="1986455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叶圣陶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56581" y="254243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叶</a:t>
            </a:r>
            <a:r>
              <a:rPr lang="zh-CN" altLang="en-US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子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15482" y="256209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脚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41189" y="372132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仔细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748824" y="371576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特征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769363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98882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八、课内阅读我最棒。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爬山虎刚长出来的叶子是嫩红的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不几天叶子长大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就变成嫩绿的。爬山虎的嫩叶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不大引人注意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引人注意的是长大了的叶子。那些叶子绿得那么新鲜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看着非常舒服。叶尖一顺儿朝下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在墙上铺得那么均匀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没有重叠起来的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也不留一点儿空隙。一阵风拂过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一墙的叶子就漾起波纹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好看得很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423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423710"/>
            <a:ext cx="10807700" cy="300806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我只知道这种植物叫爬山虎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可不知道它怎么能爬。今年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我注意了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原来爬山虎是有脚的。爬山虎的脚长在茎上。茎上长叶柄的地方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反面伸出枝状的六七根细丝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这些细丝很像蜗牛的触角。细丝跟新叶子一样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也是嫩红的。这就是爬山虎的脚。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72270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57631"/>
            <a:ext cx="10807700" cy="57349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把选文中的比喻句用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画出来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这句话把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比作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茎上长叶柄的地方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,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反面伸出枝状的六七根细丝</a:t>
            </a:r>
            <a:r>
              <a:rPr lang="en-US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,</a:t>
            </a:r>
            <a:r>
              <a:rPr lang="zh-CN" altLang="zh-CN" u="sng" dirty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这些细丝很像蜗牛的触角。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爬山虎长大了的叶子有三个特点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一是颜色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叶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尖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方向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三是在墙上铺得很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选文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自然段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主要写的是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爬山虎的脚是怎样一步一步爬的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44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爬山虎的脚的位置、形状和颜色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41357" y="292064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绿得新鲜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70647" y="3481481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一顺儿朝下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37749" y="350541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均匀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03767" y="406625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没有重叠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58473" y="406625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没有空隙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698861" y="4576714"/>
            <a:ext cx="5950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929389" y="657631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细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丝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430725" y="1198503"/>
            <a:ext cx="234711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蜗牛的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触角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254596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361950" y="1947671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作者是从哪些角度观察的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你从作者身上学到了什么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1950" y="2592015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dirty="0">
                <a:ea typeface="宋体" panose="02010600030101010101" pitchFamily="2" charset="-122"/>
              </a:rPr>
              <a:t>: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作者是从爬山虎的叶子和脚的位置及形状等角度观察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我从作者身上学到了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观察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时要细心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对于有变化的观察对象要进行连续观察。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69796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3016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九、课外阅读我能行。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经历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了寒冬腊月的柿子树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沐浴着春天的阳光雨露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开始吐芽抽枝长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叶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然后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满了细小的黄色花朵。随着夏季的到来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天渐渐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热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了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起来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。这时的柿子树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绿叶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覆盖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一把巨大的绿伞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为人们挡住骄阳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让人们在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下乘凉。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242898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金色的秋天来了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柿子树的一身绿叶悄悄地变红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青绿的果实也悄悄地变成了金黄色。这时的柿子树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像燃烧的火炬一样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装点着家乡的河山大地。几经银霜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柿子树脱下美丽的红装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留下满树又大又圆的果实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在秋风中摇摇欲坠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在太阳下露出诱人的笑脸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仿佛告诉人们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快来收获吧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我爱家乡的柿子树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我更爱我的家乡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34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4101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画出本文的中心句。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ea typeface="楷体" panose="02010609060101010101" pitchFamily="49" charset="-122"/>
                <a:cs typeface="Times New Roman" panose="02020603050405020304" pitchFamily="18" charset="0"/>
              </a:rPr>
              <a:t>我爱家乡的柿子树</a:t>
            </a:r>
            <a:r>
              <a:rPr lang="en-US" altLang="zh-CN" u="sng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ea typeface="楷体" panose="02010609060101010101" pitchFamily="49" charset="-122"/>
                <a:cs typeface="Times New Roman" panose="02020603050405020304" pitchFamily="18" charset="0"/>
              </a:rPr>
              <a:t>我更爱我的家乡</a:t>
            </a:r>
            <a:r>
              <a:rPr lang="en-US" altLang="zh-CN" u="sng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u="sng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给短文加个合适的题目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家乡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的柿子树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这篇短文是按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顺序来写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地点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时间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观察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作者观察了柿子树春、夏、秋三季的不同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与叶圣陶的《爬山虎的脚》有哪些相似之处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888829" y="2880047"/>
            <a:ext cx="45878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5014445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两篇文章的作者都进行了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细致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的连续观察</a:t>
            </a:r>
            <a:r>
              <a:rPr lang="en-US" altLang="zh-CN" dirty="0">
                <a:ea typeface="宋体" panose="02010600030101010101" pitchFamily="2" charset="-122"/>
              </a:rPr>
              <a:t>,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写出了植物在生长过程中的变化。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857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卷形 2"/>
          <p:cNvSpPr/>
          <p:nvPr/>
        </p:nvSpPr>
        <p:spPr>
          <a:xfrm>
            <a:off x="504453" y="951187"/>
            <a:ext cx="1872188" cy="44491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导</a:t>
            </a:r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endParaRPr lang="en-US" altLang="zh-CN" sz="5400" dirty="0" smtClean="0">
              <a:latin typeface="+mj-ea"/>
              <a:ea typeface="+mj-ea"/>
            </a:endParaRPr>
          </a:p>
          <a:p>
            <a:pPr algn="ctr"/>
            <a:r>
              <a:rPr lang="zh-CN" altLang="en-US" sz="5400" dirty="0" smtClean="0">
                <a:latin typeface="+mj-ea"/>
                <a:ea typeface="+mj-ea"/>
              </a:rPr>
              <a:t>航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3960837" y="1293840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折角形 10"/>
          <p:cNvSpPr/>
          <p:nvPr/>
        </p:nvSpPr>
        <p:spPr>
          <a:xfrm>
            <a:off x="3960837" y="2538614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折角形 12"/>
          <p:cNvSpPr/>
          <p:nvPr/>
        </p:nvSpPr>
        <p:spPr>
          <a:xfrm>
            <a:off x="3939125" y="3783657"/>
            <a:ext cx="4558216" cy="981927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智慧拓展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动作按钮: 自定义 15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24800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动作按钮: 自定义 16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2" y="37297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动作按钮: 自定义 18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3744813" y="1230331"/>
            <a:ext cx="5278297" cy="109453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基础梳理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1950" y="1410391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一、用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“____”</a:t>
            </a: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画出加点字的正确读音</a:t>
            </a:r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zh-CN" altLang="zh-CN" dirty="0">
              <a:solidFill>
                <a:schemeClr val="tx1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125836"/>
              </p:ext>
            </p:extLst>
          </p:nvPr>
        </p:nvGraphicFramePr>
        <p:xfrm>
          <a:off x="390525" y="2170113"/>
          <a:ext cx="10558463" cy="268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文档" r:id="rId3" imgW="3837129" imgH="974660" progId="Word.Document.12">
                  <p:embed/>
                </p:oleObj>
              </mc:Choice>
              <mc:Fallback>
                <p:oleObj name="文档" r:id="rId3" imgW="3837129" imgH="9746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0525" y="2170113"/>
                        <a:ext cx="10558463" cy="2682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直接连接符 11"/>
          <p:cNvCxnSpPr/>
          <p:nvPr/>
        </p:nvCxnSpPr>
        <p:spPr>
          <a:xfrm>
            <a:off x="2314485" y="2621511"/>
            <a:ext cx="54866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985173" y="2611679"/>
            <a:ext cx="54866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223680" y="3217239"/>
            <a:ext cx="73027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726472" y="3197575"/>
            <a:ext cx="73027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984285" y="4288189"/>
            <a:ext cx="54866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82" y="1363743"/>
            <a:ext cx="10954621" cy="363447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61950" y="680479"/>
            <a:ext cx="41088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二、看拼音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写词语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4453" y="1943943"/>
            <a:ext cx="2492990" cy="8938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重   叠</a:t>
            </a:r>
            <a:r>
              <a:rPr lang="en-US" altLang="zh-CN" sz="48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4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621433" y="1943943"/>
            <a:ext cx="2492990" cy="9787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占   领</a:t>
            </a:r>
            <a:r>
              <a:rPr lang="en-US" altLang="zh-CN" sz="48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4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881550" y="1943943"/>
            <a:ext cx="1883849" cy="8938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smtClean="0">
                <a:ea typeface="宋体" panose="02010600030101010101" pitchFamily="2" charset="-122"/>
                <a:cs typeface="Times New Roman" panose="02020603050405020304" pitchFamily="18" charset="0"/>
              </a:rPr>
              <a:t>体   操</a:t>
            </a:r>
            <a:endParaRPr lang="zh-CN" altLang="en-US" sz="4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4453" y="3831363"/>
            <a:ext cx="2492990" cy="9787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枯   萎</a:t>
            </a:r>
            <a:r>
              <a:rPr lang="en-US" altLang="zh-CN" sz="48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4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660818" y="3831363"/>
            <a:ext cx="2492990" cy="9787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牢   固</a:t>
            </a:r>
            <a:r>
              <a:rPr lang="en-US" altLang="zh-CN" sz="48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4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888454" y="3830750"/>
            <a:ext cx="2492990" cy="9787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瞧   见</a:t>
            </a:r>
            <a:r>
              <a:rPr lang="en-US" altLang="zh-CN" sz="48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	   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51975649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三、给句中加点字选择正确的解释。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全部充实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达到容量的极点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达到一定期限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完全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满足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E.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骄傲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6644857"/>
              </p:ext>
            </p:extLst>
          </p:nvPr>
        </p:nvGraphicFramePr>
        <p:xfrm>
          <a:off x="380101" y="3249304"/>
          <a:ext cx="11671959" cy="13164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文档" r:id="rId3" imgW="3826872" imgH="431614" progId="Word.Document.12">
                  <p:embed/>
                </p:oleObj>
              </mc:Choice>
              <mc:Fallback>
                <p:oleObj name="文档" r:id="rId3" imgW="3826872" imgH="4316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101" y="3249304"/>
                        <a:ext cx="11671959" cy="13164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6723453" y="323947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364877" y="382424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644228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89050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四、选择恰当的动词填入句子中。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爬　拉　变　贴　巴　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爬山虎的脚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着墙的时候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六七根细丝的头上就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成小圆片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住墙。细丝原先是直的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现在弯曲了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把爬山虎的嫩茎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使它紧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在墙上。爬山虎就是这样一脚一脚地往上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24733" y="231353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触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75325" y="231909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变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20493" y="287973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巴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24317" y="349251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拉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617021" y="347841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贴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596769" y="406318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爬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18620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919735"/>
              </p:ext>
            </p:extLst>
          </p:nvPr>
        </p:nvGraphicFramePr>
        <p:xfrm>
          <a:off x="432445" y="1223863"/>
          <a:ext cx="11671959" cy="3354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文档" r:id="rId3" imgW="3826872" imgH="1099700" progId="Word.Document.12">
                  <p:embed/>
                </p:oleObj>
              </mc:Choice>
              <mc:Fallback>
                <p:oleObj name="文档" r:id="rId3" imgW="3826872" imgH="1099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2445" y="1223863"/>
                        <a:ext cx="11671959" cy="3354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8209309" y="179992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难受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15301" y="257902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笔直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3910" y="399317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马虎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547965" y="399317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粗大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012687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折角形 1"/>
          <p:cNvSpPr/>
          <p:nvPr/>
        </p:nvSpPr>
        <p:spPr>
          <a:xfrm>
            <a:off x="3507077" y="120994"/>
            <a:ext cx="4558216" cy="609699"/>
          </a:xfrm>
          <a:prstGeom prst="foldedCorner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5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能力提升</a:t>
            </a:r>
            <a:endParaRPr lang="zh-CN" altLang="zh-CN" sz="5400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104504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六、句子万花筒。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那些叶子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绿得那么新鲜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看着非常舒服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仿写句子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山上的枫叶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你的手指不费一点儿劲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休想拉下爬山虎的一根茎。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改为反问句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你的手指不费一点儿劲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怎么能拉下爬山虎的一根茎呢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520677" y="2324874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红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010324" y="2285546"/>
            <a:ext cx="183255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那么耀眼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387725" y="2295378"/>
            <a:ext cx="23471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非常有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活力</a:t>
            </a:r>
            <a:r>
              <a:rPr lang="en-US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9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29587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爬山虎的脚要是没触着墙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不几天就萎了。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用加点词语写句子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要是不珍惜水资源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地球就会变成一片荒漠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一阵风拂过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一墙的叶子好看得很。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把句子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具体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生动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mtClean="0">
                <a:ea typeface="楷体" panose="02010609060101010101" pitchFamily="49" charset="-122"/>
                <a:cs typeface="Times New Roman" panose="02020603050405020304" pitchFamily="18" charset="0"/>
              </a:rPr>
              <a:t>一阵风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轻轻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拂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一墙碧绿的叶子就漾起波纹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好看得很。</a:t>
            </a:r>
            <a:r>
              <a:rPr lang="en-US" altLang="zh-CN" dirty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80717" y="1655911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12765" y="1642949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62806" y="1642949"/>
            <a:ext cx="292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</a:rPr>
              <a:t>·</a:t>
            </a:r>
            <a:endParaRPr lang="zh-CN" altLang="en-US" sz="28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96861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48</TotalTime>
  <Words>706</Words>
  <Application>Microsoft Office PowerPoint</Application>
  <PresentationFormat>自定义</PresentationFormat>
  <Paragraphs>94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Microsoft Word 文档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24</cp:revision>
  <dcterms:created xsi:type="dcterms:W3CDTF">2020-08-17T02:46:32Z</dcterms:created>
  <dcterms:modified xsi:type="dcterms:W3CDTF">2025-08-20T00:34:19Z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