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731" r:id="rId3"/>
    <p:sldId id="732" r:id="rId4"/>
    <p:sldId id="737" r:id="rId5"/>
    <p:sldId id="736" r:id="rId6"/>
    <p:sldId id="738" r:id="rId7"/>
    <p:sldId id="740" r:id="rId8"/>
    <p:sldId id="733" r:id="rId9"/>
    <p:sldId id="741" r:id="rId10"/>
    <p:sldId id="742" r:id="rId11"/>
    <p:sldId id="735" r:id="rId12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18</a:t>
            </a:r>
            <a:r>
              <a:rPr lang="zh-CN" altLang="zh-CN" sz="4400" dirty="0">
                <a:solidFill>
                  <a:srgbClr val="D60093"/>
                </a:solidFill>
              </a:rPr>
              <a:t>　牛和鹅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494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叫些什么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当时自己也不知道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心不在焉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畏首畏尾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不顾一切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惊慌失措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除了上面的问题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你在读完选文后还有哪些体会、疑惑或启发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请从不同的角度在批注栏作批注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621693" y="1151855"/>
            <a:ext cx="4812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6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698514"/>
              </p:ext>
            </p:extLst>
          </p:nvPr>
        </p:nvGraphicFramePr>
        <p:xfrm>
          <a:off x="432445" y="1583903"/>
          <a:ext cx="11671959" cy="2816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imgW="3826872" imgH="923605" progId="Word.Document.12">
                  <p:embed/>
                </p:oleObj>
              </mc:Choice>
              <mc:Fallback>
                <p:oleObj name="文档" r:id="rId4" imgW="3826872" imgH="923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1583903"/>
                        <a:ext cx="11671959" cy="2816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780932" y="2664023"/>
            <a:ext cx="64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016132" y="2664023"/>
            <a:ext cx="46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841388" y="3439631"/>
            <a:ext cx="93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837716" y="3429799"/>
            <a:ext cx="50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430385" y="4186023"/>
            <a:ext cx="54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96467" y="4159671"/>
            <a:ext cx="82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45917" y="759374"/>
            <a:ext cx="11089995" cy="5020657"/>
            <a:chOff x="245917" y="647799"/>
            <a:chExt cx="11089995" cy="5020657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647799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917" y="1407850"/>
              <a:ext cx="2779221" cy="4242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4901" y="1408283"/>
              <a:ext cx="2779221" cy="425108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3885" y="1408716"/>
              <a:ext cx="2770563" cy="425974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65349" y="1377711"/>
              <a:ext cx="2770563" cy="4259740"/>
            </a:xfrm>
            <a:prstGeom prst="rect">
              <a:avLst/>
            </a:prstGeom>
          </p:spPr>
        </p:pic>
      </p:grpSp>
      <p:sp>
        <p:nvSpPr>
          <p:cNvPr id="10" name="矩形 9"/>
          <p:cNvSpPr>
            <a:spLocks noChangeAspect="1"/>
          </p:cNvSpPr>
          <p:nvPr/>
        </p:nvSpPr>
        <p:spPr>
          <a:xfrm>
            <a:off x="394269" y="205527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甚   至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43184" y="207494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顽   皮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889266" y="2074943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   概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72232" y="441593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脖   子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166893" y="440141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跪   下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935877" y="439673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围   绕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672277" y="4393489"/>
            <a:ext cx="261142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摔   倒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1635" y="1519425"/>
            <a:ext cx="2757990" cy="1929789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8603160" y="2066592"/>
            <a:ext cx="257862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任   凭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581778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8634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要是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妈妈明天去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菜市场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我就跟她一起去。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鹅叫了起来。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把句子写得具体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了起来。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2525" y="4156527"/>
            <a:ext cx="3995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扑打着大翅膀</a:t>
            </a:r>
            <a:r>
              <a:rPr lang="en-US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嘎嘎地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928769"/>
              </p:ext>
            </p:extLst>
          </p:nvPr>
        </p:nvGraphicFramePr>
        <p:xfrm>
          <a:off x="460364" y="1819591"/>
          <a:ext cx="10610872" cy="1127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4" imgW="3829305" imgH="408170" progId="Word.Document.12">
                  <p:embed/>
                </p:oleObj>
              </mc:Choice>
              <mc:Fallback>
                <p:oleObj name="文档" r:id="rId4" imgW="3829305" imgH="408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364" y="1819591"/>
                        <a:ext cx="10610872" cy="1127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9259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练习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有的孩子还敢扳牛角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叫它跪下来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然后骑到牛背上去。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等动作可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看出孩子们不怕牛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总是远远地站在安全的地方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才敢看它。要是在路上碰到鹅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就得绕个大圈子才敢走过去。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从两个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可以体会到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501" y="2015951"/>
            <a:ext cx="142058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扳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牛角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5296" y="449191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孩子们非常害怕鹅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40757" y="2076208"/>
            <a:ext cx="22445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叫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跪下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7141" y="2076208"/>
            <a:ext cx="224452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骑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到牛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背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3077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四、判断下列说法的正误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正确的画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 Unicode MS" panose="020B0604020202020204" pitchFamily="34" charset="-12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错误的画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“×”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无缘无故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在文中的意思是没有任何原因。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还伸长脖子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嘎嘎地叫着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扑打着大翅膀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好像在它们眼里根本没有我们这些人似的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是比喻句。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怕鹅的结果是鹅便不再欺负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857381" y="2083791"/>
            <a:ext cx="62549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 </a:t>
            </a:r>
            <a:endParaRPr lang="zh-CN" altLang="en-US" sz="3200" b="1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260743" y="3184403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53325" y="3828307"/>
            <a:ext cx="59663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382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5312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孩子们惊呼起来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急急逃跑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鹅追得更快了。我吓得脚也软了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更跑不快。这时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带头的那只老公鹅就啪嗒啪嗒地跑了过来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嘎嘎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它赶上了我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嘎嘎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它张开嘴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一口就咬住了我当胸的衣襟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拉住我不放。在忙乱中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我的书包掉了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鞋子也弄脱了。我想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它一定要把我咬死了。我就又哭又叫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可是叫些什么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当时自己也不知道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大概是这样叫吧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鹅要吃我了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鹅要咬死我了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4329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我的书包掉了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鞋子也弄脱了。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这句话写出了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跑步速度之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慢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狼狈不堪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心中的犹豫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害怕落在别人后面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它赶上了我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嘎嘎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它张开嘴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一口就咬住了我当胸的衣襟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拉住我不放。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这句话写出了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鹅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目中无人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的胆小懦弱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对鹅的放任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鹅想亲近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485" y="147921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827023" y="381615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35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44</TotalTime>
  <Words>386</Words>
  <Application>Microsoft Office PowerPoint</Application>
  <PresentationFormat>自定义</PresentationFormat>
  <Paragraphs>61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 Unicode MS</vt:lpstr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Cambria Math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15</cp:revision>
  <dcterms:created xsi:type="dcterms:W3CDTF">2020-08-17T02:46:32Z</dcterms:created>
  <dcterms:modified xsi:type="dcterms:W3CDTF">2025-08-20T01:17:04Z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