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2" r:id="rId4"/>
    <p:sldId id="737" r:id="rId5"/>
    <p:sldId id="738" r:id="rId6"/>
    <p:sldId id="739" r:id="rId7"/>
    <p:sldId id="736" r:id="rId8"/>
    <p:sldId id="742" r:id="rId9"/>
    <p:sldId id="743" r:id="rId10"/>
    <p:sldId id="744" r:id="rId11"/>
    <p:sldId id="745" r:id="rId12"/>
    <p:sldId id="733" r:id="rId13"/>
    <p:sldId id="746" r:id="rId14"/>
    <p:sldId id="747" r:id="rId15"/>
    <p:sldId id="748" r:id="rId16"/>
    <p:sldId id="749" r:id="rId17"/>
    <p:sldId id="750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6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26</a:t>
            </a:r>
            <a:r>
              <a:rPr lang="zh-CN" altLang="zh-CN" sz="4400" dirty="0">
                <a:solidFill>
                  <a:srgbClr val="D60093"/>
                </a:solidFill>
              </a:rPr>
              <a:t>　西门豹治邺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联系上下文理解画线句子。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不漂亮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并不是指姑娘真的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而是借此使姑娘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______________;“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不会满意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选个漂亮的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不是真心要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而是以此为借口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。说明西门豹一心要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从中可以看出西门豹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65093" y="187193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不漂亮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02553" y="244635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得救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4533" y="303113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选姑娘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69398" y="301641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惩治巫婆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81317" y="3615356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既聪明又机警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89080" y="360064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破除迷信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91306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813484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读了故事后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你想对西门豹说些什么呢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你真是一个反对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迷信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尊重科学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老百姓做好事、办实事的好官。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7505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45474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七、课外阅读我能行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捍海筑堤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节选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海陵后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范仲淹发现那里的海堤年久失修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大潮一来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海水倒灌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导致很多人流离失所。范仲淹不忍看百姓受苦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就上书请求修筑海堤。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要修筑海堤谈何容易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堤址的选定就是第一道难关。范仲淹为此寝食难安。最后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他在老渔民的帮助下找到了一种方法。他发动百姓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让人挑着一担担稻壳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撒在海滩上。随着海潮的上涨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稻壳被冲到了岸边。当潮水退去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稻壳便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留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了岸上。海滩上留下的一条弯弯曲曲的稻壳线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正是海潮的痕迹。范仲淹让人研究这条曲线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并作好标记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终于选定了堤址。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57845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范仲淹就亲自上阵指挥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带领数万名民工施工。然而开工不久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就遇上了罕见的大风雪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接着又来了一场大海潮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一下子吞没了上百人。看到这种情况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一部分官员动摇了。他们认为这是天意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主张赶快停工。范仲淹却毫不动摇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排除万难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坚持要施工。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3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范仲淹等人的坚持下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工程又全面复工。最后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绵延百余里的海堤完成了。有了这坚固的海堤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盐场和农田的生产得到了保障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人们的生活也有了改善。当地的百姓为了感激范仲淹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就把这海堤叫作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范公堤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644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梳理范仲淹修筑捍海堤的过程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补全情节导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90533"/>
            <a:ext cx="10999990" cy="79208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228262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范仲淹是用什么方法来选定堤址的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请你简要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92685" y="1573222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调查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选址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00997" y="1573222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遭遇天灾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90933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范仲淹让人将稻壳撒在海滩上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当潮水退去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海滩上便留下一条弯曲的稻壳线。他再让人研究稻壳线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并作好标记。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207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同学们就本文展开了积极讨论。请你补全他们的发言。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选址后事情进展并不顺利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主要表现在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一部分官员动摇了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范仲淹却毫不动摇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形成了对比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让我感受到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36501" y="1943943"/>
            <a:ext cx="399500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遇上大风雪、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海潮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6501" y="2499477"/>
            <a:ext cx="440697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部分官员动摇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主张停工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12765" y="3681721"/>
            <a:ext cx="7654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spc="-100">
                <a:ea typeface="宋体" panose="02010600030101010101" pitchFamily="2" charset="-122"/>
                <a:cs typeface="Times New Roman" panose="02020603050405020304" pitchFamily="18" charset="0"/>
              </a:rPr>
              <a:t>范仲淹修筑海堤的坚定决心以及他爱民</a:t>
            </a:r>
            <a:r>
              <a:rPr lang="zh-CN" altLang="en-US" sz="3000" spc="-100"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000" spc="-100" smtClean="0">
                <a:ea typeface="宋体" panose="02010600030101010101" pitchFamily="2" charset="-122"/>
                <a:cs typeface="Times New Roman" panose="02020603050405020304" pitchFamily="18" charset="0"/>
              </a:rPr>
              <a:t>情怀</a:t>
            </a:r>
            <a:endParaRPr lang="zh-CN" altLang="en-US" sz="3000" spc="-100"/>
          </a:p>
        </p:txBody>
      </p:sp>
    </p:spTree>
    <p:extLst>
      <p:ext uri="{BB962C8B-B14F-4D97-AF65-F5344CB8AC3E}">
        <p14:creationId xmlns:p14="http://schemas.microsoft.com/office/powerpoint/2010/main" val="399749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078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请你结合故事内容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谈一谈你眼中的范仲淹。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163454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范仲淹勤政爱民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看到百姓流离失所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便上书修筑海堤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修堤时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他亲自上阵指挥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解决工程中的困难。</a:t>
            </a:r>
            <a:r>
              <a:rPr lang="zh-CN" altLang="zh-CN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范仲淹有智慧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虚心向老渔民请教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最终选定堤址。</a:t>
            </a:r>
            <a:r>
              <a:rPr lang="zh-CN" altLang="zh-CN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范仲淹意志坚定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修堤过程中能排除万难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坚持施工。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84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451865"/>
              </p:ext>
            </p:extLst>
          </p:nvPr>
        </p:nvGraphicFramePr>
        <p:xfrm>
          <a:off x="355600" y="1583903"/>
          <a:ext cx="11660188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4" imgW="3826872" imgH="923605" progId="Word.Document.12">
                  <p:embed/>
                </p:oleObj>
              </mc:Choice>
              <mc:Fallback>
                <p:oleObj name="文档" r:id="rId4" imgW="3826872" imgH="923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5600" y="1583903"/>
                        <a:ext cx="11660188" cy="280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296540" y="2659979"/>
            <a:ext cx="46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69148" y="2659979"/>
            <a:ext cx="50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53536" y="3380059"/>
            <a:ext cx="82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62144" y="3380059"/>
            <a:ext cx="64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53536" y="4162315"/>
            <a:ext cx="57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89029" y="4119803"/>
            <a:ext cx="57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95" y="1310032"/>
            <a:ext cx="3332602" cy="486354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1950" y="710738"/>
            <a:ext cx="10007599" cy="5462840"/>
            <a:chOff x="361950" y="647799"/>
            <a:chExt cx="10007599" cy="546284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647799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7059" y="1343370"/>
              <a:ext cx="3066667" cy="475238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31454" y="1329687"/>
              <a:ext cx="3038095" cy="4780952"/>
            </a:xfrm>
            <a:prstGeom prst="rect">
              <a:avLst/>
            </a:prstGeom>
          </p:spPr>
        </p:pic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641994" y="211745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派   头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106389" y="209047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娶   亲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61237" y="209142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媳   妇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41994" y="476581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淹   没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06389" y="472899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求   饶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38747" y="473912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干   旱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61552595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857381" y="25633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面如土色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三、根据意思写词语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脸色跟土的颜色一样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没有血色。形容极端惊恐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形容十分担心或害怕。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56981" y="317229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提心吊胆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91886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07305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四、给句中加点字选择正确的解释。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安静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发生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病、灾等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不好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发泄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发作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搞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弄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37696"/>
              </p:ext>
            </p:extLst>
          </p:nvPr>
        </p:nvGraphicFramePr>
        <p:xfrm>
          <a:off x="497790" y="2932015"/>
          <a:ext cx="11671959" cy="197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4" imgW="3826872" imgH="647242" progId="Word.Document.12">
                  <p:embed/>
                </p:oleObj>
              </mc:Choice>
              <mc:Fallback>
                <p:oleObj name="文档" r:id="rId4" imgW="3826872" imgH="6472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7790" y="2932015"/>
                        <a:ext cx="11671959" cy="197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011944" y="29025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13783" y="354403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83334" y="427520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0201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句子万花筒。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没钱的只好眼睁睁地看着女孩被他们拉走。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用加点词语仿写句子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322706"/>
            <a:ext cx="108077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小猫眼睁睁地看着鱼儿从眼前游走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却无可奈何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80717" y="2444458"/>
            <a:ext cx="1012785" cy="523220"/>
            <a:chOff x="2880717" y="2444458"/>
            <a:chExt cx="1012785" cy="523220"/>
          </a:xfrm>
        </p:grpSpPr>
        <p:sp>
          <p:nvSpPr>
            <p:cNvPr id="5" name="矩形 4"/>
            <p:cNvSpPr/>
            <p:nvPr/>
          </p:nvSpPr>
          <p:spPr>
            <a:xfrm>
              <a:off x="2880717" y="2444458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214372" y="2444458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600797" y="2444458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那些官绅都提心吊胆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大气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儿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不敢出。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提心吊胆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大气也不敢出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写出了官绅们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的样子。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为什么那些官绅都提心吊胆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大气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儿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不敢出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因为官绅都明白巫婆和自己做的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是谋害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他人的</a:t>
            </a:r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勾当</a:t>
            </a:r>
            <a:r>
              <a:rPr lang="en-US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害怕被西门豹丢进河里。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15501" y="1877599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害怕、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担心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045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950" y="1007839"/>
            <a:ext cx="10807700" cy="4228850"/>
            <a:chOff x="361950" y="793354"/>
            <a:chExt cx="10807700" cy="422885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793354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en-US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六</a:t>
              </a:r>
              <a:r>
                <a: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、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课内阅读我最棒。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indent="720000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西门豹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说</a:t>
              </a:r>
              <a:r>
                <a:rPr lang="en-US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en-US" altLang="zh-CN" dirty="0" smtClean="0">
                  <a:solidFill>
                    <a:srgbClr val="000000"/>
                  </a:solidFill>
                  <a:latin typeface="NEU-BZ-S92"/>
                  <a:ea typeface="Arial Unicode MS" panose="020B0604020202020204" pitchFamily="34" charset="-122"/>
                  <a:cs typeface="Times New Roman" panose="02020603050405020304" pitchFamily="18" charset="0"/>
                </a:rPr>
                <a:t>    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把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新娘领来让我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看看</a:t>
              </a:r>
              <a:r>
                <a:rPr lang="en-US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en-US" altLang="zh-CN" dirty="0" smtClean="0">
                  <a:solidFill>
                    <a:srgbClr val="000000"/>
                  </a:solidFill>
                  <a:latin typeface="NEU-BZ-S92"/>
                  <a:ea typeface="Arial Unicode MS" panose="020B0604020202020204" pitchFamily="34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巫婆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叫徒弟把那个打扮好的姑娘领了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来</a:t>
              </a:r>
              <a:r>
                <a:rPr lang="en-US" altLang="zh-CN" dirty="0" smtClean="0">
                  <a:solidFill>
                    <a:srgbClr val="000000"/>
                  </a:solidFill>
                  <a:latin typeface="NEU-BZ-S92"/>
                  <a:ea typeface="Arial Unicode MS" panose="020B0604020202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西门豹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一看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女孩满脸泪水。他回过头来对巫婆说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:“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不行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楷体" panose="02010609060101010101" pitchFamily="49" charset="-122"/>
                  <a:cs typeface="Times New Roman" panose="02020603050405020304" pitchFamily="18" charset="0"/>
                </a:rPr>
                <a:t>这个姑娘不漂亮</a:t>
              </a:r>
              <a:r>
                <a:rPr lang="en-US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楷体" panose="02010609060101010101" pitchFamily="49" charset="-122"/>
                  <a:cs typeface="Times New Roman" panose="02020603050405020304" pitchFamily="18" charset="0"/>
                </a:rPr>
                <a:t>河神不会满意的。麻烦你去跟河神说一声</a:t>
              </a:r>
              <a:r>
                <a:rPr lang="en-US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楷体" panose="02010609060101010101" pitchFamily="49" charset="-122"/>
                  <a:cs typeface="Times New Roman" panose="02020603050405020304" pitchFamily="18" charset="0"/>
                </a:rPr>
                <a:t>说我要选个漂亮的</a:t>
              </a:r>
              <a:r>
                <a:rPr lang="en-US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u="sng" dirty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ea typeface="楷体" panose="02010609060101010101" pitchFamily="49" charset="-122"/>
                  <a:cs typeface="Times New Roman" panose="02020603050405020304" pitchFamily="18" charset="0"/>
                </a:rPr>
                <a:t>过几天就送去。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说完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他叫卫士架起巫婆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把她投进了漳河。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在文中的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Arial Unicode MS" panose="020B0604020202020204" pitchFamily="34" charset="-122"/>
                  <a:cs typeface="Times New Roman" panose="02020603050405020304" pitchFamily="18" charset="0"/>
                </a:rPr>
                <a:t>⎕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内填上恰当的标点符号。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1646" y="1377711"/>
              <a:ext cx="657143" cy="65714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83037" y="1367879"/>
              <a:ext cx="657143" cy="65714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99838" y="1953775"/>
              <a:ext cx="657143" cy="657143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887088" y="1643524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:“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214710" y="1628379"/>
            <a:ext cx="801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</a:rPr>
              <a:t>”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99838" y="224933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4812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52</TotalTime>
  <Words>896</Words>
  <Application>Microsoft Office PowerPoint</Application>
  <PresentationFormat>自定义</PresentationFormat>
  <Paragraphs>78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 Unicode MS</vt:lpstr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22</cp:revision>
  <dcterms:created xsi:type="dcterms:W3CDTF">2020-08-17T02:46:32Z</dcterms:created>
  <dcterms:modified xsi:type="dcterms:W3CDTF">2025-08-20T02:22:49Z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