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731" r:id="rId3"/>
    <p:sldId id="732" r:id="rId4"/>
    <p:sldId id="737" r:id="rId5"/>
    <p:sldId id="738" r:id="rId6"/>
    <p:sldId id="739" r:id="rId7"/>
    <p:sldId id="736" r:id="rId8"/>
    <p:sldId id="751" r:id="rId9"/>
    <p:sldId id="740" r:id="rId10"/>
    <p:sldId id="747" r:id="rId11"/>
    <p:sldId id="733" r:id="rId12"/>
    <p:sldId id="744" r:id="rId13"/>
    <p:sldId id="748" r:id="rId14"/>
    <p:sldId id="746" r:id="rId15"/>
    <p:sldId id="745" r:id="rId16"/>
    <p:sldId id="749" r:id="rId17"/>
    <p:sldId id="735" r:id="rId1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72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2</a:t>
            </a:r>
            <a:r>
              <a:rPr lang="zh-CN" altLang="zh-CN" sz="4400" dirty="0">
                <a:solidFill>
                  <a:srgbClr val="D60093"/>
                </a:solidFill>
              </a:rPr>
              <a:t>　走月亮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733569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走月亮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的意思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文段表达了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和阿妈在走月亮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心情。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37552" y="801875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在月光下散步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320877" y="1325367"/>
            <a:ext cx="306846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无比幸福和喜悦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2064039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作者描写了月光下的哪些景物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溪水、鹅卵石、小水塘。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3337429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每个小水塘都抱着一个月亮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能换成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4569687"/>
            <a:ext cx="10807700" cy="12461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不能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。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抱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字给人亲切、可爱的感觉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也让人感受到作者对家乡的热爱和赞美。换成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映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则没有这样的效果。</a:t>
            </a:r>
            <a:endParaRPr lang="zh-CN" altLang="zh-CN">
              <a:solidFill>
                <a:srgbClr val="000000"/>
              </a:solidFill>
              <a:effectLst/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70591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863823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七、课外阅读我能行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/>
                <a:cs typeface="Times New Roman" panose="02020603050405020304" pitchFamily="18" charset="0"/>
              </a:rPr>
              <a:t>乡月情怀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节选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	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天福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明朗、美润、多情、动人的月是故乡的月。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缕春风首先吹弯的是霞妹的两道春眉。霞妹那天晚上坐在窗前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对着镜子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借着月光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照着月牙画眉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喜上眉梢。霞妹从此有了自己的秘密。霞妹画着月牙般的眉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放牧一群羊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赶了趟庙会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天空中满是烧红了的漫天的霞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种了垧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shǎng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种子在泥土里饱涨了粒儿。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最惬意的是在朦胧的月夜里酿酒、织锦、刺绣、遐思。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最爽的是夏夜里月亮升起的时候。热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下去了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凉爽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升了起来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弥漫到夜空里、村子里、各家各户的院子里。劳作了一天的人们洗去一天的疲劳坐在院子里歇凉。竹凉席、蒜汁调凉粉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井水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镇啤酒、泉水拔瓜果。偶尔来一阵风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那凉爽劲儿美极了。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75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79847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秋季是收获的季节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一切都显得率真、袒露和成熟。谷子袒露灿灿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枫叶袒露熟红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山岳袒露朗润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溪流袒露清澈。如果经霜抚摩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那月更加金灿厚重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若一块古朴的金色的玉。月光铺下来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铺到田野里、村庄里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我和这大千世界浴在乳一般的月光海底里。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把冬天唤来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清清的冰月也被唤来。冬天的人们把激情冷冻了起来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储存了起来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喜欢把冰月关在门外、窗外。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87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799927"/>
            <a:ext cx="10807700" cy="241713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我是踩着故乡的月光长大的。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那个月色朦胧的夜晚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父亲和乡亲们叮咛的话语包裹在月光里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把我送上出行的路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故乡的月就成了我魂牵梦萦、牵肠挂肚的所在。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85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583903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画出短文中概括故乡的月的特点的句子。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短文按照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顺序写了月光下故乡的人们生活、劳动的场景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表达了作者对故乡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16555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最明朗、美润、多情、动人的月是故乡的月。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707205" y="2744002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617021" y="3312095"/>
            <a:ext cx="306846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浓浓的思念之情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980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6552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我是踩着故乡的月光长大的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这句话在文中的作用。</a:t>
            </a:r>
            <a:endParaRPr lang="zh-CN" altLang="zh-CN">
              <a:solidFill>
                <a:srgbClr val="000000"/>
              </a:solidFill>
              <a:effectLst/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1879107"/>
            <a:ext cx="10807700" cy="18371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表明自己是在家乡美好的月光陪伴下生活、成长的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结构上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是对全文内容的总结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概括了自己在家乡的成长历程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起着收束全文的作用。</a:t>
            </a:r>
            <a:endParaRPr lang="zh-CN" altLang="zh-CN">
              <a:solidFill>
                <a:srgbClr val="000000"/>
              </a:solidFill>
              <a:effectLst/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4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9500808"/>
              </p:ext>
            </p:extLst>
          </p:nvPr>
        </p:nvGraphicFramePr>
        <p:xfrm>
          <a:off x="432445" y="1511895"/>
          <a:ext cx="11671959" cy="2816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文档" r:id="rId4" imgW="3826872" imgH="923605" progId="Word.Document.12">
                  <p:embed/>
                </p:oleObj>
              </mc:Choice>
              <mc:Fallback>
                <p:oleObj name="文档" r:id="rId4" imgW="3826872" imgH="9236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2445" y="1511895"/>
                        <a:ext cx="11671959" cy="2816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6697140" y="2605031"/>
            <a:ext cx="68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927900" y="3384103"/>
            <a:ext cx="972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013180" y="4097535"/>
            <a:ext cx="720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88429" y="794842"/>
            <a:ext cx="10004262" cy="5181549"/>
            <a:chOff x="288429" y="719807"/>
            <a:chExt cx="10004262" cy="5181549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719807"/>
              <a:ext cx="4108817" cy="6267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二、看拼音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写词语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。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en-US" dirty="0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429" y="1485841"/>
              <a:ext cx="3038095" cy="211428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8789" y="1477670"/>
              <a:ext cx="4514286" cy="211428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1950" y="3739451"/>
              <a:ext cx="3047619" cy="216190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44813" y="3723109"/>
              <a:ext cx="3085714" cy="211428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78405" y="3742157"/>
              <a:ext cx="3114286" cy="2095238"/>
            </a:xfrm>
            <a:prstGeom prst="rect">
              <a:avLst/>
            </a:prstGeom>
          </p:spPr>
        </p:pic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533949" y="2268987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牵   手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788645" y="2235831"/>
            <a:ext cx="543610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鹅   卵   石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37801" y="1469383"/>
            <a:ext cx="3111429" cy="2201048"/>
          </a:xfrm>
          <a:prstGeom prst="rect">
            <a:avLst/>
          </a:prstGeom>
        </p:spPr>
      </p:pic>
      <p:sp>
        <p:nvSpPr>
          <p:cNvPr id="22" name="矩形 21"/>
          <p:cNvSpPr>
            <a:spLocks noChangeAspect="1"/>
          </p:cNvSpPr>
          <p:nvPr/>
        </p:nvSpPr>
        <p:spPr>
          <a:xfrm>
            <a:off x="8507501" y="2206335"/>
            <a:ext cx="3153427" cy="11944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淘   洗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endParaRPr lang="zh-CN" altLang="en-US" sz="66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582308" y="4524258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庄   稼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3991210" y="4504594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稻   谷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7430027" y="4494762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葡   萄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189487085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361950" y="143988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三、选词填空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柔和　　柔软　　柔弱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晚上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我们在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的灯光下读书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的幼芽哪能禁得起暴风雨的洗礼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那位表演杂技的大姐姐身体很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86095" y="267099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柔和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152028" y="3194535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柔弱</a:t>
            </a:r>
            <a:endParaRPr lang="zh-CN" altLang="en-US" sz="3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428773" y="3773639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柔软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8439472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98882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四、给句中加点字选择正确的解释。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新的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陈的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不干枯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	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滋味美好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新鲜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食物</a:t>
            </a:r>
            <a:r>
              <a:rPr lang="en-US" altLang="zh-CN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	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有光彩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9978326"/>
              </p:ext>
            </p:extLst>
          </p:nvPr>
        </p:nvGraphicFramePr>
        <p:xfrm>
          <a:off x="357188" y="2911475"/>
          <a:ext cx="11645900" cy="196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文档" r:id="rId3" imgW="3837129" imgH="649294" progId="Word.Document.12">
                  <p:embed/>
                </p:oleObj>
              </mc:Choice>
              <mc:Fallback>
                <p:oleObj name="文档" r:id="rId3" imgW="3837129" imgH="6492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7188" y="2911475"/>
                        <a:ext cx="11645900" cy="1965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8857381" y="283999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255355" y="356601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025965" y="419697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32513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6199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五、句子万花筒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月盘是那样明亮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月光是那样柔和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照亮了高高的点苍山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照亮了村头的大青树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也照亮了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照亮了村间的大道和小路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选句中作者用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分别写出了月盘和月光的特点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连用四个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照亮了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构成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让我仿佛看到了一幅皎洁月光图。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我会照样子写画面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春雨淅淅沥沥地下着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滋润着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滋润着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也滋润着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6821" y="2520007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明亮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265093" y="2520007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柔和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704756" y="3125720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排比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649469" y="4248199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树木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016621" y="4851869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农田</a:t>
            </a:r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265092" y="4851869"/>
            <a:ext cx="224452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人们的心田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392885" y="2117693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声音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44864" y="2664023"/>
            <a:ext cx="183255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以动衬静</a:t>
            </a:r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93583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秋虫唱着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夜鸟拍打着翅膀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鱼儿跃出水面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泼剌声里银光一闪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这句话写了夜晚的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衬托出夜晚的宁静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动静结合　以动衬静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的写法。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请你也运用这种写法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写一两句话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来表现乡村夜晚的宁静。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3924368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乡村的夜晚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沉浸在一片深沉的宁静之中。微风轻拂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树叶沙沙作响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田野里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青蛙欢快地歌唱着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此起彼伏的蛙鸣在夜晚显得格外响亮。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8684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73356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六、课内阅读我最棒。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的溪水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流着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的香味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流着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。灰白色的鹅卵石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河床。哟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卵石间有多少可爱的小水塘啊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每个小水塘都抱着一个月亮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阿妈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白天你在溪里洗衣裳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用树叶做小船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运载许多新鲜的花瓣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阿妈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我们到溪边去吧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去看看小水塘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看看水塘里的月亮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看看我采过野花的地方。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我和阿妈走月亮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回忆课文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将选文补充完整。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656581" y="1245225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细细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617021" y="1284527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山草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013022" y="1294359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野花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656581" y="1921069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月光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841157" y="1937524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布满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736835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62</TotalTime>
  <Words>689</Words>
  <Application>Microsoft Office PowerPoint</Application>
  <PresentationFormat>自定义</PresentationFormat>
  <Paragraphs>87</Paragraphs>
  <Slides>17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24</cp:revision>
  <dcterms:created xsi:type="dcterms:W3CDTF">2020-08-17T02:46:32Z</dcterms:created>
  <dcterms:modified xsi:type="dcterms:W3CDTF">2025-08-19T12:24:38Z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