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731" r:id="rId3"/>
    <p:sldId id="740" r:id="rId4"/>
    <p:sldId id="741" r:id="rId5"/>
    <p:sldId id="742" r:id="rId6"/>
    <p:sldId id="739" r:id="rId7"/>
    <p:sldId id="743" r:id="rId8"/>
    <p:sldId id="744" r:id="rId9"/>
    <p:sldId id="745" r:id="rId10"/>
    <p:sldId id="735" r:id="rId11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>
      <p:cViewPr varScale="1">
        <p:scale>
          <a:sx n="97" d="100"/>
          <a:sy n="97" d="100"/>
        </p:scale>
        <p:origin x="90" y="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376661" y="1295871"/>
            <a:ext cx="6984604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9" r:id="rId2"/>
    <p:sldLayoutId id="2147483691" r:id="rId3"/>
    <p:sldLayoutId id="2147483694" r:id="rId4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jpeg"/><Relationship Id="rId4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4000" dirty="0">
                <a:solidFill>
                  <a:srgbClr val="D60093"/>
                </a:solidFill>
              </a:rPr>
              <a:t>第</a:t>
            </a:r>
            <a:r>
              <a:rPr lang="en-US" altLang="zh-CN" sz="4000" dirty="0">
                <a:solidFill>
                  <a:srgbClr val="D60093"/>
                </a:solidFill>
              </a:rPr>
              <a:t>1</a:t>
            </a:r>
            <a:r>
              <a:rPr lang="zh-CN" altLang="zh-CN" sz="4000" dirty="0">
                <a:solidFill>
                  <a:srgbClr val="D60093"/>
                </a:solidFill>
              </a:rPr>
              <a:t>单元总结</a:t>
            </a: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复习梳理.eps" descr="id:214748786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48668" y="-273"/>
            <a:ext cx="6532259" cy="720080"/>
          </a:xfrm>
          <a:prstGeom prst="rect">
            <a:avLst/>
          </a:prstGeom>
        </p:spPr>
      </p:pic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670734175"/>
              </p:ext>
            </p:extLst>
          </p:nvPr>
        </p:nvGraphicFramePr>
        <p:xfrm>
          <a:off x="361950" y="1655911"/>
          <a:ext cx="10807700" cy="2664296"/>
        </p:xfrm>
        <a:graphic>
          <a:graphicData uri="http://schemas.openxmlformats.org/drawingml/2006/table">
            <a:tbl>
              <a:tblPr firstRow="1" firstCol="1" bandRow="1"/>
              <a:tblGrid>
                <a:gridCol w="2158727"/>
                <a:gridCol w="8648973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知识点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概要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66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认识大数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计数单位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、十、百、千、万、十万、百万、千万、亿、十亿、百亿、千亿等。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十进制计数法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每相邻两个计数单位之间的进率都是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_____________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4680917" y="3651115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/>
              <a:t>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366758950"/>
              </p:ext>
            </p:extLst>
          </p:nvPr>
        </p:nvGraphicFramePr>
        <p:xfrm>
          <a:off x="361950" y="709297"/>
          <a:ext cx="10807700" cy="5472608"/>
        </p:xfrm>
        <a:graphic>
          <a:graphicData uri="http://schemas.openxmlformats.org/drawingml/2006/table">
            <a:tbl>
              <a:tblPr firstRow="1" firstCol="1" bandRow="1"/>
              <a:tblGrid>
                <a:gridCol w="1798687"/>
                <a:gridCol w="9009013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知识点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概要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849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大数的读法和写法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大数的读法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先分级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再从高位读起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先读亿级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再读万级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最后读个级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亿级和万级的数要按照个级的数的读法来读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读完后在后面加上一个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亿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字或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万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字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③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每级末尾不管有几个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都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_____________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其他数位上有一个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或连续几个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都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_____________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。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楷体" panose="02010609060101010101" pitchFamily="49" charset="-122"/>
                          <a:cs typeface="Calibri" panose="020F0502020204030204" pitchFamily="34" charset="0"/>
                        </a:rPr>
                        <a:t> 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大数的写法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从最高位写起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先写亿级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再写万级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最后写个级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哪个数位上一个单位也没有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就在那个数位上写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_____________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7633245" y="3106581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不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读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417221" y="3610637"/>
            <a:ext cx="21403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只读一个</a:t>
            </a:r>
            <a:r>
              <a:rPr lang="en-US" altLang="zh-CN" dirty="0" smtClean="0">
                <a:ea typeface="宋体" panose="02010600030101010101" pitchFamily="2" charset="-122"/>
              </a:rPr>
              <a:t>0 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168749" y="5554853"/>
            <a:ext cx="49244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0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50528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521795643"/>
              </p:ext>
            </p:extLst>
          </p:nvPr>
        </p:nvGraphicFramePr>
        <p:xfrm>
          <a:off x="361950" y="822069"/>
          <a:ext cx="10807700" cy="4876800"/>
        </p:xfrm>
        <a:graphic>
          <a:graphicData uri="http://schemas.openxmlformats.org/drawingml/2006/table">
            <a:tbl>
              <a:tblPr firstRow="1" firstCol="1" bandRow="1"/>
              <a:tblGrid>
                <a:gridCol w="2014711"/>
                <a:gridCol w="8792989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知识点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概要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比较数的大小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位数不同的两个数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位数多的数就</a:t>
                      </a:r>
                      <a:r>
                        <a:rPr lang="en-US" sz="3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zh-CN" sz="3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位数相同的两个数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从最高位比起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最高位上的数大的那个数就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_____________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如果最高位上的数相同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就比较下一个数位上的数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依次比下去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直到比较出大小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楷体" panose="02010609060101010101" pitchFamily="49" charset="-122"/>
                          <a:cs typeface="Calibri" panose="020F0502020204030204" pitchFamily="34" charset="0"/>
                        </a:rPr>
                        <a:t> 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4.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数的改写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整万的数的改写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去掉个级上的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加上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万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字。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整亿的数的改写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去掉个级和万级上的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加上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亿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字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9433445" y="1222587"/>
            <a:ext cx="69923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大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285943" y="2209679"/>
            <a:ext cx="69923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大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022000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217689257"/>
              </p:ext>
            </p:extLst>
          </p:nvPr>
        </p:nvGraphicFramePr>
        <p:xfrm>
          <a:off x="361950" y="730317"/>
          <a:ext cx="10807700" cy="5364480"/>
        </p:xfrm>
        <a:graphic>
          <a:graphicData uri="http://schemas.openxmlformats.org/drawingml/2006/table">
            <a:tbl>
              <a:tblPr firstRow="1" firstCol="1" bandRow="1"/>
              <a:tblGrid>
                <a:gridCol w="2014711"/>
                <a:gridCol w="8792989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知识点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概要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5.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求近似数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用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四舍五入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法求近似数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要看省略的尾数部分的最高位上的数是小于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还是等于或大于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6.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认识自然数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表示物体个数的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0,1,2,3,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…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都是自然数。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最小的自然数是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_____________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没有最大的自然数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自然数的个数是无限的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楷体" panose="02010609060101010101" pitchFamily="49" charset="-122"/>
                          <a:cs typeface="Calibri" panose="020F0502020204030204" pitchFamily="34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7.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计算工具的认识及使用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认识算盘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:1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颗上珠代表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5,1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颗下珠代表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认识计算器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:ON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是开机键。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AC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是清除键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清除所有内容。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(3)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用计算器计算并探究规律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利用计算器计算发现算式的规律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可以把复杂问题简单化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6841157" y="2611473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07119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易错易混.eps" descr="id:214748788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48667" y="0"/>
            <a:ext cx="6532259" cy="720080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361950" y="730317"/>
            <a:ext cx="10807700" cy="53717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混淆计数单位和数位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判断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万级包含的数位有万、十万、百万、千万。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易错警示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此处易将计数单位与数位混淆。万、十万、百万、千万是计数单位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它们所占的位置叫作数位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如万位、十万位、百万位、千万位是数位。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误认为计数单位之间的进率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都是</a:t>
            </a: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十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判断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两个计数单位之间的进率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都是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十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易错警示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此题易因忽略两个计数单位不相邻的情况而错答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。不相邻的两个计数单位之间的进率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不是</a:t>
            </a:r>
            <a:r>
              <a:rPr lang="zh-CN" altLang="en-US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十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9371947" y="1346859"/>
            <a:ext cx="68961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</a:rPr>
              <a:t>× 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777261" y="4269219"/>
            <a:ext cx="68961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</a:rPr>
              <a:t>× 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0303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367879"/>
            <a:ext cx="10807700" cy="300806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四舍五入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法求近似数时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对可能的情况考虑不够全面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判断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:62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346≈62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中只能填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易错警示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本题出错的原因是考虑不够全面。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62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346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省略万位后面的尾数得到的近似数是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说明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万是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四舍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的结果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中的数小于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中可以是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841157" y="1954453"/>
            <a:ext cx="68961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</a:rPr>
              <a:t>× 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6191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61950" y="1511895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没有理解计算器常用按键的功能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填空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计算器上进行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如下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操作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按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这时计算器显示屏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显示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易错警示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有些同学可能会错误地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认为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键是将最后输入的数据消除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从而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认为</a:t>
            </a:r>
            <a:r>
              <a:rPr lang="zh-CN" altLang="en-US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显示的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24×280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457815"/>
              </p:ext>
            </p:extLst>
          </p:nvPr>
        </p:nvGraphicFramePr>
        <p:xfrm>
          <a:off x="6481117" y="2145434"/>
          <a:ext cx="11671959" cy="5677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文档" r:id="rId3" imgW="3826872" imgH="186158" progId="Word.Document.12">
                  <p:embed/>
                </p:oleObj>
              </mc:Choice>
              <mc:Fallback>
                <p:oleObj name="文档" r:id="rId3" imgW="3826872" imgH="18615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481117" y="2145434"/>
                        <a:ext cx="11671959" cy="5677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JM4KR122G.eps" descr="id:2147488805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7139947" y="3362586"/>
            <a:ext cx="864096" cy="469531"/>
          </a:xfrm>
          <a:prstGeom prst="rect">
            <a:avLst/>
          </a:prstGeom>
        </p:spPr>
      </p:pic>
      <p:sp>
        <p:nvSpPr>
          <p:cNvPr id="12" name="矩形 11"/>
          <p:cNvSpPr>
            <a:spLocks noChangeAspect="1"/>
          </p:cNvSpPr>
          <p:nvPr/>
        </p:nvSpPr>
        <p:spPr>
          <a:xfrm>
            <a:off x="4814175" y="2700073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</a:rPr>
              <a:t>80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6830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46000"/>
            <a:ext cx="10807700" cy="47808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盲目应用计算规律导致出错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判断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计算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142857×2=285714,142857×3=428571,142857×4=571428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发现的规律也适用于计算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142857×7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易错警示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观察上面的三个算式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先确定积的个位上的数字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“142857”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的顺序循环排列各数字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可以直接写出得数。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142857×7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的积的个位数字是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9,“142857”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中没有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所以不适用于这个规律。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057181" y="2632493"/>
            <a:ext cx="68961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</a:rPr>
              <a:t>× 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53930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319</TotalTime>
  <Words>541</Words>
  <Application>Microsoft Office PowerPoint</Application>
  <PresentationFormat>自定义</PresentationFormat>
  <Paragraphs>61</Paragraphs>
  <Slides>10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NEU-BZ-S92</vt:lpstr>
      <vt:lpstr>黑体</vt:lpstr>
      <vt:lpstr>华文琥珀</vt:lpstr>
      <vt:lpstr>楷体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55</cp:revision>
  <dcterms:created xsi:type="dcterms:W3CDTF">2020-07-20T09:37:23Z</dcterms:created>
  <dcterms:modified xsi:type="dcterms:W3CDTF">2025-08-15T00:58:55Z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