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256" r:id="rId2"/>
    <p:sldId id="731" r:id="rId3"/>
    <p:sldId id="740" r:id="rId4"/>
    <p:sldId id="739" r:id="rId5"/>
    <p:sldId id="735" r:id="rId6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5494" autoAdjust="0"/>
  </p:normalViewPr>
  <p:slideViewPr>
    <p:cSldViewPr>
      <p:cViewPr varScale="1">
        <p:scale>
          <a:sx n="97" d="100"/>
          <a:sy n="97" d="100"/>
        </p:scale>
        <p:origin x="72" y="60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5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1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500" b="0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1500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1500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2376661" y="1295871"/>
            <a:ext cx="6984604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练习结束啦，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继续努力呀！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9" r:id="rId2"/>
    <p:sldLayoutId id="2147483691" r:id="rId3"/>
    <p:sldLayoutId id="2147483694" r:id="rId4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20477" y="3384103"/>
            <a:ext cx="9937104" cy="151216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zh-CN" sz="4000" dirty="0" smtClean="0">
                <a:solidFill>
                  <a:srgbClr val="D60093"/>
                </a:solidFill>
              </a:rPr>
              <a:t>第</a:t>
            </a:r>
            <a:r>
              <a:rPr lang="en-US" altLang="zh-CN" sz="4000" dirty="0" smtClean="0">
                <a:solidFill>
                  <a:srgbClr val="D60093"/>
                </a:solidFill>
              </a:rPr>
              <a:t>5</a:t>
            </a:r>
            <a:r>
              <a:rPr lang="zh-CN" altLang="zh-CN" sz="4000" dirty="0" smtClean="0">
                <a:solidFill>
                  <a:srgbClr val="D60093"/>
                </a:solidFill>
              </a:rPr>
              <a:t>单元</a:t>
            </a:r>
            <a:r>
              <a:rPr lang="zh-CN" altLang="zh-CN" sz="4000" dirty="0">
                <a:solidFill>
                  <a:srgbClr val="D60093"/>
                </a:solidFill>
              </a:rPr>
              <a:t>总结</a:t>
            </a: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复习梳理.eps" descr="id:2147487866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48668" y="-273"/>
            <a:ext cx="6532259" cy="720080"/>
          </a:xfrm>
          <a:prstGeom prst="rect">
            <a:avLst/>
          </a:prstGeom>
        </p:spPr>
      </p:pic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585837461"/>
              </p:ext>
            </p:extLst>
          </p:nvPr>
        </p:nvGraphicFramePr>
        <p:xfrm>
          <a:off x="361950" y="781305"/>
          <a:ext cx="10807700" cy="5229798"/>
        </p:xfrm>
        <a:graphic>
          <a:graphicData uri="http://schemas.openxmlformats.org/drawingml/2006/table">
            <a:tbl>
              <a:tblPr firstRow="1" firstCol="1" bandRow="1"/>
              <a:tblGrid>
                <a:gridCol w="1366639"/>
                <a:gridCol w="9441061"/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知识点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概要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603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1.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平行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概念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在同一个平面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内</a:t>
                      </a:r>
                      <a:r>
                        <a:rPr lang="en-US" alt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__________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的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两条直线叫作平行线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也可以说这两条直线互相平行。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楷体" panose="02010609060101010101" pitchFamily="49" charset="-122"/>
                          <a:cs typeface="Calibri" panose="020F0502020204030204" pitchFamily="34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特点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端点分别在两条平行线上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且与平行线垂直的所有线段的长度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都</a:t>
                      </a:r>
                      <a:r>
                        <a:rPr lang="en-US" alt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__________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2.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垂直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概念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两条直线相交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成</a:t>
                      </a:r>
                      <a:r>
                        <a:rPr lang="en-US" alt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__________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就说这两条直线互相垂直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其中一条直线叫作另一条直线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的</a:t>
                      </a:r>
                      <a:r>
                        <a:rPr lang="en-US" alt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__________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这两条直线的交点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叫作</a:t>
                      </a:r>
                      <a:r>
                        <a:rPr lang="en-US" alt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__________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。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楷体" panose="02010609060101010101" pitchFamily="49" charset="-122"/>
                          <a:cs typeface="Calibri" panose="020F0502020204030204" pitchFamily="34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画法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过直线上或直线外一点画已知直线的垂线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可以借助三角尺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先把三角尺的一条直角边与已知直线重合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再沿直线移动三角尺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使三角尺的另一条直角边过已知点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最后沿另一条直角边画一条直线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5725307" y="1192333"/>
            <a:ext cx="1266693" cy="5598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800" dirty="0">
                <a:ea typeface="宋体" panose="02010600030101010101" pitchFamily="2" charset="-122"/>
                <a:cs typeface="Times New Roman" panose="02020603050405020304" pitchFamily="18" charset="0"/>
              </a:rPr>
              <a:t>不相交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46908" y="2479529"/>
            <a:ext cx="906017" cy="5598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800" dirty="0">
                <a:ea typeface="宋体" panose="02010600030101010101" pitchFamily="2" charset="-122"/>
                <a:cs typeface="Times New Roman" panose="02020603050405020304" pitchFamily="18" charset="0"/>
              </a:rPr>
              <a:t>相等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905053" y="2961111"/>
            <a:ext cx="906017" cy="5598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800" dirty="0">
                <a:ea typeface="宋体" panose="02010600030101010101" pitchFamily="2" charset="-122"/>
                <a:cs typeface="Times New Roman" panose="02020603050405020304" pitchFamily="18" charset="0"/>
              </a:rPr>
              <a:t>直角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7633245" y="3394613"/>
            <a:ext cx="906017" cy="5598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800" dirty="0">
                <a:ea typeface="宋体" panose="02010600030101010101" pitchFamily="2" charset="-122"/>
                <a:cs typeface="Times New Roman" panose="02020603050405020304" pitchFamily="18" charset="0"/>
              </a:rPr>
              <a:t>垂线</a:t>
            </a:r>
            <a:endParaRPr lang="zh-CN" altLang="en-US" sz="28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3960837" y="3795131"/>
            <a:ext cx="906017" cy="5598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800" dirty="0">
                <a:ea typeface="宋体" panose="02010600030101010101" pitchFamily="2" charset="-122"/>
                <a:cs typeface="Times New Roman" panose="02020603050405020304" pitchFamily="18" charset="0"/>
              </a:rPr>
              <a:t>垂足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8" grpId="0"/>
      <p:bldP spid="9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487542753"/>
              </p:ext>
            </p:extLst>
          </p:nvPr>
        </p:nvGraphicFramePr>
        <p:xfrm>
          <a:off x="361950" y="791815"/>
          <a:ext cx="10807700" cy="5184576"/>
        </p:xfrm>
        <a:graphic>
          <a:graphicData uri="http://schemas.openxmlformats.org/drawingml/2006/table">
            <a:tbl>
              <a:tblPr firstRow="1" firstCol="1" bandRow="1"/>
              <a:tblGrid>
                <a:gridCol w="2446759"/>
                <a:gridCol w="8360941"/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知识点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概要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3.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点到直线的距离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从直线外一点到这条直线所画的垂直线段最短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它的长度叫作这点到直线的距离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4.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平行四边形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两组对边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分别</a:t>
                      </a:r>
                      <a:r>
                        <a:rPr lang="en-US" alt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__________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的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四边形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叫作平行四边形。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楷体" panose="02010609060101010101" pitchFamily="49" charset="-122"/>
                          <a:cs typeface="Calibri" panose="020F0502020204030204" pitchFamily="34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从平行四边形一条边上的一点向对边引一条垂线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这</a:t>
                      </a:r>
                      <a:r>
                        <a:rPr lang="zh-CN" altLang="en-US" sz="280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个</a:t>
                      </a:r>
                      <a:r>
                        <a:rPr lang="zh-CN" sz="280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点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和垂足之间的线段叫作平行四边形的高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垂足所在的边叫作平行四边形的底。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(3)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特点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对边平行且相等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对角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相等</a:t>
                      </a:r>
                      <a:r>
                        <a:rPr lang="en-US" sz="280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80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容易</a:t>
                      </a:r>
                      <a:r>
                        <a:rPr lang="zh-CN" sz="280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变形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40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5.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梯形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只有一组对边平行的四边形叫作梯形。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特殊梯形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两腰相等的梯形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叫作</a:t>
                      </a:r>
                      <a:r>
                        <a:rPr lang="en-US" alt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__________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有一个角是直角的梯形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叫作</a:t>
                      </a:r>
                      <a:r>
                        <a:rPr lang="en-US" alt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__________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5833045" y="2005441"/>
            <a:ext cx="906017" cy="5598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800" dirty="0">
                <a:ea typeface="宋体" panose="02010600030101010101" pitchFamily="2" charset="-122"/>
                <a:cs typeface="Times New Roman" panose="02020603050405020304" pitchFamily="18" charset="0"/>
              </a:rPr>
              <a:t>平行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8065293" y="5029777"/>
            <a:ext cx="1627369" cy="5598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800" dirty="0">
                <a:ea typeface="宋体" panose="02010600030101010101" pitchFamily="2" charset="-122"/>
                <a:cs typeface="Times New Roman" panose="02020603050405020304" pitchFamily="18" charset="0"/>
              </a:rPr>
              <a:t>等腰梯形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6121077" y="5431857"/>
            <a:ext cx="1627369" cy="5598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800" dirty="0">
                <a:ea typeface="宋体" panose="02010600030101010101" pitchFamily="2" charset="-122"/>
                <a:cs typeface="Times New Roman" panose="02020603050405020304" pitchFamily="18" charset="0"/>
              </a:rPr>
              <a:t>直角梯形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4407599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易错易混.eps" descr="id:2147487881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48667" y="0"/>
            <a:ext cx="6532259" cy="720080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361950" y="1439887"/>
            <a:ext cx="10807700" cy="300806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表述梯形概念时忽略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只有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这一条件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判断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有一组对边平行的四边形叫作梯形。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易错警示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有一组对边平行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并不能说明另一组对边不平行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只有一组对边平行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才能说明另一组对边不平行。所以应该表述为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只有一组对边平行的四边形叫作梯形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8198799" y="2026461"/>
            <a:ext cx="68961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</a:rPr>
              <a:t>× 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90303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309</TotalTime>
  <Words>206</Words>
  <Application>Microsoft Office PowerPoint</Application>
  <PresentationFormat>自定义</PresentationFormat>
  <Paragraphs>33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NEU-BZ-S92</vt:lpstr>
      <vt:lpstr>黑体</vt:lpstr>
      <vt:lpstr>华文琥珀</vt:lpstr>
      <vt:lpstr>楷体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54</cp:revision>
  <dcterms:created xsi:type="dcterms:W3CDTF">2020-07-20T09:37:23Z</dcterms:created>
  <dcterms:modified xsi:type="dcterms:W3CDTF">2025-08-15T01:36:15Z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