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 r:id="rId2"/>
    <p:sldId id="731" r:id="rId3"/>
    <p:sldId id="740" r:id="rId4"/>
    <p:sldId id="741" r:id="rId5"/>
    <p:sldId id="742" r:id="rId6"/>
    <p:sldId id="739" r:id="rId7"/>
    <p:sldId id="743" r:id="rId8"/>
    <p:sldId id="744" r:id="rId9"/>
    <p:sldId id="745" r:id="rId10"/>
    <p:sldId id="735" r:id="rId11"/>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093"/>
    <a:srgbClr val="339966"/>
    <a:srgbClr val="E3261E"/>
    <a:srgbClr val="B53D5A"/>
    <a:srgbClr val="5F5F5F"/>
    <a:srgbClr val="993366"/>
    <a:srgbClr val="FF3399"/>
    <a:srgbClr val="DDDDDD"/>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5494" autoAdjust="0"/>
  </p:normalViewPr>
  <p:slideViewPr>
    <p:cSldViewPr>
      <p:cViewPr varScale="1">
        <p:scale>
          <a:sx n="97" d="100"/>
          <a:sy n="97" d="100"/>
        </p:scale>
        <p:origin x="90" y="54"/>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10</a:t>
            </a:fld>
            <a:endParaRPr lang="zh-CN" altLang="en-US">
              <a:ea typeface="黑体" panose="02010609060101010101" pitchFamily="49" charset="-122"/>
            </a:endParaRPr>
          </a:p>
        </p:txBody>
      </p:sp>
    </p:spTree>
    <p:extLst>
      <p:ext uri="{BB962C8B-B14F-4D97-AF65-F5344CB8AC3E}">
        <p14:creationId xmlns:p14="http://schemas.microsoft.com/office/powerpoint/2010/main" val="858147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16421" y="1655911"/>
            <a:ext cx="11017224" cy="4320480"/>
          </a:xfrm>
          <a:prstGeom prst="rect">
            <a:avLst/>
          </a:prstGeom>
          <a:solidFill>
            <a:schemeClr val="accent1">
              <a:lumMod val="40000"/>
              <a:lumOff val="60000"/>
            </a:schemeClr>
          </a:solidFill>
          <a:effectLst>
            <a:reflection blurRad="6350" stA="52000" endA="300" endPos="35000" dir="5400000" sy="-100000" algn="bl" rotWithShape="0"/>
          </a:effectLst>
        </p:spPr>
        <p:txBody>
          <a:bodyPr wrap="none" lIns="91440" tIns="45720" rIns="91440" bIns="45720">
            <a:prstTxWarp prst="textArchUp">
              <a:avLst/>
            </a:prstTxWarp>
            <a:spAutoFit/>
            <a:scene3d>
              <a:camera prst="orthographicFront"/>
              <a:lightRig rig="threePt" dir="t"/>
            </a:scene3d>
            <a:sp3d extrusionH="57150">
              <a:bevelT w="38100" h="38100"/>
            </a:sp3d>
          </a:bodyPr>
          <a:lstStyle/>
          <a:p>
            <a:pPr algn="ctr"/>
            <a:r>
              <a:rPr lang="zh-CN" altLang="en-US" sz="11500" b="0" dirty="0" smtClean="0">
                <a:ln w="0"/>
                <a:gradFill>
                  <a:gsLst>
                    <a:gs pos="25000">
                      <a:srgbClr val="339966"/>
                    </a:gs>
                    <a:gs pos="0">
                      <a:srgbClr val="D60093"/>
                    </a:gs>
                    <a:gs pos="65000">
                      <a:schemeClr val="accent5"/>
                    </a:gs>
                    <a:gs pos="100000">
                      <a:schemeClr val="accent5">
                        <a:lumMod val="60000"/>
                        <a:lumOff val="40000"/>
                      </a:schemeClr>
                    </a:gs>
                  </a:gsLst>
                  <a:lin ang="5400000"/>
                </a:gradFill>
                <a:effectLst>
                  <a:glow rad="139700">
                    <a:schemeClr val="accent3">
                      <a:satMod val="175000"/>
                      <a:alpha val="40000"/>
                    </a:schemeClr>
                  </a:glow>
                  <a:outerShdw blurRad="60007" dist="200025" dir="15000000" sy="30000" kx="-1800000" algn="bl" rotWithShape="0">
                    <a:prstClr val="black">
                      <a:alpha val="32000"/>
                    </a:prstClr>
                  </a:outerShdw>
                  <a:reflection blurRad="6350" stA="53000" endA="300" endPos="35500" dir="5400000" sy="-90000" algn="bl" rotWithShape="0"/>
                </a:effectLst>
                <a:latin typeface="华文琥珀" panose="02010800040101010101" pitchFamily="2" charset="-122"/>
                <a:ea typeface="华文琥珀" panose="02010800040101010101" pitchFamily="2" charset="-122"/>
              </a:rPr>
              <a:t>课堂</a:t>
            </a:r>
            <a:r>
              <a:rPr lang="zh-CN" altLang="en-US" sz="11500" b="0" dirty="0" smtClean="0">
                <a:ln w="0"/>
                <a:gradFill>
                  <a:gsLst>
                    <a:gs pos="30000">
                      <a:srgbClr val="339966"/>
                    </a:gs>
                    <a:gs pos="67000">
                      <a:srgbClr val="D60093"/>
                    </a:gs>
                    <a:gs pos="100000">
                      <a:schemeClr val="accent5">
                        <a:lumMod val="60000"/>
                        <a:lumOff val="40000"/>
                      </a:schemeClr>
                    </a:gs>
                  </a:gsLst>
                  <a:lin ang="5400000"/>
                </a:gradFill>
                <a:effectLst>
                  <a:glow rad="139700">
                    <a:schemeClr val="accent3">
                      <a:satMod val="175000"/>
                      <a:alpha val="40000"/>
                    </a:schemeClr>
                  </a:glow>
                  <a:outerShdw blurRad="60007" dist="200025" dir="15000000" sy="30000" kx="-1800000" algn="bl" rotWithShape="0">
                    <a:prstClr val="black">
                      <a:alpha val="32000"/>
                    </a:prstClr>
                  </a:outerShdw>
                  <a:reflection blurRad="6350" stA="53000" endA="300" endPos="35500" dir="5400000" sy="-90000" algn="bl" rotWithShape="0"/>
                </a:effectLst>
                <a:latin typeface="华文琥珀" panose="02010800040101010101" pitchFamily="2" charset="-122"/>
                <a:ea typeface="华文琥珀" panose="02010800040101010101" pitchFamily="2" charset="-122"/>
              </a:rPr>
              <a:t>练习</a:t>
            </a:r>
            <a:endParaRPr lang="zh-CN" altLang="en-US" sz="11500" b="0" dirty="0">
              <a:ln w="0"/>
              <a:gradFill>
                <a:gsLst>
                  <a:gs pos="30000">
                    <a:srgbClr val="339966"/>
                  </a:gs>
                  <a:gs pos="67000">
                    <a:srgbClr val="D60093"/>
                  </a:gs>
                  <a:gs pos="100000">
                    <a:schemeClr val="accent5">
                      <a:lumMod val="60000"/>
                      <a:lumOff val="40000"/>
                    </a:schemeClr>
                  </a:gs>
                </a:gsLst>
                <a:lin ang="5400000"/>
              </a:gradFill>
              <a:effectLst>
                <a:glow rad="139700">
                  <a:schemeClr val="accent3">
                    <a:satMod val="175000"/>
                    <a:alpha val="40000"/>
                  </a:schemeClr>
                </a:glow>
                <a:outerShdw blurRad="60007" dist="200025" dir="15000000" sy="30000" kx="-1800000" algn="bl" rotWithShape="0">
                  <a:prstClr val="black">
                    <a:alpha val="32000"/>
                  </a:prstClr>
                </a:outerShdw>
                <a:reflection blurRad="6350" stA="53000" endA="300" endPos="35500" dir="5400000" sy="-90000" algn="bl" rotWithShape="0"/>
              </a:effectLst>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3161196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set>
                                      <p:cBhvr>
                                        <p:cTn id="7" dur="455" fill="hold">
                                          <p:stCondLst>
                                            <p:cond delay="0"/>
                                          </p:stCondLst>
                                        </p:cTn>
                                        <p:tgtEl>
                                          <p:spTgt spid="2"/>
                                        </p:tgtEl>
                                        <p:attrNameLst>
                                          <p:attrName>style.rotation</p:attrName>
                                        </p:attrNameLst>
                                      </p:cBhvr>
                                      <p:to>
                                        <p:strVal val="-45.0"/>
                                      </p:to>
                                    </p:set>
                                    <p:anim calcmode="lin" valueType="num">
                                      <p:cBhvr>
                                        <p:cTn id="8"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0936819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103702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文本框 3"/>
          <p:cNvSpPr txBox="1"/>
          <p:nvPr userDrawn="1"/>
        </p:nvSpPr>
        <p:spPr>
          <a:xfrm>
            <a:off x="2376661" y="1295871"/>
            <a:ext cx="6984604" cy="2800767"/>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none" rtlCol="0">
            <a:spAutoFit/>
          </a:bodyPr>
          <a:lstStyle/>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练习结束啦，</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继续努力呀！</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42607902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0" y="633267"/>
            <a:ext cx="11522075"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0" y="0"/>
            <a:ext cx="11522075" cy="628635"/>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24" dirty="0"/>
          </a:p>
        </p:txBody>
      </p:sp>
    </p:spTree>
    <p:extLst>
      <p:ext uri="{BB962C8B-B14F-4D97-AF65-F5344CB8AC3E}">
        <p14:creationId xmlns:p14="http://schemas.microsoft.com/office/powerpoint/2010/main" val="1345586147"/>
      </p:ext>
    </p:extLst>
  </p:cSld>
  <p:clrMap bg1="lt1" tx1="dk1" bg2="lt2" tx2="dk2" accent1="accent1" accent2="accent2" accent3="accent3" accent4="accent4" accent5="accent5" accent6="accent6" hlink="hlink" folHlink="folHlink"/>
  <p:sldLayoutIdLst>
    <p:sldLayoutId id="2147483661" r:id="rId1"/>
    <p:sldLayoutId id="2147483689" r:id="rId2"/>
    <p:sldLayoutId id="2147483691" r:id="rId3"/>
    <p:sldLayoutId id="2147483694" r:id="rId4"/>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0">
              <a:schemeClr val="accent1">
                <a:lumMod val="5000"/>
                <a:lumOff val="95000"/>
              </a:schemeClr>
            </a:gs>
            <a:gs pos="30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圆角矩形 1"/>
          <p:cNvSpPr/>
          <p:nvPr/>
        </p:nvSpPr>
        <p:spPr>
          <a:xfrm>
            <a:off x="720477" y="3384103"/>
            <a:ext cx="9937104" cy="151216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zh-CN" sz="4000" dirty="0" smtClean="0">
                <a:solidFill>
                  <a:srgbClr val="D60093"/>
                </a:solidFill>
              </a:rPr>
              <a:t>第</a:t>
            </a:r>
            <a:r>
              <a:rPr lang="en-US" altLang="zh-CN" sz="4000" dirty="0" smtClean="0">
                <a:solidFill>
                  <a:srgbClr val="D60093"/>
                </a:solidFill>
              </a:rPr>
              <a:t>2</a:t>
            </a:r>
            <a:r>
              <a:rPr lang="zh-CN" altLang="en-US" sz="4000" dirty="0" smtClean="0">
                <a:solidFill>
                  <a:srgbClr val="D60093"/>
                </a:solidFill>
              </a:rPr>
              <a:t>、</a:t>
            </a:r>
            <a:r>
              <a:rPr lang="en-US" altLang="zh-CN" sz="4000" dirty="0" smtClean="0">
                <a:solidFill>
                  <a:srgbClr val="D60093"/>
                </a:solidFill>
              </a:rPr>
              <a:t>3</a:t>
            </a:r>
            <a:r>
              <a:rPr lang="zh-CN" altLang="zh-CN" sz="4000" dirty="0" smtClean="0">
                <a:solidFill>
                  <a:srgbClr val="D60093"/>
                </a:solidFill>
              </a:rPr>
              <a:t>单元</a:t>
            </a:r>
            <a:r>
              <a:rPr lang="zh-CN" altLang="zh-CN" sz="4000" dirty="0">
                <a:solidFill>
                  <a:srgbClr val="D60093"/>
                </a:solidFill>
              </a:rPr>
              <a:t>总结</a:t>
            </a: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par>
                          <p:cTn id="21" fill="hold">
                            <p:stCondLst>
                              <p:cond delay="2000"/>
                            </p:stCondLst>
                            <p:childTnLst>
                              <p:par>
                                <p:cTn id="22" presetID="32" presetClass="emph" presetSubtype="0" fill="hold" grpId="1" nodeType="afterEffect">
                                  <p:stCondLst>
                                    <p:cond delay="0"/>
                                  </p:stCondLst>
                                  <p:childTnLst>
                                    <p:animRot by="120000">
                                      <p:cBhvr>
                                        <p:cTn id="23" dur="100" fill="hold">
                                          <p:stCondLst>
                                            <p:cond delay="0"/>
                                          </p:stCondLst>
                                        </p:cTn>
                                        <p:tgtEl>
                                          <p:spTgt spid="2"/>
                                        </p:tgtEl>
                                        <p:attrNameLst>
                                          <p:attrName>r</p:attrName>
                                        </p:attrNameLst>
                                      </p:cBhvr>
                                    </p:animRot>
                                    <p:animRot by="-240000">
                                      <p:cBhvr>
                                        <p:cTn id="24" dur="200" fill="hold">
                                          <p:stCondLst>
                                            <p:cond delay="200"/>
                                          </p:stCondLst>
                                        </p:cTn>
                                        <p:tgtEl>
                                          <p:spTgt spid="2"/>
                                        </p:tgtEl>
                                        <p:attrNameLst>
                                          <p:attrName>r</p:attrName>
                                        </p:attrNameLst>
                                      </p:cBhvr>
                                    </p:animRot>
                                    <p:animRot by="240000">
                                      <p:cBhvr>
                                        <p:cTn id="25" dur="200" fill="hold">
                                          <p:stCondLst>
                                            <p:cond delay="400"/>
                                          </p:stCondLst>
                                        </p:cTn>
                                        <p:tgtEl>
                                          <p:spTgt spid="2"/>
                                        </p:tgtEl>
                                        <p:attrNameLst>
                                          <p:attrName>r</p:attrName>
                                        </p:attrNameLst>
                                      </p:cBhvr>
                                    </p:animRot>
                                    <p:animRot by="-240000">
                                      <p:cBhvr>
                                        <p:cTn id="26" dur="200" fill="hold">
                                          <p:stCondLst>
                                            <p:cond delay="600"/>
                                          </p:stCondLst>
                                        </p:cTn>
                                        <p:tgtEl>
                                          <p:spTgt spid="2"/>
                                        </p:tgtEl>
                                        <p:attrNameLst>
                                          <p:attrName>r</p:attrName>
                                        </p:attrNameLst>
                                      </p:cBhvr>
                                    </p:animRot>
                                    <p:animRot by="120000">
                                      <p:cBhvr>
                                        <p:cTn id="27"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90819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复习梳理.eps" descr="id:2147487866;FounderCES"/>
          <p:cNvPicPr/>
          <p:nvPr/>
        </p:nvPicPr>
        <p:blipFill>
          <a:blip r:embed="rId3">
            <a:clrChange>
              <a:clrFrom>
                <a:srgbClr val="FFFFFF"/>
              </a:clrFrom>
              <a:clrTo>
                <a:srgbClr val="FFFFFF">
                  <a:alpha val="0"/>
                </a:srgbClr>
              </a:clrTo>
            </a:clrChange>
          </a:blip>
          <a:stretch>
            <a:fillRect/>
          </a:stretch>
        </p:blipFill>
        <p:spPr>
          <a:xfrm>
            <a:off x="2448668" y="-273"/>
            <a:ext cx="6532259" cy="720080"/>
          </a:xfrm>
          <a:prstGeom prst="rect">
            <a:avLst/>
          </a:prstGeom>
        </p:spPr>
      </p:pic>
      <p:graphicFrame>
        <p:nvGraphicFramePr>
          <p:cNvPr id="3" name="对象 2"/>
          <p:cNvGraphicFramePr>
            <a:graphicFrameLocks noChangeAspect="1"/>
          </p:cNvGraphicFramePr>
          <p:nvPr>
            <p:extLst>
              <p:ext uri="{D42A27DB-BD31-4B8C-83A1-F6EECF244321}">
                <p14:modId xmlns:p14="http://schemas.microsoft.com/office/powerpoint/2010/main" val="3231488265"/>
              </p:ext>
            </p:extLst>
          </p:nvPr>
        </p:nvGraphicFramePr>
        <p:xfrm>
          <a:off x="292100" y="731838"/>
          <a:ext cx="11058525" cy="6338887"/>
        </p:xfrm>
        <a:graphic>
          <a:graphicData uri="http://schemas.openxmlformats.org/presentationml/2006/ole">
            <mc:AlternateContent xmlns:mc="http://schemas.openxmlformats.org/markup-compatibility/2006">
              <mc:Choice xmlns:v="urn:schemas-microsoft-com:vml" Requires="v">
                <p:oleObj spid="_x0000_s1037" name="文档" r:id="rId4" imgW="3999063" imgH="2294123" progId="Word.Document.12">
                  <p:embed/>
                </p:oleObj>
              </mc:Choice>
              <mc:Fallback>
                <p:oleObj name="文档" r:id="rId4" imgW="3999063" imgH="2294123" progId="Word.Document.12">
                  <p:embed/>
                  <p:pic>
                    <p:nvPicPr>
                      <p:cNvPr id="0" name=""/>
                      <p:cNvPicPr/>
                      <p:nvPr/>
                    </p:nvPicPr>
                    <p:blipFill>
                      <a:blip r:embed="rId5"/>
                      <a:stretch>
                        <a:fillRect/>
                      </a:stretch>
                    </p:blipFill>
                    <p:spPr>
                      <a:xfrm>
                        <a:off x="292100" y="731838"/>
                        <a:ext cx="11058525" cy="6338887"/>
                      </a:xfrm>
                      <a:prstGeom prst="rect">
                        <a:avLst/>
                      </a:prstGeom>
                    </p:spPr>
                  </p:pic>
                </p:oleObj>
              </mc:Fallback>
            </mc:AlternateContent>
          </a:graphicData>
        </a:graphic>
      </p:graphicFrame>
      <p:sp>
        <p:nvSpPr>
          <p:cNvPr id="4" name="矩形 3"/>
          <p:cNvSpPr>
            <a:spLocks noChangeAspect="1"/>
          </p:cNvSpPr>
          <p:nvPr/>
        </p:nvSpPr>
        <p:spPr>
          <a:xfrm>
            <a:off x="6481117" y="1230480"/>
            <a:ext cx="800219" cy="631711"/>
          </a:xfrm>
          <a:prstGeom prst="rect">
            <a:avLst/>
          </a:prstGeom>
        </p:spPr>
        <p:txBody>
          <a:bodyPr wrap="none">
            <a:spAutoFit/>
          </a:bodyPr>
          <a:lstStyle/>
          <a:p>
            <a:pPr>
              <a:lnSpc>
                <a:spcPct val="120000"/>
              </a:lnSpc>
            </a:pPr>
            <a:r>
              <a:rPr lang="en-US" altLang="zh-CN" dirty="0" smtClean="0">
                <a:ea typeface="宋体" panose="02010600030101010101" pitchFamily="2" charset="-122"/>
              </a:rPr>
              <a:t>100</a:t>
            </a:r>
            <a:endParaRPr lang="zh-CN" altLang="en-US" dirty="0"/>
          </a:p>
        </p:txBody>
      </p:sp>
      <p:sp>
        <p:nvSpPr>
          <p:cNvPr id="5" name="矩形 4"/>
          <p:cNvSpPr>
            <a:spLocks noChangeAspect="1"/>
          </p:cNvSpPr>
          <p:nvPr/>
        </p:nvSpPr>
        <p:spPr>
          <a:xfrm>
            <a:off x="4170335" y="2177094"/>
            <a:ext cx="1313180" cy="631711"/>
          </a:xfrm>
          <a:prstGeom prst="rect">
            <a:avLst/>
          </a:prstGeom>
        </p:spPr>
        <p:txBody>
          <a:bodyPr wrap="none">
            <a:spAutoFit/>
          </a:bodyPr>
          <a:lstStyle/>
          <a:p>
            <a:pPr>
              <a:lnSpc>
                <a:spcPct val="120000"/>
              </a:lnSpc>
            </a:pPr>
            <a:r>
              <a:rPr lang="en-US" altLang="zh-CN" dirty="0" smtClean="0">
                <a:ea typeface="宋体" panose="02010600030101010101" pitchFamily="2" charset="-122"/>
              </a:rPr>
              <a:t>10000 </a:t>
            </a:r>
            <a:endParaRPr lang="zh-CN" altLang="en-US" dirty="0"/>
          </a:p>
        </p:txBody>
      </p:sp>
      <p:sp>
        <p:nvSpPr>
          <p:cNvPr id="6" name="矩形 5"/>
          <p:cNvSpPr>
            <a:spLocks noChangeAspect="1"/>
          </p:cNvSpPr>
          <p:nvPr/>
        </p:nvSpPr>
        <p:spPr>
          <a:xfrm>
            <a:off x="4760896" y="4101455"/>
            <a:ext cx="1723549" cy="631711"/>
          </a:xfrm>
          <a:prstGeom prst="rect">
            <a:avLst/>
          </a:prstGeom>
        </p:spPr>
        <p:txBody>
          <a:bodyPr wrap="none">
            <a:spAutoFit/>
          </a:bodyPr>
          <a:lstStyle/>
          <a:p>
            <a:pPr>
              <a:lnSpc>
                <a:spcPct val="120000"/>
              </a:lnSpc>
            </a:pPr>
            <a:r>
              <a:rPr lang="en-US" altLang="zh-CN" dirty="0" smtClean="0">
                <a:ea typeface="宋体" panose="02010600030101010101" pitchFamily="2" charset="-122"/>
              </a:rPr>
              <a:t>1000000 </a:t>
            </a:r>
            <a:endParaRPr lang="zh-CN" altLang="en-US" dirty="0"/>
          </a:p>
        </p:txBody>
      </p:sp>
      <p:sp>
        <p:nvSpPr>
          <p:cNvPr id="11" name="矩形 10"/>
          <p:cNvSpPr>
            <a:spLocks noChangeAspect="1"/>
          </p:cNvSpPr>
          <p:nvPr/>
        </p:nvSpPr>
        <p:spPr>
          <a:xfrm>
            <a:off x="8281317" y="4101454"/>
            <a:ext cx="800219" cy="631711"/>
          </a:xfrm>
          <a:prstGeom prst="rect">
            <a:avLst/>
          </a:prstGeom>
        </p:spPr>
        <p:txBody>
          <a:bodyPr wrap="none">
            <a:spAutoFit/>
          </a:bodyPr>
          <a:lstStyle/>
          <a:p>
            <a:pPr>
              <a:lnSpc>
                <a:spcPct val="120000"/>
              </a:lnSpc>
            </a:pPr>
            <a:r>
              <a:rPr lang="en-US" altLang="zh-CN" dirty="0" smtClean="0">
                <a:ea typeface="宋体" panose="02010600030101010101" pitchFamily="2" charset="-122"/>
              </a:rPr>
              <a:t>100</a:t>
            </a:r>
            <a:endParaRPr lang="zh-CN" altLang="en-US" dirty="0"/>
          </a:p>
        </p:txBody>
      </p:sp>
    </p:spTree>
    <p:extLst>
      <p:ext uri="{BB962C8B-B14F-4D97-AF65-F5344CB8AC3E}">
        <p14:creationId xmlns:p14="http://schemas.microsoft.com/office/powerpoint/2010/main" val="28351336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1807275487"/>
              </p:ext>
            </p:extLst>
          </p:nvPr>
        </p:nvGraphicFramePr>
        <p:xfrm>
          <a:off x="361950" y="1007839"/>
          <a:ext cx="10807700" cy="4389120"/>
        </p:xfrm>
        <a:graphic>
          <a:graphicData uri="http://schemas.openxmlformats.org/drawingml/2006/table">
            <a:tbl>
              <a:tblPr firstRow="1" firstCol="1" bandRow="1"/>
              <a:tblGrid>
                <a:gridCol w="3166839"/>
                <a:gridCol w="7640861"/>
              </a:tblGrid>
              <a:tr h="0">
                <a:tc>
                  <a:txBody>
                    <a:bodyPr/>
                    <a:lstStyle/>
                    <a:p>
                      <a:pPr algn="ctr">
                        <a:spcAft>
                          <a:spcPts val="0"/>
                        </a:spcAft>
                        <a:tabLst>
                          <a:tab pos="1188085" algn="l"/>
                          <a:tab pos="2163445" algn="l"/>
                          <a:tab pos="3142615" algn="l"/>
                          <a:tab pos="4190365" algn="l"/>
                        </a:tabLst>
                      </a:pP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知识点</a:t>
                      </a:r>
                      <a:endParaRPr lang="zh-CN" sz="3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概要</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角的定义及各部分名称</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定义</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从一点引出两条射线所组成的图形叫作角。</a:t>
                      </a:r>
                      <a:endParaRPr lang="zh-CN" sz="3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各部分名称</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en-US"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tabLst>
                          <a:tab pos="1188085" algn="l"/>
                          <a:tab pos="2163445" algn="l"/>
                          <a:tab pos="3142615" algn="l"/>
                          <a:tab pos="4190365" algn="l"/>
                        </a:tabLst>
                      </a:pPr>
                      <a:endPar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tabLst>
                          <a:tab pos="1188085" algn="l"/>
                          <a:tab pos="2163445" algn="l"/>
                          <a:tab pos="3142615" algn="l"/>
                          <a:tab pos="4190365" algn="l"/>
                        </a:tabLst>
                      </a:pPr>
                      <a:endParaRPr lang="en-US" altLang="zh-CN" sz="3200" dirty="0" smtClean="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endParaRPr lang="zh-CN" sz="3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en-US"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rPr>
                        <a:t> </a:t>
                      </a:r>
                      <a:endParaRPr lang="zh-CN" sz="3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pic>
        <p:nvPicPr>
          <p:cNvPr id="6" name="JM4KR50G.eps"/>
          <p:cNvPicPr/>
          <p:nvPr/>
        </p:nvPicPr>
        <p:blipFill>
          <a:blip r:embed="rId2"/>
          <a:stretch>
            <a:fillRect/>
          </a:stretch>
        </p:blipFill>
        <p:spPr>
          <a:xfrm>
            <a:off x="5761037" y="3024063"/>
            <a:ext cx="2736304" cy="2162440"/>
          </a:xfrm>
          <a:prstGeom prst="rect">
            <a:avLst/>
          </a:prstGeom>
        </p:spPr>
      </p:pic>
    </p:spTree>
    <p:extLst>
      <p:ext uri="{BB962C8B-B14F-4D97-AF65-F5344CB8AC3E}">
        <p14:creationId xmlns:p14="http://schemas.microsoft.com/office/powerpoint/2010/main" val="19294712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411698291"/>
              </p:ext>
            </p:extLst>
          </p:nvPr>
        </p:nvGraphicFramePr>
        <p:xfrm>
          <a:off x="361950" y="823345"/>
          <a:ext cx="10807700" cy="4968552"/>
        </p:xfrm>
        <a:graphic>
          <a:graphicData uri="http://schemas.openxmlformats.org/drawingml/2006/table">
            <a:tbl>
              <a:tblPr firstRow="1" firstCol="1" bandRow="1"/>
              <a:tblGrid>
                <a:gridCol w="2158727"/>
                <a:gridCol w="8648973"/>
              </a:tblGrid>
              <a:tr h="155813">
                <a:tc>
                  <a:txBody>
                    <a:bodyPr/>
                    <a:lstStyle/>
                    <a:p>
                      <a:pPr algn="ctr">
                        <a:spcAft>
                          <a:spcPts val="0"/>
                        </a:spcAft>
                        <a:tabLst>
                          <a:tab pos="1188085" algn="l"/>
                          <a:tab pos="2163445" algn="l"/>
                          <a:tab pos="3142615" algn="l"/>
                          <a:tab pos="4190365" algn="l"/>
                        </a:tabLst>
                      </a:pP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知识点</a:t>
                      </a:r>
                      <a:endParaRPr lang="zh-CN" sz="3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概要</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80872">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角的度量</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4922" marR="64922"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度量角的单位</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将圆平均分成</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360</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份</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将其中</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份所对的角作为度量角的单位</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它的大小就是</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度</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记作</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3200" b="1" dirty="0">
                          <a:solidFill>
                            <a:srgbClr val="000000"/>
                          </a:solidFill>
                          <a:effectLst/>
                          <a:latin typeface="宋体" panose="02010600030101010101" pitchFamily="2" charset="-122"/>
                          <a:ea typeface="NEU-BZ-S92" panose="02020503000000020003" pitchFamily="18"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zh-CN" sz="3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度量角的工具</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量角器。</a:t>
                      </a:r>
                      <a:endParaRPr lang="zh-CN" sz="3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量角的步骤</a:t>
                      </a:r>
                      <a:r>
                        <a:rPr lang="en-US"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p>
                    <a:p>
                      <a:pPr>
                        <a:spcAft>
                          <a:spcPts val="0"/>
                        </a:spcAft>
                        <a:tabLst>
                          <a:tab pos="1188085" algn="l"/>
                          <a:tab pos="2163445" algn="l"/>
                          <a:tab pos="3142615" algn="l"/>
                          <a:tab pos="4190365" algn="l"/>
                        </a:tabLst>
                      </a:pPr>
                      <a:r>
                        <a:rPr lang="zh-CN" sz="3200" b="1" dirty="0" smtClean="0">
                          <a:solidFill>
                            <a:srgbClr val="000000"/>
                          </a:solidFill>
                          <a:effectLst/>
                          <a:latin typeface="NEU-BZ-S92" panose="02020503000000020003" pitchFamily="18" charset="-122"/>
                          <a:ea typeface="宋体" panose="02010600030101010101" pitchFamily="2" charset="-122"/>
                          <a:cs typeface="宋体" panose="02010600030101010101" pitchFamily="2" charset="-122"/>
                        </a:rPr>
                        <a:t>①</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把量角器的中心与角</a:t>
                      </a:r>
                      <a:r>
                        <a:rPr 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a:t>
                      </a:r>
                      <a:r>
                        <a:rPr lang="en-US" alt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__________</a:t>
                      </a:r>
                      <a:r>
                        <a:rPr 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重合</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r>
                        <a:rPr lang="en-US" sz="3200" b="1" dirty="0">
                          <a:solidFill>
                            <a:srgbClr val="000000"/>
                          </a:solidFill>
                          <a:effectLst/>
                          <a:latin typeface="宋体" panose="02010600030101010101" pitchFamily="2" charset="-122"/>
                          <a:ea typeface="NEU-BZ-S92" panose="02020503000000020003" pitchFamily="18"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刻度线与角的一条</a:t>
                      </a:r>
                      <a:r>
                        <a:rPr 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边</a:t>
                      </a:r>
                      <a:r>
                        <a:rPr lang="en-US" alt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__________</a:t>
                      </a:r>
                      <a:r>
                        <a:rPr 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en-US" alt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endParaRPr>
                    </a:p>
                    <a:p>
                      <a:pPr>
                        <a:spcAft>
                          <a:spcPts val="0"/>
                        </a:spcAft>
                        <a:tabLst>
                          <a:tab pos="1188085" algn="l"/>
                          <a:tab pos="2163445" algn="l"/>
                          <a:tab pos="3142615" algn="l"/>
                          <a:tab pos="4190365" algn="l"/>
                        </a:tabLst>
                      </a:pPr>
                      <a:r>
                        <a:rPr lang="zh-CN" sz="3200" b="1" dirty="0" smtClean="0">
                          <a:solidFill>
                            <a:srgbClr val="000000"/>
                          </a:solidFill>
                          <a:effectLst/>
                          <a:latin typeface="NEU-BZ-S92" panose="02020503000000020003" pitchFamily="18" charset="-122"/>
                          <a:ea typeface="宋体" panose="02010600030101010101" pitchFamily="2" charset="-122"/>
                          <a:cs typeface="宋体" panose="02010600030101010101" pitchFamily="2" charset="-122"/>
                        </a:rPr>
                        <a:t>②</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角的另</a:t>
                      </a:r>
                      <a:r>
                        <a:rPr 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一</a:t>
                      </a:r>
                      <a:r>
                        <a:rPr lang="zh-CN" alt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条</a:t>
                      </a:r>
                      <a:r>
                        <a:rPr 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边</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所对的量角器上的刻度</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就是这个角</a:t>
                      </a:r>
                      <a:r>
                        <a:rPr 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a:t>
                      </a:r>
                      <a:r>
                        <a:rPr lang="en-US" alt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__________</a:t>
                      </a:r>
                      <a:endParaRPr lang="zh-CN" sz="3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4922" marR="64922"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4" name="矩形 3"/>
          <p:cNvSpPr>
            <a:spLocks noChangeAspect="1"/>
          </p:cNvSpPr>
          <p:nvPr/>
        </p:nvSpPr>
        <p:spPr>
          <a:xfrm>
            <a:off x="7561237" y="3702103"/>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顶点</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6265093" y="4197211"/>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重合</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7" name="矩形 6"/>
          <p:cNvSpPr>
            <a:spLocks noChangeAspect="1"/>
          </p:cNvSpPr>
          <p:nvPr/>
        </p:nvSpPr>
        <p:spPr>
          <a:xfrm>
            <a:off x="4073771" y="5163283"/>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度数</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10160056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603348130"/>
              </p:ext>
            </p:extLst>
          </p:nvPr>
        </p:nvGraphicFramePr>
        <p:xfrm>
          <a:off x="361950" y="802325"/>
          <a:ext cx="10807700" cy="4876800"/>
        </p:xfrm>
        <a:graphic>
          <a:graphicData uri="http://schemas.openxmlformats.org/drawingml/2006/table">
            <a:tbl>
              <a:tblPr firstRow="1" firstCol="1" bandRow="1"/>
              <a:tblGrid>
                <a:gridCol w="2158727"/>
                <a:gridCol w="8648973"/>
              </a:tblGrid>
              <a:tr h="151735">
                <a:tc>
                  <a:txBody>
                    <a:bodyPr/>
                    <a:lstStyle/>
                    <a:p>
                      <a:pPr algn="ct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知识点</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概要</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470">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角的分类</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3223" marR="63223"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直角</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(90</a:t>
                      </a:r>
                      <a:r>
                        <a:rPr lang="en-US" sz="3200" b="1" dirty="0">
                          <a:solidFill>
                            <a:srgbClr val="000000"/>
                          </a:solidFill>
                          <a:effectLst/>
                          <a:latin typeface="宋体" panose="02010600030101010101" pitchFamily="2" charset="-122"/>
                          <a:ea typeface="NEU-BZ-S92" panose="02020503000000020003" pitchFamily="18" charset="-122"/>
                          <a:cs typeface="Times New Roman" panose="02020603050405020304" pitchFamily="18" charset="0"/>
                        </a:rPr>
                        <a:t>°</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、平角</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(180</a:t>
                      </a:r>
                      <a:r>
                        <a:rPr lang="en-US" sz="3200" b="1" dirty="0">
                          <a:solidFill>
                            <a:srgbClr val="000000"/>
                          </a:solidFill>
                          <a:effectLst/>
                          <a:latin typeface="宋体" panose="02010600030101010101" pitchFamily="2" charset="-122"/>
                          <a:ea typeface="NEU-BZ-S92" panose="02020503000000020003" pitchFamily="18" charset="-122"/>
                          <a:cs typeface="Times New Roman" panose="02020603050405020304" pitchFamily="18" charset="0"/>
                        </a:rPr>
                        <a:t>°</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、周角</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(360</a:t>
                      </a:r>
                      <a:r>
                        <a:rPr lang="en-US" sz="3200" b="1" dirty="0">
                          <a:solidFill>
                            <a:srgbClr val="000000"/>
                          </a:solidFill>
                          <a:effectLst/>
                          <a:latin typeface="宋体" panose="02010600030101010101" pitchFamily="2" charset="-122"/>
                          <a:ea typeface="NEU-BZ-S92" panose="02020503000000020003" pitchFamily="18" charset="-122"/>
                          <a:cs typeface="Times New Roman" panose="02020603050405020304" pitchFamily="18" charset="0"/>
                        </a:rPr>
                        <a:t>°</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、锐角</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小于</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90</a:t>
                      </a:r>
                      <a:r>
                        <a:rPr lang="en-US" sz="3200" b="1" dirty="0">
                          <a:solidFill>
                            <a:srgbClr val="000000"/>
                          </a:solidFill>
                          <a:effectLst/>
                          <a:latin typeface="宋体" panose="02010600030101010101" pitchFamily="2" charset="-122"/>
                          <a:ea typeface="NEU-BZ-S92" panose="02020503000000020003" pitchFamily="18" charset="-122"/>
                          <a:cs typeface="Times New Roman" panose="02020603050405020304" pitchFamily="18" charset="0"/>
                        </a:rPr>
                        <a:t>°</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、钝角</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大于</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90</a:t>
                      </a:r>
                      <a:r>
                        <a:rPr lang="en-US" sz="3200" b="1" dirty="0">
                          <a:solidFill>
                            <a:srgbClr val="000000"/>
                          </a:solidFill>
                          <a:effectLst/>
                          <a:latin typeface="宋体" panose="02010600030101010101" pitchFamily="2" charset="-122"/>
                          <a:ea typeface="NEU-BZ-S92" panose="02020503000000020003" pitchFamily="18"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且小于</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180</a:t>
                      </a:r>
                      <a:r>
                        <a:rPr lang="en-US" sz="3200" b="1" dirty="0">
                          <a:solidFill>
                            <a:srgbClr val="000000"/>
                          </a:solidFill>
                          <a:effectLst/>
                          <a:latin typeface="宋体" panose="02010600030101010101" pitchFamily="2" charset="-122"/>
                          <a:ea typeface="NEU-BZ-S92" panose="02020503000000020003" pitchFamily="18" charset="-122"/>
                          <a:cs typeface="Times New Roman" panose="02020603050405020304" pitchFamily="18" charset="0"/>
                        </a:rPr>
                        <a:t>°</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zh-CN" sz="3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锐角</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直角</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钝角</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平角</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周角</a:t>
                      </a:r>
                      <a:r>
                        <a:rPr lang="en-US"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p>
                    <a:p>
                      <a:pPr>
                        <a:spcAft>
                          <a:spcPts val="0"/>
                        </a:spcAft>
                        <a:tabLst>
                          <a:tab pos="1188085" algn="l"/>
                          <a:tab pos="2163445" algn="l"/>
                          <a:tab pos="3142615" algn="l"/>
                          <a:tab pos="4190365" algn="l"/>
                        </a:tabLst>
                      </a:pPr>
                      <a:r>
                        <a:rPr lang="en-US"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周角</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平角</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直角</a:t>
                      </a:r>
                      <a:endParaRPr lang="zh-CN" sz="3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3223" marR="63223"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6941">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画角</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3223" marR="63223"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画角的步骤</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NEU-BZ-S92" panose="02020503000000020003" pitchFamily="18" charset="-122"/>
                          <a:ea typeface="宋体" panose="02010600030101010101" pitchFamily="2" charset="-122"/>
                          <a:cs typeface="宋体" panose="02010600030101010101" pitchFamily="2" charset="-122"/>
                        </a:rPr>
                        <a:t>①</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画一条射线</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使量角器的中心和射线的端点重合</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r>
                        <a:rPr lang="en-US" sz="3200" b="1" dirty="0">
                          <a:solidFill>
                            <a:srgbClr val="000000"/>
                          </a:solidFill>
                          <a:effectLst/>
                          <a:latin typeface="宋体" panose="02010600030101010101" pitchFamily="2" charset="-122"/>
                          <a:ea typeface="NEU-BZ-S92" panose="02020503000000020003" pitchFamily="18"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刻度线和射线重合。</a:t>
                      </a:r>
                      <a:r>
                        <a:rPr lang="zh-CN" sz="3200" b="1" dirty="0">
                          <a:solidFill>
                            <a:srgbClr val="000000"/>
                          </a:solidFill>
                          <a:effectLst/>
                          <a:latin typeface="NEU-BZ-S92" panose="02020503000000020003" pitchFamily="18" charset="-122"/>
                          <a:ea typeface="宋体" panose="02010600030101010101" pitchFamily="2" charset="-122"/>
                          <a:cs typeface="宋体" panose="02010600030101010101" pitchFamily="2" charset="-122"/>
                        </a:rPr>
                        <a:t>②</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在量角器相应刻度线的地方点一个点。</a:t>
                      </a:r>
                      <a:r>
                        <a:rPr lang="zh-CN" sz="3200" b="1" dirty="0">
                          <a:solidFill>
                            <a:srgbClr val="000000"/>
                          </a:solidFill>
                          <a:effectLst/>
                          <a:latin typeface="NEU-BZ-S92" panose="02020503000000020003" pitchFamily="18" charset="-122"/>
                          <a:ea typeface="宋体" panose="02010600030101010101" pitchFamily="2" charset="-122"/>
                          <a:cs typeface="宋体" panose="02010600030101010101" pitchFamily="2" charset="-122"/>
                        </a:rPr>
                        <a:t>③</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以画出的射线的端点为端点</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通过刚画的点</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再画一条射线。</a:t>
                      </a:r>
                      <a:endParaRPr lang="zh-CN" sz="3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特殊角的画法</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可以用三角尺画</a:t>
                      </a:r>
                      <a:endParaRPr lang="zh-CN" sz="3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3223" marR="63223"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153587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易错易混.eps" descr="id:2147487881;FounderCES"/>
          <p:cNvPicPr/>
          <p:nvPr/>
        </p:nvPicPr>
        <p:blipFill>
          <a:blip r:embed="rId2">
            <a:clrChange>
              <a:clrFrom>
                <a:srgbClr val="FFFFFF"/>
              </a:clrFrom>
              <a:clrTo>
                <a:srgbClr val="FFFFFF">
                  <a:alpha val="0"/>
                </a:srgbClr>
              </a:clrTo>
            </a:clrChange>
          </a:blip>
          <a:stretch>
            <a:fillRect/>
          </a:stretch>
        </p:blipFill>
        <p:spPr>
          <a:xfrm>
            <a:off x="2448667" y="0"/>
            <a:ext cx="6532259" cy="720080"/>
          </a:xfrm>
          <a:prstGeom prst="rect">
            <a:avLst/>
          </a:prstGeom>
        </p:spPr>
      </p:pic>
      <p:sp>
        <p:nvSpPr>
          <p:cNvPr id="2" name="矩形 1"/>
          <p:cNvSpPr>
            <a:spLocks noChangeAspect="1"/>
          </p:cNvSpPr>
          <p:nvPr/>
        </p:nvSpPr>
        <p:spPr>
          <a:xfrm>
            <a:off x="361950" y="1583903"/>
            <a:ext cx="10807700" cy="245605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对面积单位的实际意义认识不清</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判断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只有边长为</a:t>
            </a:r>
            <a:r>
              <a:rPr lang="en-US" altLang="zh-CN" dirty="0">
                <a:solidFill>
                  <a:srgbClr val="000000"/>
                </a:solidFill>
                <a:ea typeface="宋体" panose="02010600030101010101" pitchFamily="2" charset="-122"/>
                <a:cs typeface="Times New Roman" panose="02020603050405020304" pitchFamily="18" charset="0"/>
              </a:rPr>
              <a:t>100</a:t>
            </a:r>
            <a:r>
              <a:rPr lang="zh-CN" altLang="zh-CN" dirty="0">
                <a:solidFill>
                  <a:srgbClr val="000000"/>
                </a:solidFill>
                <a:ea typeface="宋体" panose="02010600030101010101" pitchFamily="2" charset="-122"/>
                <a:cs typeface="Times New Roman" panose="02020603050405020304" pitchFamily="18" charset="0"/>
              </a:rPr>
              <a:t>米的正方形的面积才是</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公顷。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易错警示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边长为</a:t>
            </a:r>
            <a:r>
              <a:rPr lang="en-US" altLang="zh-CN" dirty="0">
                <a:solidFill>
                  <a:srgbClr val="000000"/>
                </a:solidFill>
                <a:ea typeface="宋体" panose="02010600030101010101" pitchFamily="2" charset="-122"/>
                <a:cs typeface="Times New Roman" panose="02020603050405020304" pitchFamily="18" charset="0"/>
              </a:rPr>
              <a:t>100</a:t>
            </a:r>
            <a:r>
              <a:rPr lang="zh-CN" altLang="zh-CN" dirty="0">
                <a:solidFill>
                  <a:srgbClr val="000000"/>
                </a:solidFill>
                <a:ea typeface="楷体" panose="02010609060101010101" pitchFamily="49" charset="-122"/>
                <a:cs typeface="Times New Roman" panose="02020603050405020304" pitchFamily="18" charset="0"/>
              </a:rPr>
              <a:t>米的正方形的面积是</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公顷</a:t>
            </a:r>
            <a:r>
              <a:rPr lang="en-US" altLang="zh-CN">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楷体" panose="02010609060101010101" pitchFamily="49" charset="-122"/>
                <a:cs typeface="Times New Roman" panose="02020603050405020304" pitchFamily="18" charset="0"/>
              </a:rPr>
              <a:t>但</a:t>
            </a:r>
            <a:r>
              <a:rPr lang="zh-CN" altLang="en-US">
                <a:solidFill>
                  <a:srgbClr val="000000"/>
                </a:solidFill>
                <a:ea typeface="楷体" panose="02010609060101010101" pitchFamily="49" charset="-122"/>
                <a:cs typeface="Times New Roman" panose="02020603050405020304" pitchFamily="18" charset="0"/>
              </a:rPr>
              <a:t>其他形状的</a:t>
            </a:r>
            <a:r>
              <a:rPr lang="zh-CN" altLang="zh-CN" smtClean="0">
                <a:solidFill>
                  <a:srgbClr val="000000"/>
                </a:solidFill>
                <a:ea typeface="楷体" panose="02010609060101010101" pitchFamily="49" charset="-122"/>
                <a:cs typeface="Times New Roman" panose="02020603050405020304" pitchFamily="18" charset="0"/>
              </a:rPr>
              <a:t>面积</a:t>
            </a:r>
            <a:r>
              <a:rPr lang="zh-CN" altLang="en-US">
                <a:solidFill>
                  <a:srgbClr val="000000"/>
                </a:solidFill>
                <a:ea typeface="楷体" panose="02010609060101010101" pitchFamily="49" charset="-122"/>
                <a:cs typeface="Times New Roman" panose="02020603050405020304" pitchFamily="18" charset="0"/>
              </a:rPr>
              <a:t>也可以</a:t>
            </a:r>
            <a:r>
              <a:rPr lang="zh-CN" altLang="zh-CN" smtClean="0">
                <a:solidFill>
                  <a:srgbClr val="000000"/>
                </a:solidFill>
                <a:ea typeface="楷体" panose="02010609060101010101" pitchFamily="49" charset="-122"/>
                <a:cs typeface="Times New Roman" panose="02020603050405020304" pitchFamily="18" charset="0"/>
              </a:rPr>
              <a:t>是</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公顷的还可以有其他形状。</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9803995" y="2210955"/>
            <a:ext cx="689612" cy="683264"/>
          </a:xfrm>
          <a:prstGeom prst="rect">
            <a:avLst/>
          </a:prstGeom>
        </p:spPr>
        <p:txBody>
          <a:bodyPr wrap="none">
            <a:spAutoFit/>
          </a:bodyPr>
          <a:lstStyle/>
          <a:p>
            <a:pPr>
              <a:lnSpc>
                <a:spcPct val="120000"/>
              </a:lnSpc>
            </a:pPr>
            <a:r>
              <a:rPr lang="en-US" altLang="zh-CN" sz="3200" b="1" dirty="0" smtClean="0">
                <a:solidFill>
                  <a:srgbClr val="FF0000"/>
                </a:solidFill>
              </a:rPr>
              <a:t>× </a:t>
            </a:r>
            <a:endParaRPr lang="zh-CN" altLang="en-US" sz="2800" b="1" dirty="0">
              <a:solidFill>
                <a:srgbClr val="FF0000"/>
              </a:solidFill>
            </a:endParaRPr>
          </a:p>
        </p:txBody>
      </p:sp>
    </p:spTree>
    <p:extLst>
      <p:ext uri="{BB962C8B-B14F-4D97-AF65-F5344CB8AC3E}">
        <p14:creationId xmlns:p14="http://schemas.microsoft.com/office/powerpoint/2010/main" val="26990303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007839"/>
            <a:ext cx="10807700" cy="418993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缺乏对面积单位大小的生活感知</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填空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一块试验田的面积约是</a:t>
            </a: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易错警示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此题易因缺乏对公顷和平方千米等面积单位大小的感知而错填平方米或平方千米。</a:t>
            </a: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楷体" panose="02010609060101010101" pitchFamily="49" charset="-122"/>
                <a:cs typeface="Times New Roman" panose="02020603050405020304" pitchFamily="18" charset="0"/>
              </a:rPr>
              <a:t>平方米大约只有</a:t>
            </a: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楷体" panose="02010609060101010101" pitchFamily="49" charset="-122"/>
                <a:cs typeface="Times New Roman" panose="02020603050405020304" pitchFamily="18" charset="0"/>
              </a:rPr>
              <a:t>个餐桌的面积大小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用平方米作土地面积单位太小了。边长是</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千米的正方形的面积是</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平方千米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通常一块试验田的面积不会有</a:t>
            </a: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楷体" panose="02010609060101010101" pitchFamily="49" charset="-122"/>
                <a:cs typeface="Times New Roman" panose="02020603050405020304" pitchFamily="18" charset="0"/>
              </a:rPr>
              <a:t>个这样的正方形面积那么大。</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6059579" y="1583903"/>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公顷</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20187263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127419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用量角器量角时读错度数</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en-US">
                <a:solidFill>
                  <a:srgbClr val="000000"/>
                </a:solidFill>
                <a:ea typeface="宋体" panose="02010600030101010101" pitchFamily="2" charset="-122"/>
                <a:cs typeface="Times New Roman" panose="02020603050405020304" pitchFamily="18" charset="0"/>
              </a:rPr>
              <a:t>填空</a:t>
            </a:r>
            <a:r>
              <a:rPr lang="en-US" altLang="zh-CN">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宋体" panose="02010600030101010101" pitchFamily="2" charset="-122"/>
                <a:cs typeface="Times New Roman" panose="02020603050405020304" pitchFamily="18" charset="0"/>
              </a:rPr>
              <a:t>看</a:t>
            </a:r>
            <a:r>
              <a:rPr lang="zh-CN" altLang="en-US">
                <a:solidFill>
                  <a:srgbClr val="000000"/>
                </a:solidFill>
                <a:ea typeface="宋体" panose="02010600030101010101" pitchFamily="2" charset="-122"/>
                <a:cs typeface="Times New Roman" panose="02020603050405020304" pitchFamily="18" charset="0"/>
              </a:rPr>
              <a:t>下图中</a:t>
            </a:r>
            <a:r>
              <a:rPr lang="zh-CN" altLang="zh-CN" smtClean="0">
                <a:solidFill>
                  <a:srgbClr val="000000"/>
                </a:solidFill>
                <a:ea typeface="宋体" panose="02010600030101010101" pitchFamily="2" charset="-122"/>
                <a:cs typeface="Times New Roman" panose="02020603050405020304" pitchFamily="18" charset="0"/>
              </a:rPr>
              <a:t>量角器</a:t>
            </a:r>
            <a:r>
              <a:rPr lang="zh-CN" altLang="zh-CN" dirty="0">
                <a:solidFill>
                  <a:srgbClr val="000000"/>
                </a:solidFill>
                <a:ea typeface="宋体" panose="02010600030101010101" pitchFamily="2" charset="-122"/>
                <a:cs typeface="Times New Roman" panose="02020603050405020304" pitchFamily="18" charset="0"/>
              </a:rPr>
              <a:t>上的</a:t>
            </a:r>
            <a:r>
              <a:rPr lang="zh-CN" altLang="zh-CN">
                <a:solidFill>
                  <a:srgbClr val="000000"/>
                </a:solidFill>
                <a:ea typeface="宋体" panose="02010600030101010101" pitchFamily="2" charset="-122"/>
                <a:cs typeface="Times New Roman" panose="02020603050405020304" pitchFamily="18" charset="0"/>
              </a:rPr>
              <a:t>刻度</a:t>
            </a:r>
            <a:r>
              <a:rPr lang="en-US" altLang="zh-CN" smtClean="0">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宋体" panose="02010600030101010101" pitchFamily="2" charset="-122"/>
                <a:cs typeface="Times New Roman" panose="02020603050405020304" pitchFamily="18" charset="0"/>
              </a:rPr>
              <a:t>图</a:t>
            </a:r>
            <a:r>
              <a:rPr lang="zh-CN" altLang="zh-CN" dirty="0">
                <a:solidFill>
                  <a:srgbClr val="000000"/>
                </a:solidFill>
                <a:ea typeface="宋体" panose="02010600030101010101" pitchFamily="2" charset="-122"/>
                <a:cs typeface="Times New Roman" panose="02020603050405020304" pitchFamily="18" charset="0"/>
              </a:rPr>
              <a:t>中角</a:t>
            </a:r>
            <a:r>
              <a:rPr lang="zh-CN" altLang="zh-CN">
                <a:solidFill>
                  <a:srgbClr val="000000"/>
                </a:solidFill>
                <a:ea typeface="宋体" panose="02010600030101010101" pitchFamily="2" charset="-122"/>
                <a:cs typeface="Times New Roman" panose="02020603050405020304" pitchFamily="18" charset="0"/>
              </a:rPr>
              <a:t>的</a:t>
            </a:r>
            <a:r>
              <a:rPr lang="zh-CN" altLang="zh-CN" smtClean="0">
                <a:solidFill>
                  <a:srgbClr val="000000"/>
                </a:solidFill>
                <a:ea typeface="宋体" panose="02010600030101010101" pitchFamily="2" charset="-122"/>
                <a:cs typeface="Times New Roman" panose="02020603050405020304" pitchFamily="18" charset="0"/>
              </a:rPr>
              <a:t>度数</a:t>
            </a:r>
            <a:r>
              <a:rPr lang="zh-CN" altLang="en-US" smtClean="0">
                <a:solidFill>
                  <a:srgbClr val="000000"/>
                </a:solidFill>
                <a:ea typeface="宋体" panose="02010600030101010101" pitchFamily="2" charset="-122"/>
                <a:cs typeface="Times New Roman" panose="02020603050405020304" pitchFamily="18" charset="0"/>
              </a:rPr>
              <a:t>是</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4" name="JM4KR51G.eps" descr="id:2147489210;FounderCES"/>
          <p:cNvPicPr/>
          <p:nvPr/>
        </p:nvPicPr>
        <p:blipFill>
          <a:blip r:embed="rId2"/>
          <a:stretch>
            <a:fillRect/>
          </a:stretch>
        </p:blipFill>
        <p:spPr>
          <a:xfrm>
            <a:off x="3168749" y="1862054"/>
            <a:ext cx="3672408" cy="2142524"/>
          </a:xfrm>
          <a:prstGeom prst="rect">
            <a:avLst/>
          </a:prstGeom>
        </p:spPr>
      </p:pic>
      <p:sp>
        <p:nvSpPr>
          <p:cNvPr id="5" name="矩形 4"/>
          <p:cNvSpPr>
            <a:spLocks noChangeAspect="1"/>
          </p:cNvSpPr>
          <p:nvPr/>
        </p:nvSpPr>
        <p:spPr>
          <a:xfrm>
            <a:off x="361950" y="4004578"/>
            <a:ext cx="10807700" cy="2243371"/>
          </a:xfrm>
          <a:prstGeom prst="rect">
            <a:avLst/>
          </a:prstGeom>
        </p:spPr>
        <p:txBody>
          <a:bodyPr>
            <a:spAutoFit/>
          </a:bodyPr>
          <a:lstStyle/>
          <a:p>
            <a:pPr>
              <a:lnSpc>
                <a:spcPct val="11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易错警示</a:t>
            </a:r>
            <a:r>
              <a:rPr lang="en-US" altLang="zh-CN">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楷体" panose="02010609060101010101" pitchFamily="49" charset="-122"/>
                <a:cs typeface="Times New Roman" panose="02020603050405020304" pitchFamily="18" charset="0"/>
              </a:rPr>
              <a:t>在</a:t>
            </a:r>
            <a:r>
              <a:rPr lang="zh-CN" altLang="en-US">
                <a:solidFill>
                  <a:srgbClr val="000000"/>
                </a:solidFill>
                <a:ea typeface="楷体" panose="02010609060101010101" pitchFamily="49" charset="-122"/>
                <a:cs typeface="Times New Roman" panose="02020603050405020304" pitchFamily="18" charset="0"/>
              </a:rPr>
              <a:t>测量角的度数时</a:t>
            </a:r>
            <a:r>
              <a:rPr lang="en-US" altLang="zh-CN">
                <a:solidFill>
                  <a:srgbClr val="000000"/>
                </a:solidFill>
                <a:ea typeface="楷体" panose="02010609060101010101" pitchFamily="49" charset="-122"/>
                <a:cs typeface="Times New Roman" panose="02020603050405020304" pitchFamily="18" charset="0"/>
              </a:rPr>
              <a:t>,</a:t>
            </a:r>
            <a:r>
              <a:rPr lang="zh-CN" altLang="en-US">
                <a:solidFill>
                  <a:srgbClr val="000000"/>
                </a:solidFill>
                <a:ea typeface="楷体" panose="02010609060101010101" pitchFamily="49" charset="-122"/>
                <a:cs typeface="Times New Roman" panose="02020603050405020304" pitchFamily="18" charset="0"/>
              </a:rPr>
              <a:t>内圈刻度与外圈刻度易混用。读取量角器外圈刻度时</a:t>
            </a:r>
            <a:r>
              <a:rPr lang="en-US" altLang="zh-CN">
                <a:solidFill>
                  <a:srgbClr val="000000"/>
                </a:solidFill>
                <a:ea typeface="楷体" panose="02010609060101010101" pitchFamily="49" charset="-122"/>
                <a:cs typeface="Times New Roman" panose="02020603050405020304" pitchFamily="18" charset="0"/>
              </a:rPr>
              <a:t>,</a:t>
            </a:r>
            <a:r>
              <a:rPr lang="zh-CN" altLang="en-US">
                <a:solidFill>
                  <a:srgbClr val="000000"/>
                </a:solidFill>
                <a:ea typeface="楷体" panose="02010609060101010101" pitchFamily="49" charset="-122"/>
                <a:cs typeface="Times New Roman" panose="02020603050405020304" pitchFamily="18" charset="0"/>
              </a:rPr>
              <a:t>需将角的一条边与量角器外圈的</a:t>
            </a:r>
            <a:r>
              <a:rPr lang="en-US" altLang="zh-CN">
                <a:solidFill>
                  <a:srgbClr val="000000"/>
                </a:solidFill>
                <a:ea typeface="楷体" panose="02010609060101010101" pitchFamily="49" charset="-122"/>
                <a:cs typeface="Times New Roman" panose="02020603050405020304" pitchFamily="18" charset="0"/>
              </a:rPr>
              <a:t>0°</a:t>
            </a:r>
            <a:r>
              <a:rPr lang="zh-CN" altLang="en-US">
                <a:solidFill>
                  <a:srgbClr val="000000"/>
                </a:solidFill>
                <a:ea typeface="楷体" panose="02010609060101010101" pitchFamily="49" charset="-122"/>
                <a:cs typeface="Times New Roman" panose="02020603050405020304" pitchFamily="18" charset="0"/>
              </a:rPr>
              <a:t>刻度线重合</a:t>
            </a:r>
            <a:r>
              <a:rPr lang="en-US" altLang="zh-CN">
                <a:solidFill>
                  <a:srgbClr val="000000"/>
                </a:solidFill>
                <a:ea typeface="楷体" panose="02010609060101010101" pitchFamily="49" charset="-122"/>
                <a:cs typeface="Times New Roman" panose="02020603050405020304" pitchFamily="18" charset="0"/>
              </a:rPr>
              <a:t>,</a:t>
            </a:r>
            <a:r>
              <a:rPr lang="zh-CN" altLang="en-US">
                <a:solidFill>
                  <a:srgbClr val="000000"/>
                </a:solidFill>
                <a:ea typeface="楷体" panose="02010609060101010101" pitchFamily="49" charset="-122"/>
                <a:cs typeface="Times New Roman" panose="02020603050405020304" pitchFamily="18" charset="0"/>
              </a:rPr>
              <a:t>另一条边所对应的量角器外圈刻度值即为该角的度数。</a:t>
            </a:r>
            <a:r>
              <a:rPr lang="en-US" altLang="zh-CN">
                <a:solidFill>
                  <a:srgbClr val="000000"/>
                </a:solidFill>
                <a:ea typeface="楷体" panose="02010609060101010101" pitchFamily="49" charset="-122"/>
                <a:cs typeface="Times New Roman" panose="02020603050405020304" pitchFamily="18" charset="0"/>
              </a:rPr>
              <a:t>(</a:t>
            </a:r>
            <a:r>
              <a:rPr lang="zh-CN" altLang="en-US">
                <a:solidFill>
                  <a:srgbClr val="000000"/>
                </a:solidFill>
                <a:ea typeface="楷体" panose="02010609060101010101" pitchFamily="49" charset="-122"/>
                <a:cs typeface="Times New Roman" panose="02020603050405020304" pitchFamily="18" charset="0"/>
              </a:rPr>
              <a:t>读内圈刻度时方法逻辑与外圈一致</a:t>
            </a:r>
            <a:r>
              <a:rPr lang="en-US" altLang="zh-CN">
                <a:solidFill>
                  <a:srgbClr val="000000"/>
                </a:solidFill>
                <a:ea typeface="楷体" panose="02010609060101010101" pitchFamily="49" charset="-122"/>
                <a:cs typeface="Times New Roman" panose="02020603050405020304" pitchFamily="18" charset="0"/>
              </a:rPr>
              <a:t>)</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8882077" y="1235343"/>
            <a:ext cx="1212191" cy="626710"/>
          </a:xfrm>
          <a:prstGeom prst="rect">
            <a:avLst/>
          </a:prstGeom>
        </p:spPr>
        <p:txBody>
          <a:bodyPr wrap="none">
            <a:spAutoFit/>
          </a:bodyPr>
          <a:lstStyle/>
          <a:p>
            <a:pPr>
              <a:lnSpc>
                <a:spcPct val="120000"/>
              </a:lnSpc>
            </a:pPr>
            <a:r>
              <a:rPr lang="en-US" altLang="zh-CN" dirty="0">
                <a:ea typeface="宋体" panose="02010600030101010101" pitchFamily="2" charset="-122"/>
              </a:rPr>
              <a:t>105</a:t>
            </a:r>
            <a:r>
              <a:rPr lang="en-US" altLang="zh-CN" dirty="0">
                <a:latin typeface="宋体" panose="02010600030101010101" pitchFamily="2" charset="-122"/>
                <a:cs typeface="Times New Roman" panose="02020603050405020304" pitchFamily="18" charset="0"/>
              </a:rPr>
              <a:t>°</a:t>
            </a:r>
            <a:endParaRPr lang="zh-CN" altLang="en-US" dirty="0"/>
          </a:p>
        </p:txBody>
      </p:sp>
    </p:spTree>
    <p:extLst>
      <p:ext uri="{BB962C8B-B14F-4D97-AF65-F5344CB8AC3E}">
        <p14:creationId xmlns:p14="http://schemas.microsoft.com/office/powerpoint/2010/main" val="9229624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08133"/>
            <a:ext cx="10807700" cy="127419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latin typeface="Arial" panose="020B0604020202020204" pitchFamily="34" charset="0"/>
                <a:cs typeface="Times New Roman" panose="02020603050405020304" pitchFamily="18" charset="0"/>
              </a:rPr>
              <a:t>将平角误认为是一条直线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cs typeface="Times New Roman" panose="02020603050405020304" pitchFamily="18" charset="0"/>
              </a:rPr>
              <a:t>将周角误认为是一条射线</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en-US">
                <a:solidFill>
                  <a:srgbClr val="000000"/>
                </a:solidFill>
                <a:ea typeface="宋体" panose="02010600030101010101" pitchFamily="2" charset="-122"/>
                <a:cs typeface="Times New Roman" panose="02020603050405020304" pitchFamily="18" charset="0"/>
              </a:rPr>
              <a:t>画图</a:t>
            </a:r>
            <a:r>
              <a:rPr lang="en-US" altLang="zh-CN">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宋体" panose="02010600030101010101" pitchFamily="2" charset="-122"/>
                <a:cs typeface="Times New Roman" panose="02020603050405020304" pitchFamily="18" charset="0"/>
              </a:rPr>
              <a:t>画</a:t>
            </a:r>
            <a:r>
              <a:rPr lang="zh-CN" altLang="zh-CN" dirty="0">
                <a:solidFill>
                  <a:srgbClr val="000000"/>
                </a:solidFill>
                <a:ea typeface="宋体" panose="02010600030101010101" pitchFamily="2" charset="-122"/>
                <a:cs typeface="Times New Roman" panose="02020603050405020304" pitchFamily="18" charset="0"/>
              </a:rPr>
              <a:t>出一个平角和一个周角</a:t>
            </a:r>
            <a:r>
              <a:rPr lang="zh-CN" altLang="zh-CN" dirty="0" smtClean="0">
                <a:solidFill>
                  <a:srgbClr val="000000"/>
                </a:solidFill>
                <a:ea typeface="宋体" panose="02010600030101010101" pitchFamily="2" charset="-122"/>
                <a:cs typeface="Times New Roman" panose="02020603050405020304" pitchFamily="18" charset="0"/>
              </a:rPr>
              <a:t>。</a:t>
            </a:r>
            <a:endParaRPr lang="en-US" altLang="zh-CN" dirty="0" smtClean="0">
              <a:solidFill>
                <a:srgbClr val="000000"/>
              </a:solidFill>
              <a:ea typeface="宋体" panose="02010600030101010101" pitchFamily="2" charset="-122"/>
              <a:cs typeface="Times New Roman" panose="02020603050405020304" pitchFamily="18" charset="0"/>
            </a:endParaRPr>
          </a:p>
        </p:txBody>
      </p:sp>
      <p:pic>
        <p:nvPicPr>
          <p:cNvPr id="6" name="BM4KR109G.eps" descr="id:2147485622;FounderCES"/>
          <p:cNvPicPr/>
          <p:nvPr/>
        </p:nvPicPr>
        <p:blipFill>
          <a:blip r:embed="rId2">
            <a:duotone>
              <a:schemeClr val="accent2">
                <a:shade val="45000"/>
                <a:satMod val="135000"/>
              </a:schemeClr>
              <a:prstClr val="white"/>
            </a:duotone>
          </a:blip>
          <a:stretch>
            <a:fillRect/>
          </a:stretch>
        </p:blipFill>
        <p:spPr>
          <a:xfrm>
            <a:off x="3960837" y="1886033"/>
            <a:ext cx="2736304" cy="1813102"/>
          </a:xfrm>
          <a:prstGeom prst="rect">
            <a:avLst/>
          </a:prstGeom>
        </p:spPr>
      </p:pic>
      <p:sp>
        <p:nvSpPr>
          <p:cNvPr id="2" name="矩形 1"/>
          <p:cNvSpPr>
            <a:spLocks noChangeAspect="1"/>
          </p:cNvSpPr>
          <p:nvPr/>
        </p:nvSpPr>
        <p:spPr>
          <a:xfrm>
            <a:off x="361950" y="3702103"/>
            <a:ext cx="10807700" cy="241713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易错警示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此题易混淆角和线的概念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未能标出角的符号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导致画出的平角和一条直线无法区分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画出的周角和一条射线无法区分。要牢记平角和周角的定义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画角时不要漏掉它们的表示符号。</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284128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2" id="{73BAEC52-59F7-4328-AB73-0F916ADBF193}" vid="{58DBEABC-D800-4B69-8CEC-6F66A7DFD12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322</TotalTime>
  <Words>546</Words>
  <Application>Microsoft Office PowerPoint</Application>
  <PresentationFormat>自定义</PresentationFormat>
  <Paragraphs>51</Paragraphs>
  <Slides>10</Slides>
  <Notes>1</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10</vt:i4>
      </vt:variant>
    </vt:vector>
  </HeadingPairs>
  <TitlesOfParts>
    <vt:vector size="21" baseType="lpstr">
      <vt:lpstr>NEU-BZ-S92</vt:lpstr>
      <vt:lpstr>黑体</vt:lpstr>
      <vt:lpstr>华文琥珀</vt:lpstr>
      <vt:lpstr>楷体</vt:lpstr>
      <vt:lpstr>隶书</vt:lpstr>
      <vt:lpstr>宋体</vt:lpstr>
      <vt:lpstr>Arial</vt:lpstr>
      <vt:lpstr>Calibri</vt:lpstr>
      <vt:lpstr>Times New Roman</vt:lpstr>
      <vt:lpstr>专业教辅课件Q:251490010</vt:lpstr>
      <vt:lpstr>Microsoft Word 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123</cp:lastModifiedBy>
  <cp:revision>58</cp:revision>
  <dcterms:created xsi:type="dcterms:W3CDTF">2020-07-20T09:37:23Z</dcterms:created>
  <dcterms:modified xsi:type="dcterms:W3CDTF">2025-08-15T01:16:37Z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