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731" r:id="rId3"/>
    <p:sldId id="732" r:id="rId4"/>
    <p:sldId id="737" r:id="rId5"/>
    <p:sldId id="738" r:id="rId6"/>
    <p:sldId id="739" r:id="rId7"/>
    <p:sldId id="736" r:id="rId8"/>
    <p:sldId id="733" r:id="rId9"/>
    <p:sldId id="735" r:id="rId10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0" y="228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r>
              <a: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角的度量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079847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一、我会做。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下面量角器的使用方法对吗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对的画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错的画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“×”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JM4KR34G.eps" descr="id:214748903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440557" y="2314920"/>
            <a:ext cx="3888432" cy="2630573"/>
          </a:xfrm>
          <a:prstGeom prst="rect">
            <a:avLst/>
          </a:prstGeom>
        </p:spPr>
      </p:pic>
      <p:pic>
        <p:nvPicPr>
          <p:cNvPr id="10" name="JM4KR35G.eps" descr="id:2147489041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5992383" y="2314920"/>
            <a:ext cx="3801102" cy="2433528"/>
          </a:xfrm>
          <a:prstGeom prst="rect">
            <a:avLst/>
          </a:prstGeom>
        </p:spPr>
      </p:pic>
      <p:sp>
        <p:nvSpPr>
          <p:cNvPr id="11" name="矩形 10"/>
          <p:cNvSpPr>
            <a:spLocks noChangeAspect="1"/>
          </p:cNvSpPr>
          <p:nvPr/>
        </p:nvSpPr>
        <p:spPr>
          <a:xfrm>
            <a:off x="3024733" y="4406816"/>
            <a:ext cx="59663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</a:rPr>
              <a:t>×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7849269" y="4242249"/>
            <a:ext cx="59663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</a:rPr>
              <a:t>×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61950" y="1401781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二、我会填。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测量角的大小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要用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角的计量单位是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)”,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用符号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表示。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把半圆分成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180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等份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每一份所对的角的大小是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记作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608909" y="1943943"/>
            <a:ext cx="1420582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量角器</a:t>
            </a:r>
            <a:endParaRPr lang="zh-CN" altLang="en-US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248869" y="2607005"/>
            <a:ext cx="596638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度</a:t>
            </a:r>
            <a:endParaRPr lang="zh-CN" altLang="en-US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705253" y="2607005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latin typeface="宋体" panose="02010600030101010101" pitchFamily="2" charset="-122"/>
                <a:cs typeface="Times New Roman" panose="02020603050405020304" pitchFamily="18" charset="0"/>
              </a:rPr>
              <a:t>°</a:t>
            </a:r>
            <a:endParaRPr lang="zh-CN" altLang="en-US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9361437" y="3168079"/>
            <a:ext cx="801823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1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度</a:t>
            </a:r>
            <a:endParaRPr lang="zh-CN" altLang="en-US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1522494" y="3753237"/>
            <a:ext cx="80182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1</a:t>
            </a:r>
            <a:r>
              <a:rPr lang="en-US" altLang="zh-CN" dirty="0">
                <a:latin typeface="宋体" panose="02010600030101010101" pitchFamily="2" charset="-122"/>
                <a:cs typeface="Times New Roman" panose="02020603050405020304" pitchFamily="18" charset="0"/>
              </a:rPr>
              <a:t>°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2883728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3" grpId="0"/>
      <p:bldP spid="15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61950" y="647799"/>
            <a:ext cx="10807700" cy="63171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4.</a:t>
            </a:r>
            <a:endParaRPr lang="zh-CN" altLang="en-US" dirty="0"/>
          </a:p>
        </p:txBody>
      </p:sp>
      <p:pic>
        <p:nvPicPr>
          <p:cNvPr id="4" name="D55.eps" descr="id:214748972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168749" y="719807"/>
            <a:ext cx="4536504" cy="5425714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5467260" y="2819569"/>
            <a:ext cx="1007007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60°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391165" y="5601857"/>
            <a:ext cx="1212191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120°</a:t>
            </a:r>
            <a:endParaRPr lang="zh-CN" altLang="en-US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157967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329773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三、我会判。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黑板上的直角比三角尺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直角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大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(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角的两边越长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这个角越大。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用量角器量角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只要确保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刻度线与角的一条边重合就行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705253" y="1901431"/>
            <a:ext cx="59663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</a:rPr>
              <a:t>×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966319" y="2529839"/>
            <a:ext cx="59663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</a:rPr>
              <a:t>×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0225533" y="3693497"/>
            <a:ext cx="59663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</a:rPr>
              <a:t>×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583289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677295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四、我会写。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先写出每个钟面上的时间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再量一量钟面上的分针和时针所组成的角的度数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D58.eps" descr="id:214748973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016621" y="1921783"/>
            <a:ext cx="7200800" cy="3070452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2592685" y="4961362"/>
            <a:ext cx="6768752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时间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时间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度数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度数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16821" y="4965372"/>
            <a:ext cx="801823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4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时</a:t>
            </a:r>
            <a:endParaRPr lang="zh-CN" altLang="en-US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672805" y="5550602"/>
            <a:ext cx="1212191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120</a:t>
            </a:r>
            <a:r>
              <a:rPr lang="en-US" altLang="zh-CN" dirty="0">
                <a:latin typeface="宋体" panose="02010600030101010101" pitchFamily="2" charset="-122"/>
                <a:cs typeface="Times New Roman" panose="02020603050405020304" pitchFamily="18" charset="0"/>
              </a:rPr>
              <a:t>°</a:t>
            </a:r>
            <a:endParaRPr lang="zh-CN" altLang="en-US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940941" y="4992543"/>
            <a:ext cx="801823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3</a:t>
            </a:r>
            <a:r>
              <a:rPr lang="zh-CN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时</a:t>
            </a:r>
            <a:endParaRPr lang="zh-CN" altLang="en-US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8033718" y="5567941"/>
            <a:ext cx="100700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90</a:t>
            </a:r>
            <a:r>
              <a:rPr lang="en-US" altLang="zh-CN" dirty="0">
                <a:latin typeface="宋体" panose="02010600030101010101" pitchFamily="2" charset="-122"/>
                <a:cs typeface="Times New Roman" panose="02020603050405020304" pitchFamily="18" charset="0"/>
              </a:rPr>
              <a:t>°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61950" y="908668"/>
            <a:ext cx="10807700" cy="18262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五、动脑筋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想一想。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用量角器量一量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算出每个三角形中三个角的度数和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看看能发现什么规律。</a:t>
            </a:r>
            <a:endParaRPr lang="zh-CN" altLang="zh-CN" dirty="0">
              <a:solidFill>
                <a:schemeClr val="tx1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8" name="23OK26G.eps" descr="id:214748908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504452" y="2734873"/>
            <a:ext cx="2866167" cy="1767317"/>
          </a:xfrm>
          <a:prstGeom prst="rect">
            <a:avLst/>
          </a:prstGeom>
        </p:spPr>
      </p:pic>
      <p:pic>
        <p:nvPicPr>
          <p:cNvPr id="9" name="23OK27G.eps" descr="id:2147489093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3954593" y="2734872"/>
            <a:ext cx="2806646" cy="1767317"/>
          </a:xfrm>
          <a:prstGeom prst="rect">
            <a:avLst/>
          </a:prstGeom>
        </p:spPr>
      </p:pic>
      <p:pic>
        <p:nvPicPr>
          <p:cNvPr id="10" name="23OK28G.eps" descr="id:2147489100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7345213" y="2734872"/>
            <a:ext cx="3417118" cy="1767317"/>
          </a:xfrm>
          <a:prstGeom prst="rect">
            <a:avLst/>
          </a:prstGeom>
        </p:spPr>
      </p:pic>
      <p:sp>
        <p:nvSpPr>
          <p:cNvPr id="11" name="矩形 10"/>
          <p:cNvSpPr>
            <a:spLocks noChangeAspect="1"/>
          </p:cNvSpPr>
          <p:nvPr/>
        </p:nvSpPr>
        <p:spPr>
          <a:xfrm>
            <a:off x="361950" y="4654887"/>
            <a:ext cx="1038136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我发现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:_________________________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2592685" y="3928028"/>
            <a:ext cx="1212191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180</a:t>
            </a:r>
            <a:r>
              <a:rPr lang="en-US" altLang="zh-CN" dirty="0">
                <a:latin typeface="宋体" panose="02010600030101010101" pitchFamily="2" charset="-122"/>
                <a:cs typeface="Times New Roman" panose="02020603050405020304" pitchFamily="18" charset="0"/>
              </a:rPr>
              <a:t>°</a:t>
            </a:r>
            <a:endParaRPr lang="zh-CN" altLang="en-US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5977061" y="3937860"/>
            <a:ext cx="1212191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180</a:t>
            </a:r>
            <a:r>
              <a:rPr lang="en-US" altLang="zh-CN" dirty="0">
                <a:latin typeface="宋体" panose="02010600030101010101" pitchFamily="2" charset="-122"/>
                <a:cs typeface="Times New Roman" panose="02020603050405020304" pitchFamily="18" charset="0"/>
              </a:rPr>
              <a:t>°</a:t>
            </a:r>
            <a:endParaRPr lang="zh-CN" altLang="en-US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9594844" y="3966367"/>
            <a:ext cx="1212191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180</a:t>
            </a:r>
            <a:r>
              <a:rPr lang="en-US" altLang="zh-CN" dirty="0">
                <a:latin typeface="宋体" panose="02010600030101010101" pitchFamily="2" charset="-122"/>
                <a:cs typeface="Times New Roman" panose="02020603050405020304" pitchFamily="18" charset="0"/>
              </a:rPr>
              <a:t>°</a:t>
            </a:r>
            <a:endParaRPr lang="zh-CN" altLang="en-US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1937535" y="4645055"/>
            <a:ext cx="7703343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每个三角形中三个角的度数和都是</a:t>
            </a:r>
            <a:r>
              <a:rPr lang="en-US" altLang="zh-CN" dirty="0">
                <a:ea typeface="宋体" panose="02010600030101010101" pitchFamily="2" charset="-122"/>
              </a:rPr>
              <a:t>180</a:t>
            </a:r>
            <a:r>
              <a:rPr lang="en-US" altLang="zh-CN" dirty="0">
                <a:latin typeface="宋体" panose="02010600030101010101" pitchFamily="2" charset="-122"/>
                <a:cs typeface="Times New Roman" panose="02020603050405020304" pitchFamily="18" charset="0"/>
              </a:rPr>
              <a:t>°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15</TotalTime>
  <Words>195</Words>
  <Application>Microsoft Office PowerPoint</Application>
  <PresentationFormat>自定义</PresentationFormat>
  <Paragraphs>51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NEU-BZ-S92</vt:lpstr>
      <vt:lpstr>方正启体简体</vt:lpstr>
      <vt:lpstr>方正书宋_GBK</vt:lpstr>
      <vt:lpstr>黑体</vt:lpstr>
      <vt:lpstr>隶书</vt:lpstr>
      <vt:lpstr>宋体</vt:lpstr>
      <vt:lpstr>Arial</vt:lpstr>
      <vt:lpstr>Calibri</vt:lpstr>
      <vt:lpstr>Cambria Math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10</cp:revision>
  <dcterms:created xsi:type="dcterms:W3CDTF">2020-08-17T02:46:32Z</dcterms:created>
  <dcterms:modified xsi:type="dcterms:W3CDTF">2025-08-15T01:10:23Z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