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1"/>
  </p:notesMasterIdLst>
  <p:sldIdLst>
    <p:sldId id="256" r:id="rId2"/>
    <p:sldId id="731" r:id="rId3"/>
    <p:sldId id="732" r:id="rId4"/>
    <p:sldId id="737" r:id="rId5"/>
    <p:sldId id="736" r:id="rId6"/>
    <p:sldId id="739" r:id="rId7"/>
    <p:sldId id="740" r:id="rId8"/>
    <p:sldId id="733" r:id="rId9"/>
    <p:sldId id="735" r:id="rId10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59">
          <p15:clr>
            <a:srgbClr val="A4A3A4"/>
          </p15:clr>
        </p15:guide>
        <p15:guide id="2" pos="362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0093"/>
    <a:srgbClr val="339966"/>
    <a:srgbClr val="E3261E"/>
    <a:srgbClr val="B53D5A"/>
    <a:srgbClr val="5F5F5F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591" autoAdjust="0"/>
  </p:normalViewPr>
  <p:slideViewPr>
    <p:cSldViewPr>
      <p:cViewPr varScale="1">
        <p:scale>
          <a:sx n="97" d="100"/>
          <a:sy n="97" d="100"/>
        </p:scale>
        <p:origin x="90" y="72"/>
      </p:cViewPr>
      <p:guideLst>
        <p:guide orient="horz" pos="2059"/>
        <p:guide pos="362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9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7832" y="503783"/>
            <a:ext cx="7521637" cy="4620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7995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9368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24695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4.xml"/><Relationship Id="rId9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0596459" y="5560029"/>
            <a:ext cx="864096" cy="898646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5" r:id="rId2"/>
    <p:sldLayoutId id="2147483689" r:id="rId3"/>
    <p:sldLayoutId id="2147483690" r:id="rId4"/>
    <p:sldLayoutId id="2147483691" r:id="rId5"/>
    <p:sldLayoutId id="2147483692" r:id="rId6"/>
    <p:sldLayoutId id="2147483694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Relationship Id="rId5" Type="http://schemas.openxmlformats.org/officeDocument/2006/relationships/slide" Target="slide3.xml"/><Relationship Id="rId4" Type="http://schemas.openxmlformats.org/officeDocument/2006/relationships/slide" Target="slide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32445" y="3722371"/>
            <a:ext cx="10801200" cy="1785933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4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</a:t>
            </a:r>
            <a:r>
              <a:rPr lang="en-US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7</a:t>
            </a:r>
            <a:r>
              <a:rPr lang="zh-CN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课时　商是两位数的笔算除法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竖卷形 2"/>
          <p:cNvSpPr/>
          <p:nvPr/>
        </p:nvSpPr>
        <p:spPr>
          <a:xfrm>
            <a:off x="504453" y="951187"/>
            <a:ext cx="1872188" cy="4449140"/>
          </a:xfrm>
          <a:prstGeom prst="vertic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导</a:t>
            </a:r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航</a:t>
            </a:r>
            <a:endParaRPr lang="zh-CN" altLang="en-US" sz="5400" dirty="0">
              <a:latin typeface="+mj-ea"/>
              <a:ea typeface="+mj-ea"/>
            </a:endParaRPr>
          </a:p>
        </p:txBody>
      </p:sp>
      <p:sp>
        <p:nvSpPr>
          <p:cNvPr id="2" name="折角形 1"/>
          <p:cNvSpPr/>
          <p:nvPr/>
        </p:nvSpPr>
        <p:spPr>
          <a:xfrm>
            <a:off x="3960837" y="1293840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基础梳理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1" name="折角形 10"/>
          <p:cNvSpPr/>
          <p:nvPr/>
        </p:nvSpPr>
        <p:spPr>
          <a:xfrm>
            <a:off x="3960837" y="2538614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能力提升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3" name="折角形 12"/>
          <p:cNvSpPr/>
          <p:nvPr/>
        </p:nvSpPr>
        <p:spPr>
          <a:xfrm>
            <a:off x="3939125" y="3783657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智慧拓展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6" name="动作按钮: 自定义 15">
            <a:hlinkClick r:id="rId2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3" y="2480031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7" name="动作按钮: 自定义 16">
            <a:hlinkClick r:id="rId4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2" y="3729731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9" name="动作按钮: 自定义 18">
            <a:hlinkClick r:id="rId5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3" y="1230331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35133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150"/>
                            </p:stCondLst>
                            <p:childTnLst>
                              <p:par>
                                <p:cTn id="1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800"/>
                            </p:stCondLst>
                            <p:childTnLst>
                              <p:par>
                                <p:cTn id="2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 animBg="1"/>
      <p:bldP spid="11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基础梳理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910228"/>
            <a:ext cx="4108817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一、我会估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我会连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4" name="W96.eps" descr="id:2147490848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864493" y="1702316"/>
            <a:ext cx="9217024" cy="3481987"/>
          </a:xfrm>
          <a:prstGeom prst="rect">
            <a:avLst/>
          </a:prstGeom>
        </p:spPr>
      </p:pic>
      <p:cxnSp>
        <p:nvCxnSpPr>
          <p:cNvPr id="18" name="直接连接符 17"/>
          <p:cNvCxnSpPr/>
          <p:nvPr/>
        </p:nvCxnSpPr>
        <p:spPr>
          <a:xfrm>
            <a:off x="2088629" y="2303983"/>
            <a:ext cx="792088" cy="792088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5617021" y="2303983"/>
            <a:ext cx="1152128" cy="72008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H="1">
            <a:off x="7633245" y="2303983"/>
            <a:ext cx="1512168" cy="72008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flipV="1">
            <a:off x="1728589" y="3888159"/>
            <a:ext cx="1872208" cy="72008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4680917" y="3888159"/>
            <a:ext cx="792088" cy="72008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7417221" y="3888159"/>
            <a:ext cx="1656184" cy="72008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6245122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spect="1"/>
          </p:cNvSpPr>
          <p:nvPr/>
        </p:nvSpPr>
        <p:spPr>
          <a:xfrm>
            <a:off x="361950" y="692120"/>
            <a:ext cx="10807700" cy="36379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二、我会列竖式计算。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840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12=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	426</a:t>
            </a:r>
            <a:r>
              <a:rPr lang="en-US" altLang="zh-CN" dirty="0" smtClean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40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780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13=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		748</a:t>
            </a:r>
            <a:r>
              <a:rPr lang="en-US" altLang="zh-CN" dirty="0" smtClean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37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20NJ44.eps" descr="id:2147492957;FounderCES"/>
          <p:cNvPicPr/>
          <p:nvPr/>
        </p:nvPicPr>
        <p:blipFill>
          <a:blip r:embed="rId2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504453" y="1910355"/>
            <a:ext cx="1728192" cy="1617764"/>
          </a:xfrm>
          <a:prstGeom prst="rect">
            <a:avLst/>
          </a:prstGeom>
        </p:spPr>
      </p:pic>
      <p:sp>
        <p:nvSpPr>
          <p:cNvPr id="7" name="矩形 6"/>
          <p:cNvSpPr>
            <a:spLocks noChangeAspect="1"/>
          </p:cNvSpPr>
          <p:nvPr/>
        </p:nvSpPr>
        <p:spPr>
          <a:xfrm>
            <a:off x="2118125" y="1267436"/>
            <a:ext cx="595035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70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pic>
        <p:nvPicPr>
          <p:cNvPr id="8" name="20NJ45.eps" descr="id:2147492964;FounderCES"/>
          <p:cNvPicPr/>
          <p:nvPr/>
        </p:nvPicPr>
        <p:blipFill>
          <a:blip r:embed="rId3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4968949" y="1881767"/>
            <a:ext cx="1800200" cy="1685172"/>
          </a:xfrm>
          <a:prstGeom prst="rect">
            <a:avLst/>
          </a:prstGeom>
        </p:spPr>
      </p:pic>
      <p:sp>
        <p:nvSpPr>
          <p:cNvPr id="9" name="矩形 8"/>
          <p:cNvSpPr>
            <a:spLocks noChangeAspect="1"/>
          </p:cNvSpPr>
          <p:nvPr/>
        </p:nvSpPr>
        <p:spPr>
          <a:xfrm>
            <a:off x="6702714" y="1250056"/>
            <a:ext cx="1829347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ea typeface="宋体" panose="02010600030101010101" pitchFamily="2" charset="-122"/>
              </a:rPr>
              <a:t>10</a:t>
            </a:r>
            <a:r>
              <a:rPr lang="en-US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……</a:t>
            </a:r>
            <a:r>
              <a:rPr lang="en-US" altLang="zh-CN" dirty="0">
                <a:ea typeface="宋体" panose="02010600030101010101" pitchFamily="2" charset="-122"/>
              </a:rPr>
              <a:t>26</a:t>
            </a:r>
            <a:endParaRPr lang="zh-CN" altLang="en-US" dirty="0"/>
          </a:p>
        </p:txBody>
      </p:sp>
      <p:pic>
        <p:nvPicPr>
          <p:cNvPr id="11" name="20NJ46.eps" descr="id:2147492971;FounderCES"/>
          <p:cNvPicPr/>
          <p:nvPr/>
        </p:nvPicPr>
        <p:blipFill>
          <a:blip r:embed="rId4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576461" y="4296595"/>
            <a:ext cx="1656184" cy="1550358"/>
          </a:xfrm>
          <a:prstGeom prst="rect">
            <a:avLst/>
          </a:prstGeom>
        </p:spPr>
      </p:pic>
      <p:sp>
        <p:nvSpPr>
          <p:cNvPr id="12" name="矩形 11"/>
          <p:cNvSpPr>
            <a:spLocks noChangeAspect="1"/>
          </p:cNvSpPr>
          <p:nvPr/>
        </p:nvSpPr>
        <p:spPr>
          <a:xfrm>
            <a:off x="2118125" y="3616488"/>
            <a:ext cx="595035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60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pic>
        <p:nvPicPr>
          <p:cNvPr id="13" name="20NJ47.eps" descr="id:2147492978;FounderCES"/>
          <p:cNvPicPr/>
          <p:nvPr/>
        </p:nvPicPr>
        <p:blipFill>
          <a:blip r:embed="rId5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5400997" y="4248199"/>
            <a:ext cx="2021562" cy="1892389"/>
          </a:xfrm>
          <a:prstGeom prst="rect">
            <a:avLst/>
          </a:prstGeom>
        </p:spPr>
      </p:pic>
      <p:sp>
        <p:nvSpPr>
          <p:cNvPr id="15" name="矩形 14"/>
          <p:cNvSpPr>
            <a:spLocks noChangeAspect="1"/>
          </p:cNvSpPr>
          <p:nvPr/>
        </p:nvSpPr>
        <p:spPr>
          <a:xfrm>
            <a:off x="6625133" y="3583700"/>
            <a:ext cx="1624163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 smtClean="0">
                <a:ea typeface="宋体" panose="02010600030101010101" pitchFamily="2" charset="-122"/>
              </a:rPr>
              <a:t>20</a:t>
            </a:r>
            <a:r>
              <a:rPr lang="en-US" altLang="zh-CN" dirty="0" smtClean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……</a:t>
            </a:r>
            <a:r>
              <a:rPr lang="en-US" altLang="zh-CN" dirty="0" smtClean="0">
                <a:ea typeface="宋体" panose="02010600030101010101" pitchFamily="2" charset="-122"/>
              </a:rPr>
              <a:t>8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51748468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2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能力提升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289942" y="1225201"/>
            <a:ext cx="10807700" cy="127419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三、我会解决问题。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下表是小明某年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3~5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月写毛笔字的统计表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请完成下表。</a:t>
            </a:r>
            <a:endParaRPr lang="zh-CN" altLang="zh-CN" dirty="0">
              <a:solidFill>
                <a:schemeClr val="tx1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8" name="表格 7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85180669"/>
              </p:ext>
            </p:extLst>
          </p:nvPr>
        </p:nvGraphicFramePr>
        <p:xfrm>
          <a:off x="361950" y="2520007"/>
          <a:ext cx="10807700" cy="1463040"/>
        </p:xfrm>
        <a:graphic>
          <a:graphicData uri="http://schemas.openxmlformats.org/drawingml/2006/table">
            <a:tbl>
              <a:tblPr firstRow="1" firstCol="1" bandRow="1"/>
              <a:tblGrid>
                <a:gridCol w="4390975"/>
                <a:gridCol w="2232248"/>
                <a:gridCol w="2232248"/>
                <a:gridCol w="1952229"/>
              </a:tblGrid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月份</a:t>
                      </a:r>
                      <a:endParaRPr lang="zh-CN" sz="3200" b="1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月</a:t>
                      </a:r>
                      <a:endParaRPr lang="zh-CN" sz="3200" b="1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月</a:t>
                      </a:r>
                      <a:endParaRPr lang="zh-CN" sz="3200" b="1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月</a:t>
                      </a:r>
                      <a:endParaRPr lang="zh-CN" sz="3200" b="1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总字数</a:t>
                      </a: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个</a:t>
                      </a:r>
                      <a:endParaRPr lang="zh-CN" sz="3200" b="1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279</a:t>
                      </a:r>
                      <a:endParaRPr lang="zh-CN" sz="3200" b="1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390</a:t>
                      </a:r>
                      <a:endParaRPr lang="zh-CN" sz="3200" b="1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434</a:t>
                      </a:r>
                      <a:endParaRPr lang="zh-CN" sz="3200" b="1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平均每天写的字数</a:t>
                      </a: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个</a:t>
                      </a:r>
                      <a:endParaRPr lang="zh-CN" sz="3200" b="1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NEU-BZ-S92" panose="02020503000000020003" pitchFamily="18" charset="-122"/>
                          <a:ea typeface="NEU-BZ-S92" panose="02020503000000020003" pitchFamily="18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3200" b="1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NEU-BZ-S92" panose="02020503000000020003" pitchFamily="18" charset="-122"/>
                          <a:ea typeface="NEU-BZ-S92" panose="02020503000000020003" pitchFamily="18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3200" b="1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 dirty="0">
                          <a:solidFill>
                            <a:srgbClr val="000000"/>
                          </a:solidFill>
                          <a:effectLst/>
                          <a:latin typeface="NEU-BZ-S92" panose="02020503000000020003" pitchFamily="18" charset="-122"/>
                          <a:ea typeface="NEU-BZ-S92" panose="02020503000000020003" pitchFamily="18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3200" b="1" dirty="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9" name="矩形 8"/>
          <p:cNvSpPr>
            <a:spLocks noChangeAspect="1"/>
          </p:cNvSpPr>
          <p:nvPr/>
        </p:nvSpPr>
        <p:spPr>
          <a:xfrm>
            <a:off x="4896941" y="3382138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9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7057181" y="3364932"/>
            <a:ext cx="595035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13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9198450" y="3364931"/>
            <a:ext cx="595035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14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436995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935831"/>
            <a:ext cx="10807700" cy="180857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奇奇爸爸打算把家里卫生间的地面换成边长是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分米的正方形防滑地砖。已知卫生间地面是一个长为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米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宽为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米的长方形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则奇奇爸爸至少需要购买多少块这样的防滑地砖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2744403"/>
            <a:ext cx="10807700" cy="239950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米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=30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分米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米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=20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分米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30×20=600(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平方分米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5×5=25(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平方分米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600</a:t>
            </a:r>
            <a:r>
              <a:rPr lang="en-US" altLang="zh-CN">
                <a:latin typeface="宋体" panose="02010600030101010101" pitchFamily="2" charset="-122"/>
                <a:ea typeface="方正书宋_GBK"/>
                <a:cs typeface="Times New Roman" panose="02020603050405020304" pitchFamily="18" charset="0"/>
              </a:rPr>
              <a:t>÷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25=24(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块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2072207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spect="1"/>
          </p:cNvSpPr>
          <p:nvPr/>
        </p:nvSpPr>
        <p:spPr>
          <a:xfrm>
            <a:off x="361950" y="1428748"/>
            <a:ext cx="10807700" cy="12352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en-US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同一品牌的苹果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在甲超市买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13</a:t>
            </a:r>
            <a:r>
              <a:rPr lang="zh-CN" altLang="en-US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箱需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429</a:t>
            </a:r>
            <a:r>
              <a:rPr lang="zh-CN" altLang="en-US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元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在乙超市买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26</a:t>
            </a:r>
            <a:r>
              <a:rPr lang="zh-CN" altLang="en-US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箱需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910</a:t>
            </a:r>
            <a:r>
              <a:rPr lang="zh-CN" altLang="en-US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元。哪家超市更</a:t>
            </a:r>
            <a:r>
              <a:rPr lang="zh-CN" altLang="en-US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便宜</a:t>
            </a:r>
            <a:r>
              <a:rPr lang="en-US" altLang="zh-CN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chemeClr val="tx1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361950" y="2664023"/>
            <a:ext cx="2951449" cy="239950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宋体" panose="02010600030101010101" pitchFamily="2" charset="-122"/>
              </a:rPr>
              <a:t>429÷13=33(</a:t>
            </a:r>
            <a:r>
              <a:rPr lang="zh-CN" altLang="en-US">
                <a:ea typeface="宋体" panose="02010600030101010101" pitchFamily="2" charset="-122"/>
              </a:rPr>
              <a:t>元</a:t>
            </a:r>
            <a:r>
              <a:rPr lang="en-US" altLang="zh-CN">
                <a:ea typeface="宋体" panose="02010600030101010101" pitchFamily="2" charset="-122"/>
              </a:rPr>
              <a:t>)</a:t>
            </a:r>
          </a:p>
          <a:p>
            <a:pPr>
              <a:lnSpc>
                <a:spcPct val="120000"/>
              </a:lnSpc>
            </a:pPr>
            <a:r>
              <a:rPr lang="en-US" altLang="zh-CN">
                <a:ea typeface="宋体" panose="02010600030101010101" pitchFamily="2" charset="-122"/>
              </a:rPr>
              <a:t>910÷26=35(</a:t>
            </a:r>
            <a:r>
              <a:rPr lang="zh-CN" altLang="en-US">
                <a:ea typeface="宋体" panose="02010600030101010101" pitchFamily="2" charset="-122"/>
              </a:rPr>
              <a:t>元</a:t>
            </a:r>
            <a:r>
              <a:rPr lang="en-US" altLang="zh-CN">
                <a:ea typeface="宋体" panose="02010600030101010101" pitchFamily="2" charset="-122"/>
              </a:rPr>
              <a:t>)</a:t>
            </a:r>
          </a:p>
          <a:p>
            <a:pPr>
              <a:lnSpc>
                <a:spcPct val="120000"/>
              </a:lnSpc>
            </a:pPr>
            <a:r>
              <a:rPr lang="en-US" altLang="zh-CN">
                <a:ea typeface="宋体" panose="02010600030101010101" pitchFamily="2" charset="-122"/>
              </a:rPr>
              <a:t>35&gt;33</a:t>
            </a:r>
          </a:p>
          <a:p>
            <a:pPr>
              <a:lnSpc>
                <a:spcPct val="120000"/>
              </a:lnSpc>
            </a:pPr>
            <a:r>
              <a:rPr lang="zh-CN" altLang="en-US">
                <a:ea typeface="宋体" panose="02010600030101010101" pitchFamily="2" charset="-122"/>
              </a:rPr>
              <a:t>甲超市更便宜</a:t>
            </a:r>
            <a:endParaRPr lang="zh-CN" altLang="en-US" dirty="0"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87952208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智慧拓展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1223863"/>
            <a:ext cx="10807700" cy="385951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四、按要求在方框里填上合适的数字。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商是一位数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5400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□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68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26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5400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□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24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35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商是两位数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5400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□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32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24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5400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□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57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34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648469" y="2565864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054229" y="2565864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05015" y="2664023"/>
            <a:ext cx="1521570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或</a:t>
            </a:r>
            <a:r>
              <a:rPr lang="en-US" altLang="zh-CN" dirty="0">
                <a:ea typeface="宋体" panose="02010600030101010101" pitchFamily="2" charset="-122"/>
              </a:rPr>
              <a:t>2</a:t>
            </a:r>
            <a:r>
              <a:rPr lang="zh-CN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或</a:t>
            </a:r>
            <a:r>
              <a:rPr lang="en-US" altLang="zh-CN" dirty="0" smtClean="0">
                <a:ea typeface="宋体" panose="02010600030101010101" pitchFamily="2" charset="-122"/>
              </a:rPr>
              <a:t>3 </a:t>
            </a:r>
            <a:endParaRPr lang="zh-CN" altLang="en-US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638637" y="4114015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3044397" y="4133679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5255555" y="4248199"/>
            <a:ext cx="3887603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 smtClean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或</a:t>
            </a:r>
            <a:r>
              <a:rPr lang="en-US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4</a:t>
            </a:r>
            <a:r>
              <a:rPr lang="zh-CN" altLang="en-US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或</a:t>
            </a:r>
            <a:r>
              <a:rPr lang="en-US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5</a:t>
            </a:r>
            <a:r>
              <a:rPr lang="zh-CN" altLang="en-US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或</a:t>
            </a:r>
            <a:r>
              <a:rPr lang="en-US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6</a:t>
            </a:r>
            <a:r>
              <a:rPr lang="zh-CN" altLang="en-US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或</a:t>
            </a:r>
            <a:r>
              <a:rPr lang="en-US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7</a:t>
            </a:r>
            <a:r>
              <a:rPr lang="zh-CN" altLang="en-US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或</a:t>
            </a:r>
            <a:r>
              <a:rPr lang="en-US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8</a:t>
            </a:r>
            <a:r>
              <a:rPr lang="zh-CN" altLang="en-US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或</a:t>
            </a:r>
            <a:r>
              <a:rPr lang="en-US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9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69453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  <p:bldP spid="8" grpId="0"/>
      <p:bldP spid="9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80717" y="1295871"/>
            <a:ext cx="5400600" cy="2800767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家庭作业</Template>
  <TotalTime>16</TotalTime>
  <Words>254</Words>
  <Application>Microsoft Office PowerPoint</Application>
  <PresentationFormat>自定义</PresentationFormat>
  <Paragraphs>62</Paragraphs>
  <Slides>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0" baseType="lpstr">
      <vt:lpstr>NEU-BZ-S92</vt:lpstr>
      <vt:lpstr>方正启体简体</vt:lpstr>
      <vt:lpstr>方正书宋_GBK</vt:lpstr>
      <vt:lpstr>黑体</vt:lpstr>
      <vt:lpstr>楷体</vt:lpstr>
      <vt:lpstr>隶书</vt:lpstr>
      <vt:lpstr>宋体</vt:lpstr>
      <vt:lpstr>Arial</vt:lpstr>
      <vt:lpstr>Calibri</vt:lpstr>
      <vt:lpstr>Times New Roman</vt:lpstr>
      <vt:lpstr>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123</cp:lastModifiedBy>
  <cp:revision>17</cp:revision>
  <dcterms:created xsi:type="dcterms:W3CDTF">2020-08-17T02:46:32Z</dcterms:created>
  <dcterms:modified xsi:type="dcterms:W3CDTF">2025-08-15T01:44:45Z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