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731" r:id="rId3"/>
    <p:sldId id="732" r:id="rId4"/>
    <p:sldId id="740" r:id="rId5"/>
    <p:sldId id="738" r:id="rId6"/>
    <p:sldId id="736" r:id="rId7"/>
    <p:sldId id="739" r:id="rId8"/>
    <p:sldId id="733" r:id="rId9"/>
    <p:sldId id="735" r:id="rId10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5" d="100"/>
          <a:sy n="95" d="100"/>
        </p:scale>
        <p:origin x="168" y="222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9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</a:t>
            </a:r>
            <a:r>
              <a: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亿以内数的读法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293840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53861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783657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4800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7297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2303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863823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一、我会填。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读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含有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两级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的数的方法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先读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级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再读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级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万级的数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要按照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级的数的读法来读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再在后面加上一个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每级末尾不管有几个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0,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其他数位上有一个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或连续几个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0,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964277" y="2025783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万</a:t>
            </a:r>
            <a:endParaRPr lang="zh-CN" altLang="en-US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402717" y="2038564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endParaRPr lang="zh-CN" altLang="en-US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4170369" y="2652493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endParaRPr lang="zh-CN" altLang="en-US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1708015" y="3211978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万</a:t>
            </a:r>
            <a:endParaRPr lang="zh-CN" altLang="en-US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617021" y="3806935"/>
            <a:ext cx="100860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不读</a:t>
            </a:r>
            <a:endParaRPr lang="zh-CN" altLang="en-US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3400281" y="4393713"/>
            <a:ext cx="2037737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只读一个</a:t>
            </a:r>
            <a:r>
              <a:rPr lang="en-US" altLang="zh-CN" dirty="0">
                <a:ea typeface="宋体" panose="02010600030101010101" pitchFamily="2" charset="-122"/>
              </a:rPr>
              <a:t>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9" grpId="0"/>
      <p:bldP spid="10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597351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2.72908004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一个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位数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最高位是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,2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位上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表示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这个数读作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3816821" y="1597351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八</a:t>
            </a:r>
            <a:endParaRPr lang="zh-CN" altLang="en-US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402908" y="1597351"/>
            <a:ext cx="100860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千万</a:t>
            </a:r>
            <a:endParaRPr lang="zh-CN" altLang="en-US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596978" y="2188282"/>
            <a:ext cx="100860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百万</a:t>
            </a:r>
            <a:endParaRPr lang="zh-CN" altLang="en-US" dirty="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4413459" y="2188282"/>
            <a:ext cx="100860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百万</a:t>
            </a:r>
            <a:endParaRPr lang="zh-CN" altLang="en-US" dirty="0"/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401278" y="2806720"/>
            <a:ext cx="4716356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七千二百九十万八千零四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3053814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8" grpId="0"/>
      <p:bldP spid="21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23863"/>
            <a:ext cx="2770310" cy="6443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dirty="0" smtClean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</a:t>
            </a:r>
            <a:r>
              <a:rPr lang="zh-CN" altLang="zh-CN" dirty="0" smtClean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、</a:t>
            </a:r>
            <a:r>
              <a:rPr lang="zh-CN" altLang="zh-CN" dirty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我会读</a:t>
            </a:r>
            <a:r>
              <a:rPr lang="zh-CN" altLang="zh-CN" dirty="0" smtClean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chemeClr val="tx1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2015951"/>
            <a:ext cx="10807700" cy="180857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chemeClr val="tx1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☆</a:t>
            </a: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中国最大的沙漠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塔克拉玛干沙漠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位于新疆维吾尔自治区境内塔里木盆地中心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面积约</a:t>
            </a:r>
            <a:r>
              <a:rPr lang="en-US" altLang="zh-CN" u="sng">
                <a:solidFill>
                  <a:schemeClr val="tx1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337600</a:t>
            </a: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平方千米。</a:t>
            </a:r>
            <a:endParaRPr lang="zh-CN" altLang="zh-CN">
              <a:solidFill>
                <a:schemeClr val="tx1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读作</a:t>
            </a:r>
            <a:r>
              <a:rPr lang="en-US" altLang="zh-CN" smtClean="0">
                <a:solidFill>
                  <a:schemeClr val="tx1"/>
                </a:solidFill>
                <a:ea typeface="宋体" panose="02010600030101010101" pitchFamily="2" charset="-122"/>
              </a:rPr>
              <a:t>:</a:t>
            </a:r>
            <a:r>
              <a:rPr lang="en-US" altLang="zh-CN" u="sng">
                <a:solidFill>
                  <a:schemeClr val="tx1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u="sng" smtClean="0">
                <a:solidFill>
                  <a:schemeClr val="tx1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cs typeface="Times New Roman" panose="02020603050405020304" pitchFamily="18" charset="0"/>
              </a:rPr>
              <a:t>                         </a:t>
            </a:r>
            <a:r>
              <a:rPr lang="en-US" altLang="zh-CN" u="sng">
                <a:solidFill>
                  <a:schemeClr val="tx1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721681" y="3168317"/>
            <a:ext cx="348044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三十三万七千六百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7538435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684409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、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我会选。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下面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各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数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只读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一个零的是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A.4008000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B.7020480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C.1000794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之间添上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0,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这个数读作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七十万零八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七百万零八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七千万零八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811833" y="1294108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893501" y="3580463"/>
            <a:ext cx="45878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361950" y="1185757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、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我会连。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1070210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一百零七万零二百零一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10702010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一千零七万二千零一十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1070201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一千零七十万二千零一十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10072010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一百零七万零二百一十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872605" y="2087959"/>
            <a:ext cx="2808312" cy="180020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2016621" y="2736031"/>
            <a:ext cx="2664296" cy="504056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1872605" y="2087959"/>
            <a:ext cx="2808312" cy="1224136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2088629" y="2736031"/>
            <a:ext cx="2592288" cy="115212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6549927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60437" y="1367879"/>
            <a:ext cx="10441160" cy="2653034"/>
            <a:chOff x="360437" y="1367879"/>
            <a:chExt cx="10441160" cy="2653034"/>
          </a:xfrm>
        </p:grpSpPr>
        <p:sp>
          <p:nvSpPr>
            <p:cNvPr id="5" name="矩形 4"/>
            <p:cNvSpPr>
              <a:spLocks noChangeAspect="1"/>
            </p:cNvSpPr>
            <p:nvPr/>
          </p:nvSpPr>
          <p:spPr>
            <a:xfrm>
              <a:off x="360437" y="1367879"/>
              <a:ext cx="10441160" cy="26530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>
                  <a:solidFill>
                    <a:schemeClr val="tx1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五、我会解决问题。</a:t>
              </a:r>
              <a:endParaRPr lang="zh-CN" altLang="zh-CN">
                <a:solidFill>
                  <a:schemeClr val="tx1"/>
                </a:solidFill>
                <a:latin typeface="NEU-BZ-S92"/>
                <a:ea typeface="方正书宋_GBK"/>
                <a:cs typeface="Times New Roman" panose="02020603050405020304" pitchFamily="18" charset="0"/>
              </a:endParaRPr>
            </a:p>
            <a:p>
              <a:pPr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>
                  <a:solidFill>
                    <a:schemeClr val="tx1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9</a:t>
              </a:r>
              <a:r>
                <a:rPr lang="zh-CN" altLang="zh-CN">
                  <a:solidFill>
                    <a:schemeClr val="tx1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>
                  <a:solidFill>
                    <a:schemeClr val="tx1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zh-CN" altLang="zh-CN">
                  <a:solidFill>
                    <a:schemeClr val="tx1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>
                  <a:solidFill>
                    <a:schemeClr val="tx1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3</a:t>
              </a:r>
              <a:r>
                <a:rPr lang="zh-CN" altLang="zh-CN">
                  <a:solidFill>
                    <a:schemeClr val="tx1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是一个七位数</a:t>
              </a:r>
              <a:r>
                <a:rPr lang="en-US" altLang="zh-CN">
                  <a:solidFill>
                    <a:schemeClr val="tx1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>
                  <a:solidFill>
                    <a:schemeClr val="tx1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在两个　　里一共填四个</a:t>
              </a:r>
              <a:r>
                <a:rPr lang="en-US" altLang="zh-CN">
                  <a:solidFill>
                    <a:schemeClr val="tx1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0(</a:t>
              </a:r>
              <a:r>
                <a:rPr lang="zh-CN" altLang="zh-CN">
                  <a:solidFill>
                    <a:schemeClr val="tx1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每个　　里至少填一个</a:t>
              </a:r>
              <a:r>
                <a:rPr lang="en-US" altLang="zh-CN">
                  <a:solidFill>
                    <a:schemeClr val="tx1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0),</a:t>
              </a:r>
              <a:r>
                <a:rPr lang="zh-CN" altLang="zh-CN">
                  <a:solidFill>
                    <a:schemeClr val="tx1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且使这个数读出两个</a:t>
              </a:r>
              <a:r>
                <a:rPr lang="en-US" altLang="zh-CN">
                  <a:solidFill>
                    <a:schemeClr val="tx1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0</a:t>
              </a:r>
              <a:r>
                <a:rPr lang="zh-CN" altLang="zh-CN">
                  <a:solidFill>
                    <a:schemeClr val="tx1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。这个数可能是</a:t>
              </a:r>
              <a:r>
                <a:rPr lang="zh-CN" altLang="zh-CN" u="sng">
                  <a:solidFill>
                    <a:schemeClr val="tx1"/>
                  </a:solidFill>
                  <a:uFill>
                    <a:solidFill>
                      <a:srgbClr val="000000"/>
                    </a:solidFill>
                  </a:uFill>
                  <a:ea typeface="宋体" panose="02010600030101010101" pitchFamily="2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u="sng" smtClean="0">
                  <a:solidFill>
                    <a:schemeClr val="tx1"/>
                  </a:solidFill>
                  <a:uFill>
                    <a:solidFill>
                      <a:srgbClr val="000000"/>
                    </a:solidFill>
                  </a:uFill>
                  <a:ea typeface="宋体" panose="02010600030101010101" pitchFamily="2" charset="-122"/>
                  <a:cs typeface="Times New Roman" panose="02020603050405020304" pitchFamily="18" charset="0"/>
                </a:rPr>
                <a:t>                                          </a:t>
              </a:r>
              <a:r>
                <a:rPr lang="zh-CN" altLang="zh-CN" smtClean="0">
                  <a:solidFill>
                    <a:schemeClr val="tx1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。</a:t>
              </a:r>
              <a:r>
                <a:rPr lang="en-US" altLang="zh-CN">
                  <a:solidFill>
                    <a:schemeClr val="tx1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 </a:t>
              </a:r>
              <a:endParaRPr lang="zh-CN" altLang="zh-CN">
                <a:solidFill>
                  <a:schemeClr val="tx1"/>
                </a:solidFill>
                <a:effectLst/>
                <a:latin typeface="NEU-BZ-S92"/>
                <a:ea typeface="方正书宋_GBK"/>
                <a:cs typeface="Times New Roman" panose="02020603050405020304" pitchFamily="18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742082" y="2193446"/>
              <a:ext cx="592006" cy="36172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1734464" y="2193445"/>
              <a:ext cx="592006" cy="36172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6625133" y="2216428"/>
              <a:ext cx="592006" cy="36172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936501" y="2836405"/>
              <a:ext cx="592006" cy="36172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矩形 10"/>
          <p:cNvSpPr>
            <a:spLocks noChangeAspect="1"/>
          </p:cNvSpPr>
          <p:nvPr/>
        </p:nvSpPr>
        <p:spPr>
          <a:xfrm>
            <a:off x="1734464" y="3312095"/>
            <a:ext cx="346921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/>
              <a:t>9010003</a:t>
            </a:r>
            <a:r>
              <a:rPr lang="zh-CN" altLang="en-US"/>
              <a:t>或</a:t>
            </a:r>
            <a:r>
              <a:rPr lang="en-US" altLang="zh-CN"/>
              <a:t>9000103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50</TotalTime>
  <Words>138</Words>
  <Application>Microsoft Office PowerPoint</Application>
  <PresentationFormat>自定义</PresentationFormat>
  <Paragraphs>54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NEU-BZ-S92</vt:lpstr>
      <vt:lpstr>方正书宋_GBK</vt:lpstr>
      <vt:lpstr>黑体</vt:lpstr>
      <vt:lpstr>楷体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13</cp:revision>
  <dcterms:created xsi:type="dcterms:W3CDTF">2020-08-17T02:46:32Z</dcterms:created>
  <dcterms:modified xsi:type="dcterms:W3CDTF">2025-08-15T00:12:58Z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