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0"/>
  </p:notesMasterIdLst>
  <p:sldIdLst>
    <p:sldId id="256" r:id="rId2"/>
    <p:sldId id="731" r:id="rId3"/>
    <p:sldId id="732" r:id="rId4"/>
    <p:sldId id="737" r:id="rId5"/>
    <p:sldId id="738" r:id="rId6"/>
    <p:sldId id="736" r:id="rId7"/>
    <p:sldId id="733" r:id="rId8"/>
    <p:sldId id="735" r:id="rId9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59">
          <p15:clr>
            <a:srgbClr val="A4A3A4"/>
          </p15:clr>
        </p15:guide>
        <p15:guide id="2" pos="362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0093"/>
    <a:srgbClr val="339966"/>
    <a:srgbClr val="E3261E"/>
    <a:srgbClr val="B53D5A"/>
    <a:srgbClr val="5F5F5F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591" autoAdjust="0"/>
  </p:normalViewPr>
  <p:slideViewPr>
    <p:cSldViewPr>
      <p:cViewPr varScale="1">
        <p:scale>
          <a:sx n="97" d="100"/>
          <a:sy n="97" d="100"/>
        </p:scale>
        <p:origin x="72" y="72"/>
      </p:cViewPr>
      <p:guideLst>
        <p:guide orient="horz" pos="2059"/>
        <p:guide pos="362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8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7832" y="503783"/>
            <a:ext cx="7521637" cy="4620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7995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9368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24695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4.xml"/><Relationship Id="rId9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0596459" y="5560029"/>
            <a:ext cx="864096" cy="898646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5" r:id="rId2"/>
    <p:sldLayoutId id="2147483689" r:id="rId3"/>
    <p:sldLayoutId id="2147483690" r:id="rId4"/>
    <p:sldLayoutId id="2147483691" r:id="rId5"/>
    <p:sldLayoutId id="2147483692" r:id="rId6"/>
    <p:sldLayoutId id="2147483694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Relationship Id="rId5" Type="http://schemas.openxmlformats.org/officeDocument/2006/relationships/slide" Target="slide3.xml"/><Relationship Id="rId4" Type="http://schemas.openxmlformats.org/officeDocument/2006/relationships/slide" Target="slide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32445" y="3722371"/>
            <a:ext cx="10801200" cy="1785933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4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</a:t>
            </a:r>
            <a:r>
              <a:rPr lang="en-US" altLang="zh-CN" sz="4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10</a:t>
            </a:r>
            <a:r>
              <a:rPr lang="zh-CN" altLang="zh-CN" sz="4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课时</a:t>
            </a:r>
            <a:r>
              <a:rPr lang="zh-CN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　求亿以上数的近似数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竖卷形 2"/>
          <p:cNvSpPr/>
          <p:nvPr/>
        </p:nvSpPr>
        <p:spPr>
          <a:xfrm>
            <a:off x="504453" y="951187"/>
            <a:ext cx="1872188" cy="4449140"/>
          </a:xfrm>
          <a:prstGeom prst="vertic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导</a:t>
            </a:r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航</a:t>
            </a:r>
            <a:endParaRPr lang="zh-CN" altLang="en-US" sz="5400" dirty="0">
              <a:latin typeface="+mj-ea"/>
              <a:ea typeface="+mj-ea"/>
            </a:endParaRPr>
          </a:p>
        </p:txBody>
      </p:sp>
      <p:sp>
        <p:nvSpPr>
          <p:cNvPr id="2" name="折角形 1"/>
          <p:cNvSpPr/>
          <p:nvPr/>
        </p:nvSpPr>
        <p:spPr>
          <a:xfrm>
            <a:off x="3960837" y="1293840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基础梳理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1" name="折角形 10"/>
          <p:cNvSpPr/>
          <p:nvPr/>
        </p:nvSpPr>
        <p:spPr>
          <a:xfrm>
            <a:off x="3960837" y="2538614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能力提升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3" name="折角形 12"/>
          <p:cNvSpPr/>
          <p:nvPr/>
        </p:nvSpPr>
        <p:spPr>
          <a:xfrm>
            <a:off x="3939125" y="3783657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智慧拓展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6" name="动作按钮: 自定义 15">
            <a:hlinkClick r:id="rId2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3" y="2480031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7" name="动作按钮: 自定义 16">
            <a:hlinkClick r:id="rId4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2" y="3729731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9" name="动作按钮: 自定义 18">
            <a:hlinkClick r:id="rId5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3" y="1230331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35133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150"/>
                            </p:stCondLst>
                            <p:childTnLst>
                              <p:par>
                                <p:cTn id="1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800"/>
                            </p:stCondLst>
                            <p:childTnLst>
                              <p:par>
                                <p:cTn id="2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 animBg="1"/>
      <p:bldP spid="11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基础梳理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709975"/>
            <a:ext cx="10807700" cy="54107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一、我会填。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省略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“6086200000”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亿位后面的尾数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求其近似数时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位上的数比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5(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在舍去亿位后面的尾数的同时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要向前一位进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再添上一个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字。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2.56783201820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的最高位是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位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用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四舍五入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法省略亿位后面的尾数是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亿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省略万位后面的尾数是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万。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世界自然遗产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四川九寨沟的面积大约是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720000000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平方米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省略亿位后面的尾数约是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平方米。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9505453" y="1319674"/>
            <a:ext cx="1008609" cy="6586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千万</a:t>
            </a:r>
            <a:endParaRPr lang="zh-CN" altLang="en-US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2500103" y="1881767"/>
            <a:ext cx="596638" cy="6586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大</a:t>
            </a:r>
            <a:endParaRPr lang="zh-CN" altLang="en-US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1214701" y="2467663"/>
            <a:ext cx="389850" cy="6500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 smtClean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1</a:t>
            </a:r>
            <a:endParaRPr lang="zh-CN" altLang="en-US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4444319" y="2447999"/>
            <a:ext cx="596638" cy="6586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亿</a:t>
            </a:r>
            <a:endParaRPr lang="zh-CN" altLang="en-US" dirty="0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5040957" y="3077145"/>
            <a:ext cx="1008609" cy="6586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百亿</a:t>
            </a:r>
            <a:endParaRPr lang="zh-CN" altLang="en-US" dirty="0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3428986" y="3646114"/>
            <a:ext cx="800219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ea typeface="宋体" panose="02010600030101010101" pitchFamily="2" charset="-122"/>
              </a:rPr>
              <a:t>568</a:t>
            </a:r>
            <a:endParaRPr lang="zh-CN" altLang="en-US" dirty="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9156946" y="3660727"/>
            <a:ext cx="1620957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ea typeface="宋体" panose="02010600030101010101" pitchFamily="2" charset="-122"/>
              </a:rPr>
              <a:t>5678320</a:t>
            </a:r>
            <a:endParaRPr lang="zh-CN" altLang="en-US" dirty="0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5986893" y="5399589"/>
            <a:ext cx="801823" cy="6586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ea typeface="宋体" panose="02010600030101010101" pitchFamily="2" charset="-122"/>
              </a:rPr>
              <a:t>7</a:t>
            </a:r>
            <a:r>
              <a:rPr lang="zh-CN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亿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6245122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8" grpId="0"/>
      <p:bldP spid="10" grpId="0"/>
      <p:bldP spid="12" grpId="0"/>
      <p:bldP spid="14" grpId="0"/>
      <p:bldP spid="16" grpId="0"/>
      <p:bldP spid="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361950" y="2159967"/>
            <a:ext cx="10807700" cy="127419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一个数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省略亿位后面的尾数得到的近似数是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38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亿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那么这个数最大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最小是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2938631" y="2755695"/>
            <a:ext cx="223651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ea typeface="宋体" panose="02010600030101010101" pitchFamily="2" charset="-122"/>
              </a:rPr>
              <a:t>3849999999</a:t>
            </a:r>
            <a:endParaRPr lang="zh-CN" altLang="en-US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7345213" y="2755695"/>
            <a:ext cx="223651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ea typeface="宋体" panose="02010600030101010101" pitchFamily="2" charset="-122"/>
              </a:rPr>
              <a:t>3750000000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33008012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729359"/>
            <a:ext cx="10807700" cy="54107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二、我会选。</a:t>
            </a:r>
            <a:endParaRPr lang="zh-CN" altLang="zh-CN" dirty="0">
              <a:solidFill>
                <a:schemeClr val="tx1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下面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各数中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最接近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68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亿的是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A.6789999999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B.6799999990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C.6800000002	D.6800000020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把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780354000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省略亿位后面的尾数约是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chemeClr val="tx1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A.78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亿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B.79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亿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C.8</a:t>
            </a:r>
            <a:r>
              <a:rPr lang="zh-CN" altLang="zh-CN" dirty="0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亿</a:t>
            </a:r>
            <a:endParaRPr lang="en-US" altLang="zh-CN" dirty="0" smtClean="0">
              <a:solidFill>
                <a:schemeClr val="tx1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下面各数省略亿位后面的尾数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近似数不是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20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亿的是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chemeClr val="tx1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A.199999999</a:t>
            </a:r>
            <a:r>
              <a:rPr lang="en-US" altLang="zh-CN" dirty="0" smtClean="0">
                <a:solidFill>
                  <a:schemeClr val="tx1"/>
                </a:solidFill>
                <a:latin typeface="NEU-BZ-S92" panose="02020503000000020003" pitchFamily="18" charset="-122"/>
                <a:ea typeface="NEU-BZ-S92" panose="02020503000000020003" pitchFamily="18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B.2000000900</a:t>
            </a:r>
            <a:endParaRPr lang="zh-CN" altLang="zh-CN" dirty="0">
              <a:solidFill>
                <a:schemeClr val="tx1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C.2019207000</a:t>
            </a:r>
            <a:r>
              <a:rPr lang="en-US" altLang="zh-CN" dirty="0" smtClean="0">
                <a:solidFill>
                  <a:schemeClr val="tx1"/>
                </a:solidFill>
                <a:latin typeface="NEU-BZ-S92" panose="02020503000000020003" pitchFamily="18" charset="-122"/>
                <a:ea typeface="NEU-BZ-S92" panose="02020503000000020003" pitchFamily="18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D.1985000000</a:t>
            </a:r>
            <a:endParaRPr lang="zh-CN" altLang="zh-CN" dirty="0">
              <a:solidFill>
                <a:schemeClr val="tx1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6094345" y="1305703"/>
            <a:ext cx="481222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 smtClean="0"/>
              <a:t>C</a:t>
            </a:r>
            <a:endParaRPr lang="zh-CN" altLang="en-US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7777261" y="3063740"/>
            <a:ext cx="481222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 smtClean="0">
                <a:ea typeface="宋体" panose="02010600030101010101" pitchFamily="2" charset="-122"/>
              </a:rPr>
              <a:t>C</a:t>
            </a:r>
            <a:endParaRPr lang="zh-CN" altLang="en-US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10153525" y="4271047"/>
            <a:ext cx="481222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 smtClean="0">
                <a:ea typeface="宋体" panose="02010600030101010101" pitchFamily="2" charset="-122"/>
              </a:rPr>
              <a:t>A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5125365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能力提升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61950" y="1037293"/>
            <a:ext cx="10807700" cy="42288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三、</a:t>
            </a:r>
            <a:r>
              <a:rPr lang="en-US" altLang="zh-CN" dirty="0">
                <a:solidFill>
                  <a:schemeClr val="tx1"/>
                </a:solidFill>
                <a:latin typeface="+mn-ea"/>
                <a:ea typeface="+mn-ea"/>
                <a:cs typeface="Times New Roman" panose="02020603050405020304" pitchFamily="18" charset="0"/>
              </a:rPr>
              <a:t>□</a:t>
            </a:r>
            <a:r>
              <a:rPr lang="zh-CN" altLang="zh-CN" dirty="0"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里可以填哪些数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写在横线上。</a:t>
            </a:r>
            <a:endParaRPr lang="zh-CN" altLang="zh-CN" dirty="0">
              <a:solidFill>
                <a:schemeClr val="tx1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1.19</a:t>
            </a:r>
            <a:r>
              <a:rPr lang="en-US" altLang="zh-CN" dirty="0">
                <a:solidFill>
                  <a:schemeClr val="tx1"/>
                </a:solidFill>
                <a:latin typeface="+mn-ea"/>
                <a:ea typeface="+mn-ea"/>
                <a:cs typeface="Times New Roman" panose="02020603050405020304" pitchFamily="18" charset="0"/>
              </a:rPr>
              <a:t>□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9421000≈20</a:t>
            </a:r>
            <a:r>
              <a:rPr lang="zh-CN" altLang="zh-CN" dirty="0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亿</a:t>
            </a:r>
            <a:endParaRPr lang="en-US" altLang="zh-CN" dirty="0" smtClean="0">
              <a:solidFill>
                <a:schemeClr val="tx1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u="sng" dirty="0" smtClean="0">
                <a:solidFill>
                  <a:schemeClr val="tx1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NEU-BZ-S92" panose="02020503000000020003" pitchFamily="18" charset="-122"/>
                <a:cs typeface="Times New Roman" panose="02020603050405020304" pitchFamily="18" charset="0"/>
              </a:rPr>
              <a:t>______________________________</a:t>
            </a:r>
            <a:endParaRPr lang="zh-CN" altLang="zh-CN" dirty="0">
              <a:solidFill>
                <a:schemeClr val="tx1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2.20</a:t>
            </a:r>
            <a:r>
              <a:rPr lang="en-US" altLang="zh-CN" dirty="0">
                <a:solidFill>
                  <a:schemeClr val="tx1"/>
                </a:solidFill>
                <a:latin typeface="+mn-ea"/>
                <a:ea typeface="+mn-ea"/>
                <a:cs typeface="Times New Roman" panose="02020603050405020304" pitchFamily="18" charset="0"/>
              </a:rPr>
              <a:t>□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5470000≈20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亿</a:t>
            </a:r>
            <a:endParaRPr lang="zh-CN" altLang="zh-CN" dirty="0">
              <a:solidFill>
                <a:schemeClr val="tx1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u="sng" dirty="0">
                <a:solidFill>
                  <a:schemeClr val="tx1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NEU-BZ-S92" panose="02020503000000020003" pitchFamily="18" charset="-122"/>
                <a:cs typeface="Times New Roman" panose="02020603050405020304" pitchFamily="18" charset="0"/>
              </a:rPr>
              <a:t>______________________________</a:t>
            </a:r>
            <a:endParaRPr lang="zh-CN" altLang="zh-CN" dirty="0">
              <a:solidFill>
                <a:schemeClr val="tx1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3.70</a:t>
            </a:r>
            <a:r>
              <a:rPr lang="en-US" altLang="zh-CN" dirty="0">
                <a:solidFill>
                  <a:schemeClr val="tx1"/>
                </a:solidFill>
                <a:latin typeface="+mn-ea"/>
                <a:ea typeface="+mn-ea"/>
                <a:cs typeface="Times New Roman" panose="02020603050405020304" pitchFamily="18" charset="0"/>
              </a:rPr>
              <a:t>□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68000000≈710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亿</a:t>
            </a:r>
            <a:endParaRPr lang="zh-CN" altLang="zh-CN" dirty="0">
              <a:solidFill>
                <a:schemeClr val="tx1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u="sng" dirty="0">
                <a:solidFill>
                  <a:schemeClr val="tx1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NEU-BZ-S92" panose="02020503000000020003" pitchFamily="18" charset="-122"/>
                <a:cs typeface="Times New Roman" panose="02020603050405020304" pitchFamily="18" charset="0"/>
              </a:rPr>
              <a:t>______________________________</a:t>
            </a:r>
            <a:endParaRPr lang="zh-CN" altLang="zh-CN" dirty="0">
              <a:solidFill>
                <a:schemeClr val="tx1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379440" y="2209085"/>
            <a:ext cx="2961067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ea typeface="宋体" panose="02010600030101010101" pitchFamily="2" charset="-122"/>
              </a:rPr>
              <a:t>5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dirty="0">
                <a:ea typeface="宋体" panose="02010600030101010101" pitchFamily="2" charset="-122"/>
              </a:rPr>
              <a:t>6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dirty="0">
                <a:ea typeface="宋体" panose="02010600030101010101" pitchFamily="2" charset="-122"/>
              </a:rPr>
              <a:t>7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dirty="0">
                <a:ea typeface="宋体" panose="02010600030101010101" pitchFamily="2" charset="-122"/>
              </a:rPr>
              <a:t>8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dirty="0" smtClean="0">
                <a:ea typeface="宋体" panose="02010600030101010101" pitchFamily="2" charset="-122"/>
              </a:rPr>
              <a:t>9 </a:t>
            </a:r>
            <a:endParaRPr lang="zh-CN" altLang="en-US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361950" y="3371045"/>
            <a:ext cx="2961067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ea typeface="宋体" panose="02010600030101010101" pitchFamily="2" charset="-122"/>
              </a:rPr>
              <a:t>0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dirty="0">
                <a:ea typeface="宋体" panose="02010600030101010101" pitchFamily="2" charset="-122"/>
              </a:rPr>
              <a:t>1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dirty="0">
                <a:ea typeface="宋体" panose="02010600030101010101" pitchFamily="2" charset="-122"/>
              </a:rPr>
              <a:t>2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dirty="0">
                <a:ea typeface="宋体" panose="02010600030101010101" pitchFamily="2" charset="-122"/>
              </a:rPr>
              <a:t>3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dirty="0" smtClean="0">
                <a:ea typeface="宋体" panose="02010600030101010101" pitchFamily="2" charset="-122"/>
              </a:rPr>
              <a:t>4 </a:t>
            </a:r>
            <a:endParaRPr lang="zh-CN" altLang="en-US" dirty="0"/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936501" y="4554068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 smtClean="0">
                <a:ea typeface="宋体" panose="02010600030101010101" pitchFamily="2" charset="-122"/>
              </a:rPr>
              <a:t>9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1436995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智慧拓展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1257765"/>
            <a:ext cx="108077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en-US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四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、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按要求写数。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用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个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5,2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个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个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组成一个数。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最小的数是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约是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亿。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最大的数是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约是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亿。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最接近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50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亿的数是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2851221" y="2456790"/>
            <a:ext cx="223651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ea typeface="宋体" panose="02010600030101010101" pitchFamily="2" charset="-122"/>
              </a:rPr>
              <a:t>5000000566</a:t>
            </a:r>
            <a:endParaRPr lang="zh-CN" altLang="en-US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6213442" y="2456790"/>
            <a:ext cx="595035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 smtClean="0">
                <a:ea typeface="宋体" panose="02010600030101010101" pitchFamily="2" charset="-122"/>
              </a:rPr>
              <a:t>50</a:t>
            </a:r>
            <a:endParaRPr lang="zh-CN" altLang="en-US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2851221" y="3060088"/>
            <a:ext cx="223651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ea typeface="宋体" panose="02010600030101010101" pitchFamily="2" charset="-122"/>
              </a:rPr>
              <a:t>6655000000</a:t>
            </a:r>
            <a:endParaRPr lang="zh-CN" altLang="en-US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6223274" y="3020707"/>
            <a:ext cx="595035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 smtClean="0">
                <a:ea typeface="宋体" panose="02010600030101010101" pitchFamily="2" charset="-122"/>
              </a:rPr>
              <a:t>67</a:t>
            </a:r>
            <a:endParaRPr lang="zh-CN" altLang="en-US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4460631" y="3626358"/>
            <a:ext cx="223651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ea typeface="宋体" panose="02010600030101010101" pitchFamily="2" charset="-122"/>
              </a:rPr>
              <a:t>5000000566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69453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9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80717" y="1295871"/>
            <a:ext cx="5400600" cy="2800767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家庭作业</Template>
  <TotalTime>13</TotalTime>
  <Words>193</Words>
  <Application>Microsoft Office PowerPoint</Application>
  <PresentationFormat>自定义</PresentationFormat>
  <Paragraphs>60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8" baseType="lpstr">
      <vt:lpstr>NEU-BZ-S92</vt:lpstr>
      <vt:lpstr>方正启体简体</vt:lpstr>
      <vt:lpstr>方正书宋_GBK</vt:lpstr>
      <vt:lpstr>黑体</vt:lpstr>
      <vt:lpstr>隶书</vt:lpstr>
      <vt:lpstr>宋体</vt:lpstr>
      <vt:lpstr>Arial</vt:lpstr>
      <vt:lpstr>Calibri</vt:lpstr>
      <vt:lpstr>Times New Roman</vt:lpstr>
      <vt:lpstr>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123</cp:lastModifiedBy>
  <cp:revision>15</cp:revision>
  <dcterms:created xsi:type="dcterms:W3CDTF">2020-08-17T02:46:32Z</dcterms:created>
  <dcterms:modified xsi:type="dcterms:W3CDTF">2025-08-15T00:30:10Z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