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731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3" r:id="rId11"/>
    <p:sldId id="744" r:id="rId12"/>
    <p:sldId id="735" r:id="rId1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1" r:id="rId3"/>
    <p:sldLayoutId id="2147483692" r:id="rId4"/>
    <p:sldLayoutId id="2147483694" r:id="rId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6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除数是两位数的除法</a:t>
            </a:r>
          </a:p>
          <a:p>
            <a:pPr algn="ctr"/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6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阶段轻松练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672748"/>
            <a:ext cx="10807700" cy="24314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一本故事书有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388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已经看了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260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剩下的如果每天看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还需几天才能看完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388-260=128(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页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128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16=8(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天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60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39082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小明每分钟走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从家走到学校要多少分钟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576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64=9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小明用同样的速度从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学校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走到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博物馆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要比从家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走到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学校少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学校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离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博物馆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少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64×(9-3)=384(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24MK11G.eps" descr="id:214749008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057181" y="839082"/>
            <a:ext cx="3312368" cy="202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46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694241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口算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)=240,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);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也可以想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估算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321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321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来口算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80=(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321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80≈(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里最大能填几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)&lt;220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70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)&lt;525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)&lt;430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90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)&lt;315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)&lt;648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60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×(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)&lt;586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833045" y="126972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0297541" y="126971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652827" y="188176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355583" y="179992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833045" y="2431638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320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906381" y="3053517"/>
            <a:ext cx="80021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320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980188" y="304042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7988276" y="304042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1656581" y="418602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5787352" y="417879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1618048" y="480067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5787352" y="480067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1579515" y="537266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5787352" y="535970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5" grpId="0"/>
      <p:bldP spid="18" grpId="0"/>
      <p:bldP spid="20" grpId="0"/>
      <p:bldP spid="21" grpId="0"/>
      <p:bldP spid="22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二、估一估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下列哪个算式的商最接近圈中的数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把它圈出来。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91.eps" descr="id:214749079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512565" y="1583903"/>
            <a:ext cx="8424936" cy="4104456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567540" y="3244048"/>
            <a:ext cx="1742594" cy="7841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868933" y="4012968"/>
            <a:ext cx="1742594" cy="7841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91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3583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三、根据试商情况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写出准确的商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92.eps" descr="id:21474907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224533" y="1687517"/>
            <a:ext cx="9073008" cy="3704960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4258701" y="150540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505453" y="1494094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291067" y="367213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9483654" y="364358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75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97" y="64779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四、我会列竖式计算。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318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			214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34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172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26=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508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69=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448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246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54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20NJ38.eps" descr="id:2147492865;FounderCES"/>
          <p:cNvPicPr/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2900" y="1908593"/>
            <a:ext cx="1656184" cy="1550358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1799084" y="1214031"/>
            <a:ext cx="141897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pic>
        <p:nvPicPr>
          <p:cNvPr id="8" name="20NJ39.eps" descr="id:2147492872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63380" y="1977761"/>
            <a:ext cx="1656184" cy="1550358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5924722" y="1214031"/>
            <a:ext cx="162416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6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 smtClean="0">
                <a:ea typeface="宋体" panose="02010600030101010101" pitchFamily="2" charset="-122"/>
              </a:rPr>
              <a:t>10</a:t>
            </a:r>
            <a:endParaRPr lang="zh-CN" altLang="en-US" dirty="0"/>
          </a:p>
        </p:txBody>
      </p:sp>
      <p:pic>
        <p:nvPicPr>
          <p:cNvPr id="10" name="20NJ40.eps" descr="id:2147492879;FounderCES"/>
          <p:cNvPicPr/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423820" y="1871935"/>
            <a:ext cx="1728192" cy="1623563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9996015" y="1218167"/>
            <a:ext cx="162416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6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 smtClean="0">
                <a:ea typeface="宋体" panose="02010600030101010101" pitchFamily="2" charset="-122"/>
              </a:rPr>
              <a:t>16</a:t>
            </a:r>
            <a:endParaRPr lang="zh-CN" altLang="en-US" dirty="0"/>
          </a:p>
        </p:txBody>
      </p:sp>
      <p:pic>
        <p:nvPicPr>
          <p:cNvPr id="13" name="20NJ41.eps" descr="id:2147492886;FounderCES"/>
          <p:cNvPicPr/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4413" y="4248737"/>
            <a:ext cx="1725967" cy="1583638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1773206" y="3576958"/>
            <a:ext cx="162416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 smtClean="0">
                <a:ea typeface="宋体" panose="02010600030101010101" pitchFamily="2" charset="-122"/>
              </a:rPr>
              <a:t>25</a:t>
            </a:r>
            <a:endParaRPr lang="zh-CN" altLang="en-US" dirty="0"/>
          </a:p>
        </p:txBody>
      </p:sp>
      <p:pic>
        <p:nvPicPr>
          <p:cNvPr id="15" name="20NJ42.eps" descr="id:2147492893;FounderCES"/>
          <p:cNvPicPr/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48869" y="4266181"/>
            <a:ext cx="1826948" cy="1710210"/>
          </a:xfrm>
          <a:prstGeom prst="rect">
            <a:avLst/>
          </a:prstGeom>
        </p:spPr>
      </p:pic>
      <p:pic>
        <p:nvPicPr>
          <p:cNvPr id="17" name="20NJ43.eps" descr="id:2147492900;FounderCES"/>
          <p:cNvPicPr/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353325" y="4221799"/>
            <a:ext cx="2011656" cy="1883116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5908105" y="3547783"/>
            <a:ext cx="162416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8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 smtClean="0">
                <a:ea typeface="宋体" panose="02010600030101010101" pitchFamily="2" charset="-122"/>
              </a:rPr>
              <a:t>32</a:t>
            </a:r>
            <a:endParaRPr lang="zh-CN" altLang="en-US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9927408" y="3548006"/>
            <a:ext cx="162416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4</a:t>
            </a:r>
            <a:r>
              <a:rPr lang="en-US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 smtClean="0">
                <a:ea typeface="宋体" panose="02010600030101010101" pitchFamily="2" charset="-122"/>
              </a:rPr>
              <a:t>30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792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  <p:bldP spid="14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79847"/>
            <a:ext cx="108077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五、数学医院。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先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对错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再将错误的改正过来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W93.eps" descr="id:214749080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48469" y="1839208"/>
            <a:ext cx="3600400" cy="2769031"/>
          </a:xfrm>
          <a:prstGeom prst="rect">
            <a:avLst/>
          </a:prstGeom>
        </p:spPr>
      </p:pic>
      <p:pic>
        <p:nvPicPr>
          <p:cNvPr id="5" name="W94.eps" descr="id:214749081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640642" y="1838118"/>
            <a:ext cx="3648787" cy="2769031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512565" y="4068991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481117" y="3996983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9" name="20NJ95.eps" descr="id:2147492914;FounderCES"/>
          <p:cNvPicPr/>
          <p:nvPr/>
        </p:nvPicPr>
        <p:blipFill rotWithShape="1"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65619" b="19291"/>
          <a:stretch/>
        </p:blipFill>
        <p:spPr>
          <a:xfrm>
            <a:off x="8281318" y="2520007"/>
            <a:ext cx="2088231" cy="2285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23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六、你能根据数量关系把下表填写完整吗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958748384"/>
              </p:ext>
            </p:extLst>
          </p:nvPr>
        </p:nvGraphicFramePr>
        <p:xfrm>
          <a:off x="792485" y="2410859"/>
          <a:ext cx="9719568" cy="1950720"/>
        </p:xfrm>
        <a:graphic>
          <a:graphicData uri="http://schemas.openxmlformats.org/drawingml/2006/table">
            <a:tbl>
              <a:tblPr firstRow="1" firstCol="1" bandRow="1"/>
              <a:tblGrid>
                <a:gridCol w="2429892"/>
                <a:gridCol w="2429892"/>
                <a:gridCol w="2429892"/>
                <a:gridCol w="242989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服装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总价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单价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件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衬衫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696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87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裙子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390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恤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378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42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9073405" y="277089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553125" y="3321558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78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9073405" y="3799216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0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3780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七、我会解决问题。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平均每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名学生编一个班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能编多少个班呢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280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40=7(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9y53.eps" descr="id:214749292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736701" y="2231974"/>
            <a:ext cx="4968552" cy="154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8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36059"/>
            <a:ext cx="10807700" cy="47951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李老师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花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元钱买了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个铅笔袋作为奖品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每个铅笔袋大约多少钱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249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50≈5(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212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千克花生油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千克装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桶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这些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花生油都装完需要多少个桶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212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30=7(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桶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千克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7+1=8(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86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14</TotalTime>
  <Words>345</Words>
  <Application>Microsoft Office PowerPoint</Application>
  <PresentationFormat>自定义</PresentationFormat>
  <Paragraphs>90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NEU-BZ-S92</vt:lpstr>
      <vt:lpstr>方正启体简体</vt:lpstr>
      <vt:lpstr>方正书宋_GBK</vt:lpstr>
      <vt:lpstr>黑体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16</cp:revision>
  <dcterms:created xsi:type="dcterms:W3CDTF">2020-08-17T02:46:32Z</dcterms:created>
  <dcterms:modified xsi:type="dcterms:W3CDTF">2025-08-15T01:43:13Z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