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00" r:id="rId2"/>
    <p:sldMasterId id="2147483707" r:id="rId3"/>
  </p:sldMasterIdLst>
  <p:notesMasterIdLst>
    <p:notesMasterId r:id="rId11"/>
  </p:notesMasterIdLst>
  <p:sldIdLst>
    <p:sldId id="350" r:id="rId4"/>
    <p:sldId id="342" r:id="rId5"/>
    <p:sldId id="296" r:id="rId6"/>
    <p:sldId id="345" r:id="rId7"/>
    <p:sldId id="347" r:id="rId8"/>
    <p:sldId id="346" r:id="rId9"/>
    <p:sldId id="351" r:id="rId1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" userDrawn="1">
          <p15:clr>
            <a:srgbClr val="A4A3A4"/>
          </p15:clr>
        </p15:guide>
        <p15:guide id="2" pos="2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D7351"/>
    <a:srgbClr val="E4FFEE"/>
    <a:srgbClr val="C9FFDE"/>
    <a:srgbClr val="D5FFE5"/>
    <a:srgbClr val="4040C8"/>
    <a:srgbClr val="8FCFFF"/>
    <a:srgbClr val="C1EBF5"/>
    <a:srgbClr val="FFC000"/>
    <a:srgbClr val="D9827B"/>
    <a:srgbClr val="D1E7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999" autoAdjust="0"/>
    <p:restoredTop sz="94660"/>
  </p:normalViewPr>
  <p:slideViewPr>
    <p:cSldViewPr snapToGrid="0" showGuides="1">
      <p:cViewPr varScale="1">
        <p:scale>
          <a:sx n="87" d="100"/>
          <a:sy n="87" d="100"/>
        </p:scale>
        <p:origin x="78" y="174"/>
      </p:cViewPr>
      <p:guideLst>
        <p:guide orient="horz" pos="210"/>
        <p:guide pos="21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15" Type="http://schemas.openxmlformats.org/officeDocument/2006/relationships/tableStyles" Target="tableStyle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C87F8A-FBBA-4194-92EF-E3B7737BC923}" type="datetimeFigureOut">
              <a:rPr lang="zh-CN" altLang="en-US" smtClean="0"/>
              <a:t>2025-08-27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955BEC-405C-4F3A-99E9-FFEC50D8D1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89530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>
                <a:solidFill>
                  <a:prstClr val="black"/>
                </a:solidFill>
              </a:rPr>
              <a:pPr/>
              <a:t>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83033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061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 userDrawn="1"/>
        </p:nvSpPr>
        <p:spPr>
          <a:xfrm>
            <a:off x="2514847" y="1371427"/>
            <a:ext cx="7378943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 smtClean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练习结束啦，</a:t>
            </a:r>
            <a:endParaRPr lang="en-US" altLang="zh-CN" sz="9311" b="1" dirty="0" smtClean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 smtClean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继续努力呀！</a:t>
            </a:r>
            <a:endParaRPr lang="en-US" altLang="zh-CN" sz="9311" b="1" dirty="0" smtClean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1812531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92673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783854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93483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00771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8734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696481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8602180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123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3446561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3167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4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7" tIns="48378" rIns="96757" bIns="48378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216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500738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547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基础梳理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71959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1.8049E-6 4.94855E-7 L -1.8049E-6 -0.07202 " pathEditMode="relative" rAng="0" ptsTypes="AA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01"/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能力提升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46986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云形 1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智慧拓展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57843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" Target="../slides/slide2.xml"/><Relationship Id="rId3" Type="http://schemas.openxmlformats.org/officeDocument/2006/relationships/slideLayout" Target="../slideLayouts/slideLayout7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Relationship Id="rId9" Type="http://schemas.openxmlformats.org/officeDocument/2006/relationships/audio" Target="../media/audio1.wav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theme" Target="../theme/theme3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14.xml"/><Relationship Id="rId9" Type="http://schemas.openxmlformats.org/officeDocument/2006/relationships/slide" Target="../slides/slid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8139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99" r:id="rId2"/>
    <p:sldLayoutId id="2147483652" r:id="rId3"/>
    <p:sldLayoutId id="214748368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8" action="ppaction://hlinksldjump" highlightClick="1">
              <a:snd r:embed="rId9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14936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85804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  <p:sldLayoutId id="2147483710" r:id="rId3"/>
    <p:sldLayoutId id="2147483711" r:id="rId4"/>
    <p:sldLayoutId id="2147483712" r:id="rId5"/>
    <p:sldLayoutId id="2147483713" r:id="rId6"/>
    <p:sldLayoutId id="2147483714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762368" y="3581389"/>
            <a:ext cx="10514874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>
                <a:solidFill>
                  <a:srgbClr val="D60093"/>
                </a:solidFill>
              </a:rPr>
              <a:t>第</a:t>
            </a:r>
            <a:r>
              <a:rPr lang="en-US" altLang="zh-CN" sz="4232" b="1">
                <a:solidFill>
                  <a:srgbClr val="D60093"/>
                </a:solidFill>
              </a:rPr>
              <a:t>2</a:t>
            </a:r>
            <a:r>
              <a:rPr lang="zh-CN" altLang="en-US" sz="4232" b="1">
                <a:solidFill>
                  <a:srgbClr val="D60093"/>
                </a:solidFill>
              </a:rPr>
              <a:t>课时　分数的简单应用</a:t>
            </a:r>
            <a:endParaRPr lang="zh-CN" altLang="zh-CN" sz="4232" b="1" dirty="0">
              <a:solidFill>
                <a:srgbClr val="D6009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8227828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500417" y="336338"/>
            <a:ext cx="264687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  <a:endParaRPr lang="zh-CN" altLang="en-US" sz="66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rgbClr val="FFFF0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25" name="圆角矩形 24">
            <a:hlinkClick r:id="rId2" action="ppaction://hlinksldjump"/>
          </p:cNvPr>
          <p:cNvSpPr/>
          <p:nvPr/>
        </p:nvSpPr>
        <p:spPr>
          <a:xfrm>
            <a:off x="1459813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6" name="圆角矩形 25">
            <a:hlinkClick r:id="rId3" action="ppaction://hlinksldjump"/>
          </p:cNvPr>
          <p:cNvSpPr/>
          <p:nvPr/>
        </p:nvSpPr>
        <p:spPr>
          <a:xfrm>
            <a:off x="382632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7" name="圆角矩形 26">
            <a:hlinkClick r:id="rId4" action="ppaction://hlinksldjump"/>
          </p:cNvPr>
          <p:cNvSpPr/>
          <p:nvPr/>
        </p:nvSpPr>
        <p:spPr>
          <a:xfrm>
            <a:off x="6487885" y="4459191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2203318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692150" y="837910"/>
            <a:ext cx="108077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一、填一填。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分一分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算一算。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矩形 2"/>
              <p:cNvSpPr>
                <a:spLocks noChangeAspect="1"/>
              </p:cNvSpPr>
              <p:nvPr/>
            </p:nvSpPr>
            <p:spPr>
              <a:xfrm>
                <a:off x="692150" y="2105999"/>
                <a:ext cx="10807700" cy="3722814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>
                  <a:lnSpc>
                    <a:spcPct val="12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(1</a:t>
                </a:r>
                <a:r>
                  <a:rPr lang="en-US" altLang="zh-CN" sz="3200" smtClean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                                                            </a:t>
                </a:r>
                <a:r>
                  <a:rPr lang="zh-CN" altLang="zh-CN" sz="3200" smtClean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这些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梨的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num>
                      <m:den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是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　　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个。</a:t>
                </a:r>
                <a:endParaRPr lang="zh-CN" altLang="zh-CN" sz="3200">
                  <a:solidFill>
                    <a:srgbClr val="000000"/>
                  </a:solidFill>
                  <a:effectLst/>
                  <a:latin typeface="NEU-BZ-S92"/>
                  <a:ea typeface="方正书宋_GBK"/>
                  <a:cs typeface="Times New Roman" panose="02020603050405020304" pitchFamily="18" charset="0"/>
                </a:endParaRPr>
              </a:p>
              <a:p>
                <a:pPr>
                  <a:lnSpc>
                    <a:spcPct val="20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(2) </a:t>
                </a:r>
                <a:r>
                  <a:rPr lang="en-US" altLang="zh-CN" sz="3200" smtClean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                                                 </a:t>
                </a:r>
                <a:r>
                  <a:rPr lang="zh-CN" altLang="zh-CN" sz="3200" smtClean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这些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草莓的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num>
                      <m:den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是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　　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个。</a:t>
                </a:r>
                <a:endParaRPr lang="zh-CN" altLang="zh-CN" sz="3200">
                  <a:solidFill>
                    <a:srgbClr val="000000"/>
                  </a:solidFill>
                  <a:effectLst/>
                  <a:latin typeface="NEU-BZ-S92"/>
                  <a:ea typeface="方正书宋_GBK"/>
                  <a:cs typeface="Times New Roman" panose="02020603050405020304" pitchFamily="18" charset="0"/>
                </a:endParaRPr>
              </a:p>
              <a:p>
                <a:pPr>
                  <a:lnSpc>
                    <a:spcPct val="20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有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20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根小棒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取出这些小棒的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num>
                      <m:den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是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　　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根。</a:t>
                </a:r>
                <a:endParaRPr lang="zh-CN" altLang="zh-CN" sz="3200">
                  <a:solidFill>
                    <a:srgbClr val="000000"/>
                  </a:solidFill>
                  <a:effectLst/>
                  <a:latin typeface="NEU-BZ-S92"/>
                  <a:ea typeface="方正书宋_GBK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2150" y="2105999"/>
                <a:ext cx="10807700" cy="3722814"/>
              </a:xfrm>
              <a:prstGeom prst="rect">
                <a:avLst/>
              </a:prstGeom>
              <a:blipFill rotWithShape="0">
                <a:blip r:embed="rId3"/>
                <a:stretch>
                  <a:fillRect l="-1467" r="-519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" name="MM3QXR86.eps" descr="id:2147489581;FounderCES"/>
          <p:cNvPicPr/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33383" y="3159060"/>
            <a:ext cx="4934752" cy="1411049"/>
          </a:xfrm>
          <a:prstGeom prst="rect">
            <a:avLst/>
          </a:prstGeom>
        </p:spPr>
      </p:pic>
      <p:pic>
        <p:nvPicPr>
          <p:cNvPr id="18" name="MM3QXR85.eps" descr="id:2147489574;FounderCES"/>
          <p:cNvPicPr/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09052" y="2017496"/>
            <a:ext cx="6030273" cy="950498"/>
          </a:xfrm>
          <a:prstGeom prst="rect">
            <a:avLst/>
          </a:prstGeom>
        </p:spPr>
      </p:pic>
      <p:sp>
        <p:nvSpPr>
          <p:cNvPr id="19" name="矩形 18"/>
          <p:cNvSpPr>
            <a:spLocks noChangeAspect="1"/>
          </p:cNvSpPr>
          <p:nvPr/>
        </p:nvSpPr>
        <p:spPr>
          <a:xfrm>
            <a:off x="10201719" y="2143612"/>
            <a:ext cx="38985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6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20" name="矩形 19"/>
          <p:cNvSpPr>
            <a:spLocks noChangeAspect="1"/>
          </p:cNvSpPr>
          <p:nvPr/>
        </p:nvSpPr>
        <p:spPr>
          <a:xfrm>
            <a:off x="9494148" y="3488551"/>
            <a:ext cx="595035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12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21" name="矩形 20"/>
          <p:cNvSpPr>
            <a:spLocks noChangeAspect="1"/>
          </p:cNvSpPr>
          <p:nvPr/>
        </p:nvSpPr>
        <p:spPr>
          <a:xfrm>
            <a:off x="6903348" y="4805723"/>
            <a:ext cx="595035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12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22" name="矩形 21"/>
          <p:cNvSpPr>
            <a:spLocks noChangeAspect="1"/>
          </p:cNvSpPr>
          <p:nvPr/>
        </p:nvSpPr>
        <p:spPr>
          <a:xfrm>
            <a:off x="714017" y="5585633"/>
            <a:ext cx="1826141" cy="7467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分一分略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4154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2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13" name="图片 12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4" name="文本框 13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矩形 1"/>
              <p:cNvSpPr>
                <a:spLocks noChangeAspect="1"/>
              </p:cNvSpPr>
              <p:nvPr/>
            </p:nvSpPr>
            <p:spPr>
              <a:xfrm>
                <a:off x="692150" y="1231966"/>
                <a:ext cx="10807700" cy="2324034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>
                  <a:lnSpc>
                    <a:spcPct val="12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zh-CN" altLang="zh-CN" sz="3200">
                    <a:solidFill>
                      <a:srgbClr val="000000"/>
                    </a:solidFill>
                    <a:latin typeface="Arial" panose="020B0604020202020204" pitchFamily="34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二、解决问题。</a:t>
                </a:r>
                <a:endParaRPr lang="zh-CN" altLang="zh-CN" sz="3200">
                  <a:solidFill>
                    <a:srgbClr val="000000"/>
                  </a:solidFill>
                  <a:effectLst/>
                  <a:latin typeface="NEU-BZ-S92"/>
                  <a:ea typeface="方正书宋_GBK"/>
                  <a:cs typeface="Times New Roman" panose="02020603050405020304" pitchFamily="18" charset="0"/>
                </a:endParaRPr>
              </a:p>
              <a:p>
                <a:pPr>
                  <a:lnSpc>
                    <a:spcPct val="12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有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18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朵小红花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泉泉得了小红花总数的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优优得了小红花总数的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谁得的小红花多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?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多多少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?</a:t>
                </a:r>
                <a:endParaRPr lang="zh-CN" altLang="zh-CN" sz="3200">
                  <a:solidFill>
                    <a:srgbClr val="000000"/>
                  </a:solidFill>
                  <a:effectLst/>
                  <a:latin typeface="NEU-BZ-S92"/>
                  <a:ea typeface="方正书宋_GBK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2150" y="1231966"/>
                <a:ext cx="10807700" cy="2324034"/>
              </a:xfrm>
              <a:prstGeom prst="rect">
                <a:avLst/>
              </a:prstGeom>
              <a:blipFill rotWithShape="0">
                <a:blip r:embed="rId3"/>
                <a:stretch>
                  <a:fillRect l="-1467" t="-2625" b="-28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矩形 2"/>
          <p:cNvSpPr>
            <a:spLocks noChangeAspect="1"/>
          </p:cNvSpPr>
          <p:nvPr/>
        </p:nvSpPr>
        <p:spPr>
          <a:xfrm>
            <a:off x="692150" y="3623195"/>
            <a:ext cx="10807700" cy="239950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泉泉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:18</a:t>
            </a:r>
            <a:r>
              <a:rPr lang="en-US" altLang="zh-CN" sz="3200">
                <a:solidFill>
                  <a:srgbClr val="FF0000"/>
                </a:solidFill>
                <a:latin typeface="宋体" panose="02010600030101010101" pitchFamily="2" charset="-122"/>
                <a:ea typeface="方正书宋_GBK"/>
                <a:cs typeface="Times New Roman" panose="02020603050405020304" pitchFamily="18" charset="0"/>
              </a:rPr>
              <a:t>÷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3=6(</a:t>
            </a:r>
            <a:r>
              <a:rPr lang="zh-CN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朵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优优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:18</a:t>
            </a:r>
            <a:r>
              <a:rPr lang="en-US" altLang="zh-CN" sz="3200">
                <a:solidFill>
                  <a:srgbClr val="FF0000"/>
                </a:solidFill>
                <a:latin typeface="宋体" panose="02010600030101010101" pitchFamily="2" charset="-122"/>
                <a:ea typeface="方正书宋_GBK"/>
                <a:cs typeface="Times New Roman" panose="02020603050405020304" pitchFamily="18" charset="0"/>
              </a:rPr>
              <a:t>÷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6=3(</a:t>
            </a:r>
            <a:r>
              <a:rPr lang="zh-CN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朵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6-3=3(</a:t>
            </a:r>
            <a:r>
              <a:rPr lang="zh-CN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朵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泉泉得的小红花多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多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朵。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90858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矩形 1"/>
              <p:cNvSpPr>
                <a:spLocks noChangeAspect="1"/>
              </p:cNvSpPr>
              <p:nvPr/>
            </p:nvSpPr>
            <p:spPr>
              <a:xfrm>
                <a:off x="692150" y="795712"/>
                <a:ext cx="10807700" cy="1464888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>
                  <a:lnSpc>
                    <a:spcPct val="12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三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(1)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班图书角有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48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本图书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其中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是漫画书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其余是作文书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作文书比漫画书多多少本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?</a:t>
                </a:r>
                <a:endParaRPr lang="zh-CN" altLang="zh-CN" sz="3200">
                  <a:solidFill>
                    <a:srgbClr val="000000"/>
                  </a:solidFill>
                  <a:effectLst/>
                  <a:latin typeface="NEU-BZ-S92"/>
                  <a:ea typeface="方正书宋_GBK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2150" y="795712"/>
                <a:ext cx="10807700" cy="1464888"/>
              </a:xfrm>
              <a:prstGeom prst="rect">
                <a:avLst/>
              </a:prstGeom>
              <a:blipFill rotWithShape="0">
                <a:blip r:embed="rId2"/>
                <a:stretch>
                  <a:fillRect l="-1467" r="-1411" b="-129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矩形 2"/>
          <p:cNvSpPr>
            <a:spLocks noChangeAspect="1"/>
          </p:cNvSpPr>
          <p:nvPr/>
        </p:nvSpPr>
        <p:spPr>
          <a:xfrm>
            <a:off x="692150" y="2260600"/>
            <a:ext cx="10807700" cy="180857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漫画书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:48</a:t>
            </a:r>
            <a:r>
              <a:rPr lang="en-US" altLang="zh-CN" sz="3200">
                <a:solidFill>
                  <a:srgbClr val="FF0000"/>
                </a:solidFill>
                <a:latin typeface="宋体" panose="02010600030101010101" pitchFamily="2" charset="-122"/>
                <a:ea typeface="方正书宋_GBK"/>
                <a:cs typeface="Times New Roman" panose="02020603050405020304" pitchFamily="18" charset="0"/>
              </a:rPr>
              <a:t>÷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6=8(</a:t>
            </a:r>
            <a:r>
              <a:rPr lang="zh-CN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作文书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:48-8=40(</a:t>
            </a:r>
            <a:r>
              <a:rPr lang="zh-CN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40-8=32(</a:t>
            </a:r>
            <a:r>
              <a:rPr lang="zh-CN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8846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矩形 1"/>
              <p:cNvSpPr>
                <a:spLocks noChangeAspect="1"/>
              </p:cNvSpPr>
              <p:nvPr/>
            </p:nvSpPr>
            <p:spPr>
              <a:xfrm>
                <a:off x="692150" y="1195610"/>
                <a:ext cx="10807700" cy="2360390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>
                  <a:lnSpc>
                    <a:spcPct val="12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zh-CN" altLang="zh-CN" sz="3200">
                    <a:solidFill>
                      <a:srgbClr val="000000"/>
                    </a:solidFill>
                    <a:latin typeface="Arial" panose="020B0604020202020204" pitchFamily="34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三、想一想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20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做一做。</a:t>
                </a:r>
                <a:endParaRPr lang="zh-CN" altLang="zh-CN" sz="3200">
                  <a:solidFill>
                    <a:srgbClr val="000000"/>
                  </a:solidFill>
                  <a:effectLst/>
                  <a:latin typeface="NEU-BZ-S92"/>
                  <a:ea typeface="方正书宋_GBK"/>
                  <a:cs typeface="Times New Roman" panose="02020603050405020304" pitchFamily="18" charset="0"/>
                </a:endParaRPr>
              </a:p>
              <a:p>
                <a:pPr>
                  <a:lnSpc>
                    <a:spcPct val="12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一段水渠长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64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米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施工队第一天修了全长的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第二天修了剩下的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第三天修了第二天修完后剩下的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。还剩多少米没修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?</a:t>
                </a:r>
                <a:endParaRPr lang="zh-CN" altLang="zh-CN" sz="3200">
                  <a:solidFill>
                    <a:srgbClr val="000000"/>
                  </a:solidFill>
                  <a:effectLst/>
                  <a:latin typeface="NEU-BZ-S92"/>
                  <a:ea typeface="方正书宋_GBK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2150" y="1195610"/>
                <a:ext cx="10807700" cy="2360390"/>
              </a:xfrm>
              <a:prstGeom prst="rect">
                <a:avLst/>
              </a:prstGeom>
              <a:blipFill rotWithShape="0">
                <a:blip r:embed="rId3"/>
                <a:stretch>
                  <a:fillRect l="-1467" t="-2584" r="-790" b="-25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矩形 2"/>
          <p:cNvSpPr>
            <a:spLocks noChangeAspect="1"/>
          </p:cNvSpPr>
          <p:nvPr/>
        </p:nvSpPr>
        <p:spPr>
          <a:xfrm>
            <a:off x="692150" y="3556000"/>
            <a:ext cx="10807700" cy="180857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64</a:t>
            </a:r>
            <a:r>
              <a:rPr lang="en-US" altLang="zh-CN" sz="3200">
                <a:solidFill>
                  <a:srgbClr val="FF0000"/>
                </a:solidFill>
                <a:latin typeface="宋体" panose="02010600030101010101" pitchFamily="2" charset="-122"/>
                <a:ea typeface="方正书宋_GBK"/>
                <a:cs typeface="Times New Roman" panose="02020603050405020304" pitchFamily="18" charset="0"/>
              </a:rPr>
              <a:t>÷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8=8(</a:t>
            </a:r>
            <a:r>
              <a:rPr lang="zh-CN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米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64-8=56(</a:t>
            </a:r>
            <a:r>
              <a:rPr lang="zh-CN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米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56</a:t>
            </a:r>
            <a:r>
              <a:rPr lang="en-US" altLang="zh-CN" sz="3200">
                <a:solidFill>
                  <a:srgbClr val="FF0000"/>
                </a:solidFill>
                <a:latin typeface="宋体" panose="02010600030101010101" pitchFamily="2" charset="-122"/>
                <a:ea typeface="方正书宋_GBK"/>
                <a:cs typeface="Times New Roman" panose="02020603050405020304" pitchFamily="18" charset="0"/>
              </a:rPr>
              <a:t>÷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8=7(</a:t>
            </a:r>
            <a:r>
              <a:rPr lang="zh-CN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米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56-7=49(</a:t>
            </a:r>
            <a:r>
              <a:rPr lang="zh-CN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米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49</a:t>
            </a:r>
            <a:r>
              <a:rPr lang="en-US" altLang="zh-CN" sz="3200">
                <a:solidFill>
                  <a:srgbClr val="FF0000"/>
                </a:solidFill>
                <a:latin typeface="宋体" panose="02010600030101010101" pitchFamily="2" charset="-122"/>
                <a:ea typeface="方正书宋_GBK"/>
                <a:cs typeface="Times New Roman" panose="02020603050405020304" pitchFamily="18" charset="0"/>
              </a:rPr>
              <a:t>÷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7=7(</a:t>
            </a:r>
            <a:r>
              <a:rPr lang="zh-CN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米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49-7=42(</a:t>
            </a:r>
            <a:r>
              <a:rPr lang="zh-CN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米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7275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28558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3BAEC52-59F7-4328-AB73-0F916ADBF193}" vid="{58DBEABC-D800-4B69-8CEC-6F66A7DFD12F}"/>
    </a:ext>
  </a:extLst>
</a:theme>
</file>

<file path=ppt/theme/theme3.xml><?xml version="1.0" encoding="utf-8"?>
<a:theme xmlns:a="http://schemas.openxmlformats.org/drawingml/2006/main" name="1_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新模板</Template>
  <TotalTime>724</TotalTime>
  <Words>157</Words>
  <Application>Microsoft Office PowerPoint</Application>
  <PresentationFormat>宽屏</PresentationFormat>
  <Paragraphs>35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7</vt:i4>
      </vt:variant>
    </vt:vector>
  </HeadingPairs>
  <TitlesOfParts>
    <vt:vector size="23" baseType="lpstr">
      <vt:lpstr>NEU-BZ-S92</vt:lpstr>
      <vt:lpstr>方正书宋_GBK</vt:lpstr>
      <vt:lpstr>黑体</vt:lpstr>
      <vt:lpstr>华文琥珀</vt:lpstr>
      <vt:lpstr>华文隶书</vt:lpstr>
      <vt:lpstr>华文新魏</vt:lpstr>
      <vt:lpstr>隶书</vt:lpstr>
      <vt:lpstr>宋体</vt:lpstr>
      <vt:lpstr>微软雅黑</vt:lpstr>
      <vt:lpstr>Arial</vt:lpstr>
      <vt:lpstr>Calibri</vt:lpstr>
      <vt:lpstr>Cambria Math</vt:lpstr>
      <vt:lpstr>Times New Roman</vt:lpstr>
      <vt:lpstr>Office 主题</vt:lpstr>
      <vt:lpstr>专业教辅课件Q:251490010</vt:lpstr>
      <vt:lpstr>1_专业教辅课件Q:251490010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123</cp:lastModifiedBy>
  <cp:revision>43</cp:revision>
  <dcterms:created xsi:type="dcterms:W3CDTF">2021-07-19T03:09:34Z</dcterms:created>
  <dcterms:modified xsi:type="dcterms:W3CDTF">2025-08-27T10:25:42Z</dcterms:modified>
</cp:coreProperties>
</file>