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2" r:id="rId5"/>
    <p:sldId id="296" r:id="rId6"/>
    <p:sldId id="347" r:id="rId7"/>
    <p:sldId id="345" r:id="rId8"/>
    <p:sldId id="349" r:id="rId9"/>
    <p:sldId id="352" r:id="rId10"/>
    <p:sldId id="353" r:id="rId11"/>
    <p:sldId id="346" r:id="rId12"/>
    <p:sldId id="354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课时　认识几分之一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633289"/>
                <a:ext cx="10807700" cy="144225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有一排</a:t>
                </a:r>
                <a:r>
                  <a:rPr lang="en-US" altLang="zh-CN" sz="3200">
                    <a:solidFill>
                      <a:srgbClr val="000000"/>
                    </a:solidFill>
                    <a:latin typeface="Cambria Math" panose="02040503050406030204" pitchFamily="18" charset="0"/>
                    <a:cs typeface="Cambria Math" panose="02040503050406030204" pitchFamily="18" charset="0"/>
                  </a:rPr>
                  <a:t>△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露出的</a:t>
                </a:r>
                <a:r>
                  <a:rPr lang="en-US" altLang="zh-CN" sz="3200">
                    <a:solidFill>
                      <a:srgbClr val="000000"/>
                    </a:solidFill>
                    <a:latin typeface="Cambria Math" panose="02040503050406030204" pitchFamily="18" charset="0"/>
                    <a:cs typeface="Cambria Math" panose="02040503050406030204" pitchFamily="18" charset="0"/>
                  </a:rPr>
                  <a:t>△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的个数是</a:t>
                </a:r>
                <a:r>
                  <a:rPr lang="en-US" altLang="zh-CN" sz="3200">
                    <a:solidFill>
                      <a:srgbClr val="000000"/>
                    </a:solidFill>
                    <a:latin typeface="Cambria Math" panose="02040503050406030204" pitchFamily="18" charset="0"/>
                    <a:cs typeface="Cambria Math" panose="02040503050406030204" pitchFamily="18" charset="0"/>
                  </a:rPr>
                  <a:t>△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总个数的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请在长方形框里画出被遮住的</a:t>
                </a:r>
                <a:r>
                  <a:rPr lang="en-US" altLang="zh-CN" sz="3200">
                    <a:solidFill>
                      <a:srgbClr val="000000"/>
                    </a:solidFill>
                    <a:latin typeface="Cambria Math" panose="02040503050406030204" pitchFamily="18" charset="0"/>
                    <a:cs typeface="Cambria Math" panose="02040503050406030204" pitchFamily="18" charset="0"/>
                  </a:rPr>
                  <a:t>△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633289"/>
                <a:ext cx="10807700" cy="1442254"/>
              </a:xfrm>
              <a:prstGeom prst="rect">
                <a:avLst/>
              </a:prstGeom>
              <a:blipFill rotWithShape="0">
                <a:blip r:embed="rId2"/>
                <a:stretch>
                  <a:fillRect l="-1467" b="-13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MM3QXR48.eps" descr="id:214748921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9307" y="2194695"/>
            <a:ext cx="8413385" cy="76621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93302" y="2960914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46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51405"/>
            <a:ext cx="108077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千克的西瓜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爸爸、妈妈、姐姐和弟弟四人平分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每人吃这个西瓜的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个桃子平均分给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只小猴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每只小猴分得这些桃子的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每只小猴分得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个桃子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922235" y="246819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7212174" y="2293471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2174" y="2293471"/>
                <a:ext cx="450764" cy="92679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>
                <a:spLocks noChangeAspect="1"/>
              </p:cNvSpPr>
              <p:nvPr/>
            </p:nvSpPr>
            <p:spPr>
              <a:xfrm>
                <a:off x="1152985" y="3708614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2985" y="3708614"/>
                <a:ext cx="450764" cy="92679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>
            <a:spLocks noChangeAspect="1"/>
          </p:cNvSpPr>
          <p:nvPr/>
        </p:nvSpPr>
        <p:spPr>
          <a:xfrm>
            <a:off x="4703041" y="388334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68945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下面各图中的涂色部分是整个图形的几分之几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请你用分数表示出来。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42.eps" descr="id:214748913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9716" y="2064657"/>
            <a:ext cx="8192567" cy="219165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2524585" y="3643299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4585" y="3643299"/>
                <a:ext cx="450764" cy="92679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>
                <a:spLocks noChangeAspect="1"/>
              </p:cNvSpPr>
              <p:nvPr/>
            </p:nvSpPr>
            <p:spPr>
              <a:xfrm>
                <a:off x="5376642" y="3643299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6642" y="3643299"/>
                <a:ext cx="450764" cy="92679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>
                <a:spLocks noChangeAspect="1"/>
              </p:cNvSpPr>
              <p:nvPr/>
            </p:nvSpPr>
            <p:spPr>
              <a:xfrm>
                <a:off x="8740328" y="3643299"/>
                <a:ext cx="450764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0328" y="3643299"/>
                <a:ext cx="450764" cy="92679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964271"/>
                <a:ext cx="10807700" cy="44764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二、选一选。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下图中的涂色部分用分数表示是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en-US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en-US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en-US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964271"/>
                <a:ext cx="10807700" cy="4476482"/>
              </a:xfrm>
              <a:prstGeom prst="rect">
                <a:avLst/>
              </a:prstGeom>
              <a:blipFill rotWithShape="0">
                <a:blip r:embed="rId3"/>
                <a:stretch>
                  <a:fillRect l="-1467" t="-1361" b="-8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MM3QXR44.eps" descr="id:214748914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7251" y="2266331"/>
            <a:ext cx="2274178" cy="2274178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043470" y="1425819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554093"/>
                <a:ext cx="9350637" cy="9267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下面各图中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涂色部分占整个图形的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554093"/>
                <a:ext cx="9350637" cy="926792"/>
              </a:xfrm>
              <a:prstGeom prst="rect">
                <a:avLst/>
              </a:prstGeom>
              <a:blipFill rotWithShape="0">
                <a:blip r:embed="rId3"/>
                <a:stretch>
                  <a:fillRect l="-1696" b="-4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861784"/>
              </p:ext>
            </p:extLst>
          </p:nvPr>
        </p:nvGraphicFramePr>
        <p:xfrm>
          <a:off x="692150" y="1570184"/>
          <a:ext cx="8742844" cy="1511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5" imgW="4196852" imgH="725596" progId="Word.Document.12">
                  <p:embed/>
                </p:oleObj>
              </mc:Choice>
              <mc:Fallback>
                <p:oleObj name="文档" r:id="rId5" imgW="4196852" imgH="7255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2150" y="1570184"/>
                        <a:ext cx="8742844" cy="1511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8469498" y="554093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794104"/>
                <a:ext cx="8837676" cy="9298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下面各图中涂色部分不能用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表示的是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794104"/>
                <a:ext cx="8837676" cy="929806"/>
              </a:xfrm>
              <a:prstGeom prst="rect">
                <a:avLst/>
              </a:prstGeom>
              <a:blipFill rotWithShape="0">
                <a:blip r:embed="rId3"/>
                <a:stretch>
                  <a:fillRect l="-1794" b="-39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862942"/>
              </p:ext>
            </p:extLst>
          </p:nvPr>
        </p:nvGraphicFramePr>
        <p:xfrm>
          <a:off x="692150" y="1723910"/>
          <a:ext cx="11068050" cy="181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5" imgW="5324466" imgH="872648" progId="Word.Document.12">
                  <p:embed/>
                </p:oleObj>
              </mc:Choice>
              <mc:Fallback>
                <p:oleObj name="文档" r:id="rId5" imgW="5324466" imgH="8726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2150" y="1723910"/>
                        <a:ext cx="11068050" cy="181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7990527" y="79410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75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065006"/>
                <a:ext cx="10807700" cy="353814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把一张正方形纸对折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次后展开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每份是这张纸的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在一次捐款活动中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小明和小红都捐出了自己零花钱的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下列说法正确的是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小明捐的钱多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小红捐的钱多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无法比较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065006"/>
                <a:ext cx="10807700" cy="3538148"/>
              </a:xfrm>
              <a:prstGeom prst="rect">
                <a:avLst/>
              </a:prstGeom>
              <a:blipFill rotWithShape="0">
                <a:blip r:embed="rId2"/>
                <a:stretch>
                  <a:fillRect l="-1467" t="-1724" b="-3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9775784" y="922426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53955" y="3175769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34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959801"/>
                <a:ext cx="10807700" cy="148585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三、按要求作图。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在下面各图里涂上颜色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并使涂色部分均能用分数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表示。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959801"/>
                <a:ext cx="10807700" cy="1485856"/>
              </a:xfrm>
              <a:prstGeom prst="rect">
                <a:avLst/>
              </a:prstGeom>
              <a:blipFill rotWithShape="0">
                <a:blip r:embed="rId3"/>
                <a:stretch>
                  <a:fillRect l="-1467" t="-4098" b="-4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MM3QXR47.eps" descr="id:214748920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678" y="2617995"/>
            <a:ext cx="8942048" cy="167097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593302" y="4288970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220</Words>
  <Application>Microsoft Office PowerPoint</Application>
  <PresentationFormat>宽屏</PresentationFormat>
  <Paragraphs>45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2025-08-27T09:47:01Z</dcterms:modified>
</cp:coreProperties>
</file>