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5"/>
  </p:notesMasterIdLst>
  <p:sldIdLst>
    <p:sldId id="350" r:id="rId4"/>
    <p:sldId id="347" r:id="rId5"/>
    <p:sldId id="349" r:id="rId6"/>
    <p:sldId id="352" r:id="rId7"/>
    <p:sldId id="353" r:id="rId8"/>
    <p:sldId id="354" r:id="rId9"/>
    <p:sldId id="355" r:id="rId10"/>
    <p:sldId id="356" r:id="rId11"/>
    <p:sldId id="357" r:id="rId12"/>
    <p:sldId id="358" r:id="rId13"/>
    <p:sldId id="35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11.pn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__1.docx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</a:rPr>
              <a:t>(</a:t>
            </a:r>
            <a:r>
              <a:rPr lang="zh-CN" altLang="en-US" sz="4232" b="1">
                <a:solidFill>
                  <a:srgbClr val="D60093"/>
                </a:solidFill>
              </a:rPr>
              <a:t>十三</a:t>
            </a:r>
            <a:r>
              <a:rPr lang="en-US" altLang="zh-CN" sz="4232" b="1">
                <a:solidFill>
                  <a:srgbClr val="D60093"/>
                </a:solidFill>
              </a:rPr>
              <a:t>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512321"/>
                <a:ext cx="10807700" cy="230345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学校采购了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48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个篮球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先拿这些篮球的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分给一年级的同学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又拿剩下的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分给二年级的同学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再拿剩下的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分给三年级的同学。一年级、二年级和三年级的同学一共分得篮球多少个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512321"/>
                <a:ext cx="10807700" cy="2303451"/>
              </a:xfrm>
              <a:prstGeom prst="rect">
                <a:avLst/>
              </a:prstGeom>
              <a:blipFill rotWithShape="0">
                <a:blip r:embed="rId2"/>
                <a:stretch>
                  <a:fillRect l="-1467" r="-1411" b="-76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692150" y="2815772"/>
            <a:ext cx="4341253" cy="29535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一年级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:48÷8=6(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二年级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:(48-6)÷7=6(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三年级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:(42-6)÷6=6(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一共分得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:6+6+6=18(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2018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249036"/>
                <a:ext cx="10807700" cy="290419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一、填一填。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有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个桃子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如果拿走它们的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应拿走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如果拿走它们的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应拿走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分一分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算一算。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249036"/>
                <a:ext cx="10807700" cy="2904193"/>
              </a:xfrm>
              <a:prstGeom prst="rect">
                <a:avLst/>
              </a:prstGeom>
              <a:blipFill rotWithShape="0">
                <a:blip r:embed="rId2"/>
                <a:stretch>
                  <a:fillRect l="-1467" t="-2101" b="-6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MM3QXR92.eps" descr="id:214748960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3256371"/>
            <a:ext cx="4102670" cy="1685744"/>
          </a:xfrm>
          <a:prstGeom prst="rect">
            <a:avLst/>
          </a:prstGeom>
        </p:spPr>
      </p:pic>
      <p:pic>
        <p:nvPicPr>
          <p:cNvPr id="4" name="MM3QXR93-1.eps" descr="id:214748960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8159" y="3153229"/>
            <a:ext cx="4353691" cy="178888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92150" y="4942115"/>
            <a:ext cx="11129970" cy="930511"/>
            <a:chOff x="692150" y="4942115"/>
            <a:chExt cx="11129970" cy="93051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矩形 4"/>
                <p:cNvSpPr>
                  <a:spLocks noChangeAspect="1"/>
                </p:cNvSpPr>
                <p:nvPr/>
              </p:nvSpPr>
              <p:spPr>
                <a:xfrm>
                  <a:off x="692150" y="4942115"/>
                  <a:ext cx="11129970" cy="93051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20000"/>
                    </a:lnSpc>
                    <a:spcAft>
                      <a:spcPts val="0"/>
                    </a:spcAft>
                    <a:tabLst>
                      <a:tab pos="1188085" algn="l"/>
                      <a:tab pos="2163445" algn="l"/>
                      <a:tab pos="3142615" algn="l"/>
                      <a:tab pos="4190365" algn="l"/>
                    </a:tabLst>
                  </a:pPr>
                  <a:r>
                    <a:rPr lang="zh-CN" altLang="zh-CN" sz="3200" smtClean="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这些</a:t>
                  </a:r>
                  <a:r>
                    <a:rPr lang="en-US" altLang="zh-CN" sz="3200" smtClean="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   </a:t>
                  </a:r>
                  <a:r>
                    <a:rPr lang="zh-CN" altLang="zh-CN" sz="3200" smtClean="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32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2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2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zh-CN" altLang="zh-CN" sz="320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是</a:t>
                  </a:r>
                  <a:r>
                    <a:rPr lang="en-US" altLang="zh-CN" sz="320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zh-CN" altLang="zh-CN" sz="320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　　</a:t>
                  </a:r>
                  <a:r>
                    <a:rPr lang="en-US" altLang="zh-CN" sz="320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  <a:r>
                    <a:rPr lang="zh-CN" altLang="zh-CN" sz="320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个。　　　　　</a:t>
                  </a:r>
                  <a:r>
                    <a:rPr lang="zh-CN" altLang="zh-CN" sz="3200" smtClean="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这些</a:t>
                  </a:r>
                  <a:r>
                    <a:rPr lang="en-US" altLang="zh-CN" sz="3200" smtClean="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    </a:t>
                  </a:r>
                  <a:r>
                    <a:rPr lang="zh-CN" altLang="zh-CN" sz="3200" smtClean="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32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2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2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zh-CN" altLang="zh-CN" sz="320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是</a:t>
                  </a:r>
                  <a:r>
                    <a:rPr lang="en-US" altLang="zh-CN" sz="320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zh-CN" altLang="zh-CN" sz="320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　　</a:t>
                  </a:r>
                  <a:r>
                    <a:rPr lang="en-US" altLang="zh-CN" sz="320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  <a:r>
                    <a:rPr lang="zh-CN" altLang="zh-CN" sz="320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朵</a:t>
                  </a:r>
                  <a:r>
                    <a:rPr lang="zh-CN" altLang="zh-CN" sz="3200" smtClean="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。</a:t>
                  </a:r>
                  <a:r>
                    <a:rPr lang="en-US" altLang="zh-CN" sz="3200" smtClean="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endParaRPr lang="zh-CN" altLang="zh-CN" sz="3200">
                    <a:solidFill>
                      <a:srgbClr val="000000"/>
                    </a:solidFill>
                    <a:effectLst/>
                    <a:latin typeface="NEU-BZ-S92"/>
                    <a:ea typeface="方正书宋_GBK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" name="矩形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2150" y="4942115"/>
                  <a:ext cx="11129970" cy="930511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1425" b="-4605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6" name="MM3QXR92-1.eps" descr="id:2147489616;FounderCES"/>
            <p:cNvPicPr/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36803" y="5137949"/>
              <a:ext cx="538842" cy="538842"/>
            </a:xfrm>
            <a:prstGeom prst="rect">
              <a:avLst/>
            </a:prstGeom>
          </p:spPr>
        </p:pic>
        <p:pic>
          <p:nvPicPr>
            <p:cNvPr id="7" name="MM3QXR93-2.eps" descr="id:2147489623;FounderCES"/>
            <p:cNvPicPr/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59907" y="5125567"/>
              <a:ext cx="551224" cy="551224"/>
            </a:xfrm>
            <a:prstGeom prst="rect">
              <a:avLst/>
            </a:prstGeom>
          </p:spPr>
        </p:pic>
      </p:grpSp>
      <p:sp>
        <p:nvSpPr>
          <p:cNvPr id="9" name="矩形 8"/>
          <p:cNvSpPr>
            <a:spLocks noChangeAspect="1"/>
          </p:cNvSpPr>
          <p:nvPr/>
        </p:nvSpPr>
        <p:spPr>
          <a:xfrm>
            <a:off x="7845669" y="82138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230126" y="1701132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433476" y="502514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834620" y="4942115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18651" y="5671239"/>
            <a:ext cx="1826141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分一分略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360900"/>
                <a:ext cx="10807700" cy="205210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果篮里有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个草莓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小华吃了这些草莓的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小华吃了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个草莓。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用分数表示下面各图的阴影部分。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360900"/>
                <a:ext cx="10807700" cy="2052100"/>
              </a:xfrm>
              <a:prstGeom prst="rect">
                <a:avLst/>
              </a:prstGeom>
              <a:blipFill rotWithShape="0">
                <a:blip r:embed="rId2"/>
                <a:stretch>
                  <a:fillRect l="-1467" b="-8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8143" y="2503181"/>
            <a:ext cx="9571428" cy="235238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302705" y="36090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127533" y="419367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127533" y="3679371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404133" y="419367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404133" y="3679371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811362" y="410712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811362" y="359281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1925233"/>
                <a:ext cx="10807700" cy="163076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里最大能填几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altLang="zh-CN" sz="3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925233"/>
                <a:ext cx="10807700" cy="1630767"/>
              </a:xfrm>
              <a:prstGeom prst="rect">
                <a:avLst/>
              </a:prstGeom>
              <a:blipFill rotWithShape="0">
                <a:blip r:embed="rId2"/>
                <a:stretch>
                  <a:fillRect l="-1467" t="-3745" b="-4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1790077" y="246184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491220" y="246184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997438" y="246184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34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500274"/>
                <a:ext cx="10807700" cy="382861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 smtClean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二、选一选。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一盘草莓有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弟弟吃了它的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姐姐吃了它的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下面说法正确的是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弟弟吃得多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姐姐吃得多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都吃了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同样多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500274"/>
                <a:ext cx="10807700" cy="3828612"/>
              </a:xfrm>
              <a:prstGeom prst="rect">
                <a:avLst/>
              </a:prstGeom>
              <a:blipFill rotWithShape="0">
                <a:blip r:embed="rId2"/>
                <a:stretch>
                  <a:fillRect l="-1467" t="-1592" b="-4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2585752" y="1786928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16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490399"/>
                <a:ext cx="10807700" cy="146540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果篮里有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个苹果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其中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是青苹果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是红苹果。三位同学用自己的方式理解题意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你认为表达错误的是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490399"/>
                <a:ext cx="10807700" cy="1465401"/>
              </a:xfrm>
              <a:prstGeom prst="rect">
                <a:avLst/>
              </a:prstGeom>
              <a:blipFill rotWithShape="0">
                <a:blip r:embed="rId3"/>
                <a:stretch>
                  <a:fillRect l="-1467" r="-1411" b="-12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8670630"/>
              </p:ext>
            </p:extLst>
          </p:nvPr>
        </p:nvGraphicFramePr>
        <p:xfrm>
          <a:off x="695325" y="1951038"/>
          <a:ext cx="11028363" cy="412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5829259" imgH="2178589" progId="Word.Document.12">
                  <p:embed/>
                </p:oleObj>
              </mc:Choice>
              <mc:Fallback>
                <p:oleObj name="文档" r:id="rId4" imgW="5829259" imgH="21785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5325" y="1951038"/>
                        <a:ext cx="11028363" cy="412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8387838" y="1223099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7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665465"/>
                <a:ext cx="10807700" cy="413363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一盒巧克力有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颗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小飞吃了这盒巧克力的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还剩下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颗。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A.4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B.5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C.16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一根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米长的铁丝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用去它的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后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剩下铁丝的长度和用去的相比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用去的长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剩下的长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一样长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665465"/>
                <a:ext cx="10807700" cy="4133632"/>
              </a:xfrm>
              <a:prstGeom prst="rect">
                <a:avLst/>
              </a:prstGeom>
              <a:blipFill rotWithShape="0">
                <a:blip r:embed="rId2"/>
                <a:stretch>
                  <a:fillRect l="-1467" b="-2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10249295" y="668087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889066" y="3332699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834548"/>
                <a:ext cx="10807700" cy="205742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三、解决问题。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一本故事书有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页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小青上午读了全书的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下午读了全书的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还剩下多少页没读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834548"/>
                <a:ext cx="10807700" cy="2057423"/>
              </a:xfrm>
              <a:prstGeom prst="rect">
                <a:avLst/>
              </a:prstGeom>
              <a:blipFill rotWithShape="0">
                <a:blip r:embed="rId2"/>
                <a:stretch>
                  <a:fillRect l="-1467" t="-2967" r="-2427" b="-8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692150" y="2891971"/>
            <a:ext cx="3038011" cy="22148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40÷8=5(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5×(2+3)=25(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40-25=15(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3569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987262"/>
                <a:ext cx="10807700" cy="173053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施工队修一条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米长的路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第一天修了全长的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第二天修了全长的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第二天比第一天多修多少米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987262"/>
                <a:ext cx="10807700" cy="1730538"/>
              </a:xfrm>
              <a:prstGeom prst="rect">
                <a:avLst/>
              </a:prstGeom>
              <a:blipFill rotWithShape="0">
                <a:blip r:embed="rId2"/>
                <a:stretch>
                  <a:fillRect l="-1467" b="-38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692150" y="2717800"/>
            <a:ext cx="2738250" cy="1476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56÷7=8(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8×(3-2)=8(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488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728</TotalTime>
  <Words>242</Words>
  <Application>Microsoft Office PowerPoint</Application>
  <PresentationFormat>宽屏</PresentationFormat>
  <Paragraphs>54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43</cp:revision>
  <dcterms:created xsi:type="dcterms:W3CDTF">2021-07-19T03:09:34Z</dcterms:created>
  <dcterms:modified xsi:type="dcterms:W3CDTF">2025-08-27T10:31:11Z</dcterms:modified>
</cp:coreProperties>
</file>