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7" r:id="rId3"/>
  </p:sldMasterIdLst>
  <p:notesMasterIdLst>
    <p:notesMasterId r:id="rId13"/>
  </p:notesMasterIdLst>
  <p:sldIdLst>
    <p:sldId id="350" r:id="rId4"/>
    <p:sldId id="342" r:id="rId5"/>
    <p:sldId id="296" r:id="rId6"/>
    <p:sldId id="345" r:id="rId7"/>
    <p:sldId id="347" r:id="rId8"/>
    <p:sldId id="349" r:id="rId9"/>
    <p:sldId id="352" r:id="rId10"/>
    <p:sldId id="346" r:id="rId11"/>
    <p:sldId id="351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D7351"/>
    <a:srgbClr val="E4FFEE"/>
    <a:srgbClr val="C9FFDE"/>
    <a:srgbClr val="D5FFE5"/>
    <a:srgbClr val="4040C8"/>
    <a:srgbClr val="8FCFFF"/>
    <a:srgbClr val="C1EBF5"/>
    <a:srgbClr val="FFC000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87" d="100"/>
          <a:sy n="87" d="100"/>
        </p:scale>
        <p:origin x="78" y="174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C87F8A-FBBA-4194-92EF-E3B7737BC923}" type="datetimeFigureOut">
              <a:rPr lang="zh-CN" altLang="en-US" smtClean="0"/>
              <a:t>2025-08-26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955BEC-405C-4F3A-99E9-FFEC50D8D1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9530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83033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 userDrawn="1"/>
        </p:nvSpPr>
        <p:spPr>
          <a:xfrm>
            <a:off x="2514847" y="1371427"/>
            <a:ext cx="7378943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 smtClean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练习结束啦，</a:t>
            </a:r>
            <a:endParaRPr lang="en-US" altLang="zh-CN" sz="9311" b="1" dirty="0" smtClean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 smtClean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继续努力呀！</a:t>
            </a:r>
            <a:endParaRPr lang="en-US" altLang="zh-CN" sz="9311" b="1" dirty="0" smtClean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812531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2673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83854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93483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00771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8734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96481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602180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4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7" tIns="48378" rIns="96757" bIns="48378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16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0073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547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基础梳理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71959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易混易错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46986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自我评价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7843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" Target="../slides/slide2.xml"/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9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14.xml"/><Relationship Id="rId9" Type="http://schemas.openxmlformats.org/officeDocument/2006/relationships/slide" Target="../slides/slid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8" action="ppaction://hlinksldjump" highlightClick="1">
              <a:snd r:embed="rId9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1493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8580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62368" y="3581389"/>
            <a:ext cx="10514874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>
                <a:solidFill>
                  <a:srgbClr val="D60093"/>
                </a:solidFill>
              </a:rPr>
              <a:t>单元总结</a:t>
            </a:r>
            <a:endParaRPr lang="zh-CN" altLang="zh-CN" sz="4232" b="1" dirty="0">
              <a:solidFill>
                <a:srgbClr val="D6009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822782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知识网络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易混易错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自我评价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20331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知识网络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pic>
        <p:nvPicPr>
          <p:cNvPr id="14" name="DM3QXR67.eps" descr="id:2147488077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52984" y="954223"/>
            <a:ext cx="9091091" cy="5631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3" name="图片 12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易混易错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692150" y="1072513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测量时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未观察物体是否对准起始刻度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“0”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就直接读数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导致结果错误。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填空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上图中铅笔的长度为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5" name="DM3QXR68.eps" descr="id:2147488091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08714" y="2957285"/>
            <a:ext cx="3135086" cy="1477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088080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指点迷津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测量物体时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首先要观察是不是从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“0”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刻度开始测量。如果是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结束位置就是物体的长度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如果不是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用结束位置的长度减去开始位置的长度就是物体的长度。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答案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毫米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8846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668219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单位不统一时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直接相加或减而致错。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填空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指点迷津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分米和厘米是两个不同的长度单位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计算时需要把分米和厘米统一成相同的单位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再进行计算。要明确两个长度单位间的进率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一般是把大单位换算成小单位。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答案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6086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182950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选择长度单位时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容易忽略实际情况。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填空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课桌高约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指点迷津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平时要多留意生活中的一些物体的长度或者高度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建立长度单位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分米、厘米、毫米等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的表象概念。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答案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分米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64502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自我评价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pic>
        <p:nvPicPr>
          <p:cNvPr id="14" name="KZM6行.eps" descr="id:2147488126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305339"/>
            <a:ext cx="11136086" cy="4524928"/>
          </a:xfrm>
          <a:prstGeom prst="rect">
            <a:avLst/>
          </a:prstGeom>
        </p:spPr>
      </p:pic>
      <p:graphicFrame>
        <p:nvGraphicFramePr>
          <p:cNvPr id="2" name="表格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393268565"/>
              </p:ext>
            </p:extLst>
          </p:nvPr>
        </p:nvGraphicFramePr>
        <p:xfrm>
          <a:off x="593302" y="2086429"/>
          <a:ext cx="10807700" cy="2926080"/>
        </p:xfrm>
        <a:graphic>
          <a:graphicData uri="http://schemas.openxmlformats.org/drawingml/2006/table">
            <a:tbl>
              <a:tblPr firstRow="1" firstCol="1" bandRow="1"/>
              <a:tblGrid>
                <a:gridCol w="7450364"/>
                <a:gridCol w="3357336"/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我能正确认识毫米、分米、千米。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88900" marR="889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NEU-BZ-S92"/>
                          <a:cs typeface="Times New Roman" panose="02020603050405020304" pitchFamily="18" charset="0"/>
                        </a:rPr>
                        <a:t>☆☆☆☆☆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我能知道常见长度单位之间的进率。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88900" marR="889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NEU-BZ-S92"/>
                          <a:cs typeface="Times New Roman" panose="02020603050405020304" pitchFamily="18" charset="0"/>
                        </a:rPr>
                        <a:t>☆☆☆☆☆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我能进行简单的单位换算。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88900" marR="889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NEU-BZ-S92"/>
                          <a:cs typeface="Times New Roman" panose="02020603050405020304" pitchFamily="18" charset="0"/>
                        </a:rPr>
                        <a:t>☆☆☆☆☆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我能用手势比出</a:t>
                      </a: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mm</a:t>
                      </a: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dm</a:t>
                      </a: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的长度</a:t>
                      </a: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能举例说明</a:t>
                      </a: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km</a:t>
                      </a: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的长度。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88900" marR="889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NEU-BZ-S92"/>
                          <a:cs typeface="Times New Roman" panose="02020603050405020304" pitchFamily="18" charset="0"/>
                        </a:rPr>
                        <a:t>☆☆☆☆☆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我能估算出从家到学校的距离。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88900" marR="889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NEU-BZ-S92"/>
                          <a:cs typeface="Times New Roman" panose="02020603050405020304" pitchFamily="18" charset="0"/>
                        </a:rPr>
                        <a:t>☆☆☆☆☆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8558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ppt/theme/theme3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723</TotalTime>
  <Words>218</Words>
  <Application>Microsoft Office PowerPoint</Application>
  <PresentationFormat>宽屏</PresentationFormat>
  <Paragraphs>36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9</vt:i4>
      </vt:variant>
    </vt:vector>
  </HeadingPairs>
  <TitlesOfParts>
    <vt:vector size="26" baseType="lpstr">
      <vt:lpstr>NEU-BZ-S92</vt:lpstr>
      <vt:lpstr>方正兰亭中黑_GBK</vt:lpstr>
      <vt:lpstr>方正书宋_GBK</vt:lpstr>
      <vt:lpstr>仿宋</vt:lpstr>
      <vt:lpstr>黑体</vt:lpstr>
      <vt:lpstr>华文琥珀</vt:lpstr>
      <vt:lpstr>华文隶书</vt:lpstr>
      <vt:lpstr>华文新魏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41</cp:revision>
  <dcterms:created xsi:type="dcterms:W3CDTF">2021-07-19T03:09:34Z</dcterms:created>
  <dcterms:modified xsi:type="dcterms:W3CDTF">2025-08-26T05:48:53Z</dcterms:modified>
</cp:coreProperties>
</file>