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731" r:id="rId3"/>
    <p:sldId id="736" r:id="rId4"/>
    <p:sldId id="737" r:id="rId5"/>
    <p:sldId id="738" r:id="rId6"/>
    <p:sldId id="739" r:id="rId7"/>
    <p:sldId id="740" r:id="rId8"/>
    <p:sldId id="741" r:id="rId9"/>
    <p:sldId id="742" r:id="rId10"/>
    <p:sldId id="743" r:id="rId11"/>
    <p:sldId id="744" r:id="rId12"/>
    <p:sldId id="747" r:id="rId13"/>
    <p:sldId id="748" r:id="rId14"/>
    <p:sldId id="749" r:id="rId15"/>
    <p:sldId id="745" r:id="rId16"/>
    <p:sldId id="746" r:id="rId17"/>
    <p:sldId id="735" r:id="rId18"/>
  </p:sldIdLst>
  <p:sldSz cx="11522075" cy="6480175"/>
  <p:notesSz cx="6858000" cy="9144000"/>
  <p:defaultTextStyle>
    <a:defPPr>
      <a:defRPr lang="zh-CN"/>
    </a:defPPr>
    <a:lvl1pPr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1pPr>
    <a:lvl2pPr marL="4572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2pPr>
    <a:lvl3pPr marL="9144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3pPr>
    <a:lvl4pPr marL="13716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4pPr>
    <a:lvl5pPr marL="18288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5pPr>
    <a:lvl6pPr marL="22860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6pPr>
    <a:lvl7pPr marL="27432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7pPr>
    <a:lvl8pPr marL="32004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8pPr>
    <a:lvl9pPr marL="36576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9pPr>
  </p:defaultTextStyle>
  <p:extLst>
    <p:ext uri="{EFAFB233-063F-42B5-8137-9DF3F51BA10A}">
      <p15:sldGuideLst xmlns:p15="http://schemas.microsoft.com/office/powerpoint/2012/main">
        <p15:guide id="1" orient="horz" pos="2059">
          <p15:clr>
            <a:srgbClr val="A4A3A4"/>
          </p15:clr>
        </p15:guide>
        <p15:guide id="2" pos="362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0093"/>
    <a:srgbClr val="339966"/>
    <a:srgbClr val="E3261E"/>
    <a:srgbClr val="B53D5A"/>
    <a:srgbClr val="5F5F5F"/>
    <a:srgbClr val="993366"/>
    <a:srgbClr val="FF3399"/>
    <a:srgbClr val="DDDDDD"/>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591" autoAdjust="0"/>
  </p:normalViewPr>
  <p:slideViewPr>
    <p:cSldViewPr>
      <p:cViewPr varScale="1">
        <p:scale>
          <a:sx n="97" d="100"/>
          <a:sy n="97" d="100"/>
        </p:scale>
        <p:origin x="72" y="54"/>
      </p:cViewPr>
      <p:guideLst>
        <p:guide orient="horz" pos="2059"/>
        <p:guide pos="3629"/>
      </p:guideLst>
    </p:cSldViewPr>
  </p:slideViewPr>
  <p:outlineViewPr>
    <p:cViewPr>
      <p:scale>
        <a:sx n="33" d="100"/>
        <a:sy n="33" d="100"/>
      </p:scale>
      <p:origin x="0" y="0"/>
    </p:cViewPr>
  </p:outlineViewPr>
  <p:notesTextViewPr>
    <p:cViewPr>
      <p:scale>
        <a:sx n="3" d="2"/>
        <a:sy n="3" d="2"/>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5124"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w="12700">
            <a:solidFill>
              <a:srgbClr val="000000"/>
            </a:solidFill>
            <a:miter lim="800000"/>
          </a:ln>
          <a:extLst>
            <a:ext uri="{909E8E84-426E-40DD-AFC4-6F175D3DCCD1}">
              <a14:hiddenFill xmlns:a14="http://schemas.microsoft.com/office/drawing/2010/main">
                <a:solidFill>
                  <a:srgbClr val="FFFFFF"/>
                </a:solidFill>
              </a14:hiddenFill>
            </a:ext>
          </a:extLst>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noProof="1" dirty="0">
                <a:ea typeface="黑体" panose="02010609060101010101" pitchFamily="49" charset="-122"/>
              </a:defRPr>
            </a:lvl1pPr>
          </a:lstStyle>
          <a:p>
            <a:fld id="{A64CA497-71E0-4184-919F-D45F39379D11}" type="slidenum">
              <a:rPr lang="zh-CN" altLang="en-US"/>
              <a:pPr/>
              <a:t>‹#›</a:t>
            </a:fld>
            <a:endParaRPr lang="zh-CN" altLang="en-US">
              <a:ea typeface="黑体" panose="02010609060101010101" pitchFamily="49" charset="-122"/>
            </a:endParaRPr>
          </a:p>
        </p:txBody>
      </p:sp>
    </p:spTree>
    <p:extLst>
      <p:ext uri="{BB962C8B-B14F-4D97-AF65-F5344CB8AC3E}">
        <p14:creationId xmlns:p14="http://schemas.microsoft.com/office/powerpoint/2010/main" val="1747822530"/>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17</a:t>
            </a:fld>
            <a:endParaRPr lang="zh-CN" altLang="en-US">
              <a:ea typeface="黑体" panose="02010609060101010101" pitchFamily="49" charset="-122"/>
            </a:endParaRPr>
          </a:p>
        </p:txBody>
      </p:sp>
    </p:spTree>
    <p:extLst>
      <p:ext uri="{BB962C8B-B14F-4D97-AF65-F5344CB8AC3E}">
        <p14:creationId xmlns:p14="http://schemas.microsoft.com/office/powerpoint/2010/main" val="8581476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2_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矩形 1"/>
          <p:cNvSpPr/>
          <p:nvPr userDrawn="1"/>
        </p:nvSpPr>
        <p:spPr>
          <a:xfrm>
            <a:off x="216421" y="1655911"/>
            <a:ext cx="11017224" cy="4320480"/>
          </a:xfrm>
          <a:prstGeom prst="rect">
            <a:avLst/>
          </a:prstGeom>
          <a:solidFill>
            <a:schemeClr val="accent1">
              <a:lumMod val="40000"/>
              <a:lumOff val="60000"/>
            </a:schemeClr>
          </a:solidFill>
          <a:effectLst>
            <a:reflection blurRad="6350" stA="52000" endA="300" endPos="35000" dir="5400000" sy="-100000" algn="bl" rotWithShape="0"/>
          </a:effectLst>
        </p:spPr>
        <p:txBody>
          <a:bodyPr spcFirstLastPara="1" wrap="none" lIns="91426" tIns="45713" rIns="91426" bIns="45713" numCol="1">
            <a:prstTxWarp prst="textArchUp">
              <a:avLst/>
            </a:prstTxWarp>
            <a:spAutoFit/>
            <a:scene3d>
              <a:camera prst="orthographicFront"/>
              <a:lightRig rig="threePt" dir="t"/>
            </a:scene3d>
            <a:sp3d extrusionH="57150">
              <a:bevelT w="38100" h="38100"/>
            </a:sp3d>
          </a:bodyPr>
          <a:lstStyle/>
          <a:p>
            <a:pPr algn="ctr" fontAlgn="base">
              <a:spcBef>
                <a:spcPct val="0"/>
              </a:spcBef>
              <a:spcAft>
                <a:spcPct val="0"/>
              </a:spcAft>
              <a:buFont typeface="Arial" panose="020B0604020202020204" pitchFamily="34" charset="0"/>
              <a:buNone/>
            </a:pPr>
            <a:r>
              <a:rPr lang="zh-CN" altLang="en-US" sz="11498" smtClean="0">
                <a:ln w="0"/>
                <a:gradFill>
                  <a:gsLst>
                    <a:gs pos="25000">
                      <a:srgbClr val="339966"/>
                    </a:gs>
                    <a:gs pos="0">
                      <a:srgbClr val="D60093"/>
                    </a:gs>
                    <a:gs pos="65000">
                      <a:srgbClr val="738AC8"/>
                    </a:gs>
                    <a:gs pos="100000">
                      <a:srgbClr val="738AC8">
                        <a:lumMod val="60000"/>
                        <a:lumOff val="40000"/>
                      </a:srgbClr>
                    </a:gs>
                  </a:gsLst>
                  <a:lin ang="5400000"/>
                </a:gradFill>
                <a:effectLst>
                  <a:glow rad="139700">
                    <a:srgbClr val="FEB80A">
                      <a:satMod val="175000"/>
                      <a:alpha val="40000"/>
                    </a:srgbClr>
                  </a:glow>
                  <a:outerShdw blurRad="60007" dist="200025" dir="15000000" sy="30000" kx="-1800000" algn="bl" rotWithShape="0">
                    <a:prstClr val="black">
                      <a:alpha val="32000"/>
                    </a:prstClr>
                  </a:outerShdw>
                  <a:reflection blurRad="6350" stA="53000" endA="300" endPos="35500" dir="5400000" sy="-90000" algn="bl" rotWithShape="0"/>
                </a:effectLst>
                <a:latin typeface="华文琥珀" panose="02010800040101010101" pitchFamily="2" charset="-122"/>
                <a:ea typeface="华文琥珀" panose="02010800040101010101" pitchFamily="2" charset="-122"/>
              </a:rPr>
              <a:t>一课一</a:t>
            </a:r>
            <a:r>
              <a:rPr lang="zh-CN" altLang="en-US" sz="11498" smtClean="0">
                <a:ln w="0"/>
                <a:gradFill>
                  <a:gsLst>
                    <a:gs pos="30000">
                      <a:srgbClr val="339966"/>
                    </a:gs>
                    <a:gs pos="67000">
                      <a:srgbClr val="D60093"/>
                    </a:gs>
                    <a:gs pos="100000">
                      <a:srgbClr val="738AC8">
                        <a:lumMod val="60000"/>
                        <a:lumOff val="40000"/>
                      </a:srgbClr>
                    </a:gs>
                  </a:gsLst>
                  <a:lin ang="5400000"/>
                </a:gradFill>
                <a:effectLst>
                  <a:glow rad="139700">
                    <a:srgbClr val="FEB80A">
                      <a:satMod val="175000"/>
                      <a:alpha val="40000"/>
                    </a:srgbClr>
                  </a:glow>
                  <a:outerShdw blurRad="60007" dist="200025" dir="15000000" sy="30000" kx="-1800000" algn="bl" rotWithShape="0">
                    <a:prstClr val="black">
                      <a:alpha val="32000"/>
                    </a:prstClr>
                  </a:outerShdw>
                  <a:reflection blurRad="6350" stA="53000" endA="300" endPos="35500" dir="5400000" sy="-90000" algn="bl" rotWithShape="0"/>
                </a:effectLst>
                <a:latin typeface="华文琥珀" panose="02010800040101010101" pitchFamily="2" charset="-122"/>
                <a:ea typeface="华文琥珀" panose="02010800040101010101" pitchFamily="2" charset="-122"/>
              </a:rPr>
              <a:t>练</a:t>
            </a:r>
            <a:endParaRPr lang="zh-CN" altLang="en-US" sz="11498" dirty="0">
              <a:ln w="0"/>
              <a:gradFill>
                <a:gsLst>
                  <a:gs pos="30000">
                    <a:srgbClr val="339966"/>
                  </a:gs>
                  <a:gs pos="67000">
                    <a:srgbClr val="D60093"/>
                  </a:gs>
                  <a:gs pos="100000">
                    <a:srgbClr val="738AC8">
                      <a:lumMod val="60000"/>
                      <a:lumOff val="40000"/>
                    </a:srgbClr>
                  </a:gs>
                </a:gsLst>
                <a:lin ang="5400000"/>
              </a:gradFill>
              <a:effectLst>
                <a:glow rad="139700">
                  <a:srgbClr val="FEB80A">
                    <a:satMod val="175000"/>
                    <a:alpha val="40000"/>
                  </a:srgbClr>
                </a:glow>
                <a:outerShdw blurRad="60007" dist="200025" dir="15000000" sy="30000" kx="-1800000" algn="bl" rotWithShape="0">
                  <a:prstClr val="black">
                    <a:alpha val="32000"/>
                  </a:prstClr>
                </a:outerShdw>
                <a:reflection blurRad="6350" stA="53000" endA="300" endPos="35500" dir="5400000" sy="-90000" algn="bl" rotWithShape="0"/>
              </a:effectLst>
              <a:latin typeface="华文琥珀" panose="02010800040101010101" pitchFamily="2" charset="-122"/>
              <a:ea typeface="华文琥珀" panose="02010800040101010101" pitchFamily="2" charset="-122"/>
            </a:endParaRPr>
          </a:p>
        </p:txBody>
      </p:sp>
    </p:spTree>
    <p:extLst>
      <p:ext uri="{BB962C8B-B14F-4D97-AF65-F5344CB8AC3E}">
        <p14:creationId xmlns:p14="http://schemas.microsoft.com/office/powerpoint/2010/main" val="397439959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79957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103702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28942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6079027"/>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0" y="6240412"/>
            <a:ext cx="11522075" cy="239763"/>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sz="3024" b="0" cap="none" spc="0" dirty="0">
              <a:ln w="0"/>
              <a:solidFill>
                <a:schemeClr val="accent1"/>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0" y="633267"/>
            <a:ext cx="11522075"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0" y="0"/>
            <a:ext cx="11522075" cy="628635"/>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24" dirty="0"/>
          </a:p>
        </p:txBody>
      </p:sp>
    </p:spTree>
    <p:extLst>
      <p:ext uri="{BB962C8B-B14F-4D97-AF65-F5344CB8AC3E}">
        <p14:creationId xmlns:p14="http://schemas.microsoft.com/office/powerpoint/2010/main" val="1345586147"/>
      </p:ext>
    </p:extLst>
  </p:cSld>
  <p:clrMap bg1="lt1" tx1="dk1" bg2="lt2" tx2="dk2" accent1="accent1" accent2="accent2" accent3="accent3" accent4="accent4" accent5="accent5" accent6="accent6" hlink="hlink" folHlink="folHlink"/>
  <p:sldLayoutIdLst>
    <p:sldLayoutId id="2147483696" r:id="rId1"/>
    <p:sldLayoutId id="2147483695" r:id="rId2"/>
    <p:sldLayoutId id="2147483691" r:id="rId3"/>
    <p:sldLayoutId id="2147483692" r:id="rId4"/>
    <p:sldLayoutId id="2147483694" r:id="rId5"/>
  </p:sldLayoutIdLst>
  <p:timing>
    <p:tnLst>
      <p:par>
        <p:cTn id="1" dur="indefinite" restart="never" nodeType="tmRoot"/>
      </p:par>
    </p:tnLst>
  </p:timing>
  <p:txStyles>
    <p:titleStyle>
      <a:lvl1pPr algn="ctr" rtl="0" eaLnBrk="1" fontAlgn="base" hangingPunct="1">
        <a:spcBef>
          <a:spcPct val="0"/>
        </a:spcBef>
        <a:spcAft>
          <a:spcPct val="0"/>
        </a:spcAft>
        <a:defRPr sz="4158" kern="1200">
          <a:solidFill>
            <a:schemeClr val="tx1"/>
          </a:solidFill>
          <a:latin typeface="+mj-lt"/>
          <a:ea typeface="+mj-ea"/>
          <a:cs typeface="+mj-cs"/>
        </a:defRPr>
      </a:lvl1pPr>
      <a:lvl2pPr algn="ctr" rtl="0" eaLnBrk="1" fontAlgn="base" hangingPunct="1">
        <a:spcBef>
          <a:spcPct val="0"/>
        </a:spcBef>
        <a:spcAft>
          <a:spcPct val="0"/>
        </a:spcAft>
        <a:defRPr sz="4158">
          <a:solidFill>
            <a:schemeClr val="tx1"/>
          </a:solidFill>
          <a:latin typeface="Arial" charset="0"/>
          <a:ea typeface="黑体" pitchFamily="2" charset="-122"/>
        </a:defRPr>
      </a:lvl2pPr>
      <a:lvl3pPr algn="ctr" rtl="0" eaLnBrk="1" fontAlgn="base" hangingPunct="1">
        <a:spcBef>
          <a:spcPct val="0"/>
        </a:spcBef>
        <a:spcAft>
          <a:spcPct val="0"/>
        </a:spcAft>
        <a:defRPr sz="4158">
          <a:solidFill>
            <a:schemeClr val="tx1"/>
          </a:solidFill>
          <a:latin typeface="Arial" charset="0"/>
          <a:ea typeface="黑体" pitchFamily="2" charset="-122"/>
        </a:defRPr>
      </a:lvl3pPr>
      <a:lvl4pPr algn="ctr" rtl="0" eaLnBrk="1" fontAlgn="base" hangingPunct="1">
        <a:spcBef>
          <a:spcPct val="0"/>
        </a:spcBef>
        <a:spcAft>
          <a:spcPct val="0"/>
        </a:spcAft>
        <a:defRPr sz="4158">
          <a:solidFill>
            <a:schemeClr val="tx1"/>
          </a:solidFill>
          <a:latin typeface="Arial" charset="0"/>
          <a:ea typeface="黑体" pitchFamily="2" charset="-122"/>
        </a:defRPr>
      </a:lvl4pPr>
      <a:lvl5pPr algn="ctr" rtl="0" eaLnBrk="1" fontAlgn="base" hangingPunct="1">
        <a:spcBef>
          <a:spcPct val="0"/>
        </a:spcBef>
        <a:spcAft>
          <a:spcPct val="0"/>
        </a:spcAft>
        <a:defRPr sz="4158">
          <a:solidFill>
            <a:schemeClr val="tx1"/>
          </a:solidFill>
          <a:latin typeface="Arial" charset="0"/>
          <a:ea typeface="黑体" pitchFamily="2" charset="-122"/>
        </a:defRPr>
      </a:lvl5pPr>
      <a:lvl6pPr marL="432008" algn="ctr" rtl="0" eaLnBrk="1" fontAlgn="base" hangingPunct="1">
        <a:spcBef>
          <a:spcPct val="0"/>
        </a:spcBef>
        <a:spcAft>
          <a:spcPct val="0"/>
        </a:spcAft>
        <a:defRPr sz="4158">
          <a:solidFill>
            <a:schemeClr val="tx1"/>
          </a:solidFill>
          <a:latin typeface="Arial" charset="0"/>
          <a:ea typeface="黑体" pitchFamily="2" charset="-122"/>
        </a:defRPr>
      </a:lvl6pPr>
      <a:lvl7pPr marL="864017" algn="ctr" rtl="0" eaLnBrk="1" fontAlgn="base" hangingPunct="1">
        <a:spcBef>
          <a:spcPct val="0"/>
        </a:spcBef>
        <a:spcAft>
          <a:spcPct val="0"/>
        </a:spcAft>
        <a:defRPr sz="4158">
          <a:solidFill>
            <a:schemeClr val="tx1"/>
          </a:solidFill>
          <a:latin typeface="Arial" charset="0"/>
          <a:ea typeface="黑体" pitchFamily="2" charset="-122"/>
        </a:defRPr>
      </a:lvl7pPr>
      <a:lvl8pPr marL="1296025" algn="ctr" rtl="0" eaLnBrk="1" fontAlgn="base" hangingPunct="1">
        <a:spcBef>
          <a:spcPct val="0"/>
        </a:spcBef>
        <a:spcAft>
          <a:spcPct val="0"/>
        </a:spcAft>
        <a:defRPr sz="4158">
          <a:solidFill>
            <a:schemeClr val="tx1"/>
          </a:solidFill>
          <a:latin typeface="Arial" charset="0"/>
          <a:ea typeface="黑体" pitchFamily="2" charset="-122"/>
        </a:defRPr>
      </a:lvl8pPr>
      <a:lvl9pPr marL="1728033" algn="ctr" rtl="0" eaLnBrk="1" fontAlgn="base" hangingPunct="1">
        <a:spcBef>
          <a:spcPct val="0"/>
        </a:spcBef>
        <a:spcAft>
          <a:spcPct val="0"/>
        </a:spcAft>
        <a:defRPr sz="4158">
          <a:solidFill>
            <a:schemeClr val="tx1"/>
          </a:solidFill>
          <a:latin typeface="Arial" charset="0"/>
          <a:ea typeface="黑体" pitchFamily="2" charset="-122"/>
        </a:defRPr>
      </a:lvl9pPr>
    </p:titleStyle>
    <p:bodyStyle>
      <a:lvl1pPr marL="324006" indent="-324006" algn="l" rtl="0" eaLnBrk="1" fontAlgn="base" hangingPunct="1">
        <a:spcBef>
          <a:spcPct val="20000"/>
        </a:spcBef>
        <a:spcAft>
          <a:spcPct val="0"/>
        </a:spcAft>
        <a:buFont typeface="Arial" charset="0"/>
        <a:buChar char="•"/>
        <a:defRPr sz="3024" kern="1200">
          <a:solidFill>
            <a:schemeClr val="tx1"/>
          </a:solidFill>
          <a:latin typeface="+mn-lt"/>
          <a:ea typeface="+mn-ea"/>
          <a:cs typeface="+mn-cs"/>
        </a:defRPr>
      </a:lvl1pPr>
      <a:lvl2pPr marL="702013" indent="-270005" algn="l" rtl="0" eaLnBrk="1" fontAlgn="base" hangingPunct="1">
        <a:spcBef>
          <a:spcPct val="20000"/>
        </a:spcBef>
        <a:spcAft>
          <a:spcPct val="0"/>
        </a:spcAft>
        <a:buFont typeface="Arial" charset="0"/>
        <a:buChar char="–"/>
        <a:defRPr sz="2646" kern="1200">
          <a:solidFill>
            <a:schemeClr val="tx1"/>
          </a:solidFill>
          <a:latin typeface="+mn-lt"/>
          <a:ea typeface="+mn-ea"/>
          <a:cs typeface="+mn-cs"/>
        </a:defRPr>
      </a:lvl2pPr>
      <a:lvl3pPr marL="1080021" indent="-216004" algn="l" rtl="0" eaLnBrk="1" fontAlgn="base" hangingPunct="1">
        <a:spcBef>
          <a:spcPct val="20000"/>
        </a:spcBef>
        <a:spcAft>
          <a:spcPct val="0"/>
        </a:spcAft>
        <a:buFont typeface="Arial" charset="0"/>
        <a:buChar char="•"/>
        <a:defRPr sz="2268" kern="1200">
          <a:solidFill>
            <a:schemeClr val="tx1"/>
          </a:solidFill>
          <a:latin typeface="+mn-lt"/>
          <a:ea typeface="+mn-ea"/>
          <a:cs typeface="+mn-cs"/>
        </a:defRPr>
      </a:lvl3pPr>
      <a:lvl4pPr marL="1512029"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4pPr>
      <a:lvl5pPr marL="1944037"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5pPr>
      <a:lvl6pPr marL="2376046"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6pPr>
      <a:lvl7pPr marL="2808054"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7pPr>
      <a:lvl8pPr marL="3240062"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8pPr>
      <a:lvl9pPr marL="3672070"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9pPr>
    </p:bodyStyle>
    <p:otherStyle>
      <a:defPPr>
        <a:defRPr lang="zh-CN"/>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棱台 3"/>
          <p:cNvSpPr/>
          <p:nvPr/>
        </p:nvSpPr>
        <p:spPr>
          <a:xfrm>
            <a:off x="432445" y="3722371"/>
            <a:ext cx="10801200" cy="1785933"/>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400" dirty="0">
                <a:solidFill>
                  <a:srgbClr val="D60093"/>
                </a:solidFill>
              </a:rPr>
              <a:t>阅读与写作专项</a:t>
            </a: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4"/>
                                        </p:tgtEl>
                                        <p:attrNameLst>
                                          <p:attrName>ppt_x</p:attrName>
                                          <p:attrName>ppt_y</p:attrName>
                                        </p:attrNameLst>
                                      </p:cBhvr>
                                    </p:animMotion>
                                    <p:animRot by="1500000">
                                      <p:cBhvr>
                                        <p:cTn id="13" dur="125" fill="hold">
                                          <p:stCondLst>
                                            <p:cond delay="0"/>
                                          </p:stCondLst>
                                        </p:cTn>
                                        <p:tgtEl>
                                          <p:spTgt spid="4"/>
                                        </p:tgtEl>
                                        <p:attrNameLst>
                                          <p:attrName>r</p:attrName>
                                        </p:attrNameLst>
                                      </p:cBhvr>
                                    </p:animRot>
                                    <p:animRot by="-1500000">
                                      <p:cBhvr>
                                        <p:cTn id="14" dur="125" fill="hold">
                                          <p:stCondLst>
                                            <p:cond delay="125"/>
                                          </p:stCondLst>
                                        </p:cTn>
                                        <p:tgtEl>
                                          <p:spTgt spid="4"/>
                                        </p:tgtEl>
                                        <p:attrNameLst>
                                          <p:attrName>r</p:attrName>
                                        </p:attrNameLst>
                                      </p:cBhvr>
                                    </p:animRot>
                                    <p:animRot by="-1500000">
                                      <p:cBhvr>
                                        <p:cTn id="15" dur="125" fill="hold">
                                          <p:stCondLst>
                                            <p:cond delay="250"/>
                                          </p:stCondLst>
                                        </p:cTn>
                                        <p:tgtEl>
                                          <p:spTgt spid="4"/>
                                        </p:tgtEl>
                                        <p:attrNameLst>
                                          <p:attrName>r</p:attrName>
                                        </p:attrNameLst>
                                      </p:cBhvr>
                                    </p:animRot>
                                    <p:animRot by="1500000">
                                      <p:cBhvr>
                                        <p:cTn id="16" dur="125" fill="hold">
                                          <p:stCondLst>
                                            <p:cond delay="375"/>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1"/>
          <p:cNvSpPr>
            <a:spLocks noChangeAspect="1"/>
          </p:cNvSpPr>
          <p:nvPr/>
        </p:nvSpPr>
        <p:spPr>
          <a:xfrm>
            <a:off x="361950" y="863823"/>
            <a:ext cx="10807700" cy="4819781"/>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)1.We have a new ______teacher. </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A.Chinese</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B.maths</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C.art</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D.English</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)2.Miss </a:t>
            </a:r>
            <a:r>
              <a:rPr lang="en-US" altLang="zh-CN" dirty="0" err="1">
                <a:solidFill>
                  <a:srgbClr val="000000"/>
                </a:solidFill>
                <a:ea typeface="宋体" panose="02010600030101010101" pitchFamily="2" charset="-122"/>
                <a:cs typeface="Times New Roman" panose="02020603050405020304" pitchFamily="18" charset="0"/>
              </a:rPr>
              <a:t>Gao</a:t>
            </a:r>
            <a:r>
              <a:rPr lang="en-US" altLang="zh-CN" dirty="0">
                <a:solidFill>
                  <a:srgbClr val="000000"/>
                </a:solidFill>
                <a:ea typeface="宋体" panose="02010600030101010101" pitchFamily="2" charset="-122"/>
                <a:cs typeface="Times New Roman" panose="02020603050405020304" pitchFamily="18" charset="0"/>
              </a:rPr>
              <a:t> goes to work ______. </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A.by bus	</a:t>
            </a:r>
            <a:r>
              <a:rPr lang="en-US" altLang="zh-CN" dirty="0" err="1">
                <a:solidFill>
                  <a:srgbClr val="000000"/>
                </a:solidFill>
                <a:ea typeface="宋体" panose="02010600030101010101" pitchFamily="2" charset="-122"/>
                <a:cs typeface="Times New Roman" panose="02020603050405020304" pitchFamily="18" charset="0"/>
              </a:rPr>
              <a:t>B.on</a:t>
            </a:r>
            <a:r>
              <a:rPr lang="en-US" altLang="zh-CN" dirty="0">
                <a:solidFill>
                  <a:srgbClr val="000000"/>
                </a:solidFill>
                <a:ea typeface="宋体" panose="02010600030101010101" pitchFamily="2" charset="-122"/>
                <a:cs typeface="Times New Roman" panose="02020603050405020304" pitchFamily="18" charset="0"/>
              </a:rPr>
              <a:t> foot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C.by car	D.by bike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3.What</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Miss </a:t>
            </a:r>
            <a:r>
              <a:rPr lang="en-US" altLang="zh-CN" dirty="0" err="1" smtClean="0">
                <a:solidFill>
                  <a:srgbClr val="000000"/>
                </a:solidFill>
                <a:ea typeface="宋体" panose="02010600030101010101" pitchFamily="2" charset="-122"/>
                <a:cs typeface="Times New Roman" panose="02020603050405020304" pitchFamily="18" charset="0"/>
              </a:rPr>
              <a:t>Gao</a:t>
            </a:r>
            <a:r>
              <a:rPr lang="en-US" altLang="zh-CN" dirty="0" err="1"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err="1" smtClean="0">
                <a:solidFill>
                  <a:srgbClr val="000000"/>
                </a:solidFill>
                <a:ea typeface="宋体" panose="02010600030101010101" pitchFamily="2" charset="-122"/>
                <a:cs typeface="Times New Roman" panose="02020603050405020304" pitchFamily="18" charset="0"/>
              </a:rPr>
              <a:t>s</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hobby?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A.She</a:t>
            </a:r>
            <a:r>
              <a:rPr lang="en-US" altLang="zh-CN" dirty="0">
                <a:solidFill>
                  <a:srgbClr val="000000"/>
                </a:solidFill>
                <a:ea typeface="宋体" panose="02010600030101010101" pitchFamily="2" charset="-122"/>
                <a:cs typeface="Times New Roman" panose="02020603050405020304" pitchFamily="18" charset="0"/>
              </a:rPr>
              <a:t> likes playing football. 	</a:t>
            </a:r>
            <a:r>
              <a:rPr lang="en-US" altLang="zh-CN" dirty="0" err="1">
                <a:solidFill>
                  <a:srgbClr val="000000"/>
                </a:solidFill>
                <a:ea typeface="宋体" panose="02010600030101010101" pitchFamily="2" charset="-122"/>
                <a:cs typeface="Times New Roman" panose="02020603050405020304" pitchFamily="18" charset="0"/>
              </a:rPr>
              <a:t>B.She</a:t>
            </a:r>
            <a:r>
              <a:rPr lang="en-US" altLang="zh-CN" dirty="0">
                <a:solidFill>
                  <a:srgbClr val="000000"/>
                </a:solidFill>
                <a:ea typeface="宋体" panose="02010600030101010101" pitchFamily="2" charset="-122"/>
                <a:cs typeface="Times New Roman" panose="02020603050405020304" pitchFamily="18" charset="0"/>
              </a:rPr>
              <a:t> likes reading.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smtClean="0">
                <a:solidFill>
                  <a:srgbClr val="000000"/>
                </a:solidFill>
                <a:ea typeface="宋体" panose="02010600030101010101" pitchFamily="2" charset="-122"/>
                <a:cs typeface="Times New Roman" panose="02020603050405020304" pitchFamily="18" charset="0"/>
              </a:rPr>
              <a:t>C.She</a:t>
            </a:r>
            <a:r>
              <a:rPr lang="en-US" altLang="zh-CN" dirty="0" smtClean="0">
                <a:solidFill>
                  <a:srgbClr val="000000"/>
                </a:solidFill>
                <a:ea typeface="宋体" panose="02010600030101010101" pitchFamily="2" charset="-122"/>
                <a:cs typeface="Times New Roman" panose="02020603050405020304" pitchFamily="18" charset="0"/>
              </a:rPr>
              <a:t> likes playing </a:t>
            </a:r>
            <a:r>
              <a:rPr lang="en-US" altLang="zh-CN" dirty="0" err="1" smtClean="0">
                <a:solidFill>
                  <a:srgbClr val="000000"/>
                </a:solidFill>
                <a:ea typeface="宋体" panose="02010600030101010101" pitchFamily="2" charset="-122"/>
                <a:cs typeface="Times New Roman" panose="02020603050405020304" pitchFamily="18" charset="0"/>
              </a:rPr>
              <a:t>ping-pong</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D.She</a:t>
            </a:r>
            <a:r>
              <a:rPr lang="en-US" altLang="zh-CN" dirty="0">
                <a:solidFill>
                  <a:srgbClr val="000000"/>
                </a:solidFill>
                <a:ea typeface="宋体" panose="02010600030101010101" pitchFamily="2" charset="-122"/>
                <a:cs typeface="Times New Roman" panose="02020603050405020304" pitchFamily="18" charset="0"/>
              </a:rPr>
              <a:t> likes running.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792485" y="935831"/>
            <a:ext cx="481222"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D</a:t>
            </a:r>
            <a:endParaRPr lang="zh-CN" altLang="en-US" sz="3200" b="1" dirty="0">
              <a:solidFill>
                <a:srgbClr val="FF0000"/>
              </a:solidFill>
            </a:endParaRPr>
          </a:p>
        </p:txBody>
      </p:sp>
      <p:sp>
        <p:nvSpPr>
          <p:cNvPr id="4" name="矩形 3"/>
          <p:cNvSpPr>
            <a:spLocks noChangeAspect="1"/>
          </p:cNvSpPr>
          <p:nvPr/>
        </p:nvSpPr>
        <p:spPr>
          <a:xfrm>
            <a:off x="792485" y="2087959"/>
            <a:ext cx="458780"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B</a:t>
            </a:r>
            <a:endParaRPr lang="zh-CN" altLang="en-US" sz="3200" b="1" dirty="0">
              <a:solidFill>
                <a:srgbClr val="FF0000"/>
              </a:solidFill>
            </a:endParaRPr>
          </a:p>
        </p:txBody>
      </p:sp>
      <p:sp>
        <p:nvSpPr>
          <p:cNvPr id="5" name="矩形 4"/>
          <p:cNvSpPr>
            <a:spLocks noChangeAspect="1"/>
          </p:cNvSpPr>
          <p:nvPr/>
        </p:nvSpPr>
        <p:spPr>
          <a:xfrm>
            <a:off x="792485" y="3818176"/>
            <a:ext cx="481222"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C</a:t>
            </a:r>
            <a:endParaRPr lang="zh-CN" altLang="en-US" sz="3200" b="1" dirty="0">
              <a:solidFill>
                <a:srgbClr val="FF0000"/>
              </a:solidFill>
            </a:endParaRPr>
          </a:p>
        </p:txBody>
      </p:sp>
    </p:spTree>
    <p:extLst>
      <p:ext uri="{BB962C8B-B14F-4D97-AF65-F5344CB8AC3E}">
        <p14:creationId xmlns:p14="http://schemas.microsoft.com/office/powerpoint/2010/main" val="33604538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p:cNvSpPr>
            <a:spLocks noChangeAspect="1"/>
          </p:cNvSpPr>
          <p:nvPr/>
        </p:nvSpPr>
        <p:spPr>
          <a:xfrm>
            <a:off x="361950" y="1935571"/>
            <a:ext cx="10807700" cy="2456057"/>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4.Miss </a:t>
            </a:r>
            <a:r>
              <a:rPr lang="en-US" altLang="zh-CN" dirty="0" err="1" smtClean="0">
                <a:solidFill>
                  <a:srgbClr val="000000"/>
                </a:solidFill>
                <a:ea typeface="宋体" panose="02010600030101010101" pitchFamily="2" charset="-122"/>
                <a:cs typeface="Times New Roman" panose="02020603050405020304" pitchFamily="18" charset="0"/>
              </a:rPr>
              <a:t>Gao</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is going to </a:t>
            </a:r>
            <a:r>
              <a:rPr lang="en-US" altLang="zh-CN">
                <a:solidFill>
                  <a:srgbClr val="000000"/>
                </a:solidFill>
                <a:ea typeface="宋体" panose="02010600030101010101" pitchFamily="2" charset="-122"/>
                <a:cs typeface="Times New Roman" panose="02020603050405020304" pitchFamily="18" charset="0"/>
              </a:rPr>
              <a:t>play </a:t>
            </a:r>
            <a:r>
              <a:rPr lang="en-US" altLang="zh-CN" smtClean="0">
                <a:solidFill>
                  <a:srgbClr val="000000"/>
                </a:solidFill>
                <a:ea typeface="宋体" panose="02010600030101010101" pitchFamily="2" charset="-122"/>
                <a:cs typeface="Times New Roman" panose="02020603050405020304" pitchFamily="18" charset="0"/>
              </a:rPr>
              <a:t>ping-pong with </a:t>
            </a:r>
            <a:r>
              <a:rPr lang="en-US" altLang="zh-CN">
                <a:solidFill>
                  <a:srgbClr val="000000"/>
                </a:solidFill>
                <a:ea typeface="宋体" panose="02010600030101010101" pitchFamily="2" charset="-122"/>
                <a:cs typeface="Times New Roman" panose="02020603050405020304" pitchFamily="18" charset="0"/>
              </a:rPr>
              <a:t>us </a:t>
            </a:r>
            <a:r>
              <a:rPr lang="en-US" altLang="zh-CN" dirty="0">
                <a:solidFill>
                  <a:srgbClr val="000000"/>
                </a:solidFill>
                <a:ea typeface="宋体" panose="02010600030101010101" pitchFamily="2" charset="-122"/>
                <a:cs typeface="Times New Roman" panose="02020603050405020304" pitchFamily="18" charset="0"/>
              </a:rPr>
              <a:t>______. </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A.tonight</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B.tomorrow</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C.this</a:t>
            </a:r>
            <a:r>
              <a:rPr lang="en-US" altLang="zh-CN" dirty="0">
                <a:solidFill>
                  <a:srgbClr val="000000"/>
                </a:solidFill>
                <a:ea typeface="宋体" panose="02010600030101010101" pitchFamily="2" charset="-122"/>
                <a:cs typeface="Times New Roman" panose="02020603050405020304" pitchFamily="18" charset="0"/>
              </a:rPr>
              <a:t> afternoon	</a:t>
            </a:r>
            <a:r>
              <a:rPr lang="en-US" altLang="zh-CN" dirty="0" err="1">
                <a:solidFill>
                  <a:srgbClr val="000000"/>
                </a:solidFill>
                <a:ea typeface="宋体" panose="02010600030101010101" pitchFamily="2" charset="-122"/>
                <a:cs typeface="Times New Roman" panose="02020603050405020304" pitchFamily="18" charset="0"/>
              </a:rPr>
              <a:t>D.today</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792485" y="1935571"/>
            <a:ext cx="458780"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B</a:t>
            </a:r>
            <a:endParaRPr lang="zh-CN" altLang="en-US" sz="3200" b="1" dirty="0">
              <a:solidFill>
                <a:srgbClr val="FF0000"/>
              </a:solidFill>
            </a:endParaRPr>
          </a:p>
        </p:txBody>
      </p:sp>
    </p:spTree>
    <p:extLst>
      <p:ext uri="{BB962C8B-B14F-4D97-AF65-F5344CB8AC3E}">
        <p14:creationId xmlns:p14="http://schemas.microsoft.com/office/powerpoint/2010/main" val="38216157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p:cNvSpPr>
            <a:spLocks noChangeAspect="1"/>
          </p:cNvSpPr>
          <p:nvPr/>
        </p:nvSpPr>
        <p:spPr>
          <a:xfrm>
            <a:off x="361950" y="719807"/>
            <a:ext cx="10807700" cy="5509200"/>
          </a:xfrm>
          <a:prstGeom prst="rect">
            <a:avLst/>
          </a:prstGeom>
        </p:spPr>
        <p:txBody>
          <a:bodyPr>
            <a:spAutoFit/>
          </a:bodyPr>
          <a:lstStyle/>
          <a:p>
            <a:pPr algn="ctr">
              <a:spcAft>
                <a:spcPts val="0"/>
              </a:spcAft>
              <a:tabLst>
                <a:tab pos="1188085" algn="l"/>
                <a:tab pos="2163445" algn="l"/>
                <a:tab pos="3142615" algn="l"/>
                <a:tab pos="4190365" algn="l"/>
              </a:tabLst>
            </a:pPr>
            <a:r>
              <a:rPr lang="en-US" altLang="zh-CN">
                <a:solidFill>
                  <a:srgbClr val="000000"/>
                </a:solidFill>
                <a:ea typeface="宋体" panose="02010600030101010101" pitchFamily="2" charset="-122"/>
                <a:cs typeface="Times New Roman" panose="02020603050405020304" pitchFamily="18" charset="0"/>
              </a:rPr>
              <a:t>C</a:t>
            </a:r>
            <a:endParaRPr lang="zh-CN" altLang="zh-CN">
              <a:solidFill>
                <a:srgbClr val="000000"/>
              </a:solidFill>
              <a:latin typeface="NEU-BZ-S92"/>
              <a:ea typeface="方正书宋_GBK"/>
              <a:cs typeface="Times New Roman" panose="02020603050405020304" pitchFamily="18" charset="0"/>
            </a:endParaRPr>
          </a:p>
          <a:p>
            <a:pPr indent="304800">
              <a:spcAft>
                <a:spcPts val="0"/>
              </a:spcAft>
              <a:tabLst>
                <a:tab pos="1188085" algn="l"/>
                <a:tab pos="2163445" algn="l"/>
                <a:tab pos="3142615" algn="l"/>
                <a:tab pos="4190365" algn="l"/>
              </a:tabLst>
            </a:pPr>
            <a:r>
              <a:rPr lang="en-US" altLang="zh-CN">
                <a:solidFill>
                  <a:srgbClr val="000000"/>
                </a:solidFill>
                <a:ea typeface="宋体" panose="02010600030101010101" pitchFamily="2" charset="-122"/>
                <a:cs typeface="Times New Roman" panose="02020603050405020304" pitchFamily="18" charset="0"/>
              </a:rPr>
              <a:t>Tom is from the USA. He came to China with his parents four years ago. He likes Chinese food. He also likes Chinese people. He thinks they are kind and friendly. Tom studies in my school. He is my classmate. He is a hard-working student. He gets up early every day. He usually goes to school by bike, sometimes on foot. He is good at English. He often helps us with our English, and we help him with his Chinese. We are happy to stay with him. Tom likes sports. He </a:t>
            </a:r>
            <a:r>
              <a:rPr lang="en-US" altLang="zh-CN">
                <a:solidFill>
                  <a:srgbClr val="000000"/>
                </a:solidFill>
                <a:ea typeface="宋体" panose="02010600030101010101" pitchFamily="2" charset="-122"/>
                <a:cs typeface="Times New Roman" panose="02020603050405020304" pitchFamily="18" charset="0"/>
              </a:rPr>
              <a:t>often </a:t>
            </a:r>
            <a:r>
              <a:rPr lang="en-US" altLang="zh-CN" smtClean="0">
                <a:solidFill>
                  <a:srgbClr val="000000"/>
                </a:solidFill>
                <a:ea typeface="宋体" panose="02010600030101010101" pitchFamily="2" charset="-122"/>
                <a:cs typeface="Times New Roman" panose="02020603050405020304" pitchFamily="18" charset="0"/>
              </a:rPr>
              <a:t>plays basketball with us after school. And sometimes he plays ping-pong with his parents on the weekend.</a:t>
            </a:r>
            <a:endParaRPr lang="zh-CN" altLang="zh-CN">
              <a:solidFill>
                <a:srgbClr val="000000"/>
              </a:solidFill>
              <a:effectLst/>
              <a:latin typeface="NEU-BZ-S92"/>
              <a:ea typeface="方正书宋_GBK"/>
              <a:cs typeface="Times New Roman" panose="02020603050405020304" pitchFamily="18" charset="0"/>
            </a:endParaRPr>
          </a:p>
        </p:txBody>
      </p:sp>
    </p:spTree>
    <p:extLst>
      <p:ext uri="{BB962C8B-B14F-4D97-AF65-F5344CB8AC3E}">
        <p14:creationId xmlns:p14="http://schemas.microsoft.com/office/powerpoint/2010/main" val="36013932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p:cNvSpPr>
            <a:spLocks noChangeAspect="1"/>
          </p:cNvSpPr>
          <p:nvPr/>
        </p:nvSpPr>
        <p:spPr>
          <a:xfrm>
            <a:off x="361950" y="719807"/>
            <a:ext cx="10807700" cy="4763227"/>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a:solidFill>
                  <a:srgbClr val="000000"/>
                </a:solidFill>
                <a:ea typeface="宋体" panose="02010600030101010101" pitchFamily="2" charset="-122"/>
                <a:cs typeface="Times New Roman" panose="02020603050405020304" pitchFamily="18" charset="0"/>
              </a:rPr>
              <a:t>(</a:t>
            </a:r>
            <a:r>
              <a:rPr lang="zh-CN" altLang="zh-CN">
                <a:solidFill>
                  <a:srgbClr val="000000"/>
                </a:solidFill>
                <a:ea typeface="宋体" panose="02010600030101010101" pitchFamily="2" charset="-122"/>
                <a:cs typeface="Times New Roman" panose="02020603050405020304" pitchFamily="18" charset="0"/>
              </a:rPr>
              <a:t>　　</a:t>
            </a:r>
            <a:r>
              <a:rPr lang="en-US" altLang="zh-CN">
                <a:solidFill>
                  <a:srgbClr val="000000"/>
                </a:solidFill>
                <a:ea typeface="宋体" panose="02010600030101010101" pitchFamily="2" charset="-122"/>
                <a:cs typeface="Times New Roman" panose="02020603050405020304" pitchFamily="18" charset="0"/>
              </a:rPr>
              <a:t>)1.When did Tom come to China?</a:t>
            </a:r>
            <a:endParaRPr lang="zh-CN" altLang="zh-CN">
              <a:solidFill>
                <a:srgbClr val="000000"/>
              </a:solidFill>
              <a:latin typeface="NEU-BZ-S92"/>
              <a:ea typeface="方正书宋_GBK"/>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a:solidFill>
                  <a:srgbClr val="000000"/>
                </a:solidFill>
                <a:ea typeface="宋体" panose="02010600030101010101" pitchFamily="2" charset="-122"/>
                <a:cs typeface="Times New Roman" panose="02020603050405020304" pitchFamily="18" charset="0"/>
              </a:rPr>
              <a:t>A.Last year.</a:t>
            </a:r>
            <a:endParaRPr lang="zh-CN" altLang="zh-CN">
              <a:solidFill>
                <a:srgbClr val="000000"/>
              </a:solidFill>
              <a:latin typeface="NEU-BZ-S92"/>
              <a:ea typeface="方正书宋_GBK"/>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a:solidFill>
                  <a:srgbClr val="000000"/>
                </a:solidFill>
                <a:ea typeface="宋体" panose="02010600030101010101" pitchFamily="2" charset="-122"/>
                <a:cs typeface="Times New Roman" panose="02020603050405020304" pitchFamily="18" charset="0"/>
              </a:rPr>
              <a:t>B.Four years ago.</a:t>
            </a:r>
            <a:endParaRPr lang="zh-CN" altLang="zh-CN">
              <a:solidFill>
                <a:srgbClr val="000000"/>
              </a:solidFill>
              <a:latin typeface="NEU-BZ-S92"/>
              <a:ea typeface="方正书宋_GBK"/>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a:solidFill>
                  <a:srgbClr val="000000"/>
                </a:solidFill>
                <a:ea typeface="宋体" panose="02010600030101010101" pitchFamily="2" charset="-122"/>
                <a:cs typeface="Times New Roman" panose="02020603050405020304" pitchFamily="18" charset="0"/>
              </a:rPr>
              <a:t>C.Last month.</a:t>
            </a:r>
            <a:endParaRPr lang="zh-CN" altLang="zh-CN">
              <a:solidFill>
                <a:srgbClr val="000000"/>
              </a:solidFill>
              <a:latin typeface="NEU-BZ-S92"/>
              <a:ea typeface="方正书宋_GBK"/>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a:solidFill>
                  <a:srgbClr val="000000"/>
                </a:solidFill>
                <a:ea typeface="宋体" panose="02010600030101010101" pitchFamily="2" charset="-122"/>
                <a:cs typeface="Times New Roman" panose="02020603050405020304" pitchFamily="18" charset="0"/>
              </a:rPr>
              <a:t>(</a:t>
            </a:r>
            <a:r>
              <a:rPr lang="zh-CN" altLang="zh-CN">
                <a:solidFill>
                  <a:srgbClr val="000000"/>
                </a:solidFill>
                <a:ea typeface="宋体" panose="02010600030101010101" pitchFamily="2" charset="-122"/>
                <a:cs typeface="Times New Roman" panose="02020603050405020304" pitchFamily="18" charset="0"/>
              </a:rPr>
              <a:t>　　</a:t>
            </a:r>
            <a:r>
              <a:rPr lang="en-US" altLang="zh-CN">
                <a:solidFill>
                  <a:srgbClr val="000000"/>
                </a:solidFill>
                <a:ea typeface="宋体" panose="02010600030101010101" pitchFamily="2" charset="-122"/>
                <a:cs typeface="Times New Roman" panose="02020603050405020304" pitchFamily="18" charset="0"/>
              </a:rPr>
              <a:t>)2.What does Tom like about China?</a:t>
            </a:r>
            <a:endParaRPr lang="zh-CN" altLang="zh-CN">
              <a:solidFill>
                <a:srgbClr val="000000"/>
              </a:solidFill>
              <a:latin typeface="NEU-BZ-S92"/>
              <a:ea typeface="方正书宋_GBK"/>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a:solidFill>
                  <a:srgbClr val="000000"/>
                </a:solidFill>
                <a:ea typeface="宋体" panose="02010600030101010101" pitchFamily="2" charset="-122"/>
                <a:cs typeface="Times New Roman" panose="02020603050405020304" pitchFamily="18" charset="0"/>
              </a:rPr>
              <a:t>A.Food and clothes.	</a:t>
            </a:r>
            <a:endParaRPr lang="zh-CN" altLang="zh-CN">
              <a:solidFill>
                <a:srgbClr val="000000"/>
              </a:solidFill>
              <a:latin typeface="NEU-BZ-S92"/>
              <a:ea typeface="方正书宋_GBK"/>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a:solidFill>
                  <a:srgbClr val="000000"/>
                </a:solidFill>
                <a:ea typeface="宋体" panose="02010600030101010101" pitchFamily="2" charset="-122"/>
                <a:cs typeface="Times New Roman" panose="02020603050405020304" pitchFamily="18" charset="0"/>
              </a:rPr>
              <a:t>B.Clothes and people.	</a:t>
            </a:r>
            <a:endParaRPr lang="zh-CN" altLang="zh-CN">
              <a:solidFill>
                <a:srgbClr val="000000"/>
              </a:solidFill>
              <a:latin typeface="NEU-BZ-S92"/>
              <a:ea typeface="方正书宋_GBK"/>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a:solidFill>
                  <a:srgbClr val="000000"/>
                </a:solidFill>
                <a:ea typeface="宋体" panose="02010600030101010101" pitchFamily="2" charset="-122"/>
                <a:cs typeface="Times New Roman" panose="02020603050405020304" pitchFamily="18" charset="0"/>
              </a:rPr>
              <a:t>C.Food and people.</a:t>
            </a:r>
            <a:endParaRPr lang="zh-CN" altLang="zh-CN">
              <a:solidFill>
                <a:srgbClr val="000000"/>
              </a:solidFill>
              <a:effectLst/>
              <a:latin typeface="NEU-BZ-S92"/>
              <a:ea typeface="方正书宋_GBK"/>
              <a:cs typeface="Times New Roman" panose="02020603050405020304" pitchFamily="18" charset="0"/>
            </a:endParaRPr>
          </a:p>
        </p:txBody>
      </p:sp>
      <p:sp>
        <p:nvSpPr>
          <p:cNvPr id="4" name="矩形 3"/>
          <p:cNvSpPr>
            <a:spLocks noChangeAspect="1"/>
          </p:cNvSpPr>
          <p:nvPr/>
        </p:nvSpPr>
        <p:spPr>
          <a:xfrm>
            <a:off x="720477" y="755435"/>
            <a:ext cx="458780"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B</a:t>
            </a:r>
            <a:endParaRPr lang="zh-CN" altLang="en-US" sz="3200" b="1" dirty="0">
              <a:solidFill>
                <a:srgbClr val="FF0000"/>
              </a:solidFill>
            </a:endParaRPr>
          </a:p>
        </p:txBody>
      </p:sp>
      <p:sp>
        <p:nvSpPr>
          <p:cNvPr id="5" name="矩形 4"/>
          <p:cNvSpPr>
            <a:spLocks noChangeAspect="1"/>
          </p:cNvSpPr>
          <p:nvPr/>
        </p:nvSpPr>
        <p:spPr>
          <a:xfrm>
            <a:off x="720477" y="3073118"/>
            <a:ext cx="481222" cy="631711"/>
          </a:xfrm>
          <a:prstGeom prst="rect">
            <a:avLst/>
          </a:prstGeom>
        </p:spPr>
        <p:txBody>
          <a:bodyPr wrap="none">
            <a:spAutoFit/>
          </a:bodyPr>
          <a:lstStyle/>
          <a:p>
            <a:pPr>
              <a:lnSpc>
                <a:spcPct val="120000"/>
              </a:lnSpc>
            </a:pPr>
            <a:r>
              <a:rPr lang="en-US" altLang="zh-CN" sz="3200" b="1" smtClean="0">
                <a:solidFill>
                  <a:srgbClr val="FF0000"/>
                </a:solidFill>
                <a:latin typeface="Times New Roman" panose="02020603050405020304" pitchFamily="18" charset="0"/>
              </a:rPr>
              <a:t>C</a:t>
            </a:r>
            <a:endParaRPr lang="zh-CN" altLang="en-US" sz="3200" b="1" dirty="0">
              <a:solidFill>
                <a:srgbClr val="FF0000"/>
              </a:solidFill>
            </a:endParaRPr>
          </a:p>
        </p:txBody>
      </p:sp>
    </p:spTree>
    <p:extLst>
      <p:ext uri="{BB962C8B-B14F-4D97-AF65-F5344CB8AC3E}">
        <p14:creationId xmlns:p14="http://schemas.microsoft.com/office/powerpoint/2010/main" val="429000285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1"/>
          <p:cNvSpPr>
            <a:spLocks noChangeAspect="1"/>
          </p:cNvSpPr>
          <p:nvPr/>
        </p:nvSpPr>
        <p:spPr>
          <a:xfrm>
            <a:off x="361950" y="1151855"/>
            <a:ext cx="10807700" cy="4172296"/>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a:solidFill>
                  <a:srgbClr val="000000"/>
                </a:solidFill>
                <a:ea typeface="宋体" panose="02010600030101010101" pitchFamily="2" charset="-122"/>
                <a:cs typeface="Times New Roman" panose="02020603050405020304" pitchFamily="18" charset="0"/>
              </a:rPr>
              <a:t>(</a:t>
            </a:r>
            <a:r>
              <a:rPr lang="zh-CN" altLang="zh-CN">
                <a:solidFill>
                  <a:srgbClr val="000000"/>
                </a:solidFill>
                <a:ea typeface="宋体" panose="02010600030101010101" pitchFamily="2" charset="-122"/>
                <a:cs typeface="Times New Roman" panose="02020603050405020304" pitchFamily="18" charset="0"/>
              </a:rPr>
              <a:t>　　</a:t>
            </a:r>
            <a:r>
              <a:rPr lang="en-US" altLang="zh-CN">
                <a:solidFill>
                  <a:srgbClr val="000000"/>
                </a:solidFill>
                <a:ea typeface="宋体" panose="02010600030101010101" pitchFamily="2" charset="-122"/>
                <a:cs typeface="Times New Roman" panose="02020603050405020304" pitchFamily="18" charset="0"/>
              </a:rPr>
              <a:t>)3.How does Tom usually go to school?</a:t>
            </a:r>
            <a:endParaRPr lang="zh-CN" altLang="zh-CN">
              <a:solidFill>
                <a:srgbClr val="000000"/>
              </a:solidFill>
              <a:latin typeface="NEU-BZ-S92"/>
              <a:ea typeface="方正书宋_GBK"/>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a:solidFill>
                  <a:srgbClr val="000000"/>
                </a:solidFill>
                <a:ea typeface="宋体" panose="02010600030101010101" pitchFamily="2" charset="-122"/>
                <a:cs typeface="Times New Roman" panose="02020603050405020304" pitchFamily="18" charset="0"/>
              </a:rPr>
              <a:t>A.By bus.</a:t>
            </a:r>
            <a:r>
              <a:rPr lang="zh-CN" altLang="zh-CN">
                <a:solidFill>
                  <a:srgbClr val="000000"/>
                </a:solidFill>
                <a:ea typeface="宋体" panose="02010600030101010101" pitchFamily="2" charset="-122"/>
                <a:cs typeface="Times New Roman" panose="02020603050405020304" pitchFamily="18" charset="0"/>
              </a:rPr>
              <a:t>　　　　　　　　</a:t>
            </a:r>
            <a:r>
              <a:rPr lang="en-US" altLang="zh-CN">
                <a:solidFill>
                  <a:srgbClr val="000000"/>
                </a:solidFill>
                <a:ea typeface="宋体" panose="02010600030101010101" pitchFamily="2" charset="-122"/>
                <a:cs typeface="Times New Roman" panose="02020603050405020304" pitchFamily="18" charset="0"/>
              </a:rPr>
              <a:t>B.By bike.</a:t>
            </a:r>
            <a:r>
              <a:rPr lang="zh-CN" altLang="zh-CN">
                <a:solidFill>
                  <a:srgbClr val="000000"/>
                </a:solidFill>
                <a:ea typeface="宋体" panose="02010600030101010101" pitchFamily="2" charset="-122"/>
                <a:cs typeface="Times New Roman" panose="02020603050405020304" pitchFamily="18" charset="0"/>
              </a:rPr>
              <a:t>　　　　　　　　</a:t>
            </a:r>
            <a:r>
              <a:rPr lang="en-US" altLang="zh-CN">
                <a:solidFill>
                  <a:srgbClr val="000000"/>
                </a:solidFill>
                <a:ea typeface="宋体" panose="02010600030101010101" pitchFamily="2" charset="-122"/>
                <a:cs typeface="Times New Roman" panose="02020603050405020304" pitchFamily="18" charset="0"/>
              </a:rPr>
              <a:t>C.On foot.</a:t>
            </a:r>
            <a:endParaRPr lang="zh-CN" altLang="zh-CN">
              <a:solidFill>
                <a:srgbClr val="000000"/>
              </a:solidFill>
              <a:latin typeface="NEU-BZ-S92"/>
              <a:ea typeface="方正书宋_GBK"/>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a:solidFill>
                  <a:srgbClr val="000000"/>
                </a:solidFill>
                <a:ea typeface="宋体" panose="02010600030101010101" pitchFamily="2" charset="-122"/>
                <a:cs typeface="Times New Roman" panose="02020603050405020304" pitchFamily="18" charset="0"/>
              </a:rPr>
              <a:t>(</a:t>
            </a:r>
            <a:r>
              <a:rPr lang="zh-CN" altLang="zh-CN">
                <a:solidFill>
                  <a:srgbClr val="000000"/>
                </a:solidFill>
                <a:ea typeface="宋体" panose="02010600030101010101" pitchFamily="2" charset="-122"/>
                <a:cs typeface="Times New Roman" panose="02020603050405020304" pitchFamily="18" charset="0"/>
              </a:rPr>
              <a:t>　　</a:t>
            </a:r>
            <a:r>
              <a:rPr lang="en-US" altLang="zh-CN">
                <a:solidFill>
                  <a:srgbClr val="000000"/>
                </a:solidFill>
                <a:ea typeface="宋体" panose="02010600030101010101" pitchFamily="2" charset="-122"/>
                <a:cs typeface="Times New Roman" panose="02020603050405020304" pitchFamily="18" charset="0"/>
              </a:rPr>
              <a:t>)4.When does Tom play basketball?</a:t>
            </a:r>
            <a:endParaRPr lang="zh-CN" altLang="zh-CN">
              <a:solidFill>
                <a:srgbClr val="000000"/>
              </a:solidFill>
              <a:latin typeface="NEU-BZ-S92"/>
              <a:ea typeface="方正书宋_GBK"/>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a:solidFill>
                  <a:srgbClr val="000000"/>
                </a:solidFill>
                <a:ea typeface="宋体" panose="02010600030101010101" pitchFamily="2" charset="-122"/>
                <a:cs typeface="Times New Roman" panose="02020603050405020304" pitchFamily="18" charset="0"/>
              </a:rPr>
              <a:t>A.After school.</a:t>
            </a:r>
            <a:endParaRPr lang="zh-CN" altLang="zh-CN">
              <a:solidFill>
                <a:srgbClr val="000000"/>
              </a:solidFill>
              <a:latin typeface="NEU-BZ-S92"/>
              <a:ea typeface="方正书宋_GBK"/>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a:solidFill>
                  <a:srgbClr val="000000"/>
                </a:solidFill>
                <a:ea typeface="宋体" panose="02010600030101010101" pitchFamily="2" charset="-122"/>
                <a:cs typeface="Times New Roman" panose="02020603050405020304" pitchFamily="18" charset="0"/>
              </a:rPr>
              <a:t>B.Every afternoon.</a:t>
            </a:r>
            <a:endParaRPr lang="zh-CN" altLang="zh-CN">
              <a:solidFill>
                <a:srgbClr val="000000"/>
              </a:solidFill>
              <a:latin typeface="NEU-BZ-S92"/>
              <a:ea typeface="方正书宋_GBK"/>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a:solidFill>
                  <a:srgbClr val="000000"/>
                </a:solidFill>
                <a:ea typeface="宋体" panose="02010600030101010101" pitchFamily="2" charset="-122"/>
                <a:cs typeface="Times New Roman" panose="02020603050405020304" pitchFamily="18" charset="0"/>
              </a:rPr>
              <a:t>C.On the weekend.</a:t>
            </a:r>
            <a:endParaRPr lang="zh-CN" altLang="zh-CN">
              <a:solidFill>
                <a:srgbClr val="000000"/>
              </a:solidFill>
              <a:effectLst/>
              <a:latin typeface="NEU-BZ-S92"/>
              <a:ea typeface="方正书宋_GBK"/>
              <a:cs typeface="Times New Roman" panose="02020603050405020304" pitchFamily="18" charset="0"/>
            </a:endParaRPr>
          </a:p>
        </p:txBody>
      </p:sp>
      <p:sp>
        <p:nvSpPr>
          <p:cNvPr id="3" name="矩形 2"/>
          <p:cNvSpPr>
            <a:spLocks noChangeAspect="1"/>
          </p:cNvSpPr>
          <p:nvPr/>
        </p:nvSpPr>
        <p:spPr>
          <a:xfrm>
            <a:off x="720477" y="1151855"/>
            <a:ext cx="458780"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B</a:t>
            </a:r>
            <a:endParaRPr lang="zh-CN" altLang="en-US" sz="3200" b="1" dirty="0">
              <a:solidFill>
                <a:srgbClr val="FF0000"/>
              </a:solidFill>
            </a:endParaRPr>
          </a:p>
        </p:txBody>
      </p:sp>
      <p:sp>
        <p:nvSpPr>
          <p:cNvPr id="4" name="矩形 3"/>
          <p:cNvSpPr>
            <a:spLocks noChangeAspect="1"/>
          </p:cNvSpPr>
          <p:nvPr/>
        </p:nvSpPr>
        <p:spPr>
          <a:xfrm>
            <a:off x="720477" y="2922147"/>
            <a:ext cx="481222" cy="631711"/>
          </a:xfrm>
          <a:prstGeom prst="rect">
            <a:avLst/>
          </a:prstGeom>
        </p:spPr>
        <p:txBody>
          <a:bodyPr wrap="none">
            <a:spAutoFit/>
          </a:bodyPr>
          <a:lstStyle/>
          <a:p>
            <a:pPr>
              <a:lnSpc>
                <a:spcPct val="120000"/>
              </a:lnSpc>
            </a:pPr>
            <a:r>
              <a:rPr lang="en-US" altLang="zh-CN" sz="3200" b="1" smtClean="0">
                <a:solidFill>
                  <a:srgbClr val="FF0000"/>
                </a:solidFill>
                <a:latin typeface="Times New Roman" panose="02020603050405020304" pitchFamily="18" charset="0"/>
              </a:rPr>
              <a:t>A</a:t>
            </a:r>
            <a:endParaRPr lang="zh-CN" altLang="en-US" sz="3200" b="1" dirty="0">
              <a:solidFill>
                <a:srgbClr val="FF0000"/>
              </a:solidFill>
            </a:endParaRPr>
          </a:p>
        </p:txBody>
      </p:sp>
    </p:spTree>
    <p:extLst>
      <p:ext uri="{BB962C8B-B14F-4D97-AF65-F5344CB8AC3E}">
        <p14:creationId xmlns:p14="http://schemas.microsoft.com/office/powerpoint/2010/main" val="386693291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1"/>
          <p:cNvSpPr>
            <a:spLocks noChangeAspect="1"/>
          </p:cNvSpPr>
          <p:nvPr/>
        </p:nvSpPr>
        <p:spPr>
          <a:xfrm>
            <a:off x="361950" y="1057118"/>
            <a:ext cx="10807700" cy="3613297"/>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a:solidFill>
                  <a:srgbClr val="000000"/>
                </a:solidFill>
                <a:latin typeface="Arial" panose="020B0604020202020204" pitchFamily="34" charset="0"/>
                <a:cs typeface="Times New Roman" panose="02020603050405020304" pitchFamily="18" charset="0"/>
              </a:rPr>
              <a:t>三</a:t>
            </a:r>
            <a:r>
              <a:rPr lang="zh-CN" altLang="zh-CN" smtClean="0">
                <a:solidFill>
                  <a:srgbClr val="000000"/>
                </a:solidFill>
                <a:latin typeface="Arial" panose="020B0604020202020204" pitchFamily="34" charset="0"/>
                <a:cs typeface="Times New Roman" panose="02020603050405020304" pitchFamily="18" charset="0"/>
              </a:rPr>
              <a:t>、</a:t>
            </a:r>
            <a:r>
              <a:rPr lang="zh-CN" altLang="en-US">
                <a:solidFill>
                  <a:srgbClr val="000000"/>
                </a:solidFill>
                <a:latin typeface="Arial" panose="020B0604020202020204" pitchFamily="34" charset="0"/>
                <a:cs typeface="Times New Roman" panose="02020603050405020304" pitchFamily="18" charset="0"/>
              </a:rPr>
              <a:t>写作</a:t>
            </a:r>
            <a:r>
              <a:rPr lang="zh-CN" altLang="zh-CN" smtClean="0">
                <a:solidFill>
                  <a:srgbClr val="000000"/>
                </a:solidFill>
                <a:latin typeface="Arial" panose="020B0604020202020204" pitchFamily="34" charset="0"/>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gn="ct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请你写一篇小短文</a:t>
            </a:r>
            <a:r>
              <a:rPr lang="en-US" altLang="zh-CN" dirty="0">
                <a:solidFill>
                  <a:srgbClr val="000000"/>
                </a:solid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介绍一下你的姓名、年龄、所在班级、怎么去</a:t>
            </a:r>
            <a:r>
              <a:rPr lang="zh-CN" altLang="zh-CN" dirty="0" smtClean="0">
                <a:solidFill>
                  <a:srgbClr val="000000"/>
                </a:solidFill>
                <a:ea typeface="宋体" panose="02010600030101010101" pitchFamily="2" charset="-122"/>
                <a:cs typeface="Times New Roman" panose="02020603050405020304" pitchFamily="18" charset="0"/>
              </a:rPr>
              <a:t>上学</a:t>
            </a:r>
            <a:r>
              <a:rPr lang="zh-CN" altLang="en-US" dirty="0" smtClean="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你</a:t>
            </a:r>
            <a:r>
              <a:rPr lang="zh-CN" altLang="zh-CN" dirty="0">
                <a:solidFill>
                  <a:srgbClr val="000000"/>
                </a:solidFill>
                <a:ea typeface="宋体" panose="02010600030101010101" pitchFamily="2" charset="-122"/>
                <a:cs typeface="Times New Roman" panose="02020603050405020304" pitchFamily="18" charset="0"/>
              </a:rPr>
              <a:t>父母的工作、他们怎么去上班等情况。不少于</a:t>
            </a:r>
            <a:r>
              <a:rPr lang="en-US" altLang="zh-CN" dirty="0">
                <a:solidFill>
                  <a:srgbClr val="000000"/>
                </a:solidFill>
                <a:ea typeface="宋体" panose="02010600030101010101" pitchFamily="2" charset="-122"/>
                <a:cs typeface="Times New Roman" panose="02020603050405020304" pitchFamily="18" charset="0"/>
              </a:rPr>
              <a:t>50</a:t>
            </a:r>
            <a:r>
              <a:rPr lang="zh-CN" altLang="zh-CN" dirty="0">
                <a:solidFill>
                  <a:srgbClr val="000000"/>
                </a:solidFill>
                <a:ea typeface="宋体" panose="02010600030101010101" pitchFamily="2" charset="-122"/>
                <a:cs typeface="Times New Roman" panose="02020603050405020304" pitchFamily="18" charset="0"/>
              </a:rPr>
              <a:t>词。</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zh-CN" altLang="zh-CN" dirty="0">
                <a:latin typeface="Arial" panose="020B0604020202020204" pitchFamily="34" charset="0"/>
                <a:cs typeface="Times New Roman" panose="02020603050405020304" pitchFamily="18" charset="0"/>
              </a:rPr>
              <a:t>答案</a:t>
            </a:r>
            <a:r>
              <a:rPr lang="en-US" altLang="zh-CN" dirty="0">
                <a:latin typeface="Arial" panose="020B0604020202020204" pitchFamily="34" charset="0"/>
                <a:cs typeface="Times New Roman" panose="02020603050405020304" pitchFamily="18" charset="0"/>
              </a:rPr>
              <a:t>:</a:t>
            </a:r>
            <a:r>
              <a:rPr lang="zh-CN" altLang="zh-CN" dirty="0">
                <a:solidFill>
                  <a:srgbClr val="000000"/>
                </a:solidFill>
                <a:latin typeface="NEU-BZ-S92"/>
                <a:ea typeface="方正启体简体" panose="03000509000000000000" pitchFamily="65" charset="-122"/>
                <a:cs typeface="Times New Roman" panose="02020603050405020304" pitchFamily="18" charset="0"/>
              </a:rPr>
              <a:t>略</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7852312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randombar(horizontal)">
                                      <p:cBhvr>
                                        <p:cTn id="7"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p:cNvSpPr>
            <a:spLocks noChangeAspect="1"/>
          </p:cNvSpPr>
          <p:nvPr/>
        </p:nvSpPr>
        <p:spPr>
          <a:xfrm>
            <a:off x="361950" y="709237"/>
            <a:ext cx="10807700" cy="1217641"/>
          </a:xfrm>
          <a:prstGeom prst="rect">
            <a:avLst/>
          </a:prstGeom>
        </p:spPr>
        <p:txBody>
          <a:bodyPr>
            <a:spAutoFit/>
          </a:bodyPr>
          <a:lstStyle/>
          <a:p>
            <a:pPr algn="ct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B</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请你根据图示</a:t>
            </a:r>
            <a:r>
              <a:rPr lang="en-US" altLang="zh-CN" dirty="0">
                <a:solidFill>
                  <a:srgbClr val="000000"/>
                </a:solid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写一写到书店的路线。不少于</a:t>
            </a:r>
            <a:r>
              <a:rPr lang="en-US" altLang="zh-CN" dirty="0">
                <a:solidFill>
                  <a:srgbClr val="000000"/>
                </a:solidFill>
                <a:ea typeface="宋体" panose="02010600030101010101" pitchFamily="2" charset="-122"/>
                <a:cs typeface="Times New Roman" panose="02020603050405020304" pitchFamily="18" charset="0"/>
              </a:rPr>
              <a:t>50</a:t>
            </a:r>
            <a:r>
              <a:rPr lang="zh-CN" altLang="zh-CN" dirty="0">
                <a:solidFill>
                  <a:srgbClr val="000000"/>
                </a:solidFill>
                <a:ea typeface="宋体" panose="02010600030101010101" pitchFamily="2" charset="-122"/>
                <a:cs typeface="Times New Roman" panose="02020603050405020304" pitchFamily="18" charset="0"/>
              </a:rPr>
              <a:t>词。</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6" name="矩形 5"/>
          <p:cNvSpPr>
            <a:spLocks noChangeAspect="1"/>
          </p:cNvSpPr>
          <p:nvPr/>
        </p:nvSpPr>
        <p:spPr>
          <a:xfrm>
            <a:off x="361950" y="5389757"/>
            <a:ext cx="1763624" cy="658642"/>
          </a:xfrm>
          <a:prstGeom prst="rect">
            <a:avLst/>
          </a:prstGeom>
        </p:spPr>
        <p:txBody>
          <a:bodyPr wrap="none">
            <a:spAutoFit/>
          </a:bodyPr>
          <a:lstStyle/>
          <a:p>
            <a:pPr>
              <a:lnSpc>
                <a:spcPct val="120000"/>
              </a:lnSpc>
              <a:spcAft>
                <a:spcPts val="0"/>
              </a:spcAft>
              <a:tabLst>
                <a:tab pos="1188085" algn="l"/>
                <a:tab pos="2163445" algn="l"/>
                <a:tab pos="3142615" algn="l"/>
                <a:tab pos="4190365" algn="l"/>
              </a:tabLst>
            </a:pPr>
            <a:r>
              <a:rPr lang="zh-CN" altLang="zh-CN" dirty="0">
                <a:latin typeface="Arial" panose="020B0604020202020204" pitchFamily="34" charset="0"/>
                <a:cs typeface="Times New Roman" panose="02020603050405020304" pitchFamily="18" charset="0"/>
              </a:rPr>
              <a:t>答案</a:t>
            </a:r>
            <a:r>
              <a:rPr lang="en-US" altLang="zh-CN" dirty="0">
                <a:latin typeface="Arial" panose="020B0604020202020204" pitchFamily="34" charset="0"/>
                <a:cs typeface="Times New Roman" panose="02020603050405020304" pitchFamily="18" charset="0"/>
              </a:rPr>
              <a:t>:</a:t>
            </a:r>
            <a:r>
              <a:rPr lang="zh-CN" altLang="zh-CN" dirty="0" smtClean="0">
                <a:solidFill>
                  <a:srgbClr val="000000"/>
                </a:solidFill>
                <a:latin typeface="NEU-BZ-S92"/>
                <a:ea typeface="方正启体简体" panose="03000509000000000000" pitchFamily="65" charset="-122"/>
                <a:cs typeface="Times New Roman" panose="02020603050405020304" pitchFamily="18" charset="0"/>
              </a:rPr>
              <a:t>略</a:t>
            </a:r>
            <a:r>
              <a:rPr lang="en-US" altLang="zh-CN" dirty="0" smtClean="0">
                <a:solidFill>
                  <a:srgbClr val="000000"/>
                </a:solidFill>
                <a:latin typeface="NEU-BZ-S92"/>
                <a:ea typeface="方正启体简体"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pic>
        <p:nvPicPr>
          <p:cNvPr id="7" name="24eg31.eps" descr="id:2147489854;FounderCES"/>
          <p:cNvPicPr/>
          <p:nvPr/>
        </p:nvPicPr>
        <p:blipFill>
          <a:blip r:embed="rId2"/>
          <a:stretch>
            <a:fillRect/>
          </a:stretch>
        </p:blipFill>
        <p:spPr>
          <a:xfrm>
            <a:off x="1872605" y="1920891"/>
            <a:ext cx="6815914" cy="2808312"/>
          </a:xfrm>
          <a:prstGeom prst="rect">
            <a:avLst/>
          </a:prstGeom>
        </p:spPr>
      </p:pic>
    </p:spTree>
    <p:extLst>
      <p:ext uri="{BB962C8B-B14F-4D97-AF65-F5344CB8AC3E}">
        <p14:creationId xmlns:p14="http://schemas.microsoft.com/office/powerpoint/2010/main" val="16497566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80717" y="1295871"/>
            <a:ext cx="5400600" cy="2800767"/>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r>
              <a:rPr lang="zh-CN" altLang="en-US"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r>
              <a:rPr lang="zh-CN" altLang="en-US"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97908190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1"/>
          <p:cNvSpPr>
            <a:spLocks noChangeAspect="1"/>
          </p:cNvSpPr>
          <p:nvPr/>
        </p:nvSpPr>
        <p:spPr>
          <a:xfrm>
            <a:off x="361950" y="631749"/>
            <a:ext cx="10807700" cy="5685018"/>
          </a:xfrm>
          <a:prstGeom prst="rect">
            <a:avLst/>
          </a:prstGeom>
        </p:spPr>
        <p:txBody>
          <a:bodyPr>
            <a:spAutoFit/>
          </a:bodyPr>
          <a:lstStyle/>
          <a:p>
            <a:pPr>
              <a:lnSpc>
                <a:spcPts val="44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一、阅读短文</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Arial" panose="020B0604020202020204" pitchFamily="34" charset="0"/>
                <a:cs typeface="Times New Roman" panose="02020603050405020304" pitchFamily="18" charset="0"/>
              </a:rPr>
              <a:t> </a:t>
            </a:r>
            <a:r>
              <a:rPr lang="zh-CN" altLang="zh-CN" dirty="0">
                <a:solidFill>
                  <a:srgbClr val="000000"/>
                </a:solidFill>
                <a:latin typeface="Arial" panose="020B0604020202020204" pitchFamily="34" charset="0"/>
                <a:cs typeface="Times New Roman" panose="02020603050405020304" pitchFamily="18" charset="0"/>
              </a:rPr>
              <a:t>判断正误</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Arial" panose="020B0604020202020204" pitchFamily="34" charset="0"/>
                <a:cs typeface="Times New Roman" panose="02020603050405020304" pitchFamily="18" charset="0"/>
              </a:rPr>
              <a:t> </a:t>
            </a:r>
            <a:r>
              <a:rPr lang="zh-CN" altLang="zh-CN" dirty="0">
                <a:solidFill>
                  <a:srgbClr val="000000"/>
                </a:solidFill>
                <a:latin typeface="Arial" panose="020B0604020202020204" pitchFamily="34" charset="0"/>
                <a:cs typeface="Times New Roman" panose="02020603050405020304" pitchFamily="18" charset="0"/>
              </a:rPr>
              <a:t>正确的写</a:t>
            </a:r>
            <a:r>
              <a:rPr lang="en-US" altLang="zh-CN" dirty="0">
                <a:solidFill>
                  <a:srgbClr val="000000"/>
                </a:solidFill>
                <a:ea typeface="宋体" panose="02010600030101010101" pitchFamily="2" charset="-122"/>
                <a:cs typeface="Times New Roman" panose="02020603050405020304" pitchFamily="18" charset="0"/>
              </a:rPr>
              <a:t>“T”,</a:t>
            </a:r>
            <a:r>
              <a:rPr lang="en-US" altLang="zh-CN" dirty="0">
                <a:solidFill>
                  <a:srgbClr val="000000"/>
                </a:solidFill>
                <a:latin typeface="Arial" panose="020B0604020202020204" pitchFamily="34" charset="0"/>
                <a:cs typeface="Times New Roman" panose="02020603050405020304" pitchFamily="18" charset="0"/>
              </a:rPr>
              <a:t> </a:t>
            </a:r>
            <a:r>
              <a:rPr lang="zh-CN" altLang="zh-CN" dirty="0">
                <a:solidFill>
                  <a:srgbClr val="000000"/>
                </a:solidFill>
                <a:latin typeface="Arial" panose="020B0604020202020204" pitchFamily="34" charset="0"/>
                <a:cs typeface="Times New Roman" panose="02020603050405020304" pitchFamily="18" charset="0"/>
              </a:rPr>
              <a:t>错误的写</a:t>
            </a:r>
            <a:r>
              <a:rPr lang="en-US" altLang="zh-CN" dirty="0">
                <a:solidFill>
                  <a:srgbClr val="000000"/>
                </a:solidFill>
                <a:ea typeface="宋体" panose="02010600030101010101" pitchFamily="2" charset="-122"/>
                <a:cs typeface="Times New Roman" panose="02020603050405020304" pitchFamily="18" charset="0"/>
              </a:rPr>
              <a:t>“F”</a:t>
            </a:r>
            <a:r>
              <a:rPr lang="zh-CN" altLang="zh-CN" dirty="0">
                <a:solidFill>
                  <a:srgbClr val="000000"/>
                </a:solidFill>
                <a:latin typeface="Arial" panose="020B0604020202020204" pitchFamily="34" charset="0"/>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gn="ctr">
              <a:lnSpc>
                <a:spcPts val="44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720000">
              <a:lnSpc>
                <a:spcPts val="44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Hi, </a:t>
            </a:r>
            <a:r>
              <a:rPr lang="en-US" altLang="zh-CN" dirty="0" smtClean="0">
                <a:solidFill>
                  <a:srgbClr val="000000"/>
                </a:solidFill>
                <a:ea typeface="宋体" panose="02010600030101010101" pitchFamily="2" charset="-122"/>
                <a:cs typeface="Times New Roman" panose="02020603050405020304" pitchFamily="18" charset="0"/>
              </a:rPr>
              <a:t>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m </a:t>
            </a:r>
            <a:r>
              <a:rPr lang="en-US" altLang="zh-CN" dirty="0">
                <a:solidFill>
                  <a:srgbClr val="000000"/>
                </a:solidFill>
                <a:ea typeface="宋体" panose="02010600030101010101" pitchFamily="2" charset="-122"/>
                <a:cs typeface="Times New Roman" panose="02020603050405020304" pitchFamily="18" charset="0"/>
              </a:rPr>
              <a:t>Chen </a:t>
            </a:r>
            <a:r>
              <a:rPr lang="en-US" altLang="zh-CN" dirty="0" err="1">
                <a:solidFill>
                  <a:srgbClr val="000000"/>
                </a:solidFill>
                <a:ea typeface="宋体" panose="02010600030101010101" pitchFamily="2" charset="-122"/>
                <a:cs typeface="Times New Roman" panose="02020603050405020304" pitchFamily="18" charset="0"/>
              </a:rPr>
              <a:t>Jie</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m </a:t>
            </a:r>
            <a:r>
              <a:rPr lang="en-US" altLang="zh-CN" dirty="0">
                <a:solidFill>
                  <a:srgbClr val="000000"/>
                </a:solidFill>
                <a:ea typeface="宋体" panose="02010600030101010101" pitchFamily="2" charset="-122"/>
                <a:cs typeface="Times New Roman" panose="02020603050405020304" pitchFamily="18" charset="0"/>
              </a:rPr>
              <a:t>a Chinese girl. </a:t>
            </a:r>
            <a:r>
              <a:rPr lang="en-US" altLang="zh-CN" dirty="0" smtClean="0">
                <a:solidFill>
                  <a:srgbClr val="000000"/>
                </a:solidFill>
                <a:ea typeface="宋体" panose="02010600030101010101" pitchFamily="2" charset="-122"/>
                <a:cs typeface="Times New Roman" panose="02020603050405020304" pitchFamily="18" charset="0"/>
              </a:rPr>
              <a:t>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m </a:t>
            </a:r>
            <a:r>
              <a:rPr lang="en-US" altLang="zh-CN" dirty="0">
                <a:solidFill>
                  <a:srgbClr val="000000"/>
                </a:solidFill>
                <a:ea typeface="宋体" panose="02010600030101010101" pitchFamily="2" charset="-122"/>
                <a:cs typeface="Times New Roman" panose="02020603050405020304" pitchFamily="18" charset="0"/>
              </a:rPr>
              <a:t>going to have a busy weekend! On Saturday morning, </a:t>
            </a:r>
            <a:r>
              <a:rPr lang="en-US" altLang="zh-CN" dirty="0" smtClean="0">
                <a:solidFill>
                  <a:srgbClr val="000000"/>
                </a:solidFill>
                <a:ea typeface="宋体" panose="02010600030101010101" pitchFamily="2" charset="-122"/>
                <a:cs typeface="Times New Roman" panose="02020603050405020304" pitchFamily="18" charset="0"/>
              </a:rPr>
              <a:t>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m </a:t>
            </a:r>
            <a:r>
              <a:rPr lang="en-US" altLang="zh-CN" dirty="0">
                <a:solidFill>
                  <a:srgbClr val="000000"/>
                </a:solidFill>
                <a:ea typeface="宋体" panose="02010600030101010101" pitchFamily="2" charset="-122"/>
                <a:cs typeface="Times New Roman" panose="02020603050405020304" pitchFamily="18" charset="0"/>
              </a:rPr>
              <a:t>going to the supermarket to buy some new clothes for my doll. </a:t>
            </a:r>
            <a:r>
              <a:rPr lang="en-US" altLang="zh-CN" dirty="0" smtClean="0">
                <a:solidFill>
                  <a:srgbClr val="000000"/>
                </a:solidFill>
                <a:ea typeface="宋体" panose="02010600030101010101" pitchFamily="2" charset="-122"/>
                <a:cs typeface="Times New Roman" panose="02020603050405020304" pitchFamily="18" charset="0"/>
              </a:rPr>
              <a:t>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m </a:t>
            </a:r>
            <a:r>
              <a:rPr lang="en-US" altLang="zh-CN" dirty="0">
                <a:solidFill>
                  <a:srgbClr val="000000"/>
                </a:solidFill>
                <a:ea typeface="宋体" panose="02010600030101010101" pitchFamily="2" charset="-122"/>
                <a:cs typeface="Times New Roman" panose="02020603050405020304" pitchFamily="18" charset="0"/>
              </a:rPr>
              <a:t>going there by bus. Then </a:t>
            </a:r>
            <a:r>
              <a:rPr lang="en-US" altLang="zh-CN" dirty="0" smtClean="0">
                <a:solidFill>
                  <a:srgbClr val="000000"/>
                </a:solidFill>
                <a:ea typeface="宋体" panose="02010600030101010101" pitchFamily="2" charset="-122"/>
                <a:cs typeface="Times New Roman" panose="02020603050405020304" pitchFamily="18" charset="0"/>
              </a:rPr>
              <a:t>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m </a:t>
            </a:r>
            <a:r>
              <a:rPr lang="en-US" altLang="zh-CN" dirty="0">
                <a:solidFill>
                  <a:srgbClr val="000000"/>
                </a:solidFill>
                <a:ea typeface="宋体" panose="02010600030101010101" pitchFamily="2" charset="-122"/>
                <a:cs typeface="Times New Roman" panose="02020603050405020304" pitchFamily="18" charset="0"/>
              </a:rPr>
              <a:t>going to go home and draw some pictures and do my homework. After lunch, </a:t>
            </a:r>
            <a:r>
              <a:rPr lang="en-US" altLang="zh-CN" dirty="0" smtClean="0">
                <a:solidFill>
                  <a:srgbClr val="000000"/>
                </a:solidFill>
                <a:ea typeface="宋体" panose="02010600030101010101" pitchFamily="2" charset="-122"/>
                <a:cs typeface="Times New Roman" panose="02020603050405020304" pitchFamily="18" charset="0"/>
              </a:rPr>
              <a:t>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m </a:t>
            </a:r>
            <a:r>
              <a:rPr lang="en-US" altLang="zh-CN" dirty="0">
                <a:solidFill>
                  <a:srgbClr val="000000"/>
                </a:solidFill>
                <a:ea typeface="宋体" panose="02010600030101010101" pitchFamily="2" charset="-122"/>
                <a:cs typeface="Times New Roman" panose="02020603050405020304" pitchFamily="18" charset="0"/>
              </a:rPr>
              <a:t>going to help my mother clean the house. On Sunday, </a:t>
            </a:r>
            <a:r>
              <a:rPr lang="en-US" altLang="zh-CN" dirty="0" smtClean="0">
                <a:solidFill>
                  <a:srgbClr val="000000"/>
                </a:solidFill>
                <a:ea typeface="宋体" panose="02010600030101010101" pitchFamily="2" charset="-122"/>
                <a:cs typeface="Times New Roman" panose="02020603050405020304" pitchFamily="18" charset="0"/>
              </a:rPr>
              <a:t>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m </a:t>
            </a:r>
            <a:r>
              <a:rPr lang="en-US" altLang="zh-CN" dirty="0">
                <a:solidFill>
                  <a:srgbClr val="000000"/>
                </a:solidFill>
                <a:ea typeface="宋体" panose="02010600030101010101" pitchFamily="2" charset="-122"/>
                <a:cs typeface="Times New Roman" panose="02020603050405020304" pitchFamily="18" charset="0"/>
              </a:rPr>
              <a:t>going to visit my grandparents with my brother. We are going to have lunch with them.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8351336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p:cNvSpPr>
            <a:spLocks noChangeAspect="1"/>
          </p:cNvSpPr>
          <p:nvPr/>
        </p:nvSpPr>
        <p:spPr>
          <a:xfrm>
            <a:off x="361950" y="1151855"/>
            <a:ext cx="10807700" cy="3637919"/>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)1.Chen </a:t>
            </a:r>
            <a:r>
              <a:rPr lang="en-US" altLang="zh-CN" dirty="0" err="1">
                <a:solidFill>
                  <a:srgbClr val="000000"/>
                </a:solidFill>
                <a:ea typeface="宋体" panose="02010600030101010101" pitchFamily="2" charset="-122"/>
                <a:cs typeface="Times New Roman" panose="02020603050405020304" pitchFamily="18" charset="0"/>
              </a:rPr>
              <a:t>Jie</a:t>
            </a:r>
            <a:r>
              <a:rPr lang="en-US" altLang="zh-CN" dirty="0">
                <a:solidFill>
                  <a:srgbClr val="000000"/>
                </a:solidFill>
                <a:ea typeface="宋体" panose="02010600030101010101" pitchFamily="2" charset="-122"/>
                <a:cs typeface="Times New Roman" panose="02020603050405020304" pitchFamily="18" charset="0"/>
              </a:rPr>
              <a:t> is going to have a busy weekend.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2.She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going to buy some clothes for her doll.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)3.She </a:t>
            </a:r>
            <a:r>
              <a:rPr lang="en-US" altLang="zh-CN" dirty="0" smtClean="0">
                <a:solidFill>
                  <a:srgbClr val="000000"/>
                </a:solidFill>
                <a:ea typeface="宋体" panose="02010600030101010101" pitchFamily="2" charset="-122"/>
                <a:cs typeface="Times New Roman" panose="02020603050405020304" pitchFamily="18" charset="0"/>
              </a:rPr>
              <a:t>doesn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have any homework this weekend.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4.She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going to help her mother clean the house.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5.She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going to visit her uncle and aunt with her brother.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792485" y="1151855"/>
            <a:ext cx="458780"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T</a:t>
            </a:r>
            <a:endParaRPr lang="zh-CN" altLang="en-US" sz="3200" b="1" dirty="0">
              <a:solidFill>
                <a:srgbClr val="FF0000"/>
              </a:solidFill>
            </a:endParaRPr>
          </a:p>
        </p:txBody>
      </p:sp>
      <p:sp>
        <p:nvSpPr>
          <p:cNvPr id="5" name="矩形 4"/>
          <p:cNvSpPr>
            <a:spLocks noChangeAspect="1"/>
          </p:cNvSpPr>
          <p:nvPr/>
        </p:nvSpPr>
        <p:spPr>
          <a:xfrm>
            <a:off x="792485" y="1783566"/>
            <a:ext cx="458780"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T</a:t>
            </a:r>
            <a:endParaRPr lang="zh-CN" altLang="en-US" sz="3200" b="1" dirty="0">
              <a:solidFill>
                <a:srgbClr val="FF0000"/>
              </a:solidFill>
            </a:endParaRPr>
          </a:p>
        </p:txBody>
      </p:sp>
      <p:sp>
        <p:nvSpPr>
          <p:cNvPr id="6" name="矩形 5"/>
          <p:cNvSpPr>
            <a:spLocks noChangeAspect="1"/>
          </p:cNvSpPr>
          <p:nvPr/>
        </p:nvSpPr>
        <p:spPr>
          <a:xfrm>
            <a:off x="792485" y="2354082"/>
            <a:ext cx="434734"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F</a:t>
            </a:r>
            <a:endParaRPr lang="zh-CN" altLang="en-US" sz="3200" b="1" dirty="0">
              <a:solidFill>
                <a:srgbClr val="FF0000"/>
              </a:solidFill>
            </a:endParaRPr>
          </a:p>
        </p:txBody>
      </p:sp>
      <p:sp>
        <p:nvSpPr>
          <p:cNvPr id="8" name="矩形 7"/>
          <p:cNvSpPr>
            <a:spLocks noChangeAspect="1"/>
          </p:cNvSpPr>
          <p:nvPr/>
        </p:nvSpPr>
        <p:spPr>
          <a:xfrm>
            <a:off x="792485" y="2911940"/>
            <a:ext cx="458780"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T</a:t>
            </a:r>
            <a:endParaRPr lang="zh-CN" altLang="en-US" sz="3200" b="1" dirty="0">
              <a:solidFill>
                <a:srgbClr val="FF0000"/>
              </a:solidFill>
            </a:endParaRPr>
          </a:p>
        </p:txBody>
      </p:sp>
      <p:sp>
        <p:nvSpPr>
          <p:cNvPr id="9" name="矩形 8"/>
          <p:cNvSpPr>
            <a:spLocks noChangeAspect="1"/>
          </p:cNvSpPr>
          <p:nvPr/>
        </p:nvSpPr>
        <p:spPr>
          <a:xfrm>
            <a:off x="792485" y="3542596"/>
            <a:ext cx="434734"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F</a:t>
            </a:r>
            <a:endParaRPr lang="zh-CN" altLang="en-US" sz="3200" b="1" dirty="0">
              <a:solidFill>
                <a:srgbClr val="FF0000"/>
              </a:solidFill>
            </a:endParaRPr>
          </a:p>
        </p:txBody>
      </p:sp>
    </p:spTree>
    <p:extLst>
      <p:ext uri="{BB962C8B-B14F-4D97-AF65-F5344CB8AC3E}">
        <p14:creationId xmlns:p14="http://schemas.microsoft.com/office/powerpoint/2010/main" val="36463783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randombar(horizontal)">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randombar(horizontal)">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p:cNvSpPr>
            <a:spLocks noChangeAspect="1"/>
          </p:cNvSpPr>
          <p:nvPr/>
        </p:nvSpPr>
        <p:spPr>
          <a:xfrm>
            <a:off x="361950" y="693047"/>
            <a:ext cx="10807700" cy="5509200"/>
          </a:xfrm>
          <a:prstGeom prst="rect">
            <a:avLst/>
          </a:prstGeom>
        </p:spPr>
        <p:txBody>
          <a:bodyPr>
            <a:spAutoFit/>
          </a:bodyPr>
          <a:lstStyle/>
          <a:p>
            <a:pPr algn="ctr">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B</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720000">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There are six friends in the Green Woods(</a:t>
            </a:r>
            <a:r>
              <a:rPr lang="zh-CN" altLang="zh-CN" dirty="0">
                <a:solidFill>
                  <a:srgbClr val="000000"/>
                </a:solidFill>
                <a:ea typeface="宋体" panose="02010600030101010101" pitchFamily="2" charset="-122"/>
                <a:cs typeface="Times New Roman" panose="02020603050405020304" pitchFamily="18" charset="0"/>
              </a:rPr>
              <a:t>绿色森林</a:t>
            </a:r>
            <a:r>
              <a:rPr lang="en-US" altLang="zh-CN" dirty="0">
                <a:solidFill>
                  <a:srgbClr val="000000"/>
                </a:solidFill>
                <a:ea typeface="宋体" panose="02010600030101010101" pitchFamily="2" charset="-122"/>
                <a:cs typeface="Times New Roman" panose="02020603050405020304" pitchFamily="18" charset="0"/>
              </a:rPr>
              <a:t>). They are happy. The bird is a singer. She sings songs in the tree. The dog is an artist(</a:t>
            </a:r>
            <a:r>
              <a:rPr lang="zh-CN" altLang="zh-CN" dirty="0">
                <a:solidFill>
                  <a:srgbClr val="000000"/>
                </a:solidFill>
                <a:ea typeface="宋体" panose="02010600030101010101" pitchFamily="2" charset="-122"/>
                <a:cs typeface="Times New Roman" panose="02020603050405020304" pitchFamily="18" charset="0"/>
              </a:rPr>
              <a:t>艺术家</a:t>
            </a:r>
            <a:r>
              <a:rPr lang="en-US" altLang="zh-CN" dirty="0">
                <a:solidFill>
                  <a:srgbClr val="000000"/>
                </a:solidFill>
                <a:ea typeface="宋体" panose="02010600030101010101" pitchFamily="2" charset="-122"/>
                <a:cs typeface="Times New Roman" panose="02020603050405020304" pitchFamily="18" charset="0"/>
              </a:rPr>
              <a:t>). He draws pictures on the ground. Look at the monkey. He is so funny. He makes the other animals happy. What does he do? </a:t>
            </a:r>
            <a:r>
              <a:rPr lang="en-US" altLang="zh-CN" dirty="0" smtClean="0">
                <a:solidFill>
                  <a:srgbClr val="000000"/>
                </a:solidFill>
                <a:ea typeface="宋体" panose="02010600030101010101" pitchFamily="2" charset="-122"/>
                <a:cs typeface="Times New Roman" panose="02020603050405020304" pitchFamily="18" charset="0"/>
              </a:rPr>
              <a:t>He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an actor(</a:t>
            </a:r>
            <a:r>
              <a:rPr lang="zh-CN" altLang="zh-CN" dirty="0">
                <a:solidFill>
                  <a:srgbClr val="000000"/>
                </a:solidFill>
                <a:ea typeface="宋体" panose="02010600030101010101" pitchFamily="2" charset="-122"/>
                <a:cs typeface="Times New Roman" panose="02020603050405020304" pitchFamily="18" charset="0"/>
              </a:rPr>
              <a:t>演员</a:t>
            </a:r>
            <a:r>
              <a:rPr lang="en-US" altLang="zh-CN" dirty="0">
                <a:solidFill>
                  <a:srgbClr val="000000"/>
                </a:solidFill>
                <a:ea typeface="宋体" panose="02010600030101010101" pitchFamily="2" charset="-122"/>
                <a:cs typeface="Times New Roman" panose="02020603050405020304" pitchFamily="18" charset="0"/>
              </a:rPr>
              <a:t>). The street is so clean. Who is the cleaner? The bear is sweeping the fallen leaves. The parrot(</a:t>
            </a:r>
            <a:r>
              <a:rPr lang="zh-CN" altLang="zh-CN" dirty="0">
                <a:solidFill>
                  <a:srgbClr val="000000"/>
                </a:solidFill>
                <a:ea typeface="宋体" panose="02010600030101010101" pitchFamily="2" charset="-122"/>
                <a:cs typeface="Times New Roman" panose="02020603050405020304" pitchFamily="18" charset="0"/>
              </a:rPr>
              <a:t>鹦鹉</a:t>
            </a:r>
            <a:r>
              <a:rPr lang="en-US" altLang="zh-CN" dirty="0">
                <a:solidFill>
                  <a:srgbClr val="000000"/>
                </a:solidFill>
                <a:ea typeface="宋体" panose="02010600030101010101" pitchFamily="2" charset="-122"/>
                <a:cs typeface="Times New Roman" panose="02020603050405020304" pitchFamily="18" charset="0"/>
              </a:rPr>
              <a:t>) is a reporter. She reports news(</a:t>
            </a:r>
            <a:r>
              <a:rPr lang="zh-CN" altLang="zh-CN" dirty="0">
                <a:solidFill>
                  <a:srgbClr val="000000"/>
                </a:solidFill>
                <a:ea typeface="宋体" panose="02010600030101010101" pitchFamily="2" charset="-122"/>
                <a:cs typeface="Times New Roman" panose="02020603050405020304" pitchFamily="18" charset="0"/>
              </a:rPr>
              <a:t>新闻</a:t>
            </a:r>
            <a:r>
              <a:rPr lang="en-US" altLang="zh-CN" dirty="0">
                <a:solidFill>
                  <a:srgbClr val="000000"/>
                </a:solidFill>
                <a:ea typeface="宋体" panose="02010600030101010101" pitchFamily="2" charset="-122"/>
                <a:cs typeface="Times New Roman" panose="02020603050405020304" pitchFamily="18" charset="0"/>
              </a:rPr>
              <a:t>) every day. What does the black cat do? Look! He is patrolling (</a:t>
            </a:r>
            <a:r>
              <a:rPr lang="zh-CN" altLang="zh-CN" dirty="0">
                <a:solidFill>
                  <a:srgbClr val="000000"/>
                </a:solidFill>
                <a:ea typeface="宋体" panose="02010600030101010101" pitchFamily="2" charset="-122"/>
                <a:cs typeface="Times New Roman" panose="02020603050405020304" pitchFamily="18" charset="0"/>
              </a:rPr>
              <a:t>巡逻</a:t>
            </a:r>
            <a:r>
              <a:rPr lang="en-US" altLang="zh-CN" dirty="0">
                <a:solidFill>
                  <a:srgbClr val="000000"/>
                </a:solidFill>
                <a:ea typeface="宋体" panose="02010600030101010101" pitchFamily="2" charset="-122"/>
                <a:cs typeface="Times New Roman" panose="02020603050405020304" pitchFamily="18" charset="0"/>
              </a:rPr>
              <a:t>) with his handgun(</a:t>
            </a:r>
            <a:r>
              <a:rPr lang="zh-CN" altLang="zh-CN" dirty="0">
                <a:solidFill>
                  <a:srgbClr val="000000"/>
                </a:solidFill>
                <a:ea typeface="宋体" panose="02010600030101010101" pitchFamily="2" charset="-122"/>
                <a:cs typeface="Times New Roman" panose="02020603050405020304" pitchFamily="18" charset="0"/>
              </a:rPr>
              <a:t>手枪</a:t>
            </a:r>
            <a:r>
              <a:rPr lang="en-US" altLang="zh-CN" dirty="0">
                <a:solidFill>
                  <a:srgbClr val="000000"/>
                </a:solidFill>
                <a:ea typeface="宋体" panose="02010600030101010101" pitchFamily="2" charset="-122"/>
                <a:cs typeface="Times New Roman" panose="02020603050405020304" pitchFamily="18" charset="0"/>
              </a:rPr>
              <a:t>) by bike. </a:t>
            </a:r>
            <a:r>
              <a:rPr lang="en-US" altLang="zh-CN" dirty="0" smtClean="0">
                <a:solidFill>
                  <a:srgbClr val="000000"/>
                </a:solidFill>
                <a:ea typeface="宋体" panose="02010600030101010101" pitchFamily="2" charset="-122"/>
                <a:cs typeface="Times New Roman" panose="02020603050405020304" pitchFamily="18" charset="0"/>
              </a:rPr>
              <a:t>He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a policeman.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7248456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p:cNvSpPr>
            <a:spLocks noChangeAspect="1"/>
          </p:cNvSpPr>
          <p:nvPr/>
        </p:nvSpPr>
        <p:spPr>
          <a:xfrm>
            <a:off x="361950" y="939999"/>
            <a:ext cx="10807700" cy="3046988"/>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)1.The bird is a singer.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)2.The monkey is an actor.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)3.The parrot is a policeman.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)4.The dog draws pictures on the ground. </a:t>
            </a:r>
            <a:r>
              <a:rPr lang="en-US" altLang="zh-CN" dirty="0" smtClean="0">
                <a:solidFill>
                  <a:srgbClr val="000000"/>
                </a:solidFill>
                <a:ea typeface="宋体" panose="02010600030101010101" pitchFamily="2" charset="-122"/>
                <a:cs typeface="Times New Roman" panose="02020603050405020304" pitchFamily="18" charset="0"/>
              </a:rPr>
              <a:t>He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an artist.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)5.The bear </a:t>
            </a:r>
            <a:r>
              <a:rPr lang="en-US" altLang="zh-CN">
                <a:solidFill>
                  <a:srgbClr val="000000"/>
                </a:solidFill>
                <a:ea typeface="宋体" panose="02010600030101010101" pitchFamily="2" charset="-122"/>
                <a:cs typeface="Times New Roman" panose="02020603050405020304" pitchFamily="18" charset="0"/>
              </a:rPr>
              <a:t>is </a:t>
            </a:r>
            <a:r>
              <a:rPr lang="en-US" altLang="zh-CN" smtClean="0">
                <a:solidFill>
                  <a:srgbClr val="000000"/>
                </a:solidFill>
                <a:ea typeface="宋体" panose="02010600030101010101" pitchFamily="2" charset="-122"/>
                <a:cs typeface="Times New Roman" panose="02020603050405020304" pitchFamily="18" charset="0"/>
              </a:rPr>
              <a:t>sweeping the </a:t>
            </a:r>
            <a:r>
              <a:rPr lang="en-US" altLang="zh-CN" dirty="0">
                <a:solidFill>
                  <a:srgbClr val="000000"/>
                </a:solidFill>
                <a:ea typeface="宋体" panose="02010600030101010101" pitchFamily="2" charset="-122"/>
                <a:cs typeface="Times New Roman" panose="02020603050405020304" pitchFamily="18" charset="0"/>
              </a:rPr>
              <a:t>fallen leaves. </a:t>
            </a:r>
            <a:r>
              <a:rPr lang="en-US" altLang="zh-CN" dirty="0" smtClean="0">
                <a:solidFill>
                  <a:srgbClr val="000000"/>
                </a:solidFill>
                <a:ea typeface="宋体" panose="02010600030101010101" pitchFamily="2" charset="-122"/>
                <a:cs typeface="Times New Roman" panose="02020603050405020304" pitchFamily="18" charset="0"/>
              </a:rPr>
              <a:t>He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a cleaner.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792485" y="939999"/>
            <a:ext cx="458780"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T</a:t>
            </a:r>
            <a:endParaRPr lang="zh-CN" altLang="en-US" sz="3200" b="1" dirty="0">
              <a:solidFill>
                <a:srgbClr val="FF0000"/>
              </a:solidFill>
            </a:endParaRPr>
          </a:p>
        </p:txBody>
      </p:sp>
      <p:sp>
        <p:nvSpPr>
          <p:cNvPr id="5" name="矩形 4"/>
          <p:cNvSpPr>
            <a:spLocks noChangeAspect="1"/>
          </p:cNvSpPr>
          <p:nvPr/>
        </p:nvSpPr>
        <p:spPr>
          <a:xfrm>
            <a:off x="792485" y="1557980"/>
            <a:ext cx="458780"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T</a:t>
            </a:r>
            <a:endParaRPr lang="zh-CN" altLang="en-US" sz="3200" b="1" dirty="0">
              <a:solidFill>
                <a:srgbClr val="FF0000"/>
              </a:solidFill>
            </a:endParaRPr>
          </a:p>
        </p:txBody>
      </p:sp>
      <p:sp>
        <p:nvSpPr>
          <p:cNvPr id="6" name="矩形 5"/>
          <p:cNvSpPr>
            <a:spLocks noChangeAspect="1"/>
          </p:cNvSpPr>
          <p:nvPr/>
        </p:nvSpPr>
        <p:spPr>
          <a:xfrm>
            <a:off x="792485" y="2175961"/>
            <a:ext cx="434734"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F</a:t>
            </a:r>
            <a:endParaRPr lang="zh-CN" altLang="en-US" sz="3200" b="1" dirty="0">
              <a:solidFill>
                <a:srgbClr val="FF0000"/>
              </a:solidFill>
            </a:endParaRPr>
          </a:p>
        </p:txBody>
      </p:sp>
      <p:sp>
        <p:nvSpPr>
          <p:cNvPr id="7" name="矩形 6"/>
          <p:cNvSpPr>
            <a:spLocks noChangeAspect="1"/>
          </p:cNvSpPr>
          <p:nvPr/>
        </p:nvSpPr>
        <p:spPr>
          <a:xfrm>
            <a:off x="793862" y="2723536"/>
            <a:ext cx="456026" cy="683264"/>
          </a:xfrm>
          <a:prstGeom prst="rect">
            <a:avLst/>
          </a:prstGeom>
        </p:spPr>
        <p:txBody>
          <a:bodyPr wrap="square">
            <a:spAutoFit/>
          </a:bodyPr>
          <a:lstStyle/>
          <a:p>
            <a:pPr>
              <a:lnSpc>
                <a:spcPct val="120000"/>
              </a:lnSpc>
            </a:pPr>
            <a:r>
              <a:rPr lang="en-US" altLang="zh-CN" sz="3200" b="1" dirty="0" smtClean="0">
                <a:solidFill>
                  <a:srgbClr val="FF0000"/>
                </a:solidFill>
                <a:latin typeface="Times New Roman" panose="02020603050405020304" pitchFamily="18" charset="0"/>
              </a:rPr>
              <a:t>T</a:t>
            </a:r>
            <a:endParaRPr lang="zh-CN" altLang="en-US" sz="3200" b="1" dirty="0">
              <a:solidFill>
                <a:srgbClr val="FF0000"/>
              </a:solidFill>
            </a:endParaRPr>
          </a:p>
        </p:txBody>
      </p:sp>
      <p:sp>
        <p:nvSpPr>
          <p:cNvPr id="8" name="矩形 7"/>
          <p:cNvSpPr>
            <a:spLocks noChangeAspect="1"/>
          </p:cNvSpPr>
          <p:nvPr/>
        </p:nvSpPr>
        <p:spPr>
          <a:xfrm>
            <a:off x="793862" y="3341517"/>
            <a:ext cx="456026" cy="683264"/>
          </a:xfrm>
          <a:prstGeom prst="rect">
            <a:avLst/>
          </a:prstGeom>
        </p:spPr>
        <p:txBody>
          <a:bodyPr wrap="square">
            <a:spAutoFit/>
          </a:bodyPr>
          <a:lstStyle/>
          <a:p>
            <a:pPr>
              <a:lnSpc>
                <a:spcPct val="120000"/>
              </a:lnSpc>
            </a:pPr>
            <a:r>
              <a:rPr lang="en-US" altLang="zh-CN" sz="3200" b="1" dirty="0" smtClean="0">
                <a:solidFill>
                  <a:srgbClr val="FF0000"/>
                </a:solidFill>
                <a:latin typeface="Times New Roman" panose="02020603050405020304" pitchFamily="18" charset="0"/>
              </a:rPr>
              <a:t>T</a:t>
            </a:r>
            <a:endParaRPr lang="zh-CN" altLang="en-US" sz="3200" b="1" dirty="0">
              <a:solidFill>
                <a:srgbClr val="FF0000"/>
              </a:solidFill>
            </a:endParaRPr>
          </a:p>
        </p:txBody>
      </p:sp>
    </p:spTree>
    <p:extLst>
      <p:ext uri="{BB962C8B-B14F-4D97-AF65-F5344CB8AC3E}">
        <p14:creationId xmlns:p14="http://schemas.microsoft.com/office/powerpoint/2010/main" val="14463751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1"/>
          <p:cNvSpPr>
            <a:spLocks noChangeAspect="1"/>
          </p:cNvSpPr>
          <p:nvPr/>
        </p:nvSpPr>
        <p:spPr>
          <a:xfrm>
            <a:off x="361949" y="618925"/>
            <a:ext cx="10943703" cy="5697842"/>
          </a:xfrm>
          <a:prstGeom prst="rect">
            <a:avLst/>
          </a:prstGeom>
        </p:spPr>
        <p:txBody>
          <a:bodyPr wrap="square">
            <a:spAutoFit/>
          </a:bodyPr>
          <a:lstStyle/>
          <a:p>
            <a:pPr>
              <a:lnSpc>
                <a:spcPts val="4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二、阅读短文</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Arial" panose="020B0604020202020204" pitchFamily="34" charset="0"/>
                <a:cs typeface="Times New Roman" panose="02020603050405020304" pitchFamily="18" charset="0"/>
              </a:rPr>
              <a:t> </a:t>
            </a:r>
            <a:r>
              <a:rPr lang="zh-CN" altLang="zh-CN" dirty="0">
                <a:solidFill>
                  <a:srgbClr val="000000"/>
                </a:solidFill>
                <a:latin typeface="Arial" panose="020B0604020202020204" pitchFamily="34" charset="0"/>
                <a:cs typeface="Times New Roman" panose="02020603050405020304" pitchFamily="18" charset="0"/>
              </a:rPr>
              <a:t>选择正确答案。</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gn="ctr">
              <a:lnSpc>
                <a:spcPts val="4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ts val="4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Hi, my name is Ann. I am going to tell you something about my sister and her friend Mike. My sister is a policewoman. She goes to work by motorcycle. She enjoys helping people. She works very hard. In the evening, she likes listening to music and reading stories. Her friend Mike is an </a:t>
            </a:r>
            <a:r>
              <a:rPr lang="en-US" altLang="zh-CN" dirty="0" smtClean="0">
                <a:solidFill>
                  <a:srgbClr val="000000"/>
                </a:solidFill>
                <a:ea typeface="宋体" panose="02010600030101010101" pitchFamily="2" charset="-122"/>
                <a:cs typeface="Times New Roman" panose="02020603050405020304" pitchFamily="18" charset="0"/>
              </a:rPr>
              <a:t>engineer. </a:t>
            </a:r>
            <a:r>
              <a:rPr lang="en-US" altLang="zh-CN" dirty="0">
                <a:solidFill>
                  <a:srgbClr val="000000"/>
                </a:solidFill>
                <a:ea typeface="宋体" panose="02010600030101010101" pitchFamily="2" charset="-122"/>
                <a:cs typeface="Times New Roman" panose="02020603050405020304" pitchFamily="18" charset="0"/>
              </a:rPr>
              <a:t>He works in a big company. He designs(</a:t>
            </a:r>
            <a:r>
              <a:rPr lang="zh-CN" altLang="zh-CN" dirty="0">
                <a:solidFill>
                  <a:srgbClr val="000000"/>
                </a:solidFill>
                <a:ea typeface="宋体" panose="02010600030101010101" pitchFamily="2" charset="-122"/>
                <a:cs typeface="Times New Roman" panose="02020603050405020304" pitchFamily="18" charset="0"/>
              </a:rPr>
              <a:t>设计</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machines (</a:t>
            </a:r>
            <a:r>
              <a:rPr lang="zh-CN" altLang="zh-CN" dirty="0">
                <a:solidFill>
                  <a:srgbClr val="000000"/>
                </a:solidFill>
                <a:ea typeface="宋体" panose="02010600030101010101" pitchFamily="2" charset="-122"/>
                <a:cs typeface="Times New Roman" panose="02020603050405020304" pitchFamily="18" charset="0"/>
              </a:rPr>
              <a:t>机器</a:t>
            </a:r>
            <a:r>
              <a:rPr lang="en-US" altLang="zh-CN" dirty="0">
                <a:solidFill>
                  <a:srgbClr val="000000"/>
                </a:solidFill>
                <a:ea typeface="宋体" panose="02010600030101010101" pitchFamily="2" charset="-122"/>
                <a:cs typeface="Times New Roman" panose="02020603050405020304" pitchFamily="18" charset="0"/>
              </a:rPr>
              <a:t>). He often walks to the company, because he wants to be healthier. He enjoys playing basketball. He wants to be a writer in the future.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2097874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p:cNvSpPr>
            <a:spLocks noChangeAspect="1"/>
          </p:cNvSpPr>
          <p:nvPr/>
        </p:nvSpPr>
        <p:spPr>
          <a:xfrm>
            <a:off x="361950" y="699276"/>
            <a:ext cx="10807700" cy="5410712"/>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1.Ann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sister is a(n) ______. </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A.writer</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B.engineer</a:t>
            </a:r>
            <a:r>
              <a:rPr lang="en-US" altLang="zh-CN" dirty="0">
                <a:solidFill>
                  <a:srgbClr val="000000"/>
                </a:solidFill>
                <a:ea typeface="宋体" panose="02010600030101010101" pitchFamily="2" charset="-122"/>
                <a:cs typeface="Times New Roman" panose="02020603050405020304" pitchFamily="18" charset="0"/>
              </a:rPr>
              <a:t>	</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smtClean="0">
                <a:solidFill>
                  <a:srgbClr val="000000"/>
                </a:solidFill>
                <a:ea typeface="宋体" panose="02010600030101010101" pitchFamily="2" charset="-122"/>
                <a:cs typeface="Times New Roman" panose="02020603050405020304" pitchFamily="18" charset="0"/>
              </a:rPr>
              <a:t>C.doctor</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D.policewoman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2.Ann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sister likes ______. </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A.playing</a:t>
            </a:r>
            <a:r>
              <a:rPr lang="en-US" altLang="zh-CN" dirty="0">
                <a:solidFill>
                  <a:srgbClr val="000000"/>
                </a:solidFill>
                <a:ea typeface="宋体" panose="02010600030101010101" pitchFamily="2" charset="-122"/>
                <a:cs typeface="Times New Roman" panose="02020603050405020304" pitchFamily="18" charset="0"/>
              </a:rPr>
              <a:t> basketball	</a:t>
            </a:r>
            <a:r>
              <a:rPr lang="en-US" altLang="zh-CN" dirty="0" err="1">
                <a:solidFill>
                  <a:srgbClr val="000000"/>
                </a:solidFill>
                <a:ea typeface="宋体" panose="02010600030101010101" pitchFamily="2" charset="-122"/>
                <a:cs typeface="Times New Roman" panose="02020603050405020304" pitchFamily="18" charset="0"/>
              </a:rPr>
              <a:t>B.reading</a:t>
            </a:r>
            <a:r>
              <a:rPr lang="en-US" altLang="zh-CN" dirty="0">
                <a:solidFill>
                  <a:srgbClr val="000000"/>
                </a:solidFill>
                <a:ea typeface="宋体" panose="02010600030101010101" pitchFamily="2" charset="-122"/>
                <a:cs typeface="Times New Roman" panose="02020603050405020304" pitchFamily="18" charset="0"/>
              </a:rPr>
              <a:t> stories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C.telling</a:t>
            </a:r>
            <a:r>
              <a:rPr lang="en-US" altLang="zh-CN" dirty="0">
                <a:solidFill>
                  <a:srgbClr val="000000"/>
                </a:solidFill>
                <a:ea typeface="宋体" panose="02010600030101010101" pitchFamily="2" charset="-122"/>
                <a:cs typeface="Times New Roman" panose="02020603050405020304" pitchFamily="18" charset="0"/>
              </a:rPr>
              <a:t> stories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D.going</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shopping</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)3.Where does Mike work?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A.In</a:t>
            </a:r>
            <a:r>
              <a:rPr lang="en-US" altLang="zh-CN" dirty="0">
                <a:solidFill>
                  <a:srgbClr val="000000"/>
                </a:solidFill>
                <a:ea typeface="宋体" panose="02010600030101010101" pitchFamily="2" charset="-122"/>
                <a:cs typeface="Times New Roman" panose="02020603050405020304" pitchFamily="18" charset="0"/>
              </a:rPr>
              <a:t> a bank.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B.In</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 company.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C.In</a:t>
            </a:r>
            <a:r>
              <a:rPr lang="en-US" altLang="zh-CN" dirty="0">
                <a:solidFill>
                  <a:srgbClr val="000000"/>
                </a:solidFill>
                <a:ea typeface="宋体" panose="02010600030101010101" pitchFamily="2" charset="-122"/>
                <a:cs typeface="Times New Roman" panose="02020603050405020304" pitchFamily="18" charset="0"/>
              </a:rPr>
              <a:t> a factory.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D.In</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 hospital.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792485" y="707732"/>
            <a:ext cx="481222"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D</a:t>
            </a:r>
            <a:endParaRPr lang="zh-CN" altLang="en-US" sz="3200" b="1" dirty="0">
              <a:solidFill>
                <a:srgbClr val="FF0000"/>
              </a:solidFill>
            </a:endParaRPr>
          </a:p>
        </p:txBody>
      </p:sp>
      <p:sp>
        <p:nvSpPr>
          <p:cNvPr id="5" name="矩形 4"/>
          <p:cNvSpPr>
            <a:spLocks noChangeAspect="1"/>
          </p:cNvSpPr>
          <p:nvPr/>
        </p:nvSpPr>
        <p:spPr>
          <a:xfrm>
            <a:off x="792485" y="2520007"/>
            <a:ext cx="458780"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B</a:t>
            </a:r>
            <a:endParaRPr lang="zh-CN" altLang="en-US" sz="3200" b="1" dirty="0">
              <a:solidFill>
                <a:srgbClr val="FF0000"/>
              </a:solidFill>
            </a:endParaRPr>
          </a:p>
        </p:txBody>
      </p:sp>
      <p:sp>
        <p:nvSpPr>
          <p:cNvPr id="6" name="矩形 5"/>
          <p:cNvSpPr>
            <a:spLocks noChangeAspect="1"/>
          </p:cNvSpPr>
          <p:nvPr/>
        </p:nvSpPr>
        <p:spPr>
          <a:xfrm>
            <a:off x="792485" y="4248199"/>
            <a:ext cx="458780"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B</a:t>
            </a:r>
            <a:endParaRPr lang="zh-CN" altLang="en-US" sz="3200" b="1" dirty="0">
              <a:solidFill>
                <a:srgbClr val="FF0000"/>
              </a:solidFill>
            </a:endParaRPr>
          </a:p>
        </p:txBody>
      </p:sp>
    </p:spTree>
    <p:extLst>
      <p:ext uri="{BB962C8B-B14F-4D97-AF65-F5344CB8AC3E}">
        <p14:creationId xmlns:p14="http://schemas.microsoft.com/office/powerpoint/2010/main" val="1052262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1"/>
          <p:cNvSpPr>
            <a:spLocks noChangeAspect="1"/>
          </p:cNvSpPr>
          <p:nvPr/>
        </p:nvSpPr>
        <p:spPr>
          <a:xfrm>
            <a:off x="361950" y="1032496"/>
            <a:ext cx="10807700" cy="3637919"/>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)4.Mike designs ______. </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A.cars</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B.kites</a:t>
            </a:r>
            <a:r>
              <a:rPr lang="en-US" altLang="zh-CN" dirty="0">
                <a:solidFill>
                  <a:srgbClr val="000000"/>
                </a:solidFill>
                <a:ea typeface="宋体" panose="02010600030101010101" pitchFamily="2" charset="-122"/>
                <a:cs typeface="Times New Roman" panose="02020603050405020304" pitchFamily="18" charset="0"/>
              </a:rPr>
              <a:t>	</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smtClean="0">
                <a:solidFill>
                  <a:srgbClr val="000000"/>
                </a:solidFill>
                <a:ea typeface="宋体" panose="02010600030101010101" pitchFamily="2" charset="-122"/>
                <a:cs typeface="Times New Roman" panose="02020603050405020304" pitchFamily="18" charset="0"/>
              </a:rPr>
              <a:t>C.machines</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D.computers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)5.Mike goes to work ______. </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A.on</a:t>
            </a:r>
            <a:r>
              <a:rPr lang="en-US" altLang="zh-CN" dirty="0">
                <a:solidFill>
                  <a:srgbClr val="000000"/>
                </a:solidFill>
                <a:ea typeface="宋体" panose="02010600030101010101" pitchFamily="2" charset="-122"/>
                <a:cs typeface="Times New Roman" panose="02020603050405020304" pitchFamily="18" charset="0"/>
              </a:rPr>
              <a:t> foot	</a:t>
            </a:r>
            <a:r>
              <a:rPr lang="en-US" altLang="zh-CN" dirty="0" smtClean="0">
                <a:solidFill>
                  <a:srgbClr val="000000"/>
                </a:solidFill>
                <a:ea typeface="宋体" panose="02010600030101010101" pitchFamily="2" charset="-122"/>
                <a:cs typeface="Times New Roman" panose="02020603050405020304" pitchFamily="18" charset="0"/>
              </a:rPr>
              <a:t>	B.by </a:t>
            </a:r>
            <a:r>
              <a:rPr lang="en-US" altLang="zh-CN" dirty="0">
                <a:solidFill>
                  <a:srgbClr val="000000"/>
                </a:solidFill>
                <a:ea typeface="宋体" panose="02010600030101010101" pitchFamily="2" charset="-122"/>
                <a:cs typeface="Times New Roman" panose="02020603050405020304" pitchFamily="18" charset="0"/>
              </a:rPr>
              <a:t>car</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C.by bus	</a:t>
            </a:r>
            <a:r>
              <a:rPr lang="en-US" altLang="zh-CN" dirty="0" smtClean="0">
                <a:solidFill>
                  <a:srgbClr val="000000"/>
                </a:solidFill>
                <a:ea typeface="宋体" panose="02010600030101010101" pitchFamily="2" charset="-122"/>
                <a:cs typeface="Times New Roman" panose="02020603050405020304" pitchFamily="18" charset="0"/>
              </a:rPr>
              <a:t>	D.by </a:t>
            </a:r>
            <a:r>
              <a:rPr lang="en-US" altLang="zh-CN" dirty="0">
                <a:solidFill>
                  <a:srgbClr val="000000"/>
                </a:solidFill>
                <a:ea typeface="宋体" panose="02010600030101010101" pitchFamily="2" charset="-122"/>
                <a:cs typeface="Times New Roman" panose="02020603050405020304" pitchFamily="18" charset="0"/>
              </a:rPr>
              <a:t>motorcycle</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743311" y="1050785"/>
            <a:ext cx="481222" cy="683264"/>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C</a:t>
            </a:r>
            <a:endParaRPr lang="zh-CN" altLang="en-US" sz="3200" b="1" dirty="0">
              <a:solidFill>
                <a:srgbClr val="FF0000"/>
              </a:solidFill>
            </a:endParaRPr>
          </a:p>
        </p:txBody>
      </p:sp>
      <p:sp>
        <p:nvSpPr>
          <p:cNvPr id="4" name="矩形 3"/>
          <p:cNvSpPr>
            <a:spLocks noChangeAspect="1"/>
          </p:cNvSpPr>
          <p:nvPr/>
        </p:nvSpPr>
        <p:spPr>
          <a:xfrm>
            <a:off x="743311" y="2822067"/>
            <a:ext cx="481222"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A</a:t>
            </a:r>
            <a:endParaRPr lang="zh-CN" altLang="en-US" sz="3200" b="1" dirty="0">
              <a:solidFill>
                <a:srgbClr val="FF0000"/>
              </a:solidFill>
            </a:endParaRPr>
          </a:p>
        </p:txBody>
      </p:sp>
    </p:spTree>
    <p:extLst>
      <p:ext uri="{BB962C8B-B14F-4D97-AF65-F5344CB8AC3E}">
        <p14:creationId xmlns:p14="http://schemas.microsoft.com/office/powerpoint/2010/main" val="5703104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p:cNvSpPr>
            <a:spLocks noChangeAspect="1"/>
          </p:cNvSpPr>
          <p:nvPr/>
        </p:nvSpPr>
        <p:spPr>
          <a:xfrm>
            <a:off x="361950" y="863823"/>
            <a:ext cx="10807700" cy="4172296"/>
          </a:xfrm>
          <a:prstGeom prst="rect">
            <a:avLst/>
          </a:prstGeom>
        </p:spPr>
        <p:txBody>
          <a:bodyPr>
            <a:spAutoFit/>
          </a:bodyPr>
          <a:lstStyle/>
          <a:p>
            <a:pPr algn="ct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B</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I have a new English teacher, Miss </a:t>
            </a:r>
            <a:r>
              <a:rPr lang="en-US" altLang="zh-CN" dirty="0" err="1">
                <a:solidFill>
                  <a:srgbClr val="000000"/>
                </a:solidFill>
                <a:ea typeface="宋体" panose="02010600030101010101" pitchFamily="2" charset="-122"/>
                <a:cs typeface="Times New Roman" panose="02020603050405020304" pitchFamily="18" charset="0"/>
              </a:rPr>
              <a:t>Gao</a:t>
            </a:r>
            <a:r>
              <a:rPr lang="en-US" altLang="zh-CN" dirty="0">
                <a:solidFill>
                  <a:srgbClr val="000000"/>
                </a:solidFill>
                <a:ea typeface="宋体" panose="02010600030101010101" pitchFamily="2" charset="-122"/>
                <a:cs typeface="Times New Roman" panose="02020603050405020304" pitchFamily="18" charset="0"/>
              </a:rPr>
              <a:t>. She has big eyes and long hair. She is very beautiful. She speaks English very well. Her home is near, so she goes to work on foot. She likes dancing and singing. She likes playing </a:t>
            </a:r>
            <a:r>
              <a:rPr lang="en-US" altLang="zh-CN" dirty="0" err="1">
                <a:solidFill>
                  <a:srgbClr val="000000"/>
                </a:solidFill>
                <a:ea typeface="宋体" panose="02010600030101010101" pitchFamily="2" charset="-122"/>
                <a:cs typeface="Times New Roman" panose="02020603050405020304" pitchFamily="18" charset="0"/>
              </a:rPr>
              <a:t>ping-pong</a:t>
            </a:r>
            <a:r>
              <a:rPr lang="en-US" altLang="zh-CN" dirty="0">
                <a:solidFill>
                  <a:srgbClr val="000000"/>
                </a:solidFill>
                <a:ea typeface="宋体" panose="02010600030101010101" pitchFamily="2" charset="-122"/>
                <a:cs typeface="Times New Roman" panose="02020603050405020304" pitchFamily="18" charset="0"/>
              </a:rPr>
              <a:t>, too. She often plays with us after class. We all like her. Tomorrow we are going to play </a:t>
            </a:r>
            <a:r>
              <a:rPr lang="en-US" altLang="zh-CN" dirty="0" err="1">
                <a:solidFill>
                  <a:srgbClr val="000000"/>
                </a:solidFill>
                <a:ea typeface="宋体" panose="02010600030101010101" pitchFamily="2" charset="-122"/>
                <a:cs typeface="Times New Roman" panose="02020603050405020304" pitchFamily="18" charset="0"/>
              </a:rPr>
              <a:t>ping-pong</a:t>
            </a:r>
            <a:r>
              <a:rPr lang="en-US" altLang="zh-CN" dirty="0">
                <a:solidFill>
                  <a:srgbClr val="000000"/>
                </a:solidFill>
                <a:ea typeface="宋体" panose="02010600030101010101" pitchFamily="2" charset="-122"/>
                <a:cs typeface="Times New Roman" panose="02020603050405020304" pitchFamily="18" charset="0"/>
              </a:rPr>
              <a:t> together.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0581362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theme/theme1.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家庭作业</Template>
  <TotalTime>66</TotalTime>
  <Words>689</Words>
  <Application>Microsoft Office PowerPoint</Application>
  <PresentationFormat>自定义</PresentationFormat>
  <Paragraphs>96</Paragraphs>
  <Slides>17</Slides>
  <Notes>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17</vt:i4>
      </vt:variant>
    </vt:vector>
  </HeadingPairs>
  <TitlesOfParts>
    <vt:vector size="28" baseType="lpstr">
      <vt:lpstr>NEU-BZ-S92</vt:lpstr>
      <vt:lpstr>方正启体简体</vt:lpstr>
      <vt:lpstr>方正书宋_GBK</vt:lpstr>
      <vt:lpstr>黑体</vt:lpstr>
      <vt:lpstr>华文琥珀</vt:lpstr>
      <vt:lpstr>隶书</vt:lpstr>
      <vt:lpstr>宋体</vt:lpstr>
      <vt:lpstr>Arial</vt:lpstr>
      <vt:lpstr>Calibri</vt:lpstr>
      <vt:lpstr>Times New Roman</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123</cp:lastModifiedBy>
  <cp:revision>22</cp:revision>
  <dcterms:created xsi:type="dcterms:W3CDTF">2020-08-17T02:46:32Z</dcterms:created>
  <dcterms:modified xsi:type="dcterms:W3CDTF">2025-09-02T08:28:32Z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0008007650000000000001024140</vt:lpwstr>
  </property>
  <property fmtid="{D5CDD505-2E9C-101B-9397-08002B2CF9AE}" pid="3" name="KSOProductBuildVer">
    <vt:lpwstr>2052-10.1.0.7698</vt:lpwstr>
  </property>
</Properties>
</file>