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731" r:id="rId3"/>
    <p:sldId id="736" r:id="rId4"/>
    <p:sldId id="737" r:id="rId5"/>
    <p:sldId id="739" r:id="rId6"/>
    <p:sldId id="740" r:id="rId7"/>
    <p:sldId id="741" r:id="rId8"/>
    <p:sldId id="742" r:id="rId9"/>
    <p:sldId id="743" r:id="rId10"/>
    <p:sldId id="748" r:id="rId11"/>
    <p:sldId id="744" r:id="rId12"/>
    <p:sldId id="745" r:id="rId13"/>
    <p:sldId id="746" r:id="rId14"/>
    <p:sldId id="747" r:id="rId15"/>
    <p:sldId id="749" r:id="rId16"/>
    <p:sldId id="750" r:id="rId17"/>
    <p:sldId id="735" r:id="rId1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72428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词汇专项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spect="1"/>
          </p:cNvSpPr>
          <p:nvPr/>
        </p:nvSpPr>
        <p:spPr>
          <a:xfrm>
            <a:off x="361950" y="2592015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9.The girl is 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play) computer games now.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take) a trip together.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982221" y="2607233"/>
            <a:ext cx="158569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playing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2592685" y="3210945"/>
            <a:ext cx="10390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take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8466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7365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)1.—______ do you feel?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 feel ill.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A.How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B.What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D.Where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______black.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______black car.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A./; /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/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C./; a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a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2485" y="15118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2485" y="388815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94631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657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 York?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A.China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USA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C.Canada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D.Australia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)4.Which of the two policemen ______Mike?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A.am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B.is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D.be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)5.My grandpa is a fisherman. 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works______sea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A.behind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B.at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D.from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86382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14718" y="324008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14718" y="442821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49203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1623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)6.—Can you ______the number of the bus?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 I can.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A.listen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B.look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C.see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D.meet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)7.Why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not______on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Sunday?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A.go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B.going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C.goes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D.comes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sit on the chair. There ______on it.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A.is some water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some water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C.is any water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D.are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any water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72821" y="86924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72821" y="264134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82653" y="378000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0284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7365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)9.—How does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the______mother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go to work?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—By car.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A.girl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B.girls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girl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D.girl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)10.This is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Rose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sweater. Put ______on her bed.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B.it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D.that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93583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03706" y="331209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3025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86382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八、根据句意及首字母提示补全单词。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1.My uncle is a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He works at sea.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2.We will go to Shanghai by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fast.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3.Please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ten. After that, you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feel so angry.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4.Lily likes science very much. She wants to be a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5.If you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 the word, a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help you.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6.Miss Green often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Chinese food at home.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240757" y="1459551"/>
            <a:ext cx="182614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ea typeface="宋体" panose="02010600030101010101" pitchFamily="2" charset="-122"/>
              </a:rPr>
              <a:t>isherman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507004" y="2015951"/>
            <a:ext cx="101662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lane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059133" y="2612505"/>
            <a:ext cx="108395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ea typeface="宋体" panose="02010600030101010101" pitchFamily="2" charset="-122"/>
              </a:rPr>
              <a:t>ount</a:t>
            </a:r>
            <a:r>
              <a:rPr lang="en-US" altLang="zh-CN" dirty="0" smtClean="0"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9011229" y="3786655"/>
            <a:ext cx="154080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ea typeface="宋体" panose="02010600030101010101" pitchFamily="2" charset="-122"/>
              </a:rPr>
              <a:t>cientist</a:t>
            </a:r>
            <a:r>
              <a:rPr lang="en-US" altLang="zh-CN" dirty="0" smtClean="0"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255261" y="4375896"/>
            <a:ext cx="185980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ea typeface="宋体" panose="02010600030101010101" pitchFamily="2" charset="-122"/>
              </a:rPr>
              <a:t>ictionary</a:t>
            </a:r>
            <a:r>
              <a:rPr lang="en-US" altLang="zh-CN" dirty="0" smtClean="0"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967624" y="4951960"/>
            <a:ext cx="108555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ea typeface="宋体" panose="02010600030101010101" pitchFamily="2" charset="-122"/>
              </a:rPr>
              <a:t>ooks</a:t>
            </a:r>
            <a:r>
              <a:rPr lang="en-US" altLang="zh-CN" dirty="0" smtClean="0"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1920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24171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7.In this cartoon the cat is a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officer. The mice are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him.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8.—Is the bookstore far from here?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—No. Go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 5 minutes. Then you can see it.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502501" y="1733113"/>
            <a:ext cx="98296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ea typeface="宋体" panose="02010600030101010101" pitchFamily="2" charset="-122"/>
              </a:rPr>
              <a:t>olice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224721" y="2294944"/>
            <a:ext cx="11528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ea typeface="宋体" panose="02010600030101010101" pitchFamily="2" charset="-122"/>
              </a:rPr>
              <a:t>fraid</a:t>
            </a:r>
            <a:r>
              <a:rPr lang="en-US" altLang="zh-CN" dirty="0" smtClean="0"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275157" y="3483848"/>
            <a:ext cx="149432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ea typeface="宋体" panose="02010600030101010101" pitchFamily="2" charset="-122"/>
              </a:rPr>
              <a:t>traight</a:t>
            </a:r>
            <a:r>
              <a:rPr lang="en-US" altLang="zh-CN" dirty="0" smtClean="0"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286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8429" y="969394"/>
            <a:ext cx="10964880" cy="3926877"/>
            <a:chOff x="288429" y="969394"/>
            <a:chExt cx="10964880" cy="3926877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969394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一、读一读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将下列单词归入属于同一类的集合里。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19z35.eps" descr="id:214748975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88429" y="1693517"/>
              <a:ext cx="10964880" cy="3202754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1224533" y="288004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456781" y="283197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711471" y="288004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66161" y="283197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220851" y="288004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96851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二、按要求写出下列单词的相应形式。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写出下列动词的第三人称单数形式。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1.do ____________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2.watch 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3.play ____________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4.study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 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5.go ____________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6.be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7.like ____________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8.teach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160637" y="2231975"/>
            <a:ext cx="9605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does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733326" y="2221922"/>
            <a:ext cx="1576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watches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201679" y="2776381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plays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704821" y="2790588"/>
            <a:ext cx="13933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studies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822248" y="3373728"/>
            <a:ext cx="9380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goes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503936" y="340066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971231" y="3975143"/>
            <a:ext cx="9829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likes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214088" y="3967909"/>
            <a:ext cx="18742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teaches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29733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>
            <a:spLocks noChangeAspect="1"/>
          </p:cNvSpPr>
          <p:nvPr/>
        </p:nvSpPr>
        <p:spPr>
          <a:xfrm>
            <a:off x="361950" y="719807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写出下列动词的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1.make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2.sleep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3.cook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4.run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5.write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6.chase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写出下列单词的对应词或反义词。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1.no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2.right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3.fast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4.up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5.mother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6.come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7.good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8.far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944613" y="1295871"/>
            <a:ext cx="19175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making</a:t>
            </a:r>
            <a:r>
              <a:rPr lang="zh-CN" altLang="en-US">
                <a:ea typeface="宋体" panose="02010600030101010101" pitchFamily="2" charset="-122"/>
              </a:rPr>
              <a:t>　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121077" y="1295871"/>
            <a:ext cx="20104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sleeping</a:t>
            </a:r>
            <a:r>
              <a:rPr lang="zh-CN" altLang="en-US">
                <a:ea typeface="宋体" panose="02010600030101010101" pitchFamily="2" charset="-122"/>
              </a:rPr>
              <a:t>　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944612" y="1880646"/>
            <a:ext cx="15520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cooking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5905053" y="1880646"/>
            <a:ext cx="2008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running</a:t>
            </a:r>
            <a:r>
              <a:rPr lang="zh-CN" altLang="en-US">
                <a:ea typeface="宋体" panose="02010600030101010101" pitchFamily="2" charset="-122"/>
              </a:rPr>
              <a:t>　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1957206" y="2520007"/>
            <a:ext cx="18726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writing</a:t>
            </a:r>
            <a:r>
              <a:rPr lang="zh-CN" altLang="en-US">
                <a:ea typeface="宋体" panose="02010600030101010101" pitchFamily="2" charset="-122"/>
              </a:rPr>
              <a:t>　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5917647" y="2520007"/>
            <a:ext cx="15071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chasing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2304653" y="3722440"/>
            <a:ext cx="7328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yes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6145766" y="3712608"/>
            <a:ext cx="19774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left/wrong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2324317" y="4297383"/>
            <a:ext cx="9605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slow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6145766" y="4307215"/>
            <a:ext cx="11416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down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2860067" y="4874568"/>
            <a:ext cx="1255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father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7313030" y="485982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go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2520169" y="5466396"/>
            <a:ext cx="8451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bad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6274667" y="5460248"/>
            <a:ext cx="9829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near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9937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>
            <a:spLocks noChangeAspect="1"/>
          </p:cNvSpPr>
          <p:nvPr/>
        </p:nvSpPr>
        <p:spPr>
          <a:xfrm>
            <a:off x="361950" y="863823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三、读句子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选出每组画线单词中不同类的一项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0730329"/>
              </p:ext>
            </p:extLst>
          </p:nvPr>
        </p:nvGraphicFramePr>
        <p:xfrm>
          <a:off x="288429" y="1525589"/>
          <a:ext cx="11192834" cy="44508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文档" r:id="rId4" imgW="4994652" imgH="1990730" progId="Word.Document.12">
                  <p:embed/>
                </p:oleObj>
              </mc:Choice>
              <mc:Fallback>
                <p:oleObj name="文档" r:id="rId4" imgW="4994652" imgH="199073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8429" y="1525589"/>
                        <a:ext cx="11192834" cy="44508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矩形 14"/>
          <p:cNvSpPr/>
          <p:nvPr/>
        </p:nvSpPr>
        <p:spPr>
          <a:xfrm>
            <a:off x="504453" y="152714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504453" y="244799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504453" y="335700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504453" y="427785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504453" y="513261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559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0969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四、用适当的介词填空。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1.My father is living ____________Shanghai now.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school is next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hospital.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3.We plant trees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____________March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12th.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4.Turn left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bookstore.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5.Is it far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6.My brother goes to school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____________bus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7.She lives 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farm.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8.The park is in front 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museum.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060621" y="1376447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896941" y="1961222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414690" y="2536165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384773" y="3120940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952725" y="3702606"/>
            <a:ext cx="1042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from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277611" y="4287381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by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165411" y="4878879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109841" y="5459707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of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397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78597" y="647799"/>
            <a:ext cx="11133009" cy="5683010"/>
            <a:chOff x="278597" y="647799"/>
            <a:chExt cx="11133009" cy="5683010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647799"/>
              <a:ext cx="10807700" cy="604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五、选择合适的单词完成句子或对话。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18V84.eps" descr="id:214748976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78597" y="1256543"/>
              <a:ext cx="11133009" cy="2064052"/>
            </a:xfrm>
            <a:prstGeom prst="rect">
              <a:avLst/>
            </a:prstGeom>
          </p:spPr>
        </p:pic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3283821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1.Her mother is a teacher. She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maths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2.I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going to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____________a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doctor.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3.My brother likes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____________a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bike.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4.—Is he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____________policeman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—No, he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isn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6170237" y="3384103"/>
            <a:ext cx="14622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teaches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816821" y="3920262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546386" y="4519929"/>
            <a:ext cx="1255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riding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240757" y="513295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793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78597" y="833301"/>
            <a:ext cx="11133009" cy="5165938"/>
            <a:chOff x="278597" y="1164871"/>
            <a:chExt cx="11133009" cy="5165938"/>
          </a:xfrm>
        </p:grpSpPr>
        <p:pic>
          <p:nvPicPr>
            <p:cNvPr id="4" name="18V84.eps" descr="id:214748976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78597" y="1164871"/>
              <a:ext cx="11133009" cy="2064052"/>
            </a:xfrm>
            <a:prstGeom prst="rect">
              <a:avLst/>
            </a:prstGeom>
          </p:spPr>
        </p:pic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3283821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5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.—____________</a:t>
              </a:r>
              <a:r>
                <a:rPr lang="zh-CN" altLang="zh-CN" dirty="0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Times New Roman" panose="02020603050405020304" pitchFamily="18" charset="0"/>
                  <a:cs typeface="Times New Roman" panose="02020603050405020304" pitchFamily="18" charset="0"/>
                </a:rPr>
                <a:t>he like singing?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—Yes, he does.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6.My father usually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____________books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after lunch.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7.They are going to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_________their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homework this afternoon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8.We must _________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hard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and stay healthy.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892269" y="3039649"/>
            <a:ext cx="10294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Does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629976" y="4217677"/>
            <a:ext cx="11358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reads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464893" y="4787793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do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622811" y="5321671"/>
            <a:ext cx="114165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study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81253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52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六、用所给单词的适当形式填空。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go) to school from Monday to Friday.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2.She likes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read) books on Sunday.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3.My father often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watch) TV after dinner.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4.Tom and Kate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like) listening to music.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buy) a storybook next week.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6.How does she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go) to school?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(water)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flower every day, please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8.He is 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write). He writes stories.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16621" y="136787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go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096741" y="1952654"/>
            <a:ext cx="15221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reading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104853" y="2537429"/>
            <a:ext cx="1576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watches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207558" y="3132495"/>
            <a:ext cx="822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like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460285" y="3706979"/>
            <a:ext cx="12891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buy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290252" y="430204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go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376958" y="4921695"/>
            <a:ext cx="12793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Water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656283" y="5506470"/>
            <a:ext cx="1279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writer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699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100</TotalTime>
  <Words>266</Words>
  <Application>Microsoft Office PowerPoint</Application>
  <PresentationFormat>自定义</PresentationFormat>
  <Paragraphs>170</Paragraphs>
  <Slides>17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NEU-BZ-S92</vt:lpstr>
      <vt:lpstr>方正启体简体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28</cp:revision>
  <dcterms:created xsi:type="dcterms:W3CDTF">2020-08-17T02:46:32Z</dcterms:created>
  <dcterms:modified xsi:type="dcterms:W3CDTF">2025-09-02T08:24:19Z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