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2"/>
  </p:notesMasterIdLst>
  <p:sldIdLst>
    <p:sldId id="256" r:id="rId2"/>
    <p:sldId id="731" r:id="rId3"/>
    <p:sldId id="736" r:id="rId4"/>
    <p:sldId id="737" r:id="rId5"/>
    <p:sldId id="738" r:id="rId6"/>
    <p:sldId id="739" r:id="rId7"/>
    <p:sldId id="740" r:id="rId8"/>
    <p:sldId id="741" r:id="rId9"/>
    <p:sldId id="742" r:id="rId10"/>
    <p:sldId id="735" r:id="rId11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90" y="72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10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16421" y="1655911"/>
            <a:ext cx="11017224" cy="432048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reflection blurRad="6350" stA="52000" endA="300" endPos="35000" dir="5400000" sy="-100000" algn="bl" rotWithShape="0"/>
          </a:effectLst>
        </p:spPr>
        <p:txBody>
          <a:bodyPr spcFirstLastPara="1" wrap="none" lIns="91426" tIns="45713" rIns="91426" bIns="45713" numCol="1">
            <a:prstTxWarp prst="textArchUp">
              <a:avLst/>
            </a:prstTxWarp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</a:pPr>
            <a:r>
              <a:rPr lang="zh-CN" altLang="en-US" sz="11498" smtClean="0">
                <a:ln w="0"/>
                <a:gradFill>
                  <a:gsLst>
                    <a:gs pos="25000">
                      <a:srgbClr val="339966"/>
                    </a:gs>
                    <a:gs pos="0">
                      <a:srgbClr val="D60093"/>
                    </a:gs>
                    <a:gs pos="65000">
                      <a:srgbClr val="738AC8"/>
                    </a:gs>
                    <a:gs pos="100000">
                      <a:srgbClr val="738AC8">
                        <a:lumMod val="60000"/>
                        <a:lumOff val="40000"/>
                      </a:srgbClr>
                    </a:gs>
                  </a:gsLst>
                  <a:lin ang="5400000"/>
                </a:gradFill>
                <a:effectLst>
                  <a:glow rad="139700">
                    <a:srgbClr val="FEB80A">
                      <a:satMod val="175000"/>
                      <a:alpha val="40000"/>
                    </a:srgb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一课一</a:t>
            </a:r>
            <a:r>
              <a:rPr lang="zh-CN" altLang="en-US" sz="11498" smtClean="0">
                <a:ln w="0"/>
                <a:gradFill>
                  <a:gsLst>
                    <a:gs pos="30000">
                      <a:srgbClr val="339966"/>
                    </a:gs>
                    <a:gs pos="67000">
                      <a:srgbClr val="D60093"/>
                    </a:gs>
                    <a:gs pos="100000">
                      <a:srgbClr val="738AC8">
                        <a:lumMod val="60000"/>
                        <a:lumOff val="40000"/>
                      </a:srgbClr>
                    </a:gs>
                  </a:gsLst>
                  <a:lin ang="5400000"/>
                </a:gradFill>
                <a:effectLst>
                  <a:glow rad="139700">
                    <a:srgbClr val="FEB80A">
                      <a:satMod val="175000"/>
                      <a:alpha val="40000"/>
                    </a:srgb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练</a:t>
            </a:r>
            <a:endParaRPr lang="zh-CN" altLang="en-US" sz="11498" dirty="0">
              <a:ln w="0"/>
              <a:gradFill>
                <a:gsLst>
                  <a:gs pos="30000">
                    <a:srgbClr val="339966"/>
                  </a:gs>
                  <a:gs pos="67000">
                    <a:srgbClr val="D60093"/>
                  </a:gs>
                  <a:gs pos="100000">
                    <a:srgbClr val="738AC8">
                      <a:lumMod val="60000"/>
                      <a:lumOff val="40000"/>
                    </a:srgbClr>
                  </a:gs>
                </a:gsLst>
                <a:lin ang="5400000"/>
              </a:gradFill>
              <a:effectLst>
                <a:glow rad="139700">
                  <a:srgbClr val="FEB80A">
                    <a:satMod val="175000"/>
                    <a:alpha val="40000"/>
                  </a:srgbClr>
                </a:glow>
                <a:outerShdw blurRad="60007" dist="200025" dir="15000000" sy="30000" kx="-1800000" algn="bl" rotWithShape="0">
                  <a:prstClr val="black">
                    <a:alpha val="32000"/>
                  </a:prstClr>
                </a:outerShdw>
                <a:reflection blurRad="6350" stA="53000" endA="300" endPos="35500" dir="5400000" sy="-90000" algn="bl" rotWithShape="0"/>
              </a:effectLst>
              <a:latin typeface="华文琥珀" panose="02010800040101010101" pitchFamily="2" charset="-122"/>
              <a:ea typeface="华文琥珀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334574880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8" presetClass="entr" presetSubtype="0" accel="5000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="" xmlns:a16="http://schemas.microsoft.com/office/drawing/2014/main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="" xmlns:a16="http://schemas.microsoft.com/office/drawing/2014/main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="" xmlns:a16="http://schemas.microsoft.com/office/drawing/2014/main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5" r:id="rId2"/>
    <p:sldLayoutId id="2147483691" r:id="rId3"/>
    <p:sldLayoutId id="2147483692" r:id="rId4"/>
    <p:sldLayoutId id="2147483694" r:id="rId5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360437" y="3744143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zh-CN" sz="4400" dirty="0">
                <a:solidFill>
                  <a:srgbClr val="D60093"/>
                </a:solidFill>
              </a:rPr>
              <a:t>情景交际专项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组合 6"/>
          <p:cNvGrpSpPr/>
          <p:nvPr/>
        </p:nvGrpSpPr>
        <p:grpSpPr>
          <a:xfrm>
            <a:off x="361950" y="575791"/>
            <a:ext cx="10807700" cy="5686509"/>
            <a:chOff x="361950" y="575791"/>
            <a:chExt cx="10807700" cy="5686509"/>
          </a:xfrm>
        </p:grpSpPr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361950" y="1655911"/>
              <a:ext cx="10807700" cy="4606389"/>
            </a:xfrm>
            <a:prstGeom prst="rect">
              <a:avLst/>
            </a:prstGeom>
            <a:ln>
              <a:solidFill>
                <a:schemeClr val="tx1"/>
              </a:solidFill>
            </a:ln>
          </p:spPr>
          <p:txBody>
            <a:bodyPr>
              <a:spAutoFit/>
            </a:bodyPr>
            <a:lstStyle/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A.She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is going to go shopping.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B.She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likes flying kites.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C.By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car.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D.No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 I 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don</a:t>
              </a:r>
              <a:r>
                <a:rPr lang="en-US" altLang="zh-CN" dirty="0" smtClean="0">
                  <a:solidFill>
                    <a:srgbClr val="000000"/>
                  </a:solidFill>
                  <a:latin typeface="宋体" panose="02010600030101010101" pitchFamily="2" charset="-122"/>
                  <a:ea typeface="方正书宋_GBK" panose="03000509000000000000" pitchFamily="65" charset="-122"/>
                  <a:cs typeface="Times New Roman" panose="02020603050405020304" pitchFamily="18" charset="0"/>
                </a:rPr>
                <a:t>'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t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E.She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is a doctor.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F.It</a:t>
              </a:r>
              <a:r>
                <a:rPr lang="en-US" altLang="zh-CN" dirty="0" err="1" smtClean="0">
                  <a:solidFill>
                    <a:srgbClr val="000000"/>
                  </a:solidFill>
                  <a:latin typeface="宋体" panose="02010600030101010101" pitchFamily="2" charset="-122"/>
                  <a:ea typeface="方正书宋_GBK" panose="03000509000000000000" pitchFamily="65" charset="-122"/>
                  <a:cs typeface="Times New Roman" panose="02020603050405020304" pitchFamily="18" charset="0"/>
                </a:rPr>
                <a:t>'</a:t>
              </a:r>
              <a:r>
                <a:rPr lang="en-US" altLang="zh-CN" dirty="0" err="1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s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near the post office.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G.He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is from the UK.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H.My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brother. 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sp>
          <p:nvSpPr>
            <p:cNvPr id="6" name="矩形 5"/>
            <p:cNvSpPr>
              <a:spLocks noChangeAspect="1"/>
            </p:cNvSpPr>
            <p:nvPr/>
          </p:nvSpPr>
          <p:spPr>
            <a:xfrm>
              <a:off x="361950" y="575791"/>
              <a:ext cx="10807700" cy="1170962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一、读句子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en-US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 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选答语。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 algn="ctr">
                <a:lnSpc>
                  <a:spcPts val="44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A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>
            <a:spLocks noChangeAspect="1"/>
          </p:cNvSpPr>
          <p:nvPr/>
        </p:nvSpPr>
        <p:spPr>
          <a:xfrm>
            <a:off x="361950" y="781116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)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</a:rPr>
              <a:t>1.Where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</a:rPr>
              <a:t>s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Mike from?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)2.Do you like music?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)3.Where is the bookstore?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)4.How do we go to the zoo?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)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</a:rPr>
              <a:t>5.What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</a:rPr>
              <a:t>s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Chen 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</a:rPr>
              <a:t>Jie</a:t>
            </a:r>
            <a:r>
              <a:rPr lang="en-US" altLang="zh-CN" dirty="0" err="1" smtClean="0">
                <a:solidFill>
                  <a:srgbClr val="000000"/>
                </a:solidFill>
                <a:latin typeface="宋体" panose="02010600030101010101" pitchFamily="2" charset="-122"/>
                <a:cs typeface="Times New Roman" panose="02020603050405020304" pitchFamily="18" charset="0"/>
              </a:rPr>
              <a:t>'</a:t>
            </a:r>
            <a:r>
              <a:rPr lang="en-US" altLang="zh-CN" dirty="0" err="1" smtClean="0">
                <a:solidFill>
                  <a:srgbClr val="000000"/>
                </a:solidFill>
                <a:ea typeface="宋体" panose="02010600030101010101" pitchFamily="2" charset="-122"/>
              </a:rPr>
              <a:t>s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</a:rPr>
              <a:t>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hobby?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)6.Who works in a car factory?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)7.What does your mother do?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</a:rPr>
              <a:t>)8.What is Linda going to do on Saturday? </a:t>
            </a:r>
            <a:endParaRPr lang="zh-CN" altLang="en-US" dirty="0"/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720477" y="781116"/>
            <a:ext cx="503664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G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729564" y="1412827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D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729564" y="2021855"/>
            <a:ext cx="434734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F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729564" y="2542360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C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9" name="矩形 8"/>
          <p:cNvSpPr>
            <a:spLocks noChangeAspect="1"/>
          </p:cNvSpPr>
          <p:nvPr/>
        </p:nvSpPr>
        <p:spPr>
          <a:xfrm>
            <a:off x="729564" y="3151388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B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10" name="矩形 9"/>
          <p:cNvSpPr>
            <a:spLocks noChangeAspect="1"/>
          </p:cNvSpPr>
          <p:nvPr/>
        </p:nvSpPr>
        <p:spPr>
          <a:xfrm>
            <a:off x="729564" y="3783099"/>
            <a:ext cx="503664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/>
              <a:t>H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11" name="矩形 10"/>
          <p:cNvSpPr>
            <a:spLocks noChangeAspect="1"/>
          </p:cNvSpPr>
          <p:nvPr/>
        </p:nvSpPr>
        <p:spPr>
          <a:xfrm>
            <a:off x="729564" y="4347865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 smtClean="0"/>
              <a:t>E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12" name="矩形 11"/>
          <p:cNvSpPr>
            <a:spLocks noChangeAspect="1"/>
          </p:cNvSpPr>
          <p:nvPr/>
        </p:nvSpPr>
        <p:spPr>
          <a:xfrm>
            <a:off x="729564" y="4847695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 smtClean="0"/>
              <a:t>A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78552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6" grpId="0"/>
      <p:bldP spid="7" grpId="0"/>
      <p:bldP spid="8" grpId="0"/>
      <p:bldP spid="9" grpId="0"/>
      <p:bldP spid="10" grpId="0"/>
      <p:bldP spid="11" grpId="0"/>
      <p:bldP spid="1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组合 3"/>
          <p:cNvGrpSpPr/>
          <p:nvPr/>
        </p:nvGrpSpPr>
        <p:grpSpPr>
          <a:xfrm>
            <a:off x="361950" y="811479"/>
            <a:ext cx="10807700" cy="4859728"/>
            <a:chOff x="361950" y="669161"/>
            <a:chExt cx="10807700" cy="4859728"/>
          </a:xfrm>
        </p:grpSpPr>
        <p:sp>
          <p:nvSpPr>
            <p:cNvPr id="2" name="矩形 1"/>
            <p:cNvSpPr>
              <a:spLocks noChangeAspect="1"/>
            </p:cNvSpPr>
            <p:nvPr/>
          </p:nvSpPr>
          <p:spPr>
            <a:xfrm>
              <a:off x="5485114" y="669161"/>
              <a:ext cx="561372" cy="6267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B 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361950" y="1300039"/>
              <a:ext cx="10807700" cy="4228850"/>
            </a:xfrm>
            <a:prstGeom prst="rect">
              <a:avLst/>
            </a:prstGeom>
            <a:ln>
              <a:solidFill>
                <a:schemeClr val="tx1"/>
              </a:solidFill>
            </a:ln>
          </p:spPr>
          <p:txBody>
            <a:bodyPr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A.You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should see a doctor.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B.See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you.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C.This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afternoon.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D.Yes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 she does.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E.I like drawing cartoons.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F.No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 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it</a:t>
              </a:r>
              <a:r>
                <a:rPr lang="en-US" altLang="zh-CN" dirty="0" smtClean="0">
                  <a:solidFill>
                    <a:srgbClr val="000000"/>
                  </a:solidFill>
                  <a:latin typeface="宋体" panose="02010600030101010101" pitchFamily="2" charset="-122"/>
                  <a:ea typeface="方正书宋_GBK" panose="03000509000000000000" pitchFamily="65" charset="-122"/>
                  <a:cs typeface="Times New Roman" panose="02020603050405020304" pitchFamily="18" charset="0"/>
                </a:rPr>
                <a:t>'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s 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not far. </a:t>
              </a:r>
              <a:b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</a:b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G.Thank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you. 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2749448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>
            <a:spLocks noChangeAspect="1"/>
          </p:cNvSpPr>
          <p:nvPr/>
        </p:nvSpPr>
        <p:spPr>
          <a:xfrm>
            <a:off x="361950" y="935831"/>
            <a:ext cx="10807700" cy="4172296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)1.Does Alice go to school by bus?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)2.What should I do?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)3.See you.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)4.When are you going to the bookstore?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)5.Is it far from here?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)6.Have a good time!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)7.I like swimming. What about you? 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720477" y="954120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D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720477" y="1585831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A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720477" y="2106059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B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720477" y="2706123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C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720477" y="3289747"/>
            <a:ext cx="434734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F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9" name="矩形 8"/>
          <p:cNvSpPr>
            <a:spLocks noChangeAspect="1"/>
          </p:cNvSpPr>
          <p:nvPr/>
        </p:nvSpPr>
        <p:spPr>
          <a:xfrm>
            <a:off x="720477" y="3841724"/>
            <a:ext cx="503664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G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10" name="矩形 9"/>
          <p:cNvSpPr>
            <a:spLocks noChangeAspect="1"/>
          </p:cNvSpPr>
          <p:nvPr/>
        </p:nvSpPr>
        <p:spPr>
          <a:xfrm>
            <a:off x="720477" y="4491724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E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32297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6" grpId="0"/>
      <p:bldP spid="7" grpId="0"/>
      <p:bldP spid="8" grpId="0"/>
      <p:bldP spid="9" grpId="0"/>
      <p:bldP spid="10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组合 5"/>
          <p:cNvGrpSpPr/>
          <p:nvPr/>
        </p:nvGrpSpPr>
        <p:grpSpPr>
          <a:xfrm>
            <a:off x="361950" y="935831"/>
            <a:ext cx="10807700" cy="4336637"/>
            <a:chOff x="361950" y="726302"/>
            <a:chExt cx="10807700" cy="4336637"/>
          </a:xfrm>
        </p:grpSpPr>
        <p:sp>
          <p:nvSpPr>
            <p:cNvPr id="2" name="矩形 1"/>
            <p:cNvSpPr>
              <a:spLocks noChangeAspect="1"/>
            </p:cNvSpPr>
            <p:nvPr/>
          </p:nvSpPr>
          <p:spPr>
            <a:xfrm>
              <a:off x="361950" y="726302"/>
              <a:ext cx="10807700" cy="1217641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二、读一读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,</a:t>
              </a:r>
              <a:r>
                <a:rPr lang="en-US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 </a:t>
              </a: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补全对话。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 algn="ctr"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A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361950" y="2015951"/>
              <a:ext cx="10807700" cy="3046988"/>
            </a:xfrm>
            <a:prstGeom prst="rect">
              <a:avLst/>
            </a:prstGeom>
            <a:ln>
              <a:solidFill>
                <a:schemeClr val="tx1"/>
              </a:solidFill>
            </a:ln>
          </p:spPr>
          <p:txBody>
            <a:bodyPr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A.What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are his hobbies? </a:t>
              </a:r>
              <a:endPara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B.What</a:t>
              </a:r>
              <a:r>
                <a:rPr lang="en-US" altLang="zh-CN" dirty="0" err="1" smtClean="0">
                  <a:solidFill>
                    <a:srgbClr val="000000"/>
                  </a:solidFill>
                  <a:latin typeface="宋体" panose="02010600030101010101" pitchFamily="2" charset="-122"/>
                  <a:ea typeface="NEU-BZ-S92" panose="02020503000000020003" pitchFamily="18" charset="-122"/>
                  <a:cs typeface="Times New Roman" panose="02020603050405020304" pitchFamily="18" charset="0"/>
                </a:rPr>
                <a:t>'</a:t>
              </a:r>
              <a:r>
                <a:rPr lang="en-US" altLang="zh-CN" dirty="0" err="1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s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your hobby? </a:t>
              </a:r>
              <a:endPara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C.What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about you? </a:t>
              </a:r>
              <a:endPara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D.He</a:t>
              </a:r>
              <a:r>
                <a:rPr lang="en-US" altLang="zh-CN" dirty="0" err="1" smtClean="0">
                  <a:solidFill>
                    <a:srgbClr val="000000"/>
                  </a:solidFill>
                  <a:latin typeface="宋体" panose="02010600030101010101" pitchFamily="2" charset="-122"/>
                  <a:ea typeface="NEU-BZ-S92" panose="02020503000000020003" pitchFamily="18" charset="-122"/>
                  <a:cs typeface="Times New Roman" panose="02020603050405020304" pitchFamily="18" charset="0"/>
                </a:rPr>
                <a:t>'</a:t>
              </a:r>
              <a:r>
                <a:rPr lang="en-US" altLang="zh-CN" dirty="0" err="1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s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from England. </a:t>
              </a:r>
              <a:endPara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E.Do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you have a pen pal? </a:t>
              </a:r>
              <a:endPara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10970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>
            <a:spLocks noChangeAspect="1"/>
          </p:cNvSpPr>
          <p:nvPr/>
        </p:nvSpPr>
        <p:spPr>
          <a:xfrm>
            <a:off x="361950" y="704073"/>
            <a:ext cx="10807700" cy="5354158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Xu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Wei: 1.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Li Lei: I like singing. 2.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Xu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Wei: Me too. I have a pen pal. He also likes singing.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Li Lei: Yes. My pen pal is Jack. 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Xu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Wei: 4.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Li Lei: He likes drawing cartoons and playing basketball. 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Xu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Wei: Where is he from? 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Li Lei: 5.</a:t>
            </a:r>
            <a:r>
              <a:rPr lang="zh-CN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u="sng" dirty="0"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2736701" y="704073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B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4824933" y="1316120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C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1008509" y="2447999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E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2736701" y="3672135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</a:rPr>
              <a:t>A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2376661" y="5390495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</a:rPr>
              <a:t>D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13288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5" grpId="0"/>
      <p:bldP spid="6" grpId="0"/>
      <p:bldP spid="7" grpId="0"/>
      <p:bldP spid="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组合 3"/>
          <p:cNvGrpSpPr/>
          <p:nvPr/>
        </p:nvGrpSpPr>
        <p:grpSpPr>
          <a:xfrm>
            <a:off x="361950" y="1079847"/>
            <a:ext cx="10807700" cy="3677866"/>
            <a:chOff x="361950" y="669161"/>
            <a:chExt cx="10807700" cy="3677866"/>
          </a:xfrm>
        </p:grpSpPr>
        <p:sp>
          <p:nvSpPr>
            <p:cNvPr id="2" name="矩形 1"/>
            <p:cNvSpPr>
              <a:spLocks noChangeAspect="1"/>
            </p:cNvSpPr>
            <p:nvPr/>
          </p:nvSpPr>
          <p:spPr>
            <a:xfrm>
              <a:off x="5485114" y="669161"/>
              <a:ext cx="561372" cy="6267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B 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sp>
          <p:nvSpPr>
            <p:cNvPr id="3" name="矩形 2"/>
            <p:cNvSpPr>
              <a:spLocks noChangeAspect="1"/>
            </p:cNvSpPr>
            <p:nvPr/>
          </p:nvSpPr>
          <p:spPr>
            <a:xfrm>
              <a:off x="361950" y="1300039"/>
              <a:ext cx="10807700" cy="3046988"/>
            </a:xfrm>
            <a:prstGeom prst="rect">
              <a:avLst/>
            </a:prstGeom>
            <a:ln>
              <a:solidFill>
                <a:schemeClr val="tx1"/>
              </a:solidFill>
            </a:ln>
          </p:spPr>
          <p:txBody>
            <a:bodyPr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A.You</a:t>
              </a:r>
              <a:r>
                <a:rPr lang="en-US" altLang="zh-CN" dirty="0" err="1" smtClean="0">
                  <a:solidFill>
                    <a:srgbClr val="000000"/>
                  </a:solidFill>
                  <a:latin typeface="宋体" panose="02010600030101010101" pitchFamily="2" charset="-122"/>
                  <a:ea typeface="NEU-BZ-S92" panose="02020503000000020003" pitchFamily="18" charset="-122"/>
                  <a:cs typeface="Times New Roman" panose="02020603050405020304" pitchFamily="18" charset="0"/>
                </a:rPr>
                <a:t>'</a:t>
              </a:r>
              <a:r>
                <a:rPr lang="en-US" altLang="zh-CN" dirty="0" err="1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re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welcome. </a:t>
              </a:r>
              <a:endPara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B.Where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are you going this afternoon? </a:t>
              </a:r>
              <a:endPara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C.Is it far from here? </a:t>
              </a:r>
              <a:endPara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D.I</a:t>
              </a:r>
              <a:r>
                <a:rPr lang="en-US" altLang="zh-CN" dirty="0" err="1" smtClean="0">
                  <a:solidFill>
                    <a:srgbClr val="000000"/>
                  </a:solidFill>
                  <a:latin typeface="宋体" panose="02010600030101010101" pitchFamily="2" charset="-122"/>
                  <a:ea typeface="NEU-BZ-S92" panose="02020503000000020003" pitchFamily="18" charset="-122"/>
                  <a:cs typeface="Times New Roman" panose="02020603050405020304" pitchFamily="18" charset="0"/>
                </a:rPr>
                <a:t>'</a:t>
              </a:r>
              <a:r>
                <a:rPr lang="en-US" altLang="zh-CN" dirty="0" err="1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m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going to buy a new pen for my friend. </a:t>
              </a:r>
              <a:endPara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E.You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can take the No.1 bus. </a:t>
              </a:r>
              <a:endParaRPr lang="zh-CN" altLang="zh-CN" dirty="0">
                <a:solidFill>
                  <a:srgbClr val="000000"/>
                </a:solidFill>
                <a:latin typeface="NEU-BZ-S92" panose="02020503000000020003" pitchFamily="18" charset="-122"/>
                <a:ea typeface="NEU-BZ-S92" panose="02020503000000020003" pitchFamily="18" charset="-122"/>
                <a:cs typeface="Times New Roman" panose="02020603050405020304" pitchFamily="18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208872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>
            <a:spLocks noChangeAspect="1"/>
          </p:cNvSpPr>
          <p:nvPr/>
        </p:nvSpPr>
        <p:spPr>
          <a:xfrm>
            <a:off x="361950" y="599261"/>
            <a:ext cx="10807700" cy="5697842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4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Sarah: 1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________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4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Amy: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I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m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going to the supermarket. 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4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Sarah: What are you going to buy? 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4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Amy: 2.______ But how can I get to the supermarket? 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ts val="4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Sarah: 3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________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/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Amy: Where is the bus stop?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Sarah: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It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next to the bookstore.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Amy: 4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________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/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Sarah: No,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it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not far from here.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Amy: Thank you. </a:t>
            </a:r>
            <a:b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Sarah: 5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.________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2592685" y="599261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B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2232645" y="2087959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D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2713867" y="2592015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  <a:latin typeface="Times New Roman" panose="02020603050405020304" pitchFamily="18" charset="0"/>
              </a:rPr>
              <a:t>E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2537156" y="4128703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</a:rPr>
              <a:t>C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2485111" y="5644882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</a:rPr>
              <a:t>A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812959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random/>
      </p:transition>
    </mc:Choice>
    <mc:Fallback xmlns="">
      <p:transition spd="slow">
        <p:random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6" grpId="0"/>
      <p:bldP spid="7" grpId="0"/>
      <p:bldP spid="8" grpId="0"/>
    </p:bld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81</TotalTime>
  <Words>139</Words>
  <Application>Microsoft Office PowerPoint</Application>
  <PresentationFormat>自定义</PresentationFormat>
  <Paragraphs>63</Paragraphs>
  <Slides>10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10</vt:i4>
      </vt:variant>
    </vt:vector>
  </HeadingPairs>
  <TitlesOfParts>
    <vt:vector size="20" baseType="lpstr">
      <vt:lpstr>NEU-BZ-S92</vt:lpstr>
      <vt:lpstr>方正书宋_GBK</vt:lpstr>
      <vt:lpstr>黑体</vt:lpstr>
      <vt:lpstr>华文琥珀</vt:lpstr>
      <vt:lpstr>隶书</vt:lpstr>
      <vt:lpstr>宋体</vt:lpstr>
      <vt:lpstr>Arial</vt:lpstr>
      <vt:lpstr>Calibri</vt:lpstr>
      <vt:lpstr>Times New Roman</vt:lpstr>
      <vt:lpstr>专业教辅课件Q:251490010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19</cp:revision>
  <dcterms:created xsi:type="dcterms:W3CDTF">2020-08-17T02:46:32Z</dcterms:created>
  <dcterms:modified xsi:type="dcterms:W3CDTF">2025-09-02T08:26:14Z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