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2"/>
  </p:notesMasterIdLst>
  <p:sldIdLst>
    <p:sldId id="256" r:id="rId2"/>
    <p:sldId id="731" r:id="rId3"/>
    <p:sldId id="736" r:id="rId4"/>
    <p:sldId id="737" r:id="rId5"/>
    <p:sldId id="751" r:id="rId6"/>
    <p:sldId id="738" r:id="rId7"/>
    <p:sldId id="739" r:id="rId8"/>
    <p:sldId id="740" r:id="rId9"/>
    <p:sldId id="741" r:id="rId10"/>
    <p:sldId id="742" r:id="rId11"/>
    <p:sldId id="743" r:id="rId12"/>
    <p:sldId id="744" r:id="rId13"/>
    <p:sldId id="745" r:id="rId14"/>
    <p:sldId id="746" r:id="rId15"/>
    <p:sldId id="747" r:id="rId16"/>
    <p:sldId id="748" r:id="rId17"/>
    <p:sldId id="749" r:id="rId18"/>
    <p:sldId id="750" r:id="rId19"/>
    <p:sldId id="752" r:id="rId20"/>
    <p:sldId id="735" r:id="rId21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59">
          <p15:clr>
            <a:srgbClr val="A4A3A4"/>
          </p15:clr>
        </p15:guide>
        <p15:guide id="2" pos="362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0093"/>
    <a:srgbClr val="339966"/>
    <a:srgbClr val="E3261E"/>
    <a:srgbClr val="B53D5A"/>
    <a:srgbClr val="5F5F5F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591" autoAdjust="0"/>
  </p:normalViewPr>
  <p:slideViewPr>
    <p:cSldViewPr>
      <p:cViewPr varScale="1">
        <p:scale>
          <a:sx n="97" d="100"/>
          <a:sy n="97" d="100"/>
        </p:scale>
        <p:origin x="90" y="72"/>
      </p:cViewPr>
      <p:guideLst>
        <p:guide orient="horz" pos="2059"/>
        <p:guide pos="362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20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16421" y="1655911"/>
            <a:ext cx="11017224" cy="432048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spcFirstLastPara="1" wrap="none" lIns="91426" tIns="45713" rIns="91426" bIns="45713" numCol="1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1498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rgbClr val="738AC8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一课一</a:t>
            </a:r>
            <a:r>
              <a:rPr lang="zh-CN" altLang="en-US" sz="11498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</a:t>
            </a:r>
            <a:endParaRPr lang="zh-CN" altLang="en-US" sz="11498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rgbClr val="738AC8">
                      <a:lumMod val="60000"/>
                      <a:lumOff val="40000"/>
                    </a:srgbClr>
                  </a:gs>
                </a:gsLst>
                <a:lin ang="5400000"/>
              </a:gradFill>
              <a:effectLst>
                <a:glow rad="139700">
                  <a:srgbClr val="FEB80A">
                    <a:satMod val="175000"/>
                    <a:alpha val="40000"/>
                  </a:srgb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47297625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979957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5" r:id="rId2"/>
    <p:sldLayoutId id="2147483691" r:id="rId3"/>
    <p:sldLayoutId id="2147483692" r:id="rId4"/>
    <p:sldLayoutId id="2147483694" r:id="rId5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90000">
              <a:srgbClr val="DFF4CE"/>
            </a:gs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棱台 3"/>
          <p:cNvSpPr/>
          <p:nvPr/>
        </p:nvSpPr>
        <p:spPr>
          <a:xfrm>
            <a:off x="432445" y="3722371"/>
            <a:ext cx="10801200" cy="1785933"/>
          </a:xfrm>
          <a:prstGeom prst="bevel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44000">
                <a:schemeClr val="accent1">
                  <a:lumMod val="45000"/>
                  <a:lumOff val="55000"/>
                </a:schemeClr>
              </a:gs>
              <a:gs pos="8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zh-CN" sz="4400" dirty="0">
                <a:solidFill>
                  <a:srgbClr val="D60093"/>
                </a:solidFill>
              </a:rPr>
              <a:t>句型专项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759111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三、根据图片提示完成对话或句子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。</a:t>
            </a:r>
            <a:endParaRPr lang="en-US" altLang="zh-CN" dirty="0" smtClean="0">
              <a:solidFill>
                <a:srgbClr val="000000"/>
              </a:solidFill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1.—What does your father do? </a:t>
            </a:r>
            <a:b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</a:b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—______________________________.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en-US" altLang="zh-CN" dirty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.—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What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his hobby? </a:t>
            </a:r>
            <a:b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</a:b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—______________________________.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2474009" y="2584226"/>
            <a:ext cx="276870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He</a:t>
            </a:r>
            <a:r>
              <a:rPr lang="en-US" altLang="zh-CN" dirty="0">
                <a:latin typeface="NEU-BZ-S92" panose="02020503000000020003" pitchFamily="18" charset="-122"/>
                <a:ea typeface="方正启体简体" panose="03000509000000000000" pitchFamily="65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ea typeface="宋体" panose="02010600030101010101" pitchFamily="2" charset="-122"/>
              </a:rPr>
              <a:t>is</a:t>
            </a:r>
            <a:r>
              <a:rPr lang="en-US" altLang="zh-CN" dirty="0">
                <a:latin typeface="NEU-BZ-S92" panose="02020503000000020003" pitchFamily="18" charset="-122"/>
                <a:ea typeface="方正启体简体" panose="03000509000000000000" pitchFamily="65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ea typeface="宋体" panose="02010600030101010101" pitchFamily="2" charset="-122"/>
              </a:rPr>
              <a:t>a</a:t>
            </a:r>
            <a:r>
              <a:rPr lang="en-US" altLang="zh-CN">
                <a:latin typeface="NEU-BZ-S92" panose="02020503000000020003" pitchFamily="18" charset="-122"/>
                <a:ea typeface="方正启体简体" panose="03000509000000000000" pitchFamily="65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ea typeface="宋体" panose="02010600030101010101" pitchFamily="2" charset="-122"/>
              </a:rPr>
              <a:t>teacher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2454861" y="4896271"/>
            <a:ext cx="314861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He</a:t>
            </a:r>
            <a:r>
              <a:rPr lang="en-US" altLang="zh-CN" dirty="0">
                <a:latin typeface="NEU-BZ-S92" panose="02020503000000020003" pitchFamily="18" charset="-122"/>
                <a:ea typeface="方正启体简体" panose="03000509000000000000" pitchFamily="65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ea typeface="宋体" panose="02010600030101010101" pitchFamily="2" charset="-122"/>
              </a:rPr>
              <a:t>likes</a:t>
            </a:r>
            <a:r>
              <a:rPr lang="en-US" altLang="zh-CN" dirty="0">
                <a:latin typeface="NEU-BZ-S92" panose="02020503000000020003" pitchFamily="18" charset="-122"/>
                <a:ea typeface="方正启体简体" panose="03000509000000000000" pitchFamily="65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ea typeface="宋体" panose="02010600030101010101" pitchFamily="2" charset="-122"/>
              </a:rPr>
              <a:t>singing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</a:rPr>
              <a:t> </a:t>
            </a:r>
            <a:endParaRPr lang="zh-CN" altLang="en-US" dirty="0"/>
          </a:p>
        </p:txBody>
      </p:sp>
      <p:pic>
        <p:nvPicPr>
          <p:cNvPr id="10" name="NE6KRG154.eps" descr="id:2147489768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7345213" y="3753975"/>
            <a:ext cx="1754243" cy="2255455"/>
          </a:xfrm>
          <a:prstGeom prst="rect">
            <a:avLst/>
          </a:prstGeom>
        </p:spPr>
      </p:pic>
      <p:pic>
        <p:nvPicPr>
          <p:cNvPr id="7" name="24eg27.eps" descr="id:2147489760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7489229" y="1727919"/>
            <a:ext cx="1528767" cy="15955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0719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361950" y="807599"/>
            <a:ext cx="10807700" cy="4933104"/>
            <a:chOff x="361950" y="719807"/>
            <a:chExt cx="10807700" cy="4933104"/>
          </a:xfrm>
        </p:grpSpPr>
        <p:sp>
          <p:nvSpPr>
            <p:cNvPr id="3" name="矩形 2"/>
            <p:cNvSpPr>
              <a:spLocks noChangeAspect="1"/>
            </p:cNvSpPr>
            <p:nvPr/>
          </p:nvSpPr>
          <p:spPr>
            <a:xfrm>
              <a:off x="361950" y="719807"/>
              <a:ext cx="10807700" cy="3046988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3.Please 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__________________________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at the cinema. </a:t>
              </a:r>
              <a:r>
                <a:rPr lang="en-US" altLang="zh-CN" dirty="0">
                  <a:solidFill>
                    <a:srgbClr val="000000"/>
                  </a:solidFill>
                  <a:latin typeface="宋体" panose="02010600030101010101" pitchFamily="2" charset="-122"/>
                  <a:ea typeface="方正书宋_GBK" panose="03000509000000000000" pitchFamily="65" charset="-122"/>
                  <a:cs typeface="Times New Roman" panose="02020603050405020304" pitchFamily="18" charset="0"/>
                </a:rPr>
                <a:t> 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endPara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endPara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endPara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4.My 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Chinese teacher goes to work 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_____________________. 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  <p:pic>
          <p:nvPicPr>
            <p:cNvPr id="11" name="D24.eps" descr="id:2147489825;FounderCES"/>
            <p:cNvPicPr/>
            <p:nvPr/>
          </p:nvPicPr>
          <p:blipFill>
            <a:blip r:embed="rId2"/>
            <a:stretch>
              <a:fillRect/>
            </a:stretch>
          </p:blipFill>
          <p:spPr>
            <a:xfrm>
              <a:off x="5045720" y="1523221"/>
              <a:ext cx="1440160" cy="1440160"/>
            </a:xfrm>
            <a:prstGeom prst="rect">
              <a:avLst/>
            </a:prstGeom>
          </p:spPr>
        </p:pic>
        <p:pic>
          <p:nvPicPr>
            <p:cNvPr id="12" name="D25.eps" descr="id:2147489832;FounderCES"/>
            <p:cNvPicPr/>
            <p:nvPr/>
          </p:nvPicPr>
          <p:blipFill>
            <a:blip r:embed="rId3"/>
            <a:stretch>
              <a:fillRect/>
            </a:stretch>
          </p:blipFill>
          <p:spPr>
            <a:xfrm>
              <a:off x="4032845" y="3766795"/>
              <a:ext cx="3384376" cy="1886116"/>
            </a:xfrm>
            <a:prstGeom prst="rect">
              <a:avLst/>
            </a:prstGeom>
          </p:spPr>
        </p:pic>
      </p:grpSp>
      <p:sp>
        <p:nvSpPr>
          <p:cNvPr id="2" name="矩形 1"/>
          <p:cNvSpPr/>
          <p:nvPr/>
        </p:nvSpPr>
        <p:spPr>
          <a:xfrm>
            <a:off x="3816821" y="897255"/>
            <a:ext cx="163057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turn</a:t>
            </a:r>
            <a:r>
              <a:rPr lang="en-US" altLang="zh-CN" dirty="0">
                <a:latin typeface="NEU-BZ-S92" panose="02020503000000020003" pitchFamily="18" charset="-122"/>
                <a:ea typeface="方正启体简体" panose="03000509000000000000" pitchFamily="65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ea typeface="宋体" panose="02010600030101010101" pitchFamily="2" charset="-122"/>
              </a:rPr>
              <a:t>left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8134117" y="3246735"/>
            <a:ext cx="13356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by</a:t>
            </a:r>
            <a:r>
              <a:rPr lang="en-US" altLang="zh-CN" dirty="0">
                <a:latin typeface="NEU-BZ-S92" panose="02020503000000020003" pitchFamily="18" charset="-122"/>
                <a:ea typeface="方正启体简体" panose="03000509000000000000" pitchFamily="65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ea typeface="宋体" panose="02010600030101010101" pitchFamily="2" charset="-122"/>
              </a:rPr>
              <a:t>bus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2400981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361950" y="955495"/>
            <a:ext cx="10807700" cy="5184576"/>
            <a:chOff x="361950" y="935831"/>
            <a:chExt cx="10807700" cy="5184576"/>
          </a:xfrm>
        </p:grpSpPr>
        <p:sp>
          <p:nvSpPr>
            <p:cNvPr id="2" name="矩形 1"/>
            <p:cNvSpPr>
              <a:spLocks noChangeAspect="1"/>
            </p:cNvSpPr>
            <p:nvPr/>
          </p:nvSpPr>
          <p:spPr>
            <a:xfrm>
              <a:off x="361950" y="935831"/>
              <a:ext cx="10807700" cy="3046988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5</a:t>
              </a:r>
              <a:r>
                <a:rPr lang="en-US" altLang="zh-CN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. </a:t>
              </a:r>
              <a:r>
                <a:rPr lang="en-US" altLang="zh-CN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My </a:t>
              </a:r>
              <a:r>
                <a:rPr lang="en-US" altLang="zh-CN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sister </a:t>
              </a:r>
              <a:r>
                <a:rPr lang="en-US" altLang="zh-CN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likes </a:t>
              </a:r>
              <a:r>
                <a:rPr lang="en-US" altLang="zh-CN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__________________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stories. </a:t>
              </a:r>
              <a:r>
                <a:rPr lang="en-US" altLang="zh-CN" dirty="0">
                  <a:solidFill>
                    <a:srgbClr val="000000"/>
                  </a:solidFill>
                  <a:latin typeface="宋体" panose="02010600030101010101" pitchFamily="2" charset="-122"/>
                  <a:ea typeface="方正书宋_GBK" panose="03000509000000000000" pitchFamily="65" charset="-122"/>
                  <a:cs typeface="Times New Roman" panose="02020603050405020304" pitchFamily="18" charset="0"/>
                </a:rPr>
                <a:t> 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endPara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endPara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6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.—Where is the hospital?</a:t>
              </a:r>
              <a:b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</a:b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—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It</a:t>
              </a:r>
              <a:r>
                <a:rPr lang="en-US" altLang="zh-CN" dirty="0" smtClean="0">
                  <a:solidFill>
                    <a:srgbClr val="000000"/>
                  </a:solidFill>
                  <a:latin typeface="宋体" panose="02010600030101010101" pitchFamily="2" charset="-122"/>
                  <a:ea typeface="方正书宋_GBK" panose="03000509000000000000" pitchFamily="65" charset="-122"/>
                  <a:cs typeface="Times New Roman" panose="02020603050405020304" pitchFamily="18" charset="0"/>
                </a:rPr>
                <a:t>'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s 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________________________the library.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 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  <p:pic>
          <p:nvPicPr>
            <p:cNvPr id="10" name="20ERG26.eps" descr="id:2147489846;FounderCES"/>
            <p:cNvPicPr/>
            <p:nvPr/>
          </p:nvPicPr>
          <p:blipFill>
            <a:blip r:embed="rId2"/>
            <a:stretch>
              <a:fillRect/>
            </a:stretch>
          </p:blipFill>
          <p:spPr>
            <a:xfrm>
              <a:off x="3312765" y="3939673"/>
              <a:ext cx="4896544" cy="2180734"/>
            </a:xfrm>
            <a:prstGeom prst="rect">
              <a:avLst/>
            </a:prstGeom>
          </p:spPr>
        </p:pic>
      </p:grpSp>
      <p:sp>
        <p:nvSpPr>
          <p:cNvPr id="3" name="矩形 2"/>
          <p:cNvSpPr/>
          <p:nvPr/>
        </p:nvSpPr>
        <p:spPr>
          <a:xfrm>
            <a:off x="4464893" y="1035957"/>
            <a:ext cx="172733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solidFill>
                  <a:srgbClr val="000000"/>
                </a:solidFill>
                <a:ea typeface="Times New Roman" panose="02020603050405020304" pitchFamily="18" charset="0"/>
              </a:rPr>
              <a:t> </a:t>
            </a:r>
            <a:r>
              <a:rPr lang="en-US" altLang="zh-CN" dirty="0">
                <a:ea typeface="宋体" panose="02010600030101010101" pitchFamily="2" charset="-122"/>
              </a:rPr>
              <a:t>reading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</a:rPr>
              <a:t> 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3672805" y="3356989"/>
            <a:ext cx="138050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next</a:t>
            </a:r>
            <a:r>
              <a:rPr lang="en-US" altLang="zh-CN" dirty="0">
                <a:latin typeface="NEU-BZ-S92" panose="02020503000000020003" pitchFamily="18" charset="-122"/>
                <a:ea typeface="方正启体简体" panose="03000509000000000000" pitchFamily="65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ea typeface="宋体" panose="02010600030101010101" pitchFamily="2" charset="-122"/>
              </a:rPr>
              <a:t>to</a:t>
            </a:r>
            <a:endParaRPr lang="zh-CN" altLang="en-US" dirty="0"/>
          </a:p>
        </p:txBody>
      </p:sp>
      <p:pic>
        <p:nvPicPr>
          <p:cNvPr id="9" name="24EG29.eps" descr="id:2147489788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9145413" y="838476"/>
            <a:ext cx="1639186" cy="15645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35067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361950" y="719807"/>
            <a:ext cx="10807700" cy="5345766"/>
            <a:chOff x="361950" y="647799"/>
            <a:chExt cx="10807700" cy="5345766"/>
          </a:xfrm>
        </p:grpSpPr>
        <p:sp>
          <p:nvSpPr>
            <p:cNvPr id="3" name="矩形 2"/>
            <p:cNvSpPr>
              <a:spLocks noChangeAspect="1"/>
            </p:cNvSpPr>
            <p:nvPr/>
          </p:nvSpPr>
          <p:spPr>
            <a:xfrm>
              <a:off x="361950" y="647799"/>
              <a:ext cx="10807700" cy="3046988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7.Turn left at the cinema. Then 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________________________.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endPara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endPara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endPara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8.I 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want to buy a ________________________.</a:t>
              </a:r>
              <a:r>
                <a:rPr lang="en-US" altLang="zh-CN" dirty="0">
                  <a:solidFill>
                    <a:srgbClr val="000000"/>
                  </a:solidFill>
                  <a:latin typeface="宋体" panose="02010600030101010101" pitchFamily="2" charset="-122"/>
                  <a:ea typeface="方正书宋_GBK" panose="03000509000000000000" pitchFamily="65" charset="-122"/>
                  <a:cs typeface="Times New Roman" panose="02020603050405020304" pitchFamily="18" charset="0"/>
                </a:rPr>
                <a:t> 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  <p:pic>
          <p:nvPicPr>
            <p:cNvPr id="11" name="20erg27.eps" descr="id:2147489853;FounderCES"/>
            <p:cNvPicPr/>
            <p:nvPr/>
          </p:nvPicPr>
          <p:blipFill>
            <a:blip r:embed="rId2"/>
            <a:stretch>
              <a:fillRect/>
            </a:stretch>
          </p:blipFill>
          <p:spPr>
            <a:xfrm>
              <a:off x="4536901" y="1367879"/>
              <a:ext cx="1512168" cy="1512168"/>
            </a:xfrm>
            <a:prstGeom prst="rect">
              <a:avLst/>
            </a:prstGeom>
          </p:spPr>
        </p:pic>
        <p:pic>
          <p:nvPicPr>
            <p:cNvPr id="12" name="20ERG27A.eps" descr="id:2147489860;FounderCES"/>
            <p:cNvPicPr/>
            <p:nvPr/>
          </p:nvPicPr>
          <p:blipFill>
            <a:blip r:embed="rId3"/>
            <a:stretch>
              <a:fillRect/>
            </a:stretch>
          </p:blipFill>
          <p:spPr>
            <a:xfrm>
              <a:off x="4683665" y="3616701"/>
              <a:ext cx="1725444" cy="2376864"/>
            </a:xfrm>
            <a:prstGeom prst="rect">
              <a:avLst/>
            </a:prstGeom>
          </p:spPr>
        </p:pic>
      </p:grpSp>
      <p:sp>
        <p:nvSpPr>
          <p:cNvPr id="2" name="矩形 1"/>
          <p:cNvSpPr/>
          <p:nvPr/>
        </p:nvSpPr>
        <p:spPr>
          <a:xfrm>
            <a:off x="7351861" y="787257"/>
            <a:ext cx="206498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go</a:t>
            </a:r>
            <a:r>
              <a:rPr lang="en-US" altLang="zh-CN" dirty="0">
                <a:latin typeface="NEU-BZ-S92" panose="02020503000000020003" pitchFamily="18" charset="-122"/>
                <a:ea typeface="方正启体简体" panose="03000509000000000000" pitchFamily="65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ea typeface="宋体" panose="02010600030101010101" pitchFamily="2" charset="-122"/>
              </a:rPr>
              <a:t>straight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4890844" y="3113766"/>
            <a:ext cx="217880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comic</a:t>
            </a:r>
            <a:r>
              <a:rPr lang="en-US" altLang="zh-CN" dirty="0">
                <a:latin typeface="NEU-BZ-S92" panose="02020503000000020003" pitchFamily="18" charset="-122"/>
                <a:ea typeface="方正启体简体" panose="03000509000000000000" pitchFamily="65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ea typeface="宋体" panose="02010600030101010101" pitchFamily="2" charset="-122"/>
              </a:rPr>
              <a:t>book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7587452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361950" y="1042328"/>
            <a:ext cx="10807700" cy="5115586"/>
            <a:chOff x="361950" y="1042328"/>
            <a:chExt cx="10807700" cy="5115586"/>
          </a:xfrm>
        </p:grpSpPr>
        <p:sp>
          <p:nvSpPr>
            <p:cNvPr id="2" name="矩形 1"/>
            <p:cNvSpPr>
              <a:spLocks noChangeAspect="1"/>
            </p:cNvSpPr>
            <p:nvPr/>
          </p:nvSpPr>
          <p:spPr>
            <a:xfrm>
              <a:off x="361950" y="1042328"/>
              <a:ext cx="10807700" cy="3046988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9.—How do you come to Shanghai?</a:t>
              </a:r>
              <a:b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</a:b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—I come here ________________________.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 </a:t>
              </a:r>
              <a:endPara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endPara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10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.—Look, 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it</a:t>
              </a:r>
              <a:r>
                <a:rPr lang="en-US" altLang="zh-CN" dirty="0" smtClean="0">
                  <a:solidFill>
                    <a:srgbClr val="000000"/>
                  </a:solidFill>
                  <a:latin typeface="宋体" panose="02010600030101010101" pitchFamily="2" charset="-122"/>
                  <a:ea typeface="方正书宋_GBK" panose="03000509000000000000" pitchFamily="65" charset="-122"/>
                  <a:cs typeface="Times New Roman" panose="02020603050405020304" pitchFamily="18" charset="0"/>
                </a:rPr>
                <a:t>'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s 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a red light.</a:t>
              </a:r>
              <a:b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</a:b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—Yes, I should pay attention to the 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_____________________.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  <p:pic>
          <p:nvPicPr>
            <p:cNvPr id="10" name="20ERG29.eps" descr="id:2147489874;FounderCES"/>
            <p:cNvPicPr/>
            <p:nvPr/>
          </p:nvPicPr>
          <p:blipFill>
            <a:blip r:embed="rId2"/>
            <a:stretch>
              <a:fillRect/>
            </a:stretch>
          </p:blipFill>
          <p:spPr>
            <a:xfrm>
              <a:off x="4824933" y="4137828"/>
              <a:ext cx="1080120" cy="2020086"/>
            </a:xfrm>
            <a:prstGeom prst="rect">
              <a:avLst/>
            </a:prstGeom>
          </p:spPr>
        </p:pic>
      </p:grpSp>
      <p:sp>
        <p:nvSpPr>
          <p:cNvPr id="3" name="矩形 2"/>
          <p:cNvSpPr/>
          <p:nvPr/>
        </p:nvSpPr>
        <p:spPr>
          <a:xfrm>
            <a:off x="4562316" y="1699804"/>
            <a:ext cx="158569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by</a:t>
            </a:r>
            <a:r>
              <a:rPr lang="en-US" altLang="zh-CN" dirty="0">
                <a:latin typeface="NEU-BZ-S92" panose="02020503000000020003" pitchFamily="18" charset="-122"/>
                <a:ea typeface="方正启体简体" panose="03000509000000000000" pitchFamily="65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ea typeface="宋体" panose="02010600030101010101" pitchFamily="2" charset="-122"/>
              </a:rPr>
              <a:t>train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7544091" y="3456111"/>
            <a:ext cx="244009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solidFill>
                  <a:srgbClr val="000000"/>
                </a:solidFill>
                <a:ea typeface="Times New Roman" panose="02020603050405020304" pitchFamily="18" charset="0"/>
              </a:rPr>
              <a:t> </a:t>
            </a:r>
            <a:r>
              <a:rPr lang="en-US" altLang="zh-CN" dirty="0">
                <a:ea typeface="宋体" panose="02010600030101010101" pitchFamily="2" charset="-122"/>
              </a:rPr>
              <a:t>traffic</a:t>
            </a:r>
            <a:r>
              <a:rPr lang="en-US" altLang="zh-CN" dirty="0">
                <a:latin typeface="NEU-BZ-S92" panose="02020503000000020003" pitchFamily="18" charset="-122"/>
                <a:ea typeface="方正启体简体" panose="03000509000000000000" pitchFamily="65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ea typeface="宋体" panose="02010600030101010101" pitchFamily="2" charset="-122"/>
              </a:rPr>
              <a:t>lights</a:t>
            </a:r>
            <a:endParaRPr lang="zh-CN" altLang="en-US" dirty="0"/>
          </a:p>
        </p:txBody>
      </p:sp>
      <p:pic>
        <p:nvPicPr>
          <p:cNvPr id="8" name="24EG30.eps" descr="id:2147489816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8358372" y="1281339"/>
            <a:ext cx="2262506" cy="11666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07861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694241"/>
            <a:ext cx="10807700" cy="535415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四、连词成句。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1.with, cat, is, them, angry, the (.)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cat</a:t>
            </a:r>
            <a:r>
              <a:rPr lang="en-US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en-US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angry</a:t>
            </a:r>
            <a:r>
              <a:rPr lang="en-US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with</a:t>
            </a:r>
            <a:r>
              <a:rPr lang="en-US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them.</a:t>
            </a:r>
            <a:r>
              <a:rPr lang="en-US" altLang="zh-CN" dirty="0"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2.he, live, in, does, Beijing (?)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Does</a:t>
            </a:r>
            <a:r>
              <a:rPr lang="en-US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live</a:t>
            </a:r>
            <a:r>
              <a:rPr lang="en-US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Beijing?</a:t>
            </a:r>
            <a:r>
              <a:rPr lang="en-US" altLang="zh-CN" dirty="0"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3.tonight, you, what, going, do, are, to (?)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What</a:t>
            </a:r>
            <a:r>
              <a:rPr lang="en-US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are</a:t>
            </a:r>
            <a:r>
              <a:rPr lang="en-US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going</a:t>
            </a:r>
            <a:r>
              <a:rPr lang="en-US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do</a:t>
            </a:r>
            <a:r>
              <a:rPr lang="en-US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tonight?</a:t>
            </a:r>
            <a:r>
              <a:rPr lang="en-US" altLang="zh-CN" dirty="0"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4.at, turn, bookstore, left, the (.)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Turn</a:t>
            </a:r>
            <a:r>
              <a:rPr lang="en-US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left</a:t>
            </a:r>
            <a:r>
              <a:rPr lang="en-US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at</a:t>
            </a:r>
            <a:r>
              <a:rPr lang="en-US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bookstore.</a:t>
            </a:r>
            <a:r>
              <a:rPr lang="en-US" altLang="zh-CN" dirty="0"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923323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2238470"/>
            <a:ext cx="10807700" cy="121764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5.bus, over, the, there, take, No.17 (.)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Take</a:t>
            </a:r>
            <a:r>
              <a:rPr lang="en-US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No.17</a:t>
            </a:r>
            <a:r>
              <a:rPr lang="en-US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bus</a:t>
            </a:r>
            <a:r>
              <a:rPr lang="en-US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over</a:t>
            </a:r>
            <a:r>
              <a:rPr lang="en-US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there.</a:t>
            </a:r>
            <a:r>
              <a:rPr lang="en-US" altLang="zh-CN" dirty="0"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246768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796570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五</a:t>
            </a:r>
            <a:r>
              <a:rPr lang="zh-CN" altLang="zh-CN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、</a:t>
            </a:r>
            <a:r>
              <a:rPr lang="zh-CN" altLang="zh-CN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根据</a:t>
            </a:r>
            <a:r>
              <a:rPr lang="zh-CN" altLang="en-US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中文</a:t>
            </a:r>
            <a:r>
              <a:rPr lang="zh-CN" altLang="zh-CN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意思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完成句子。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en-US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你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们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必须注意交通信号灯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!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You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must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 ________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traffic lights.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他喜欢远足吗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</a:t>
            </a:r>
            <a:r>
              <a:rPr lang="zh-CN" altLang="zh-CN" dirty="0" smtClean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he like</a:t>
            </a:r>
            <a:r>
              <a:rPr lang="en-US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我们打算到自然公园去画画。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We ________ ________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to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draw some pictures in the nature park.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2304653" y="2058463"/>
            <a:ext cx="42787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pay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ea typeface="Times New Roman" panose="02020603050405020304" pitchFamily="18" charset="0"/>
              </a:rPr>
              <a:t>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</a:rPr>
              <a:t>attention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ea typeface="Times New Roman" panose="02020603050405020304" pitchFamily="18" charset="0"/>
              </a:rPr>
              <a:t> 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ea typeface="宋体" panose="02010600030101010101" pitchFamily="2" charset="-122"/>
              </a:rPr>
              <a:t>to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764945" y="3216292"/>
            <a:ext cx="6593283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Does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</a:rPr>
              <a:t>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         </a:t>
            </a:r>
            <a:r>
              <a:rPr lang="en-US" altLang="zh-CN" dirty="0" smtClean="0">
                <a:ea typeface="宋体" panose="02010600030101010101" pitchFamily="2" charset="-122"/>
              </a:rPr>
              <a:t>going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ea typeface="Times New Roman" panose="02020603050405020304" pitchFamily="18" charset="0"/>
              </a:rPr>
              <a:t>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</a:rPr>
              <a:t>hiking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1372013" y="4386825"/>
            <a:ext cx="283661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  are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ea typeface="Times New Roman" panose="02020603050405020304" pitchFamily="18" charset="0"/>
              </a:rPr>
              <a:t> </a:t>
            </a:r>
            <a:r>
              <a:rPr lang="en-US" altLang="zh-CN" dirty="0" smtClean="0">
                <a:ea typeface="宋体" panose="02010600030101010101" pitchFamily="2" charset="-122"/>
              </a:rPr>
              <a:t>going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1582561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1776688"/>
            <a:ext cx="10807700" cy="245605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只</a:t>
            </a:r>
            <a:r>
              <a:rPr lang="zh-CN" altLang="en-US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狗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很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生它们的气。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dog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is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very ________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________them.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他怎样去上班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 ________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he go to work?</a:t>
            </a:r>
            <a:r>
              <a:rPr lang="en-US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3353719" y="2439448"/>
            <a:ext cx="291137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angry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ea typeface="Times New Roman" panose="02020603050405020304" pitchFamily="18" charset="0"/>
              </a:rPr>
              <a:t>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</a:rPr>
              <a:t>with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720477" y="3601248"/>
            <a:ext cx="270779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How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ea typeface="Times New Roman" panose="02020603050405020304" pitchFamily="18" charset="0"/>
              </a:rPr>
              <a:t>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</a:rPr>
              <a:t>does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7218308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>
            <a:spLocks noChangeAspect="1"/>
          </p:cNvSpPr>
          <p:nvPr/>
        </p:nvSpPr>
        <p:spPr>
          <a:xfrm>
            <a:off x="361950" y="935831"/>
            <a:ext cx="10807700" cy="417229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六、按要求完成下列各题。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1.They go to the cinema 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on foot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.(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对画线部分提问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they go to the cinema?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2.My uncle works 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in a hospital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.(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对画线部分提问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your uncle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3.My father is a businessman.(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改为一般疑问句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　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 businessman?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 panose="03000509000000000000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864493" y="2159967"/>
            <a:ext cx="154080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ea typeface="宋体" panose="02010600030101010101" pitchFamily="2" charset="-122"/>
              </a:rPr>
              <a:t>How do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1008509" y="3341659"/>
            <a:ext cx="224189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ea typeface="宋体" panose="02010600030101010101" pitchFamily="2" charset="-122"/>
              </a:rPr>
              <a:t>Where does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5977061" y="3364687"/>
            <a:ext cx="109677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ea typeface="宋体" panose="02010600030101010101" pitchFamily="2" charset="-122"/>
              </a:rPr>
              <a:t>work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1086508" y="4510414"/>
            <a:ext cx="259455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ea typeface="宋体" panose="02010600030101010101" pitchFamily="2" charset="-122"/>
              </a:rPr>
              <a:t>Is your father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633576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61950" y="786738"/>
            <a:ext cx="11081980" cy="4973629"/>
            <a:chOff x="361950" y="724562"/>
            <a:chExt cx="11081980" cy="4973629"/>
          </a:xfrm>
        </p:grpSpPr>
        <p:sp>
          <p:nvSpPr>
            <p:cNvPr id="4" name="矩形 3"/>
            <p:cNvSpPr>
              <a:spLocks noChangeAspect="1"/>
            </p:cNvSpPr>
            <p:nvPr/>
          </p:nvSpPr>
          <p:spPr>
            <a:xfrm>
              <a:off x="361950" y="724562"/>
              <a:ext cx="10807700" cy="4819781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一、根据图片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,</a:t>
              </a:r>
              <a:r>
                <a:rPr lang="en-US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 </a:t>
              </a: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选择正确的句子</a:t>
              </a:r>
              <a:r>
                <a:rPr lang="zh-CN" altLang="zh-CN" dirty="0" smtClean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。</a:t>
              </a:r>
              <a:endParaRPr lang="en-US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(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　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)1. </a:t>
              </a:r>
              <a:r>
                <a:rPr lang="en-US" altLang="zh-CN" dirty="0" err="1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A.My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 uncle is a fisherman. </a:t>
              </a:r>
              <a:b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</a:br>
              <a:r>
                <a:rPr lang="en-US" altLang="zh-CN" dirty="0" err="1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B.My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 uncle is a postman. </a:t>
              </a:r>
              <a:endPara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endParaRPr lang="en-US" altLang="zh-CN" dirty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(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　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)2.A.We are going to the science museum. </a:t>
              </a:r>
              <a:b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</a:br>
              <a:r>
                <a:rPr lang="en-US" altLang="zh-CN" dirty="0" err="1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B.We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 are going to the supermarket. 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  <p:pic>
          <p:nvPicPr>
            <p:cNvPr id="6" name="D16.eps" descr="id:2147489783;FounderCES"/>
            <p:cNvPicPr/>
            <p:nvPr/>
          </p:nvPicPr>
          <p:blipFill>
            <a:blip r:embed="rId2"/>
            <a:stretch>
              <a:fillRect/>
            </a:stretch>
          </p:blipFill>
          <p:spPr>
            <a:xfrm>
              <a:off x="8589013" y="3681967"/>
              <a:ext cx="2854917" cy="2016224"/>
            </a:xfrm>
            <a:prstGeom prst="rect">
              <a:avLst/>
            </a:prstGeom>
          </p:spPr>
        </p:pic>
      </p:grpSp>
      <p:sp>
        <p:nvSpPr>
          <p:cNvPr id="8" name="矩形 7"/>
          <p:cNvSpPr/>
          <p:nvPr/>
        </p:nvSpPr>
        <p:spPr>
          <a:xfrm>
            <a:off x="792485" y="2015951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797532" y="4392215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  <p:pic>
        <p:nvPicPr>
          <p:cNvPr id="11" name="24EG74.eps" descr="id:2147489725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7129189" y="1521573"/>
            <a:ext cx="1459824" cy="18880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880717" y="1295871"/>
            <a:ext cx="5400600" cy="2800767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361950" y="839711"/>
            <a:ext cx="10807700" cy="4838816"/>
            <a:chOff x="361950" y="719807"/>
            <a:chExt cx="10807700" cy="4838816"/>
          </a:xfrm>
        </p:grpSpPr>
        <p:sp>
          <p:nvSpPr>
            <p:cNvPr id="2" name="矩形 1"/>
            <p:cNvSpPr>
              <a:spLocks noChangeAspect="1"/>
            </p:cNvSpPr>
            <p:nvPr/>
          </p:nvSpPr>
          <p:spPr>
            <a:xfrm>
              <a:off x="361950" y="738842"/>
              <a:ext cx="10807700" cy="4819781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(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　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)3.A.They usually go to school by bus. </a:t>
              </a:r>
              <a:b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</a:br>
              <a:r>
                <a:rPr lang="en-US" altLang="zh-CN" dirty="0" err="1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B.They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 usually go to school by sled. 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endPara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(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　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)4.A.Jane likes dancing. </a:t>
              </a:r>
              <a:b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</a:br>
              <a:r>
                <a:rPr lang="en-US" altLang="zh-CN" dirty="0" err="1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B.Jane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 likes singing. 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endPara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(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　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)5.A.Turn left at the cinema. </a:t>
              </a:r>
              <a:b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</a:br>
              <a:r>
                <a:rPr lang="en-US" altLang="zh-CN" dirty="0" err="1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B.Turn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 right at the cinema. 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  <p:pic>
          <p:nvPicPr>
            <p:cNvPr id="11" name="D17.eps" descr="id:2147489790;FounderCES"/>
            <p:cNvPicPr/>
            <p:nvPr/>
          </p:nvPicPr>
          <p:blipFill>
            <a:blip r:embed="rId2"/>
            <a:stretch>
              <a:fillRect/>
            </a:stretch>
          </p:blipFill>
          <p:spPr>
            <a:xfrm>
              <a:off x="8377533" y="719807"/>
              <a:ext cx="2304256" cy="1313654"/>
            </a:xfrm>
            <a:prstGeom prst="rect">
              <a:avLst/>
            </a:prstGeom>
          </p:spPr>
        </p:pic>
        <p:pic>
          <p:nvPicPr>
            <p:cNvPr id="13" name="D20.eps" descr="id:2147489804;FounderCES"/>
            <p:cNvPicPr/>
            <p:nvPr/>
          </p:nvPicPr>
          <p:blipFill>
            <a:blip r:embed="rId3"/>
            <a:stretch>
              <a:fillRect/>
            </a:stretch>
          </p:blipFill>
          <p:spPr>
            <a:xfrm>
              <a:off x="6625133" y="4407165"/>
              <a:ext cx="1206417" cy="1151458"/>
            </a:xfrm>
            <a:prstGeom prst="rect">
              <a:avLst/>
            </a:prstGeom>
          </p:spPr>
        </p:pic>
      </p:grpSp>
      <p:sp>
        <p:nvSpPr>
          <p:cNvPr id="7" name="矩形 6"/>
          <p:cNvSpPr/>
          <p:nvPr/>
        </p:nvSpPr>
        <p:spPr>
          <a:xfrm>
            <a:off x="792485" y="911763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807663" y="2664197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803706" y="4440204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  <p:pic>
        <p:nvPicPr>
          <p:cNvPr id="10" name="NE6KRG151.eps" descr="id:2147489747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5837808" y="2159967"/>
            <a:ext cx="1219373" cy="2218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886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>
            <a:spLocks noChangeAspect="1"/>
          </p:cNvSpPr>
          <p:nvPr/>
        </p:nvSpPr>
        <p:spPr>
          <a:xfrm>
            <a:off x="361950" y="1151855"/>
            <a:ext cx="10807700" cy="363791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二、单项选择。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)1.—Mum,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angry.</a:t>
            </a:r>
            <a:endParaRPr lang="zh-CN" altLang="zh-CN" dirty="0">
              <a:solidFill>
                <a:srgbClr val="000000"/>
              </a:solidFill>
              <a:latin typeface="NEU-BZ-S92" panose="02020503000000020003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 panose="02020503000000020003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A.You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should have some healthy food.</a:t>
            </a:r>
            <a:endParaRPr lang="zh-CN" altLang="zh-CN" dirty="0">
              <a:solidFill>
                <a:srgbClr val="000000"/>
              </a:solidFill>
              <a:latin typeface="NEU-BZ-S92" panose="02020503000000020003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B.You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should take a deep breath.</a:t>
            </a:r>
            <a:endParaRPr lang="zh-CN" altLang="zh-CN" dirty="0">
              <a:solidFill>
                <a:srgbClr val="000000"/>
              </a:solidFill>
              <a:latin typeface="NEU-BZ-S92" panose="02020503000000020003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C.You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should see a doctor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dirty="0">
              <a:solidFill>
                <a:srgbClr val="000000"/>
              </a:solidFill>
              <a:latin typeface="NEU-BZ-S92" panose="02020503000000020003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792485" y="1790095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9146914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511895"/>
            <a:ext cx="108077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)2.—______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—I like flying kites.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A.What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are you doing?	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B.What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does he like?	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C.What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your hobby?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720477" y="1544626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>
                <a:ea typeface="宋体" panose="02010600030101010101" pitchFamily="2" charset="-122"/>
              </a:rPr>
              <a:t>C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4499976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786738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)3.—Thank you.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—______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A.You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re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welcome.	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B.I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OK.	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C.That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right.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)4.—Do you often go to the park?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—______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A.Yes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 I do.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B.I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like going there.	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C.No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 I am not.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792485" y="863823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792485" y="3744143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132336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569573"/>
            <a:ext cx="10807700" cy="568501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ts val="44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)5.—What does Amy like doing?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ts val="44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ts val="44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A.She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often draws pictures.	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ts val="44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B.She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likes drawing pictures.	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ts val="44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C.I like drawing pictures.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ts val="44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)6.—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ts val="44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—He goes 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to </a:t>
            </a: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Beijing by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plane.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ts val="44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A.Where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does he go?	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ts val="44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B.How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does he go 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to Beijing?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ts val="44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C.Why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does he go 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to Beijing?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792485" y="647799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792485" y="3412082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5629580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834327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)7.—I like singing. What about you?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A.I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too.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B.I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am.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C.Me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too.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)8.—______ Can you help me?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What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wrong?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A.I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sorry.	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B.Excuse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me.	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C.You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re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welcome.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792485" y="915932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>
                <a:ea typeface="宋体" panose="02010600030101010101" pitchFamily="2" charset="-122"/>
              </a:rPr>
              <a:t>C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792485" y="2659442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584670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801647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)9.—What are you going to do?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—______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A.I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going to take a trip.	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B.He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is going to take a trip.	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C.She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is going to Beijing.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)10.—How does your aunt feel now?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—______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A.Yes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 she does.	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B.She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is a teacher.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C.Not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well.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792485" y="834093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787998" y="3816151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>
                <a:ea typeface="宋体" panose="02010600030101010101" pitchFamily="2" charset="-122"/>
              </a:rPr>
              <a:t>C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1712619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家庭作业</Template>
  <TotalTime>78</TotalTime>
  <Words>250</Words>
  <Application>Microsoft Office PowerPoint</Application>
  <PresentationFormat>自定义</PresentationFormat>
  <Paragraphs>146</Paragraphs>
  <Slides>20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20</vt:i4>
      </vt:variant>
    </vt:vector>
  </HeadingPairs>
  <TitlesOfParts>
    <vt:vector size="31" baseType="lpstr">
      <vt:lpstr>NEU-BZ-S92</vt:lpstr>
      <vt:lpstr>方正启体简体</vt:lpstr>
      <vt:lpstr>方正书宋_GBK</vt:lpstr>
      <vt:lpstr>黑体</vt:lpstr>
      <vt:lpstr>华文琥珀</vt:lpstr>
      <vt:lpstr>隶书</vt:lpstr>
      <vt:lpstr>宋体</vt:lpstr>
      <vt:lpstr>Arial</vt:lpstr>
      <vt:lpstr>Calibri</vt:lpstr>
      <vt:lpstr>Times New Roman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123</cp:lastModifiedBy>
  <cp:revision>24</cp:revision>
  <dcterms:created xsi:type="dcterms:W3CDTF">2020-08-17T02:46:32Z</dcterms:created>
  <dcterms:modified xsi:type="dcterms:W3CDTF">2025-09-02T08:25:43Z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