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731" r:id="rId3"/>
    <p:sldId id="732" r:id="rId4"/>
    <p:sldId id="736" r:id="rId5"/>
    <p:sldId id="738" r:id="rId6"/>
    <p:sldId id="733" r:id="rId7"/>
    <p:sldId id="739" r:id="rId8"/>
    <p:sldId id="735" r:id="rId9"/>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53" userDrawn="1">
          <p15:clr>
            <a:srgbClr val="A4A3A4"/>
          </p15:clr>
        </p15:guide>
        <p15:guide id="2" pos="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66"/>
    <a:srgbClr val="D60093"/>
    <a:srgbClr val="E3261E"/>
    <a:srgbClr val="B53D5A"/>
    <a:srgbClr val="5F5F5F"/>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591" autoAdjust="0"/>
  </p:normalViewPr>
  <p:slideViewPr>
    <p:cSldViewPr>
      <p:cViewPr varScale="1">
        <p:scale>
          <a:sx n="97" d="100"/>
          <a:sy n="97" d="100"/>
        </p:scale>
        <p:origin x="498" y="72"/>
      </p:cViewPr>
      <p:guideLst>
        <p:guide orient="horz" pos="453"/>
        <p:guide pos="46"/>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8</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16422" y="1655911"/>
            <a:ext cx="11017224" cy="4320480"/>
          </a:xfrm>
          <a:prstGeom prst="rect">
            <a:avLst/>
          </a:prstGeom>
          <a:solidFill>
            <a:schemeClr val="accent1">
              <a:lumMod val="40000"/>
              <a:lumOff val="60000"/>
            </a:schemeClr>
          </a:solidFill>
          <a:effectLst>
            <a:reflection blurRad="6350" stA="52000" endA="300" endPos="35000" dir="5400000" sy="-100000" algn="bl" rotWithShape="0"/>
          </a:effectLst>
        </p:spPr>
        <p:txBody>
          <a:bodyPr spcFirstLastPara="1" wrap="none" lIns="91425" tIns="45714" rIns="91425" bIns="45714" numCol="1">
            <a:prstTxWarp prst="textArchUp">
              <a:avLst/>
            </a:prstTxWarp>
            <a:spAutoFit/>
            <a:scene3d>
              <a:camera prst="orthographicFront"/>
              <a:lightRig rig="threePt" dir="t"/>
            </a:scene3d>
            <a:sp3d extrusionH="57150">
              <a:bevelT w="38100" h="38100"/>
            </a:sp3d>
          </a:bodyPr>
          <a:lstStyle/>
          <a:p>
            <a:pPr algn="ctr">
              <a:buFont typeface="Arial" panose="020B0604020202020204" pitchFamily="34" charset="0"/>
              <a:buNone/>
            </a:pPr>
            <a:r>
              <a:rPr lang="zh-CN" altLang="en-US" sz="11498" dirty="0" smtClean="0">
                <a:ln w="0"/>
                <a:gradFill>
                  <a:gsLst>
                    <a:gs pos="25000">
                      <a:srgbClr val="339966"/>
                    </a:gs>
                    <a:gs pos="0">
                      <a:srgbClr val="D60093"/>
                    </a:gs>
                    <a:gs pos="65000">
                      <a:srgbClr val="738AC8"/>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一课一</a:t>
            </a:r>
            <a:r>
              <a:rPr lang="zh-CN" altLang="en-US" sz="11498" dirty="0" smtClean="0">
                <a:ln w="0"/>
                <a:gradFill>
                  <a:gsLst>
                    <a:gs pos="30000">
                      <a:srgbClr val="339966"/>
                    </a:gs>
                    <a:gs pos="67000">
                      <a:srgbClr val="D60093"/>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rPr>
              <a:t>练</a:t>
            </a:r>
            <a:endParaRPr lang="zh-CN" altLang="en-US" sz="11498" dirty="0">
              <a:ln w="0"/>
              <a:gradFill>
                <a:gsLst>
                  <a:gs pos="30000">
                    <a:srgbClr val="339966"/>
                  </a:gs>
                  <a:gs pos="67000">
                    <a:srgbClr val="D60093"/>
                  </a:gs>
                  <a:gs pos="100000">
                    <a:srgbClr val="738AC8">
                      <a:lumMod val="60000"/>
                      <a:lumOff val="40000"/>
                    </a:srgbClr>
                  </a:gs>
                </a:gsLst>
                <a:lin ang="5400000"/>
              </a:gradFill>
              <a:effectLst>
                <a:glow rad="139700">
                  <a:srgbClr val="FEB80A">
                    <a:satMod val="175000"/>
                    <a:alpha val="40000"/>
                  </a:srgbClr>
                </a:glow>
                <a:outerShdw blurRad="60007" dist="200025" dir="15000000" sy="30000" kx="-1800000" algn="bl" rotWithShape="0">
                  <a:prstClr val="black">
                    <a:alpha val="32000"/>
                  </a:prstClr>
                </a:outerShdw>
                <a:reflection blurRad="6350" stA="53000" endA="300" endPos="35500" dir="5400000" sy="-90000" algn="bl" rotWithShape="0"/>
              </a:effectLst>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379373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audio" Target="../media/audio1.wav"/><Relationship Id="rId5" Type="http://schemas.openxmlformats.org/officeDocument/2006/relationships/slideLayout" Target="../slideLayouts/slideLayout5.xml"/><Relationship Id="rId10" Type="http://schemas.openxmlformats.org/officeDocument/2006/relationships/slide" Target="../slides/slide2.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
        <p:nvSpPr>
          <p:cNvPr id="2" name="动作按钮: 第一张 1">
            <a:hlinkClick r:id="rId10" action="ppaction://hlinksldjump" highlightClick="1">
              <a:snd r:embed="rId11" name="camera.wav"/>
            </a:hlinkClick>
          </p:cNvPr>
          <p:cNvSpPr/>
          <p:nvPr userDrawn="1"/>
        </p:nvSpPr>
        <p:spPr>
          <a:xfrm>
            <a:off x="10596459" y="5560029"/>
            <a:ext cx="864096" cy="898646"/>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6" r:id="rId2"/>
    <p:sldLayoutId id="2147483695" r:id="rId3"/>
    <p:sldLayoutId id="2147483689" r:id="rId4"/>
    <p:sldLayoutId id="2147483690" r:id="rId5"/>
    <p:sldLayoutId id="2147483691" r:id="rId6"/>
    <p:sldLayoutId id="2147483692" r:id="rId7"/>
    <p:sldLayoutId id="2147483694" r:id="rId8"/>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4.xml"/><Relationship Id="rId1" Type="http://schemas.openxmlformats.org/officeDocument/2006/relationships/slideLayout" Target="../slideLayouts/slideLayout3.xml"/><Relationship Id="rId5" Type="http://schemas.openxmlformats.org/officeDocument/2006/relationships/slide" Target="slide3.xml"/><Relationship Id="rId4" Type="http://schemas.openxmlformats.org/officeDocument/2006/relationships/slide" Target="slid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Unit 4</a:t>
            </a:r>
            <a:r>
              <a:rPr lang="zh-CN" altLang="en-US"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　</a:t>
            </a:r>
            <a:r>
              <a:rPr lang="en-US" altLang="zh-CN" sz="4400"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What can you do? </a:t>
            </a:r>
            <a:endParaRPr lang="en-US" altLang="zh-CN" sz="4400" dirty="0" smtClean="0">
              <a:solidFill>
                <a:srgbClr val="D60093"/>
              </a:solidFill>
              <a:latin typeface="Times New Roman" panose="02020603050405020304" pitchFamily="18" charset="0"/>
              <a:ea typeface="隶书" panose="02010509060101010101" pitchFamily="49" charset="-122"/>
              <a:cs typeface="Times New Roman" panose="02020603050405020304" pitchFamily="18" charset="0"/>
            </a:endParaRPr>
          </a:p>
          <a:p>
            <a:pPr algn="ctr"/>
            <a:r>
              <a:rPr lang="en-US" altLang="zh-CN"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Part B</a:t>
            </a:r>
            <a:r>
              <a:rPr lang="zh-CN" altLang="en-US"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　</a:t>
            </a:r>
            <a:r>
              <a:rPr lang="en-US" altLang="zh-CN"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rPr>
              <a:t>Read and write &amp; Let’s check &amp; Let’s wrap it up</a:t>
            </a:r>
            <a:endParaRPr lang="zh-CN" altLang="en-US" dirty="0">
              <a:solidFill>
                <a:srgbClr val="D60093"/>
              </a:solidFill>
              <a:latin typeface="Times New Roman" panose="02020603050405020304" pitchFamily="18" charset="0"/>
              <a:ea typeface="隶书" panose="0201050906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sp>
        <p:nvSpPr>
          <p:cNvPr id="2" name="折角形 1"/>
          <p:cNvSpPr/>
          <p:nvPr/>
        </p:nvSpPr>
        <p:spPr>
          <a:xfrm>
            <a:off x="3960837" y="1509864"/>
            <a:ext cx="4558216" cy="981927"/>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基础梳理</a:t>
            </a:r>
            <a:endParaRPr lang="zh-CN" altLang="zh-CN" sz="5400" dirty="0">
              <a:solidFill>
                <a:srgbClr val="D60093"/>
              </a:solidFill>
              <a:latin typeface="隶书" panose="02010509060101010101" pitchFamily="49" charset="-122"/>
              <a:ea typeface="隶书" panose="02010509060101010101" pitchFamily="49" charset="-122"/>
            </a:endParaRPr>
          </a:p>
        </p:txBody>
      </p:sp>
      <p:sp>
        <p:nvSpPr>
          <p:cNvPr id="11" name="折角形 10"/>
          <p:cNvSpPr/>
          <p:nvPr/>
        </p:nvSpPr>
        <p:spPr>
          <a:xfrm>
            <a:off x="3960837" y="2754638"/>
            <a:ext cx="4558216" cy="981927"/>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能力提升</a:t>
            </a:r>
            <a:endParaRPr lang="zh-CN" altLang="zh-CN" sz="5400" dirty="0">
              <a:solidFill>
                <a:srgbClr val="D60093"/>
              </a:solidFill>
              <a:latin typeface="隶书" panose="02010509060101010101" pitchFamily="49" charset="-122"/>
              <a:ea typeface="隶书" panose="02010509060101010101" pitchFamily="49" charset="-122"/>
            </a:endParaRPr>
          </a:p>
        </p:txBody>
      </p:sp>
      <p:sp>
        <p:nvSpPr>
          <p:cNvPr id="13" name="折角形 12"/>
          <p:cNvSpPr/>
          <p:nvPr/>
        </p:nvSpPr>
        <p:spPr>
          <a:xfrm>
            <a:off x="3939125" y="3999681"/>
            <a:ext cx="4558216" cy="981927"/>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智慧拓展</a:t>
            </a:r>
            <a:endParaRPr lang="zh-CN" altLang="zh-CN" sz="5400" dirty="0">
              <a:solidFill>
                <a:srgbClr val="D60093"/>
              </a:solidFill>
              <a:latin typeface="隶书" panose="02010509060101010101" pitchFamily="49" charset="-122"/>
              <a:ea typeface="隶书" panose="02010509060101010101" pitchFamily="49" charset="-122"/>
            </a:endParaRPr>
          </a:p>
        </p:txBody>
      </p:sp>
      <p:sp>
        <p:nvSpPr>
          <p:cNvPr id="16" name="动作按钮: 自定义 15">
            <a:hlinkClick r:id="rId2" action="ppaction://hlinksldjump" highlightClick="1">
              <a:snd r:embed="rId3" name="chimes.wav"/>
            </a:hlinkClick>
          </p:cNvPr>
          <p:cNvSpPr/>
          <p:nvPr/>
        </p:nvSpPr>
        <p:spPr>
          <a:xfrm>
            <a:off x="3744813" y="2696055"/>
            <a:ext cx="5278297" cy="1094532"/>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D60093"/>
              </a:solidFill>
              <a:latin typeface="隶书" panose="02010509060101010101" pitchFamily="49" charset="-122"/>
              <a:ea typeface="隶书" panose="02010509060101010101" pitchFamily="49" charset="-122"/>
            </a:endParaRPr>
          </a:p>
        </p:txBody>
      </p:sp>
      <p:sp>
        <p:nvSpPr>
          <p:cNvPr id="17" name="动作按钮: 自定义 16">
            <a:hlinkClick r:id="rId4" action="ppaction://hlinksldjump" highlightClick="1">
              <a:snd r:embed="rId3" name="chimes.wav"/>
            </a:hlinkClick>
          </p:cNvPr>
          <p:cNvSpPr/>
          <p:nvPr/>
        </p:nvSpPr>
        <p:spPr>
          <a:xfrm>
            <a:off x="3744812" y="3945755"/>
            <a:ext cx="5278297" cy="1094532"/>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D60093"/>
              </a:solidFill>
              <a:latin typeface="隶书" panose="02010509060101010101" pitchFamily="49" charset="-122"/>
              <a:ea typeface="隶书" panose="02010509060101010101" pitchFamily="49" charset="-122"/>
            </a:endParaRPr>
          </a:p>
        </p:txBody>
      </p:sp>
      <p:sp>
        <p:nvSpPr>
          <p:cNvPr id="19" name="动作按钮: 自定义 18">
            <a:hlinkClick r:id="rId5" action="ppaction://hlinksldjump" highlightClick="1">
              <a:snd r:embed="rId3" name="chimes.wav"/>
            </a:hlinkClick>
          </p:cNvPr>
          <p:cNvSpPr/>
          <p:nvPr/>
        </p:nvSpPr>
        <p:spPr>
          <a:xfrm>
            <a:off x="3744813" y="1446355"/>
            <a:ext cx="5278297" cy="1094532"/>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anim calcmode="lin" valueType="num">
                                      <p:cBhvr>
                                        <p:cTn id="1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
                                        </p:tgtEl>
                                      </p:cBhvr>
                                    </p:animEffect>
                                  </p:childTnLst>
                                </p:cTn>
                              </p:par>
                            </p:childTnLst>
                          </p:cTn>
                        </p:par>
                        <p:par>
                          <p:cTn id="17" fill="hold">
                            <p:stCondLst>
                              <p:cond delay="11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1"/>
                                        </p:tgtEl>
                                        <p:attrNameLst>
                                          <p:attrName>ppt_y</p:attrName>
                                        </p:attrNameLst>
                                      </p:cBhvr>
                                      <p:tavLst>
                                        <p:tav tm="0">
                                          <p:val>
                                            <p:strVal val="#ppt_y"/>
                                          </p:val>
                                        </p:tav>
                                        <p:tav tm="100000">
                                          <p:val>
                                            <p:strVal val="#ppt_y"/>
                                          </p:val>
                                        </p:tav>
                                      </p:tavLst>
                                    </p:anim>
                                    <p:anim calcmode="lin" valueType="num">
                                      <p:cBhvr>
                                        <p:cTn id="2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1"/>
                                        </p:tgtEl>
                                      </p:cBhvr>
                                    </p:animEffect>
                                  </p:childTnLst>
                                </p:cTn>
                              </p:par>
                            </p:childTnLst>
                          </p:cTn>
                        </p:par>
                        <p:par>
                          <p:cTn id="25" fill="hold">
                            <p:stCondLst>
                              <p:cond delay="18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anim calcmode="lin" valueType="num">
                                      <p:cBhvr>
                                        <p:cTn id="3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1"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折角形 1"/>
          <p:cNvSpPr/>
          <p:nvPr/>
        </p:nvSpPr>
        <p:spPr>
          <a:xfrm>
            <a:off x="3507077" y="120994"/>
            <a:ext cx="4558216" cy="609699"/>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基础梳理</a:t>
            </a:r>
            <a:endParaRPr lang="zh-CN" altLang="zh-CN" sz="5400" dirty="0">
              <a:solidFill>
                <a:srgbClr val="D60093"/>
              </a:solidFill>
              <a:latin typeface="隶书" panose="02010509060101010101" pitchFamily="49" charset="-122"/>
              <a:ea typeface="隶书" panose="02010509060101010101" pitchFamily="49" charset="-122"/>
            </a:endParaRPr>
          </a:p>
        </p:txBody>
      </p:sp>
      <p:sp>
        <p:nvSpPr>
          <p:cNvPr id="3" name="矩形 2"/>
          <p:cNvSpPr>
            <a:spLocks noChangeAspect="1"/>
          </p:cNvSpPr>
          <p:nvPr/>
        </p:nvSpPr>
        <p:spPr>
          <a:xfrm>
            <a:off x="361950" y="1439887"/>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一、读一读</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Arial" panose="020B0604020202020204" pitchFamily="34" charset="0"/>
                <a:cs typeface="Times New Roman" panose="02020603050405020304" pitchFamily="18" charset="0"/>
              </a:rPr>
              <a:t> </a:t>
            </a:r>
            <a:r>
              <a:rPr lang="zh-CN" altLang="zh-CN" dirty="0">
                <a:solidFill>
                  <a:srgbClr val="000000"/>
                </a:solidFill>
                <a:latin typeface="Arial" panose="020B0604020202020204" pitchFamily="34" charset="0"/>
                <a:cs typeface="Times New Roman" panose="02020603050405020304" pitchFamily="18" charset="0"/>
              </a:rPr>
              <a:t>给下列单词归类。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ea typeface="宋体" panose="02010600030101010101" pitchFamily="2" charset="-122"/>
                <a:cs typeface="Times New Roman" panose="02020603050405020304" pitchFamily="18" charset="0"/>
              </a:rPr>
              <a:t>A.football</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err="1">
                <a:solidFill>
                  <a:srgbClr val="000000"/>
                </a:solidFill>
                <a:ea typeface="宋体" panose="02010600030101010101" pitchFamily="2" charset="-122"/>
                <a:cs typeface="Times New Roman" panose="02020603050405020304" pitchFamily="18" charset="0"/>
              </a:rPr>
              <a:t>B.</a:t>
            </a:r>
            <a:r>
              <a:rPr lang="en-US" altLang="zh-CN" i="1" dirty="0" err="1">
                <a:solidFill>
                  <a:srgbClr val="000000"/>
                </a:solidFill>
                <a:ea typeface="宋体" panose="02010600030101010101" pitchFamily="2" charset="-122"/>
                <a:cs typeface="Times New Roman" panose="02020603050405020304" pitchFamily="18" charset="0"/>
              </a:rPr>
              <a:t>erhu</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err="1">
                <a:solidFill>
                  <a:srgbClr val="000000"/>
                </a:solidFill>
                <a:ea typeface="宋体" panose="02010600030101010101" pitchFamily="2" charset="-122"/>
                <a:cs typeface="Times New Roman" panose="02020603050405020304" pitchFamily="18" charset="0"/>
              </a:rPr>
              <a:t>C.piano</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err="1">
                <a:solidFill>
                  <a:srgbClr val="000000"/>
                </a:solidFill>
                <a:ea typeface="宋体" panose="02010600030101010101" pitchFamily="2" charset="-122"/>
                <a:cs typeface="Times New Roman" panose="02020603050405020304" pitchFamily="18" charset="0"/>
              </a:rPr>
              <a:t>D.basketball</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err="1">
                <a:solidFill>
                  <a:srgbClr val="000000"/>
                </a:solidFill>
                <a:ea typeface="宋体" panose="02010600030101010101" pitchFamily="2" charset="-122"/>
                <a:cs typeface="Times New Roman" panose="02020603050405020304" pitchFamily="18" charset="0"/>
              </a:rPr>
              <a:t>E.</a:t>
            </a:r>
            <a:r>
              <a:rPr lang="en-US" altLang="zh-CN" i="1" dirty="0" err="1">
                <a:solidFill>
                  <a:srgbClr val="000000"/>
                </a:solidFill>
                <a:ea typeface="宋体" panose="02010600030101010101" pitchFamily="2" charset="-122"/>
                <a:cs typeface="Times New Roman" panose="02020603050405020304" pitchFamily="18" charset="0"/>
              </a:rPr>
              <a:t>pipa</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err="1">
                <a:solidFill>
                  <a:srgbClr val="000000"/>
                </a:solidFill>
                <a:ea typeface="宋体" panose="02010600030101010101" pitchFamily="2" charset="-122"/>
                <a:cs typeface="Times New Roman" panose="02020603050405020304" pitchFamily="18" charset="0"/>
              </a:rPr>
              <a:t>F.ping</a:t>
            </a:r>
            <a:r>
              <a:rPr lang="en-US" altLang="zh-CN" dirty="0">
                <a:solidFill>
                  <a:srgbClr val="000000"/>
                </a:solidFill>
                <a:ea typeface="宋体" panose="02010600030101010101" pitchFamily="2" charset="-122"/>
                <a:cs typeface="Times New Roman" panose="02020603050405020304" pitchFamily="18" charset="0"/>
              </a:rPr>
              <a:t>-pong</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1.I can </a:t>
            </a:r>
            <a:r>
              <a:rPr lang="en-US" altLang="zh-CN" dirty="0" smtClean="0">
                <a:solidFill>
                  <a:srgbClr val="000000"/>
                </a:solidFill>
                <a:ea typeface="宋体" panose="02010600030101010101" pitchFamily="2" charset="-122"/>
                <a:cs typeface="Times New Roman" panose="02020603050405020304" pitchFamily="18" charset="0"/>
              </a:rPr>
              <a:t>play</a:t>
            </a:r>
            <a:r>
              <a:rPr lang="en-US" altLang="zh-CN" dirty="0" smtClean="0">
                <a:solidFill>
                  <a:srgbClr val="000000"/>
                </a:solidFill>
                <a:cs typeface="Times New Roman" panose="02020603050405020304" pitchFamily="18" charset="0"/>
              </a:rPr>
              <a:t>_________________</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2.My sister can play the </a:t>
            </a:r>
            <a:r>
              <a:rPr lang="en-US" altLang="zh-CN" dirty="0" smtClean="0">
                <a:solidFill>
                  <a:srgbClr val="000000"/>
                </a:solidFill>
                <a:cs typeface="Times New Roman" panose="02020603050405020304" pitchFamily="18" charset="0"/>
              </a:rPr>
              <a:t>_______________</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5277" y="3249723"/>
            <a:ext cx="1210396" cy="584775"/>
          </a:xfrm>
          <a:prstGeom prst="rect">
            <a:avLst/>
          </a:prstGeom>
        </p:spPr>
        <p:txBody>
          <a:bodyPr wrap="none">
            <a:spAutoFit/>
          </a:bodyPr>
          <a:lstStyle/>
          <a:p>
            <a:r>
              <a:rPr lang="en-US" altLang="zh-CN" dirty="0">
                <a:ea typeface="宋体" panose="02010600030101010101" pitchFamily="2" charset="-122"/>
              </a:rPr>
              <a:t>A D F</a:t>
            </a:r>
            <a:endParaRPr lang="zh-CN" altLang="en-US" dirty="0"/>
          </a:p>
        </p:txBody>
      </p:sp>
      <p:sp>
        <p:nvSpPr>
          <p:cNvPr id="5" name="矩形 4"/>
          <p:cNvSpPr/>
          <p:nvPr/>
        </p:nvSpPr>
        <p:spPr>
          <a:xfrm>
            <a:off x="5473005" y="3844330"/>
            <a:ext cx="1234633" cy="584775"/>
          </a:xfrm>
          <a:prstGeom prst="rect">
            <a:avLst/>
          </a:prstGeom>
        </p:spPr>
        <p:txBody>
          <a:bodyPr wrap="none">
            <a:spAutoFit/>
          </a:bodyPr>
          <a:lstStyle/>
          <a:p>
            <a:pPr>
              <a:spcAft>
                <a:spcPts val="0"/>
              </a:spcAft>
              <a:tabLst>
                <a:tab pos="1029335" algn="l"/>
                <a:tab pos="1850390" algn="l"/>
                <a:tab pos="2538095" algn="l"/>
                <a:tab pos="3221990" algn="l"/>
              </a:tabLst>
            </a:pPr>
            <a:r>
              <a:rPr lang="en-US" altLang="zh-CN" dirty="0">
                <a:ea typeface="宋体" panose="02010600030101010101" pitchFamily="2" charset="-122"/>
                <a:cs typeface="Times New Roman" panose="02020603050405020304" pitchFamily="18" charset="0"/>
              </a:rPr>
              <a:t>B C E</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折角形 1"/>
          <p:cNvSpPr/>
          <p:nvPr/>
        </p:nvSpPr>
        <p:spPr>
          <a:xfrm>
            <a:off x="3507077" y="120994"/>
            <a:ext cx="4558216" cy="609699"/>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能力提升</a:t>
            </a:r>
            <a:endParaRPr lang="zh-CN" altLang="zh-CN" sz="5400" dirty="0">
              <a:solidFill>
                <a:srgbClr val="D60093"/>
              </a:solidFill>
              <a:latin typeface="隶书" panose="02010509060101010101" pitchFamily="49" charset="-122"/>
              <a:ea typeface="隶书" panose="02010509060101010101" pitchFamily="49" charset="-122"/>
            </a:endParaRPr>
          </a:p>
        </p:txBody>
      </p:sp>
      <p:sp>
        <p:nvSpPr>
          <p:cNvPr id="3" name="矩形 2"/>
          <p:cNvSpPr>
            <a:spLocks noChangeAspect="1"/>
          </p:cNvSpPr>
          <p:nvPr/>
        </p:nvSpPr>
        <p:spPr>
          <a:xfrm>
            <a:off x="361950" y="1174703"/>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mn-lt"/>
                <a:cs typeface="Times New Roman" panose="02020603050405020304" pitchFamily="18" charset="0"/>
              </a:rPr>
              <a:t>二、单项选择。</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)1.—Can you dance?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latin typeface="+mn-lt"/>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latin typeface="+mn-lt"/>
                <a:ea typeface="宋体" panose="02010600030101010101" pitchFamily="2" charset="-122"/>
                <a:cs typeface="Times New Roman" panose="02020603050405020304" pitchFamily="18" charset="0"/>
              </a:rPr>
              <a:t>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latin typeface="+mn-lt"/>
                <a:ea typeface="宋体" panose="02010600030101010101" pitchFamily="2" charset="-122"/>
                <a:cs typeface="Times New Roman" panose="02020603050405020304" pitchFamily="18" charset="0"/>
              </a:rPr>
              <a:t>A.No</a:t>
            </a:r>
            <a:r>
              <a:rPr lang="en-US" altLang="zh-CN" dirty="0">
                <a:solidFill>
                  <a:srgbClr val="000000"/>
                </a:solidFill>
                <a:latin typeface="+mn-lt"/>
                <a:ea typeface="宋体" panose="02010600030101010101" pitchFamily="2" charset="-122"/>
                <a:cs typeface="Times New Roman" panose="02020603050405020304" pitchFamily="18" charset="0"/>
              </a:rPr>
              <a:t>, I don</a:t>
            </a:r>
            <a:r>
              <a:rPr lang="en-US" altLang="zh-CN" dirty="0">
                <a:solidFill>
                  <a:srgbClr val="000000"/>
                </a:solidFill>
                <a:latin typeface="+mn-lt"/>
                <a:ea typeface="方正书宋_GBK" panose="03000509000000000000" pitchFamily="65" charset="-122"/>
                <a:cs typeface="Times New Roman" panose="02020603050405020304" pitchFamily="18" charset="0"/>
              </a:rPr>
              <a:t>’</a:t>
            </a:r>
            <a:r>
              <a:rPr lang="en-US" altLang="zh-CN" dirty="0">
                <a:solidFill>
                  <a:srgbClr val="000000"/>
                </a:solidFill>
                <a:latin typeface="+mn-lt"/>
                <a:ea typeface="宋体" panose="02010600030101010101" pitchFamily="2" charset="-122"/>
                <a:cs typeface="Times New Roman" panose="02020603050405020304" pitchFamily="18" charset="0"/>
              </a:rPr>
              <a:t>t.</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B.Yes</a:t>
            </a:r>
            <a:r>
              <a:rPr lang="en-US" altLang="zh-CN" dirty="0">
                <a:solidFill>
                  <a:srgbClr val="000000"/>
                </a:solidFill>
                <a:latin typeface="+mn-lt"/>
                <a:ea typeface="宋体" panose="02010600030101010101" pitchFamily="2" charset="-122"/>
                <a:cs typeface="Times New Roman" panose="02020603050405020304" pitchFamily="18" charset="0"/>
              </a:rPr>
              <a:t>, I am.</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C.Yes</a:t>
            </a:r>
            <a:r>
              <a:rPr lang="en-US" altLang="zh-CN" dirty="0">
                <a:solidFill>
                  <a:srgbClr val="000000"/>
                </a:solidFill>
                <a:latin typeface="+mn-lt"/>
                <a:ea typeface="宋体" panose="02010600030101010101" pitchFamily="2" charset="-122"/>
                <a:cs typeface="Times New Roman" panose="02020603050405020304" pitchFamily="18" charset="0"/>
              </a:rPr>
              <a:t>, I can.</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)2.I can </a:t>
            </a:r>
            <a:r>
              <a:rPr lang="zh-CN" altLang="zh-CN" u="sng" dirty="0">
                <a:solidFill>
                  <a:srgbClr val="000000"/>
                </a:solidFill>
                <a:uFill>
                  <a:solidFill>
                    <a:srgbClr val="000000"/>
                  </a:solidFill>
                </a:u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some kung </a:t>
            </a:r>
            <a:r>
              <a:rPr lang="en-US" altLang="zh-CN" dirty="0" err="1">
                <a:solidFill>
                  <a:srgbClr val="000000"/>
                </a:solidFill>
                <a:latin typeface="+mn-lt"/>
                <a:ea typeface="宋体" panose="02010600030101010101" pitchFamily="2" charset="-122"/>
                <a:cs typeface="Times New Roman" panose="02020603050405020304" pitchFamily="18" charset="0"/>
              </a:rPr>
              <a:t>fu</a:t>
            </a:r>
            <a:r>
              <a:rPr lang="en-US"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方正书宋_GBK" panose="03000509000000000000" pitchFamily="65" charset="-122"/>
                <a:cs typeface="Times New Roman" panose="02020603050405020304" pitchFamily="18" charset="0"/>
              </a:rPr>
              <a:t>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A.do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B.make</a:t>
            </a:r>
            <a:r>
              <a:rPr lang="en-US" altLang="zh-CN" dirty="0">
                <a:solidFill>
                  <a:srgbClr val="000000"/>
                </a:solidFill>
                <a:latin typeface="+mn-lt"/>
                <a:ea typeface="宋体" panose="02010600030101010101" pitchFamily="2" charset="-122"/>
                <a:cs typeface="Times New Roman" panose="02020603050405020304" pitchFamily="18" charset="0"/>
              </a:rPr>
              <a:t>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C.let</a:t>
            </a:r>
            <a:endParaRPr lang="zh-CN" altLang="zh-CN" dirty="0">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4" name="矩形 3"/>
          <p:cNvSpPr/>
          <p:nvPr/>
        </p:nvSpPr>
        <p:spPr>
          <a:xfrm>
            <a:off x="762989" y="1822775"/>
            <a:ext cx="481222" cy="584775"/>
          </a:xfrm>
          <a:prstGeom prst="rect">
            <a:avLst/>
          </a:prstGeom>
        </p:spPr>
        <p:txBody>
          <a:bodyPr wrap="none">
            <a:spAutoFit/>
          </a:bodyPr>
          <a:lstStyle/>
          <a:p>
            <a:r>
              <a:rPr lang="en-US" altLang="zh-CN" dirty="0" smtClean="0">
                <a:ea typeface="宋体" panose="02010600030101010101" pitchFamily="2" charset="-122"/>
              </a:rPr>
              <a:t>C</a:t>
            </a:r>
            <a:endParaRPr lang="zh-CN" altLang="en-US" dirty="0"/>
          </a:p>
        </p:txBody>
      </p:sp>
      <p:sp>
        <p:nvSpPr>
          <p:cNvPr id="5" name="矩形 4"/>
          <p:cNvSpPr/>
          <p:nvPr/>
        </p:nvSpPr>
        <p:spPr>
          <a:xfrm>
            <a:off x="762989" y="3600127"/>
            <a:ext cx="481222" cy="584775"/>
          </a:xfrm>
          <a:prstGeom prst="rect">
            <a:avLst/>
          </a:prstGeom>
        </p:spPr>
        <p:txBody>
          <a:bodyPr wrap="none">
            <a:spAutoFit/>
          </a:bodyPr>
          <a:lstStyle/>
          <a:p>
            <a:r>
              <a:rPr lang="en-US" altLang="zh-CN" dirty="0" smtClean="0">
                <a:ea typeface="宋体" panose="02010600030101010101" pitchFamily="2" charset="-122"/>
              </a:rPr>
              <a:t>A</a:t>
            </a:r>
            <a:endParaRPr lang="zh-CN" altLang="en-US" dirty="0"/>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)3.—Can you play the </a:t>
            </a:r>
            <a:r>
              <a:rPr lang="zh-CN" altLang="zh-CN" u="sng" dirty="0">
                <a:solidFill>
                  <a:srgbClr val="000000"/>
                </a:solidFill>
                <a:uFill>
                  <a:solidFill>
                    <a:srgbClr val="000000"/>
                  </a:solidFill>
                </a:u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方正书宋_GBK" panose="03000509000000000000" pitchFamily="65" charset="-122"/>
                <a:cs typeface="Times New Roman" panose="02020603050405020304" pitchFamily="18" charset="0"/>
              </a:rPr>
              <a:t>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—No, I can</a:t>
            </a:r>
            <a:r>
              <a:rPr lang="en-US" altLang="zh-CN" dirty="0">
                <a:solidFill>
                  <a:srgbClr val="000000"/>
                </a:solidFill>
                <a:latin typeface="+mn-lt"/>
                <a:ea typeface="方正书宋_GBK" panose="03000509000000000000" pitchFamily="65" charset="-122"/>
                <a:cs typeface="Times New Roman" panose="02020603050405020304" pitchFamily="18" charset="0"/>
              </a:rPr>
              <a:t>’</a:t>
            </a:r>
            <a:r>
              <a:rPr lang="en-US" altLang="zh-CN" dirty="0">
                <a:solidFill>
                  <a:srgbClr val="000000"/>
                </a:solidFill>
                <a:latin typeface="+mn-lt"/>
                <a:ea typeface="宋体" panose="02010600030101010101" pitchFamily="2" charset="-122"/>
                <a:cs typeface="Times New Roman" panose="02020603050405020304" pitchFamily="18" charset="0"/>
              </a:rPr>
              <a:t>t.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latin typeface="+mn-lt"/>
                <a:ea typeface="宋体" panose="02010600030101010101" pitchFamily="2" charset="-122"/>
                <a:cs typeface="Times New Roman" panose="02020603050405020304" pitchFamily="18" charset="0"/>
              </a:rPr>
              <a:t>A.</a:t>
            </a:r>
            <a:r>
              <a:rPr lang="en-US" altLang="zh-CN" i="1" dirty="0" err="1">
                <a:solidFill>
                  <a:srgbClr val="000000"/>
                </a:solidFill>
                <a:latin typeface="+mn-lt"/>
                <a:ea typeface="宋体" panose="02010600030101010101" pitchFamily="2" charset="-122"/>
                <a:cs typeface="Times New Roman" panose="02020603050405020304" pitchFamily="18" charset="0"/>
              </a:rPr>
              <a:t>pipa</a:t>
            </a:r>
            <a:r>
              <a:rPr lang="en-US" altLang="zh-CN" dirty="0">
                <a:solidFill>
                  <a:srgbClr val="000000"/>
                </a:solidFill>
                <a:latin typeface="+mn-lt"/>
                <a:ea typeface="宋体" panose="02010600030101010101" pitchFamily="2" charset="-122"/>
                <a:cs typeface="Times New Roman" panose="02020603050405020304" pitchFamily="18" charset="0"/>
              </a:rPr>
              <a:t>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B.basketball</a:t>
            </a:r>
            <a:r>
              <a:rPr lang="en-US" altLang="zh-CN" dirty="0">
                <a:solidFill>
                  <a:srgbClr val="000000"/>
                </a:solidFill>
                <a:latin typeface="+mn-lt"/>
                <a:ea typeface="宋体" panose="02010600030101010101" pitchFamily="2" charset="-122"/>
                <a:cs typeface="Times New Roman" panose="02020603050405020304" pitchFamily="18" charset="0"/>
              </a:rPr>
              <a:t>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C.ping</a:t>
            </a:r>
            <a:r>
              <a:rPr lang="en-US" altLang="zh-CN" dirty="0" smtClean="0">
                <a:solidFill>
                  <a:srgbClr val="000000"/>
                </a:solidFill>
                <a:latin typeface="+mn-lt"/>
                <a:ea typeface="宋体" panose="02010600030101010101" pitchFamily="2" charset="-122"/>
                <a:cs typeface="Times New Roman" panose="02020603050405020304" pitchFamily="18" charset="0"/>
              </a:rPr>
              <a:t>-pong</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a:t>
            </a:r>
            <a:r>
              <a:rPr lang="zh-CN" altLang="zh-CN" dirty="0">
                <a:solidFill>
                  <a:srgbClr val="000000"/>
                </a:solid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)4.I can speak English, </a:t>
            </a:r>
            <a:r>
              <a:rPr lang="zh-CN" altLang="zh-CN" u="sng" dirty="0">
                <a:solidFill>
                  <a:srgbClr val="000000"/>
                </a:solidFill>
                <a:uFill>
                  <a:solidFill>
                    <a:srgbClr val="000000"/>
                  </a:solidFill>
                </a:uFill>
                <a:latin typeface="+mn-lt"/>
                <a:ea typeface="宋体" panose="02010600030101010101" pitchFamily="2" charset="-122"/>
                <a:cs typeface="Times New Roman" panose="02020603050405020304" pitchFamily="18" charset="0"/>
              </a:rPr>
              <a:t>　　　</a:t>
            </a:r>
            <a:r>
              <a:rPr lang="en-US" altLang="zh-CN" dirty="0">
                <a:solidFill>
                  <a:srgbClr val="000000"/>
                </a:solidFill>
                <a:latin typeface="+mn-lt"/>
                <a:ea typeface="宋体" panose="02010600030101010101" pitchFamily="2" charset="-122"/>
                <a:cs typeface="Times New Roman" panose="02020603050405020304" pitchFamily="18" charset="0"/>
              </a:rPr>
              <a:t>I can</a:t>
            </a:r>
            <a:r>
              <a:rPr lang="en-US" altLang="zh-CN" dirty="0">
                <a:solidFill>
                  <a:srgbClr val="000000"/>
                </a:solidFill>
                <a:latin typeface="+mn-lt"/>
                <a:ea typeface="方正书宋_GBK" panose="03000509000000000000" pitchFamily="65" charset="-122"/>
                <a:cs typeface="Times New Roman" panose="02020603050405020304" pitchFamily="18" charset="0"/>
              </a:rPr>
              <a:t>’</a:t>
            </a:r>
            <a:r>
              <a:rPr lang="en-US" altLang="zh-CN" dirty="0">
                <a:solidFill>
                  <a:srgbClr val="000000"/>
                </a:solidFill>
                <a:latin typeface="+mn-lt"/>
                <a:ea typeface="宋体" panose="02010600030101010101" pitchFamily="2" charset="-122"/>
                <a:cs typeface="Times New Roman" panose="02020603050405020304" pitchFamily="18" charset="0"/>
              </a:rPr>
              <a:t>t sing English songs. </a:t>
            </a:r>
            <a:r>
              <a:rPr lang="en-US" altLang="zh-CN" dirty="0">
                <a:solidFill>
                  <a:srgbClr val="000000"/>
                </a:solidFill>
                <a:latin typeface="+mn-lt"/>
                <a:ea typeface="方正书宋_GBK" panose="03000509000000000000" pitchFamily="65" charset="-122"/>
                <a:cs typeface="Times New Roman" panose="02020603050405020304" pitchFamily="18" charset="0"/>
              </a:rPr>
              <a:t> </a:t>
            </a:r>
            <a:endParaRPr lang="zh-CN" altLang="zh-CN" dirty="0">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err="1">
                <a:solidFill>
                  <a:srgbClr val="000000"/>
                </a:solidFill>
                <a:latin typeface="+mn-lt"/>
                <a:ea typeface="宋体" panose="02010600030101010101" pitchFamily="2" charset="-122"/>
                <a:cs typeface="Times New Roman" panose="02020603050405020304" pitchFamily="18" charset="0"/>
              </a:rPr>
              <a:t>A.and</a:t>
            </a:r>
            <a:r>
              <a:rPr lang="en-US" altLang="zh-CN" dirty="0">
                <a:solidFill>
                  <a:srgbClr val="000000"/>
                </a:solidFill>
                <a:latin typeface="+mn-lt"/>
                <a:ea typeface="宋体" panose="02010600030101010101" pitchFamily="2" charset="-122"/>
                <a:cs typeface="Times New Roman" panose="02020603050405020304" pitchFamily="18" charset="0"/>
              </a:rPr>
              <a:t>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B.or</a:t>
            </a:r>
            <a:r>
              <a:rPr lang="en-US" altLang="zh-CN" dirty="0">
                <a:solidFill>
                  <a:srgbClr val="000000"/>
                </a:solidFill>
                <a:latin typeface="+mn-lt"/>
                <a:ea typeface="宋体" panose="02010600030101010101" pitchFamily="2" charset="-122"/>
                <a:cs typeface="Times New Roman" panose="02020603050405020304" pitchFamily="18" charset="0"/>
              </a:rPr>
              <a:t>	</a:t>
            </a:r>
            <a:r>
              <a:rPr lang="en-US" altLang="zh-CN" dirty="0" smtClean="0">
                <a:solidFill>
                  <a:srgbClr val="000000"/>
                </a:solidFill>
                <a:latin typeface="+mn-lt"/>
                <a:ea typeface="宋体" panose="02010600030101010101" pitchFamily="2" charset="-122"/>
                <a:cs typeface="Times New Roman" panose="02020603050405020304" pitchFamily="18" charset="0"/>
              </a:rPr>
              <a:t>			</a:t>
            </a:r>
            <a:r>
              <a:rPr lang="en-US" altLang="zh-CN" dirty="0" err="1" smtClean="0">
                <a:solidFill>
                  <a:srgbClr val="000000"/>
                </a:solidFill>
                <a:latin typeface="+mn-lt"/>
                <a:ea typeface="宋体" panose="02010600030101010101" pitchFamily="2" charset="-122"/>
                <a:cs typeface="Times New Roman" panose="02020603050405020304" pitchFamily="18" charset="0"/>
              </a:rPr>
              <a:t>C.but</a:t>
            </a:r>
            <a:endParaRPr lang="zh-CN" altLang="zh-CN" dirty="0">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p:cNvSpPr/>
          <p:nvPr/>
        </p:nvSpPr>
        <p:spPr>
          <a:xfrm>
            <a:off x="762989" y="1290973"/>
            <a:ext cx="481222" cy="584775"/>
          </a:xfrm>
          <a:prstGeom prst="rect">
            <a:avLst/>
          </a:prstGeom>
        </p:spPr>
        <p:txBody>
          <a:bodyPr wrap="none">
            <a:spAutoFit/>
          </a:bodyPr>
          <a:lstStyle/>
          <a:p>
            <a:r>
              <a:rPr lang="en-US" altLang="zh-CN" dirty="0" smtClean="0">
                <a:ea typeface="宋体" panose="02010600030101010101" pitchFamily="2" charset="-122"/>
              </a:rPr>
              <a:t>A</a:t>
            </a:r>
            <a:endParaRPr lang="zh-CN" altLang="en-US" dirty="0"/>
          </a:p>
        </p:txBody>
      </p:sp>
      <p:sp>
        <p:nvSpPr>
          <p:cNvPr id="4" name="矩形 3"/>
          <p:cNvSpPr/>
          <p:nvPr/>
        </p:nvSpPr>
        <p:spPr>
          <a:xfrm>
            <a:off x="762989" y="3014545"/>
            <a:ext cx="481222" cy="584775"/>
          </a:xfrm>
          <a:prstGeom prst="rect">
            <a:avLst/>
          </a:prstGeom>
        </p:spPr>
        <p:txBody>
          <a:bodyPr wrap="none">
            <a:spAutoFit/>
          </a:bodyPr>
          <a:lstStyle/>
          <a:p>
            <a:r>
              <a:rPr lang="en-US" altLang="zh-CN" dirty="0" smtClean="0">
                <a:ea typeface="宋体" panose="02010600030101010101" pitchFamily="2" charset="-122"/>
              </a:rPr>
              <a:t>C</a:t>
            </a:r>
            <a:endParaRPr lang="zh-CN" altLang="en-US" dirty="0"/>
          </a:p>
        </p:txBody>
      </p:sp>
    </p:spTree>
    <p:extLst>
      <p:ext uri="{BB962C8B-B14F-4D97-AF65-F5344CB8AC3E}">
        <p14:creationId xmlns:p14="http://schemas.microsoft.com/office/powerpoint/2010/main" val="338001428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折角形 1"/>
          <p:cNvSpPr/>
          <p:nvPr/>
        </p:nvSpPr>
        <p:spPr>
          <a:xfrm>
            <a:off x="3507077" y="120994"/>
            <a:ext cx="4558216" cy="609699"/>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智慧拓展</a:t>
            </a:r>
            <a:endParaRPr lang="zh-CN" altLang="zh-CN" sz="5400" dirty="0">
              <a:solidFill>
                <a:srgbClr val="D60093"/>
              </a:solidFill>
              <a:latin typeface="隶书" panose="02010509060101010101" pitchFamily="49" charset="-122"/>
              <a:ea typeface="隶书" panose="02010509060101010101" pitchFamily="49" charset="-122"/>
            </a:endParaRPr>
          </a:p>
        </p:txBody>
      </p:sp>
      <p:sp>
        <p:nvSpPr>
          <p:cNvPr id="3" name="矩形 2"/>
          <p:cNvSpPr>
            <a:spLocks noChangeAspect="1"/>
          </p:cNvSpPr>
          <p:nvPr/>
        </p:nvSpPr>
        <p:spPr>
          <a:xfrm>
            <a:off x="361950" y="88348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三、阅读短文</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Arial" panose="020B0604020202020204" pitchFamily="34" charset="0"/>
                <a:cs typeface="Times New Roman" panose="02020603050405020304" pitchFamily="18" charset="0"/>
              </a:rPr>
              <a:t> </a:t>
            </a:r>
            <a:r>
              <a:rPr lang="zh-CN" altLang="zh-CN" dirty="0">
                <a:solidFill>
                  <a:srgbClr val="000000"/>
                </a:solidFill>
                <a:latin typeface="Arial" panose="020B0604020202020204" pitchFamily="34" charset="0"/>
                <a:cs typeface="Times New Roman" panose="02020603050405020304" pitchFamily="18" charset="0"/>
              </a:rPr>
              <a:t>判断正误</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Arial" panose="020B0604020202020204" pitchFamily="34" charset="0"/>
                <a:cs typeface="Times New Roman" panose="02020603050405020304" pitchFamily="18" charset="0"/>
              </a:rPr>
              <a:t> </a:t>
            </a:r>
            <a:r>
              <a:rPr lang="zh-CN" altLang="zh-CN" dirty="0">
                <a:solidFill>
                  <a:srgbClr val="000000"/>
                </a:solidFill>
                <a:latin typeface="Arial" panose="020B0604020202020204" pitchFamily="34" charset="0"/>
                <a:cs typeface="Times New Roman" panose="02020603050405020304" pitchFamily="18" charset="0"/>
              </a:rPr>
              <a:t>正确的写</a:t>
            </a:r>
            <a:r>
              <a:rPr lang="en-US" altLang="zh-CN" dirty="0">
                <a:solidFill>
                  <a:srgbClr val="000000"/>
                </a:solidFill>
                <a:ea typeface="宋体" panose="02010600030101010101" pitchFamily="2" charset="-122"/>
                <a:cs typeface="Times New Roman" panose="02020603050405020304" pitchFamily="18" charset="0"/>
              </a:rPr>
              <a:t>“T”,</a:t>
            </a:r>
            <a:r>
              <a:rPr lang="en-US" altLang="zh-CN" dirty="0">
                <a:solidFill>
                  <a:srgbClr val="000000"/>
                </a:solidFill>
                <a:latin typeface="Arial" panose="020B0604020202020204" pitchFamily="34" charset="0"/>
                <a:cs typeface="Times New Roman" panose="02020603050405020304" pitchFamily="18" charset="0"/>
              </a:rPr>
              <a:t> </a:t>
            </a:r>
            <a:r>
              <a:rPr lang="zh-CN" altLang="zh-CN" dirty="0">
                <a:solidFill>
                  <a:srgbClr val="000000"/>
                </a:solidFill>
                <a:latin typeface="Arial" panose="020B0604020202020204" pitchFamily="34" charset="0"/>
                <a:cs typeface="Times New Roman" panose="02020603050405020304" pitchFamily="18" charset="0"/>
              </a:rPr>
              <a:t>错误的写</a:t>
            </a:r>
            <a:r>
              <a:rPr lang="en-US" altLang="zh-CN" dirty="0">
                <a:solidFill>
                  <a:srgbClr val="000000"/>
                </a:solidFill>
                <a:ea typeface="宋体" panose="02010600030101010101" pitchFamily="2" charset="-122"/>
                <a:cs typeface="Times New Roman" panose="02020603050405020304" pitchFamily="18" charset="0"/>
              </a:rPr>
              <a:t>“F”</a:t>
            </a:r>
            <a:r>
              <a:rPr lang="zh-CN" altLang="zh-CN" dirty="0">
                <a:solidFill>
                  <a:srgbClr val="000000"/>
                </a:solidFill>
                <a:latin typeface="Arial" panose="020B0604020202020204" pitchFamily="34" charset="0"/>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dirty="0">
                <a:solidFill>
                  <a:srgbClr val="000000"/>
                </a:solidFill>
                <a:latin typeface="+mn-lt"/>
                <a:ea typeface="宋体" panose="02010600030101010101" pitchFamily="2" charset="-122"/>
                <a:cs typeface="Times New Roman" panose="02020603050405020304" pitchFamily="18" charset="0"/>
              </a:rPr>
              <a:t>Ben is an American boy. John is his good friend. They are in the same(</a:t>
            </a:r>
            <a:r>
              <a:rPr lang="zh-CN" altLang="zh-CN" dirty="0">
                <a:solidFill>
                  <a:srgbClr val="000000"/>
                </a:solidFill>
                <a:latin typeface="+mn-lt"/>
                <a:ea typeface="宋体" panose="02010600030101010101" pitchFamily="2" charset="-122"/>
                <a:cs typeface="Times New Roman" panose="02020603050405020304" pitchFamily="18" charset="0"/>
              </a:rPr>
              <a:t>相同的</a:t>
            </a:r>
            <a:r>
              <a:rPr lang="en-US" altLang="zh-CN" dirty="0">
                <a:solidFill>
                  <a:srgbClr val="000000"/>
                </a:solidFill>
                <a:latin typeface="+mn-lt"/>
                <a:ea typeface="宋体" panose="02010600030101010101" pitchFamily="2" charset="-122"/>
                <a:cs typeface="Times New Roman" panose="02020603050405020304" pitchFamily="18" charset="0"/>
              </a:rPr>
              <a:t>) class. John is very helpful at home. He can help his mother do some housework. He often helps his mother clean the rooms and he can cook beef noodles. Ben is helpful, too. He often goes shopping(</a:t>
            </a:r>
            <a:r>
              <a:rPr lang="zh-CN" altLang="zh-CN" dirty="0">
                <a:solidFill>
                  <a:srgbClr val="000000"/>
                </a:solidFill>
                <a:latin typeface="+mn-lt"/>
                <a:ea typeface="宋体" panose="02010600030101010101" pitchFamily="2" charset="-122"/>
                <a:cs typeface="Times New Roman" panose="02020603050405020304" pitchFamily="18" charset="0"/>
              </a:rPr>
              <a:t>去购物</a:t>
            </a:r>
            <a:r>
              <a:rPr lang="en-US" altLang="zh-CN" dirty="0">
                <a:solidFill>
                  <a:srgbClr val="000000"/>
                </a:solidFill>
                <a:latin typeface="+mn-lt"/>
                <a:ea typeface="宋体" panose="02010600030101010101" pitchFamily="2" charset="-122"/>
                <a:cs typeface="Times New Roman" panose="02020603050405020304" pitchFamily="18" charset="0"/>
              </a:rPr>
              <a:t>) with his family, but he can</a:t>
            </a:r>
            <a:r>
              <a:rPr lang="en-US" altLang="zh-CN" dirty="0">
                <a:solidFill>
                  <a:srgbClr val="000000"/>
                </a:solidFill>
                <a:latin typeface="+mn-lt"/>
                <a:ea typeface="方正书宋_GBK" panose="03000509000000000000" pitchFamily="65" charset="-122"/>
                <a:cs typeface="Times New Roman" panose="02020603050405020304" pitchFamily="18" charset="0"/>
              </a:rPr>
              <a:t>’</a:t>
            </a:r>
            <a:r>
              <a:rPr lang="en-US" altLang="zh-CN" dirty="0">
                <a:solidFill>
                  <a:srgbClr val="000000"/>
                </a:solidFill>
                <a:latin typeface="+mn-lt"/>
                <a:ea typeface="宋体" panose="02010600030101010101" pitchFamily="2" charset="-122"/>
                <a:cs typeface="Times New Roman" panose="02020603050405020304" pitchFamily="18" charset="0"/>
              </a:rPr>
              <a:t>t cook. Ben and John like playing </a:t>
            </a:r>
            <a:r>
              <a:rPr lang="en-US" altLang="zh-CN" dirty="0" err="1">
                <a:solidFill>
                  <a:srgbClr val="000000"/>
                </a:solidFill>
                <a:latin typeface="+mn-lt"/>
                <a:ea typeface="宋体" panose="02010600030101010101" pitchFamily="2" charset="-122"/>
                <a:cs typeface="Times New Roman" panose="02020603050405020304" pitchFamily="18" charset="0"/>
              </a:rPr>
              <a:t>ping-pong</a:t>
            </a:r>
            <a:r>
              <a:rPr lang="en-US" altLang="zh-CN" dirty="0">
                <a:solidFill>
                  <a:srgbClr val="000000"/>
                </a:solidFill>
                <a:latin typeface="+mn-lt"/>
                <a:ea typeface="宋体" panose="02010600030101010101" pitchFamily="2" charset="-122"/>
                <a:cs typeface="Times New Roman" panose="02020603050405020304" pitchFamily="18" charset="0"/>
              </a:rPr>
              <a:t> very much. They often play </a:t>
            </a:r>
            <a:r>
              <a:rPr lang="en-US" altLang="zh-CN" dirty="0" err="1" smtClean="0">
                <a:solidFill>
                  <a:srgbClr val="000000"/>
                </a:solidFill>
                <a:latin typeface="+mn-lt"/>
                <a:ea typeface="宋体" panose="02010600030101010101" pitchFamily="2" charset="-122"/>
                <a:cs typeface="Times New Roman" panose="02020603050405020304" pitchFamily="18" charset="0"/>
              </a:rPr>
              <a:t>ping-pong</a:t>
            </a:r>
            <a:r>
              <a:rPr lang="en-US" altLang="zh-CN" dirty="0" smtClean="0">
                <a:solidFill>
                  <a:srgbClr val="000000"/>
                </a:solidFill>
                <a:latin typeface="+mn-lt"/>
                <a:ea typeface="宋体" panose="02010600030101010101" pitchFamily="2" charset="-122"/>
                <a:cs typeface="Times New Roman" panose="02020603050405020304" pitchFamily="18" charset="0"/>
              </a:rPr>
              <a:t> on </a:t>
            </a:r>
            <a:r>
              <a:rPr lang="en-US" altLang="zh-CN" dirty="0">
                <a:solidFill>
                  <a:srgbClr val="000000"/>
                </a:solidFill>
                <a:latin typeface="+mn-lt"/>
                <a:ea typeface="宋体" panose="02010600030101010101" pitchFamily="2" charset="-122"/>
                <a:cs typeface="Times New Roman" panose="02020603050405020304" pitchFamily="18" charset="0"/>
              </a:rPr>
              <a:t>Sundays. </a:t>
            </a:r>
            <a:endParaRPr lang="zh-CN" altLang="zh-CN" dirty="0">
              <a:solidFill>
                <a:srgbClr val="000000"/>
              </a:solidFill>
              <a:effectLst/>
              <a:latin typeface="+mn-lt"/>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21727"/>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)1.John is Ben’s classmate. </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)2.John and Ben are helpful at home.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)3.John and Ben can cook at home.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)4.Ben often goes shopping with his family.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)5.Ben and John like playing </a:t>
            </a:r>
            <a:r>
              <a:rPr lang="en-US" altLang="zh-CN" dirty="0" err="1">
                <a:solidFill>
                  <a:srgbClr val="000000"/>
                </a:solidFill>
                <a:ea typeface="宋体" panose="02010600030101010101" pitchFamily="2" charset="-122"/>
                <a:cs typeface="Times New Roman" panose="02020603050405020304" pitchFamily="18" charset="0"/>
              </a:rPr>
              <a:t>ping-pong</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62989" y="1569665"/>
            <a:ext cx="458780" cy="584775"/>
          </a:xfrm>
          <a:prstGeom prst="rect">
            <a:avLst/>
          </a:prstGeom>
        </p:spPr>
        <p:txBody>
          <a:bodyPr wrap="none">
            <a:spAutoFit/>
          </a:bodyPr>
          <a:lstStyle/>
          <a:p>
            <a:r>
              <a:rPr lang="en-US" altLang="zh-CN" dirty="0">
                <a:ea typeface="宋体" panose="02010600030101010101" pitchFamily="2" charset="-122"/>
              </a:rPr>
              <a:t>T</a:t>
            </a:r>
            <a:endParaRPr lang="zh-CN" altLang="en-US" dirty="0"/>
          </a:p>
        </p:txBody>
      </p:sp>
      <p:sp>
        <p:nvSpPr>
          <p:cNvPr id="4" name="矩形 3"/>
          <p:cNvSpPr/>
          <p:nvPr/>
        </p:nvSpPr>
        <p:spPr>
          <a:xfrm>
            <a:off x="762989" y="2154778"/>
            <a:ext cx="458780" cy="584775"/>
          </a:xfrm>
          <a:prstGeom prst="rect">
            <a:avLst/>
          </a:prstGeom>
        </p:spPr>
        <p:txBody>
          <a:bodyPr wrap="none">
            <a:spAutoFit/>
          </a:bodyPr>
          <a:lstStyle/>
          <a:p>
            <a:r>
              <a:rPr lang="en-US" altLang="zh-CN" dirty="0" smtClean="0">
                <a:ea typeface="宋体" panose="02010600030101010101" pitchFamily="2" charset="-122"/>
              </a:rPr>
              <a:t>T</a:t>
            </a:r>
            <a:endParaRPr lang="zh-CN" altLang="en-US" dirty="0"/>
          </a:p>
        </p:txBody>
      </p:sp>
      <p:sp>
        <p:nvSpPr>
          <p:cNvPr id="5" name="矩形 4"/>
          <p:cNvSpPr/>
          <p:nvPr/>
        </p:nvSpPr>
        <p:spPr>
          <a:xfrm>
            <a:off x="782653" y="2744563"/>
            <a:ext cx="434734" cy="584775"/>
          </a:xfrm>
          <a:prstGeom prst="rect">
            <a:avLst/>
          </a:prstGeom>
        </p:spPr>
        <p:txBody>
          <a:bodyPr wrap="none">
            <a:spAutoFit/>
          </a:bodyPr>
          <a:lstStyle/>
          <a:p>
            <a:r>
              <a:rPr lang="en-US" altLang="zh-CN" dirty="0" smtClean="0">
                <a:ea typeface="宋体" panose="02010600030101010101" pitchFamily="2" charset="-122"/>
              </a:rPr>
              <a:t>F</a:t>
            </a:r>
            <a:endParaRPr lang="zh-CN" altLang="en-US" dirty="0"/>
          </a:p>
        </p:txBody>
      </p:sp>
      <p:sp>
        <p:nvSpPr>
          <p:cNvPr id="6" name="矩形 5"/>
          <p:cNvSpPr/>
          <p:nvPr/>
        </p:nvSpPr>
        <p:spPr>
          <a:xfrm>
            <a:off x="762989" y="3339358"/>
            <a:ext cx="458780" cy="584775"/>
          </a:xfrm>
          <a:prstGeom prst="rect">
            <a:avLst/>
          </a:prstGeom>
        </p:spPr>
        <p:txBody>
          <a:bodyPr wrap="none">
            <a:spAutoFit/>
          </a:bodyPr>
          <a:lstStyle/>
          <a:p>
            <a:r>
              <a:rPr lang="en-US" altLang="zh-CN" dirty="0" smtClean="0">
                <a:ea typeface="宋体" panose="02010600030101010101" pitchFamily="2" charset="-122"/>
              </a:rPr>
              <a:t>T</a:t>
            </a:r>
            <a:endParaRPr lang="zh-CN" altLang="en-US" dirty="0"/>
          </a:p>
        </p:txBody>
      </p:sp>
      <p:sp>
        <p:nvSpPr>
          <p:cNvPr id="7" name="矩形 6"/>
          <p:cNvSpPr/>
          <p:nvPr/>
        </p:nvSpPr>
        <p:spPr>
          <a:xfrm>
            <a:off x="762989" y="3915208"/>
            <a:ext cx="458780" cy="584775"/>
          </a:xfrm>
          <a:prstGeom prst="rect">
            <a:avLst/>
          </a:prstGeom>
        </p:spPr>
        <p:txBody>
          <a:bodyPr wrap="none">
            <a:spAutoFit/>
          </a:bodyPr>
          <a:lstStyle/>
          <a:p>
            <a:r>
              <a:rPr lang="en-US" altLang="zh-CN" smtClean="0">
                <a:ea typeface="宋体" panose="02010600030101010101" pitchFamily="2" charset="-122"/>
              </a:rPr>
              <a:t>T</a:t>
            </a:r>
            <a:endParaRPr lang="zh-CN" altLang="en-US" dirty="0"/>
          </a:p>
        </p:txBody>
      </p:sp>
    </p:spTree>
    <p:extLst>
      <p:ext uri="{BB962C8B-B14F-4D97-AF65-F5344CB8AC3E}">
        <p14:creationId xmlns:p14="http://schemas.microsoft.com/office/powerpoint/2010/main" val="111055582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80717" y="1295871"/>
            <a:ext cx="5400600"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家庭作业(1)</Template>
  <TotalTime>59</TotalTime>
  <Words>170</Words>
  <Application>Microsoft Office PowerPoint</Application>
  <PresentationFormat>自定义</PresentationFormat>
  <Paragraphs>47</Paragraphs>
  <Slides>8</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NEU-BZ-S92</vt:lpstr>
      <vt:lpstr>方正书宋_GBK</vt:lpstr>
      <vt:lpstr>黑体</vt:lpstr>
      <vt:lpstr>华文琥珀</vt:lpstr>
      <vt:lpstr>隶书</vt:lpstr>
      <vt:lpstr>宋体</vt:lpstr>
      <vt:lpstr>Arial</vt:lpstr>
      <vt:lpstr>Calibri</vt:lpstr>
      <vt:lpstr>Times New Roman</vt:lpstr>
      <vt:lpstr>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SkyUser</dc:creator>
  <cp:lastModifiedBy>SkyUser</cp:lastModifiedBy>
  <cp:revision>15</cp:revision>
  <dcterms:created xsi:type="dcterms:W3CDTF">2020-08-31T00:26:23Z</dcterms:created>
  <dcterms:modified xsi:type="dcterms:W3CDTF">2025-08-07T02:13:16Z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