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av" ContentType="audio/x-wav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ags/tag1.xml" ContentType="application/vnd.openxmlformats-officedocument.presentationml.tag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4" r:id="rId1"/>
    <p:sldMasterId id="2147483729" r:id="rId2"/>
    <p:sldMasterId id="2147483737" r:id="rId3"/>
  </p:sldMasterIdLst>
  <p:notesMasterIdLst>
    <p:notesMasterId r:id="rId10"/>
  </p:notesMasterIdLst>
  <p:sldIdLst>
    <p:sldId id="993" r:id="rId4"/>
    <p:sldId id="994" r:id="rId5"/>
    <p:sldId id="977" r:id="rId6"/>
    <p:sldId id="978" r:id="rId7"/>
    <p:sldId id="979" r:id="rId8"/>
    <p:sldId id="975" r:id="rId9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211" userDrawn="1">
          <p15:clr>
            <a:srgbClr val="A4A3A4"/>
          </p15:clr>
        </p15:guide>
        <p15:guide id="3" orient="horz" pos="527" userDrawn="1">
          <p15:clr>
            <a:srgbClr val="A4A3A4"/>
          </p15:clr>
        </p15:guide>
        <p15:guide id="5" orient="horz" pos="28" userDrawn="1">
          <p15:clr>
            <a:srgbClr val="A4A3A4"/>
          </p15:clr>
        </p15:guide>
        <p15:guide id="9" orient="horz" userDrawn="1">
          <p15:clr>
            <a:srgbClr val="A4A3A4"/>
          </p15:clr>
        </p15:guide>
        <p15:guide id="10" orient="horz" pos="73" userDrawn="1">
          <p15:clr>
            <a:srgbClr val="A4A3A4"/>
          </p15:clr>
        </p15:guide>
        <p15:guide id="11" orient="horz" pos="210" userDrawn="1">
          <p15:clr>
            <a:srgbClr val="A4A3A4"/>
          </p15:clr>
        </p15:guide>
        <p15:guide id="12" orient="horz" pos="845" userDrawn="1">
          <p15:clr>
            <a:srgbClr val="A4A3A4"/>
          </p15:clr>
        </p15:guide>
        <p15:guide id="13" orient="horz" pos="981" userDrawn="1">
          <p15:clr>
            <a:srgbClr val="A4A3A4"/>
          </p15:clr>
        </p15:guide>
        <p15:guide id="14" orient="horz" pos="1139" userDrawn="1">
          <p15:clr>
            <a:srgbClr val="A4A3A4"/>
          </p15:clr>
        </p15:guide>
        <p15:guide id="15" orient="horz" pos="346" userDrawn="1">
          <p15:clr>
            <a:srgbClr val="A4A3A4"/>
          </p15:clr>
        </p15:guide>
        <p15:guide id="16" orient="horz" pos="618" userDrawn="1">
          <p15:clr>
            <a:srgbClr val="A4A3A4"/>
          </p15:clr>
        </p15:guide>
        <p15:guide id="17" orient="horz" pos="75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F489D"/>
    <a:srgbClr val="ADDAEF"/>
    <a:srgbClr val="1D469C"/>
    <a:srgbClr val="FFFFFF"/>
    <a:srgbClr val="D2E6FE"/>
    <a:srgbClr val="1F8EC2"/>
    <a:srgbClr val="202BC2"/>
    <a:srgbClr val="E4FCFB"/>
    <a:srgbClr val="D7FAF9"/>
    <a:srgbClr val="F8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 showGuides="1">
      <p:cViewPr varScale="1">
        <p:scale>
          <a:sx n="73" d="100"/>
          <a:sy n="73" d="100"/>
        </p:scale>
        <p:origin x="78" y="1014"/>
      </p:cViewPr>
      <p:guideLst>
        <p:guide pos="211"/>
        <p:guide orient="horz" pos="527"/>
        <p:guide orient="horz" pos="28"/>
        <p:guide orient="horz"/>
        <p:guide orient="horz" pos="73"/>
        <p:guide orient="horz" pos="210"/>
        <p:guide orient="horz" pos="845"/>
        <p:guide orient="horz" pos="981"/>
        <p:guide orient="horz" pos="1139"/>
        <p:guide orient="horz" pos="346"/>
        <p:guide orient="horz" pos="618"/>
        <p:guide orient="horz" pos="75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presProps" Target="presProps.xml"/><Relationship Id="rId5" Type="http://schemas.openxmlformats.org/officeDocument/2006/relationships/slide" Target="slides/slide2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5BCF2D-D4ED-4569-B56E-0E0CD9D80676}" type="datetimeFigureOut">
              <a:rPr lang="zh-CN" altLang="en-US" smtClean="0"/>
              <a:t>2025/8/7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43D9C3-819F-45C7-A374-8B6DC5FF1C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1452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04877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5782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08867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:a16="http://schemas.microsoft.com/office/drawing/2014/main" xmlns="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16717822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6865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2235004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29005" y="1752458"/>
            <a:ext cx="11657796" cy="457238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6756" tIns="48379" rIns="96756" bIns="48379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12169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一课一</a:t>
            </a:r>
            <a:r>
              <a:rPr lang="zh-CN" altLang="en-US" sz="12169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</a:t>
            </a:r>
            <a:endParaRPr lang="zh-CN" altLang="en-US" sz="12169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55520789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5.xml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5.xml"/><Relationship Id="rId4" Type="http://schemas.openxmlformats.org/officeDocument/2006/relationships/audio" Target="../media/audio1.wav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6.xml"/><Relationship Id="rId4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20159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3" action="ppaction://hlinksldjump" highlightClick="1">
              <a:snd r:embed="rId4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93714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6" r:id="rId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0" y="6604259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0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0" y="2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3" action="ppaction://hlinksldjump" highlightClick="1">
              <a:snd r:embed="rId4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7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14652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8" r:id="rId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4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9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44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59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62" indent="-3428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66" indent="-2857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72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20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69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18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6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5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63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9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6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4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3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2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41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slide" Target="slide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7.emf"/><Relationship Id="rId5" Type="http://schemas.openxmlformats.org/officeDocument/2006/relationships/package" Target="../embeddings/Microsoft_Word___1.docx"/><Relationship Id="rId4" Type="http://schemas.openxmlformats.org/officeDocument/2006/relationships/oleObject" Target="../embeddings/oleObject1.bin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33784" y="3581389"/>
            <a:ext cx="11124433" cy="160009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Unit 3</a:t>
            </a: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Our animal </a:t>
            </a:r>
            <a:r>
              <a:rPr lang="en-US" altLang="zh-CN" sz="4233" b="1" dirty="0" smtClean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friends</a:t>
            </a:r>
          </a:p>
          <a:p>
            <a:pPr algn="ctr">
              <a:buFont typeface="Arial" panose="020B0604020202020204" pitchFamily="34" charset="0"/>
              <a:buNone/>
            </a:pP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Part A</a:t>
            </a: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Let’s learn &amp; Listen and do</a:t>
            </a:r>
            <a:endParaRPr lang="zh-CN" altLang="en-US" sz="4233" b="1" dirty="0">
              <a:solidFill>
                <a:srgbClr val="D60093"/>
              </a:solidFill>
              <a:ea typeface="隶书" panose="020105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48436664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458747" y="336386"/>
            <a:ext cx="2730231" cy="1107994"/>
          </a:xfrm>
          <a:prstGeom prst="rect">
            <a:avLst/>
          </a:prstGeom>
          <a:noFill/>
        </p:spPr>
        <p:txBody>
          <a:bodyPr wrap="none" lIns="91438" tIns="45719" rIns="91438" bIns="45719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ea typeface="黑体" panose="02010609060101010101" pitchFamily="49" charset="-122"/>
              </a:rPr>
              <a:t>目    录</a:t>
            </a:r>
          </a:p>
        </p:txBody>
      </p:sp>
      <p:sp>
        <p:nvSpPr>
          <p:cNvPr id="6" name="圆角矩形 5">
            <a:hlinkClick r:id="rId2" action="ppaction://hlinksldjump"/>
          </p:cNvPr>
          <p:cNvSpPr/>
          <p:nvPr/>
        </p:nvSpPr>
        <p:spPr>
          <a:xfrm>
            <a:off x="1544904" y="2108256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基础巩固</a:t>
            </a:r>
          </a:p>
        </p:txBody>
      </p:sp>
      <p:sp>
        <p:nvSpPr>
          <p:cNvPr id="7" name="圆角矩形 6">
            <a:hlinkClick r:id="rId3" action="ppaction://hlinksldjump"/>
          </p:cNvPr>
          <p:cNvSpPr/>
          <p:nvPr/>
        </p:nvSpPr>
        <p:spPr>
          <a:xfrm>
            <a:off x="4049359" y="3413710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能力提升</a:t>
            </a:r>
            <a:endParaRPr lang="zh-CN" altLang="en-US" sz="381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8" name="圆角矩形 7">
            <a:hlinkClick r:id="rId4" action="ppaction://hlinksldjump"/>
          </p:cNvPr>
          <p:cNvSpPr/>
          <p:nvPr/>
        </p:nvSpPr>
        <p:spPr>
          <a:xfrm>
            <a:off x="6866055" y="4719164"/>
            <a:ext cx="4227923" cy="806416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0" dirty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智慧拓展</a:t>
            </a:r>
          </a:p>
        </p:txBody>
      </p:sp>
    </p:spTree>
    <p:extLst>
      <p:ext uri="{BB962C8B-B14F-4D97-AF65-F5344CB8AC3E}">
        <p14:creationId xmlns:p14="http://schemas.microsoft.com/office/powerpoint/2010/main" val="222363671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28" name="组合 2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30" name="平行四边形 2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1" name="平行四边形 3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2" name="平行四边形 3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3" name="平行四边形 3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9" name="矩形 2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35" name="图片 34" descr="阴影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基础巩固</a:t>
              </a: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992023"/>
            <a:ext cx="11430000" cy="5922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一、看图片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从方框中选择正确的单词完成句子</a:t>
            </a:r>
            <a:r>
              <a:rPr lang="zh-CN" altLang="zh-CN" dirty="0" smtClean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486952" y="1783676"/>
            <a:ext cx="5218095" cy="652486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none"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A.rabbit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B.fish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dirty="0" err="1">
                <a:solidFill>
                  <a:srgbClr val="000000"/>
                </a:solidFill>
                <a:cs typeface="Times New Roman" panose="02020603050405020304" pitchFamily="18" charset="0"/>
              </a:rPr>
              <a:t>C.birds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D.cat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954325"/>
              </p:ext>
            </p:extLst>
          </p:nvPr>
        </p:nvGraphicFramePr>
        <p:xfrm>
          <a:off x="479206" y="2625211"/>
          <a:ext cx="11275153" cy="297497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8" name="文档" r:id="rId5" imgW="4510061" imgH="1189989" progId="Word.Document.12">
                  <p:embed/>
                </p:oleObj>
              </mc:Choice>
              <mc:Fallback>
                <p:oleObj name="文档" r:id="rId5" imgW="4510061" imgH="1189989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79206" y="2625211"/>
                        <a:ext cx="11275153" cy="297497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矩形 15"/>
          <p:cNvSpPr>
            <a:spLocks noChangeAspect="1"/>
          </p:cNvSpPr>
          <p:nvPr/>
        </p:nvSpPr>
        <p:spPr>
          <a:xfrm>
            <a:off x="741683" y="3021756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800" dirty="0"/>
          </a:p>
        </p:txBody>
      </p:sp>
      <p:sp>
        <p:nvSpPr>
          <p:cNvPr id="17" name="矩形 16"/>
          <p:cNvSpPr>
            <a:spLocks noChangeAspect="1"/>
          </p:cNvSpPr>
          <p:nvPr/>
        </p:nvSpPr>
        <p:spPr>
          <a:xfrm>
            <a:off x="6159500" y="3021756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lang="zh-CN" altLang="en-US" sz="2800" dirty="0"/>
          </a:p>
        </p:txBody>
      </p:sp>
      <p:sp>
        <p:nvSpPr>
          <p:cNvPr id="18" name="矩形 17"/>
          <p:cNvSpPr>
            <a:spLocks noChangeAspect="1"/>
          </p:cNvSpPr>
          <p:nvPr/>
        </p:nvSpPr>
        <p:spPr>
          <a:xfrm>
            <a:off x="741683" y="4510922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dirty="0"/>
          </a:p>
        </p:txBody>
      </p:sp>
      <p:sp>
        <p:nvSpPr>
          <p:cNvPr id="19" name="矩形 18"/>
          <p:cNvSpPr>
            <a:spLocks noChangeAspect="1"/>
          </p:cNvSpPr>
          <p:nvPr/>
        </p:nvSpPr>
        <p:spPr>
          <a:xfrm>
            <a:off x="6172563" y="4515158"/>
            <a:ext cx="423514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701897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8" grpId="0"/>
      <p:bldP spid="1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28" name="组合 2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30" name="平行四边形 2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1" name="平行四边形 3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2" name="平行四边形 3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33" name="平行四边形 3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9" name="矩形 2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35" name="图片 34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能力提升</a:t>
              </a: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848332"/>
            <a:ext cx="11430000" cy="51337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二、选择与句子内容相符的图片</a:t>
            </a:r>
            <a:r>
              <a:rPr lang="zh-CN" altLang="zh-CN" dirty="0" smtClean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en-US" altLang="zh-CN" dirty="0" smtClean="0">
              <a:solidFill>
                <a:srgbClr val="000000"/>
              </a:solidFill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>
              <a:solidFill>
                <a:srgbClr val="000000"/>
              </a:solidFill>
              <a:latin typeface="NEU-BZ-S9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rgbClr val="000000"/>
              </a:solidFill>
              <a:latin typeface="NEU-BZ-S9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.Sleep, sleep, sleep like a cat.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.Run, run, run like a dog.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.Swim, swim, swim like a fish.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4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.Hop, hop, hop like a rabbit.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5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.Sing, sing, sing like a bird.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3" name="CE3kRg62.eps" descr="id:2147489298;FounderCES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1000" y="1571324"/>
            <a:ext cx="11430000" cy="1239693"/>
          </a:xfrm>
          <a:prstGeom prst="rect">
            <a:avLst/>
          </a:prstGeom>
        </p:spPr>
      </p:pic>
      <p:sp>
        <p:nvSpPr>
          <p:cNvPr id="14" name="矩形 13"/>
          <p:cNvSpPr>
            <a:spLocks noChangeAspect="1"/>
          </p:cNvSpPr>
          <p:nvPr/>
        </p:nvSpPr>
        <p:spPr>
          <a:xfrm>
            <a:off x="741683" y="3073544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800" dirty="0"/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754746" y="3612399"/>
            <a:ext cx="404278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E</a:t>
            </a:r>
            <a:endParaRPr lang="zh-CN" altLang="en-US" sz="2800" dirty="0"/>
          </a:p>
        </p:txBody>
      </p:sp>
      <p:sp>
        <p:nvSpPr>
          <p:cNvPr id="16" name="矩形 15"/>
          <p:cNvSpPr>
            <a:spLocks noChangeAspect="1"/>
          </p:cNvSpPr>
          <p:nvPr/>
        </p:nvSpPr>
        <p:spPr>
          <a:xfrm>
            <a:off x="754746" y="4184430"/>
            <a:ext cx="423514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  <p:sp>
        <p:nvSpPr>
          <p:cNvPr id="17" name="矩形 16"/>
          <p:cNvSpPr>
            <a:spLocks noChangeAspect="1"/>
          </p:cNvSpPr>
          <p:nvPr/>
        </p:nvSpPr>
        <p:spPr>
          <a:xfrm>
            <a:off x="741683" y="4731538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lang="zh-CN" altLang="en-US" sz="2800" dirty="0"/>
          </a:p>
        </p:txBody>
      </p:sp>
      <p:sp>
        <p:nvSpPr>
          <p:cNvPr id="18" name="矩形 17"/>
          <p:cNvSpPr>
            <a:spLocks noChangeAspect="1"/>
          </p:cNvSpPr>
          <p:nvPr/>
        </p:nvSpPr>
        <p:spPr>
          <a:xfrm>
            <a:off x="741683" y="5301247"/>
            <a:ext cx="44435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500481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/>
      <p:bldP spid="1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3" name="组合 2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5" name="平行四边形 4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6" name="平行四边形 5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7" name="平行四边形 6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8" name="平行四边形 7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4" name="矩形 3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10" name="图片 9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智慧拓展</a:t>
              </a:r>
            </a:p>
          </p:txBody>
        </p:sp>
      </p:grpSp>
      <p:sp>
        <p:nvSpPr>
          <p:cNvPr id="12" name="矩形 11"/>
          <p:cNvSpPr>
            <a:spLocks noChangeAspect="1"/>
          </p:cNvSpPr>
          <p:nvPr/>
        </p:nvSpPr>
        <p:spPr>
          <a:xfrm>
            <a:off x="381000" y="1207366"/>
            <a:ext cx="11430000" cy="395313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三、读一读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给下列句子排序。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(   1   ) 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Good morning, Mike.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　　　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We can play with it.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Do you have a toy rabbit?	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Good morning, John.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Yes, I do.	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) OK.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767809" y="3439767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endParaRPr lang="zh-CN" altLang="en-US" sz="2800" dirty="0"/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767809" y="2898708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3</a:t>
            </a:r>
            <a:endParaRPr lang="zh-CN" altLang="en-US" sz="2800" dirty="0"/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767809" y="3993889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4</a:t>
            </a:r>
            <a:endParaRPr lang="zh-CN" altLang="en-US" sz="2800" dirty="0"/>
          </a:p>
        </p:txBody>
      </p:sp>
      <p:sp>
        <p:nvSpPr>
          <p:cNvPr id="16" name="矩形 15"/>
          <p:cNvSpPr>
            <a:spLocks noChangeAspect="1"/>
          </p:cNvSpPr>
          <p:nvPr/>
        </p:nvSpPr>
        <p:spPr>
          <a:xfrm>
            <a:off x="767809" y="2338055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5</a:t>
            </a:r>
            <a:endParaRPr lang="zh-CN" altLang="en-US" sz="2800" dirty="0"/>
          </a:p>
        </p:txBody>
      </p:sp>
      <p:sp>
        <p:nvSpPr>
          <p:cNvPr id="17" name="矩形 16"/>
          <p:cNvSpPr>
            <a:spLocks noChangeAspect="1"/>
          </p:cNvSpPr>
          <p:nvPr/>
        </p:nvSpPr>
        <p:spPr>
          <a:xfrm>
            <a:off x="767809" y="4558625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6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708443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  <p:bldP spid="1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03171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office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3.xml><?xml version="1.0" encoding="utf-8"?>
<a:theme xmlns:a="http://schemas.openxmlformats.org/drawingml/2006/main" name="1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4" id="{CE7074A4-8E2E-4CBB-87F4-F2447D6AA4C3}" vid="{40F39421-F9B8-4034-A31F-2C3218CA6E23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272</TotalTime>
  <Words>81</Words>
  <Application>Microsoft Office PowerPoint</Application>
  <PresentationFormat>宽屏</PresentationFormat>
  <Paragraphs>44</Paragraphs>
  <Slides>6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3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22" baseType="lpstr">
      <vt:lpstr>NEU-BZ-S92</vt:lpstr>
      <vt:lpstr>等线</vt:lpstr>
      <vt:lpstr>方正书宋_GBK</vt:lpstr>
      <vt:lpstr>黑体</vt:lpstr>
      <vt:lpstr>华文琥珀</vt:lpstr>
      <vt:lpstr>华文隶书</vt:lpstr>
      <vt:lpstr>隶书</vt:lpstr>
      <vt:lpstr>宋体</vt:lpstr>
      <vt:lpstr>微软雅黑</vt:lpstr>
      <vt:lpstr>Arial</vt:lpstr>
      <vt:lpstr>Calibri</vt:lpstr>
      <vt:lpstr>Times New Roman</vt:lpstr>
      <vt:lpstr>1_Office 主题</vt:lpstr>
      <vt:lpstr>office</vt:lpstr>
      <vt:lpstr>1</vt:lpstr>
      <vt:lpstr>文档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</dc:creator>
  <cp:lastModifiedBy>Microsoft</cp:lastModifiedBy>
  <cp:revision>110</cp:revision>
  <dcterms:created xsi:type="dcterms:W3CDTF">2023-06-16T14:45:50Z</dcterms:created>
  <dcterms:modified xsi:type="dcterms:W3CDTF">2025-08-07T02:18:53Z</dcterms:modified>
</cp:coreProperties>
</file>