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7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5" r:id="rId12"/>
    <p:sldId id="352" r:id="rId13"/>
    <p:sldId id="353" r:id="rId14"/>
    <p:sldId id="354" r:id="rId15"/>
    <p:sldId id="356" r:id="rId16"/>
    <p:sldId id="295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01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98075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992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383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035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336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852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0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4.bin"/><Relationship Id="rId7" Type="http://schemas.openxmlformats.org/officeDocument/2006/relationships/package" Target="../embeddings/Microsoft_Word___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__4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__6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__7.docx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__3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测量液体和固体的密度</a:t>
            </a:r>
          </a:p>
        </p:txBody>
      </p:sp>
    </p:spTree>
    <p:extLst>
      <p:ext uri="{BB962C8B-B14F-4D97-AF65-F5344CB8AC3E}">
        <p14:creationId xmlns:p14="http://schemas.microsoft.com/office/powerpoint/2010/main" val="2546940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1000" y="601042"/>
            <a:ext cx="11430000" cy="2274212"/>
            <a:chOff x="381000" y="2482394"/>
            <a:chExt cx="11430000" cy="227421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81000" y="2482394"/>
              <a:ext cx="11430000" cy="22742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图甲中量筒的分度值为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量筒内盐水的体积为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错误。由图乙可知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烧杯和剩余盐水的质量为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27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错误。量筒内盐水的质量为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27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正确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盐水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05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05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kg/m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7550002"/>
                </p:ext>
              </p:extLst>
            </p:nvPr>
          </p:nvGraphicFramePr>
          <p:xfrm>
            <a:off x="2339702" y="4169231"/>
            <a:ext cx="2562225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6" name="文档" r:id="rId4" imgW="1020060" imgH="237550" progId="Word.Document.12">
                    <p:embed/>
                  </p:oleObj>
                </mc:Choice>
                <mc:Fallback>
                  <p:oleObj name="文档" r:id="rId4" imgW="1020060" imgH="2375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339702" y="4169231"/>
                          <a:ext cx="2562225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组合 9"/>
          <p:cNvGrpSpPr/>
          <p:nvPr/>
        </p:nvGrpSpPr>
        <p:grpSpPr>
          <a:xfrm>
            <a:off x="381000" y="3091994"/>
            <a:ext cx="11430000" cy="2332946"/>
            <a:chOff x="381000" y="2482394"/>
            <a:chExt cx="11430000" cy="2332946"/>
          </a:xfrm>
        </p:grpSpPr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381000" y="2482394"/>
              <a:ext cx="11430000" cy="23329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【点拨】</a:t>
              </a:r>
              <a:r>
                <a:rPr lang="zh-CN" altLang="zh-CN" sz="2800" dirty="0">
                  <a:solidFill>
                    <a:srgbClr val="000000"/>
                  </a:solidFill>
                  <a:latin typeface="NEU-BZ-S92" panose="02020503000000020003" pitchFamily="18" charset="-122"/>
                  <a:ea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此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考查了关于液体密度测量的基本技能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包括天平、量筒的读数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以及运用密度的公式进行计算等。读出烧杯和剩余盐水的质量从而计算出量筒中盐水的质量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读出量筒中盐水的体积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利用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公式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可计算出盐水的密度。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3" name="对象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54420474"/>
                </p:ext>
              </p:extLst>
            </p:nvPr>
          </p:nvGraphicFramePr>
          <p:xfrm>
            <a:off x="9287040" y="3619500"/>
            <a:ext cx="1354137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7" name="文档" r:id="rId7" imgW="543030" imgH="224971" progId="Word.Document.12">
                    <p:embed/>
                  </p:oleObj>
                </mc:Choice>
                <mc:Fallback>
                  <p:oleObj name="文档" r:id="rId7" imgW="543030" imgH="22497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9287040" y="3619500"/>
                          <a:ext cx="1354137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7564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18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二、测量小石块密度的方法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实验步骤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调节天平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使横梁水平平衡。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用天平测出小石块的质量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在量筒中倒入适量的水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读出水的体积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将小石块用细线拴住浸没在量筒内的水中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读出小石块和水的总体积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图丙所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CW8TRX24.eps" descr="id:214748714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7670" y="3973446"/>
            <a:ext cx="6318468" cy="280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8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81000" y="138929"/>
            <a:ext cx="6022099" cy="662996"/>
            <a:chOff x="381000" y="674953"/>
            <a:chExt cx="6022099" cy="66299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81000" y="674953"/>
              <a:ext cx="3926075" cy="6524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(5)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计算出小石块的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密度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009267"/>
                </p:ext>
              </p:extLst>
            </p:nvPr>
          </p:nvGraphicFramePr>
          <p:xfrm>
            <a:off x="4179012" y="728349"/>
            <a:ext cx="2224087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name="文档" r:id="rId4" imgW="887226" imgH="244737" progId="Word.Document.12">
                    <p:embed/>
                  </p:oleObj>
                </mc:Choice>
                <mc:Fallback>
                  <p:oleObj name="文档" r:id="rId4" imgW="887226" imgH="24473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179012" y="728349"/>
                          <a:ext cx="2224087" cy="609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81000" y="801925"/>
            <a:ext cx="3118161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记录实验数据。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4969807"/>
              </p:ext>
            </p:extLst>
          </p:nvPr>
        </p:nvGraphicFramePr>
        <p:xfrm>
          <a:off x="381000" y="1475431"/>
          <a:ext cx="11430000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1826172"/>
                <a:gridCol w="2745828"/>
                <a:gridCol w="2286000"/>
                <a:gridCol w="2286000"/>
                <a:gridCol w="2286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石块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的质量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石块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放入前水的体积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石块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和水的总体积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石块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的体积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石块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的密度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(g·cm</a:t>
                      </a:r>
                      <a:r>
                        <a:rPr lang="en-US" sz="2800" i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381000" y="239891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误差分析。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细线的体积对结果的影响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实验中测量出的总体积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不仅包含小石块和水的体积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还包含浸在水中的细线的体积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所以测量的结果会略微偏大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计算出的密度会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略微偏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若实验中先用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排水法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测量小石块的体积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再将小石块放在天平上测量其质量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则因为小石块上带有水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会使质量的测量结果偏大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致使计算出的密度值偏大。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9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5643"/>
            <a:ext cx="11430000" cy="600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在测量花岗石的密度时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pic>
        <p:nvPicPr>
          <p:cNvPr id="10" name="CW8TRX26.eps" descr="id:214748717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4250" y="889395"/>
            <a:ext cx="5533818" cy="2800339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81000" y="368973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称量花岗石质量的过程中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应左盘放砝码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右盘放花岗石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称量花岗石质量的过程中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若天平横梁不平衡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可调节平衡螺母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花岗石的质量是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g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花岗石的密度是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353732" y="306153"/>
            <a:ext cx="444352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8560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81000" y="1561186"/>
            <a:ext cx="11832020" cy="2834366"/>
            <a:chOff x="381000" y="2202317"/>
            <a:chExt cx="11832020" cy="2834366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81000" y="2202317"/>
              <a:ext cx="11430000" cy="28343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用天平称花岗石的质量时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花岗石应放左盘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砝码应放右盘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错误。称量花岗石质量的过程中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只能向右盘增减砝码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并调节游码的位置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使天平平衡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错误。由图知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花岗石的质量为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28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错误。花岗石的体积为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花岗石的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密度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g/cm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kg/m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正确。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3252116"/>
                </p:ext>
              </p:extLst>
            </p:nvPr>
          </p:nvGraphicFramePr>
          <p:xfrm>
            <a:off x="9604758" y="3871913"/>
            <a:ext cx="2608262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9" name="文档" r:id="rId4" imgW="1044613" imgH="237550" progId="Word.Document.12">
                    <p:embed/>
                  </p:oleObj>
                </mc:Choice>
                <mc:Fallback>
                  <p:oleObj name="文档" r:id="rId4" imgW="1044613" imgH="2375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604758" y="3871913"/>
                          <a:ext cx="2608262" cy="587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91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一、测量盐水的密度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密度的计算公式是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测量盐水的密度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需要测量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测量盐水质量的仪器是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盐水体积的仪器是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量筒在使用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时要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它的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507866"/>
              </p:ext>
            </p:extLst>
          </p:nvPr>
        </p:nvGraphicFramePr>
        <p:xfrm>
          <a:off x="4031867" y="2506773"/>
          <a:ext cx="120808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文档" r:id="rId5" imgW="486883" imgH="217065" progId="Word.Document.12">
                  <p:embed/>
                </p:oleObj>
              </mc:Choice>
              <mc:Fallback>
                <p:oleObj name="文档" r:id="rId5" imgW="486883" imgH="2170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31867" y="2506773"/>
                        <a:ext cx="1208087" cy="54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646420" y="3073233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盐水的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737237" y="3092375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盐水的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70564" y="3639300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托盘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989058" y="364981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124317" y="4197661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测量范围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263313" y="4176934"/>
            <a:ext cx="13516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分度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值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2315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二、测量小石块的密度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形状不规则的小石块的体积可以用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如果要测量的不规则物体过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大无法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浸入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现有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量筒之内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采用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法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即将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浸没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于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盛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满水的容器内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同时将溢出的水接到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读取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数值便是该物体的体积。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382406" y="2441200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428889" y="299938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溢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32599" y="3551479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5363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7885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一、测量盐水密度的方法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量筒的使用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先观察量筒的单位、测量范围、分度值。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读数时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视线要与量筒内的凹液面底部或凸液面顶部相平。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CW8TRX20.eps" descr="id:214748709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5952" y="3232607"/>
            <a:ext cx="3759361" cy="267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49398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测量盐水的密度的实验步骤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将托盘天平放在水平桌面上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调节天平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使横梁水平平衡。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将适量盐水倒入烧杯中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用托盘天平测出盐水和烧杯的总质量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CW8TRX21.eps" descr="id:21474871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7602" y="2768199"/>
            <a:ext cx="2797088" cy="231685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462493" y="5085055"/>
            <a:ext cx="63350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43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29477"/>
            <a:ext cx="11430000" cy="2332946"/>
            <a:chOff x="381000" y="429174"/>
            <a:chExt cx="11430000" cy="233294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81000" y="429174"/>
              <a:ext cx="11430000" cy="2332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将烧杯中的盐水倒入量筒中一部分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读出量筒中盐水的体积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如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图乙所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示。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(4)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用托盘天平测出烧杯和剩余盐水的总质量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sz="2800" baseline="-25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如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图丙所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示。</a:t>
              </a:r>
              <a:endPara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(5)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待测盐水的密度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为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7950293"/>
                </p:ext>
              </p:extLst>
            </p:nvPr>
          </p:nvGraphicFramePr>
          <p:xfrm>
            <a:off x="3842681" y="2064825"/>
            <a:ext cx="3092450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name="文档" r:id="rId4" imgW="1244706" imgH="271331" progId="Word.Document.12">
                    <p:embed/>
                  </p:oleObj>
                </mc:Choice>
                <mc:Fallback>
                  <p:oleObj name="文档" r:id="rId4" imgW="1244706" imgH="27133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842681" y="2064825"/>
                          <a:ext cx="3092450" cy="6762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组合 10"/>
          <p:cNvGrpSpPr/>
          <p:nvPr/>
        </p:nvGrpSpPr>
        <p:grpSpPr>
          <a:xfrm>
            <a:off x="2909508" y="2824096"/>
            <a:ext cx="6372983" cy="3455639"/>
            <a:chOff x="3180693" y="3023793"/>
            <a:chExt cx="6372983" cy="3455639"/>
          </a:xfrm>
        </p:grpSpPr>
        <p:pic>
          <p:nvPicPr>
            <p:cNvPr id="9" name="CW8TRX22.eps" descr="id:2147487113;FounderCES"/>
            <p:cNvPicPr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80693" y="3023793"/>
              <a:ext cx="1307224" cy="2861887"/>
            </a:xfrm>
            <a:prstGeom prst="rect">
              <a:avLst/>
            </a:prstGeom>
          </p:spPr>
        </p:pic>
        <p:pic>
          <p:nvPicPr>
            <p:cNvPr id="10" name="CW8TRX22-1.eps" descr="id:2147487120;FounderCES"/>
            <p:cNvPicPr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62221" y="3490659"/>
              <a:ext cx="2891455" cy="2395021"/>
            </a:xfrm>
            <a:prstGeom prst="rect">
              <a:avLst/>
            </a:prstGeom>
          </p:spPr>
        </p:pic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288294" y="5885680"/>
              <a:ext cx="633507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7825568" y="5885680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446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29086"/>
            <a:ext cx="3118161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记录实验数据。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76676626"/>
              </p:ext>
            </p:extLst>
          </p:nvPr>
        </p:nvGraphicFramePr>
        <p:xfrm>
          <a:off x="381000" y="1281572"/>
          <a:ext cx="11430000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2286000"/>
                <a:gridCol w="2588172"/>
                <a:gridCol w="1983828"/>
                <a:gridCol w="2286000"/>
                <a:gridCol w="2286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烧杯和盐水的总质量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烧杯和剩余盐水的总质量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量筒中盐水的质量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量筒中盐水的体积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2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盐水的密度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(g·cm</a:t>
                      </a:r>
                      <a:r>
                        <a:rPr lang="en-US" sz="2800" i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6670" marR="26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381000" y="2275889"/>
            <a:ext cx="11430000" cy="2834366"/>
            <a:chOff x="381000" y="2317931"/>
            <a:chExt cx="11430000" cy="2834366"/>
          </a:xfrm>
        </p:grpSpPr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381000" y="2317931"/>
              <a:ext cx="11430000" cy="28343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(7)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误差分析。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若先测出空烧杯的质量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再测出液体和烧杯的总质量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然后将烧杯中的液体全部倒入量筒中测出体积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计算出液体的密度为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。则在这个方案中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将烧杯中的液体倒入量筒内时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总有部分液体附着在烧杯内壁上无法倒出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使测出的液体的体积偏小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从而使计算出的液体的密度偏大。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4" name="对象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0460385"/>
                </p:ext>
              </p:extLst>
            </p:nvPr>
          </p:nvGraphicFramePr>
          <p:xfrm>
            <a:off x="8656419" y="3375956"/>
            <a:ext cx="1930400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文档" r:id="rId4" imgW="768086" imgH="271331" progId="Word.Document.12">
                    <p:embed/>
                  </p:oleObj>
                </mc:Choice>
                <mc:Fallback>
                  <p:oleObj name="文档" r:id="rId4" imgW="768086" imgH="27133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656419" y="3375956"/>
                          <a:ext cx="1930400" cy="6762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1540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786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李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华在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实验室测量盐水的密度。调节天平横梁平衡后开始测量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先用天平测出烧杯和杯内盐水的总质量为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然后将一部分盐水倒入量筒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如图甲所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用天平测量烧杯和剩余盐水的总质量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天平平衡时的情境如图乙所示。根据实验数据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CW8TRX23.eps" descr="id:21474871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2479" y="2768198"/>
            <a:ext cx="3867052" cy="288405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3378036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量筒内盐水的体积为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烧杯内剩余盐水的质量为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g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量筒内盐水的质量为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 g	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盐水的密度为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692435" y="2026654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3547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1061</Words>
  <Application>Microsoft Office PowerPoint</Application>
  <PresentationFormat>宽屏</PresentationFormat>
  <Paragraphs>79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39</cp:revision>
  <dcterms:created xsi:type="dcterms:W3CDTF">2021-07-19T03:09:34Z</dcterms:created>
  <dcterms:modified xsi:type="dcterms:W3CDTF">2024-09-30T02:45:49Z</dcterms:modified>
</cp:coreProperties>
</file>