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sldIdLst>
    <p:sldId id="361" r:id="rId3"/>
    <p:sldId id="342" r:id="rId4"/>
    <p:sldId id="296" r:id="rId5"/>
    <p:sldId id="346" r:id="rId6"/>
    <p:sldId id="347" r:id="rId7"/>
    <p:sldId id="348" r:id="rId8"/>
    <p:sldId id="345" r:id="rId9"/>
    <p:sldId id="349" r:id="rId10"/>
    <p:sldId id="350" r:id="rId11"/>
    <p:sldId id="351" r:id="rId12"/>
    <p:sldId id="352" r:id="rId13"/>
    <p:sldId id="353" r:id="rId14"/>
    <p:sldId id="354" r:id="rId15"/>
    <p:sldId id="355" r:id="rId16"/>
    <p:sldId id="356" r:id="rId17"/>
    <p:sldId id="359" r:id="rId18"/>
    <p:sldId id="357" r:id="rId19"/>
    <p:sldId id="358" r:id="rId20"/>
    <p:sldId id="360" r:id="rId21"/>
    <p:sldId id="295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78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14908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07142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3146998" y="2638174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5" name="组合 84"/>
          <p:cNvGrpSpPr/>
          <p:nvPr userDrawn="1"/>
        </p:nvGrpSpPr>
        <p:grpSpPr>
          <a:xfrm>
            <a:off x="2432136" y="3438899"/>
            <a:ext cx="3058452" cy="1271682"/>
            <a:chOff x="1125321" y="485528"/>
            <a:chExt cx="3058452" cy="1271682"/>
          </a:xfrm>
        </p:grpSpPr>
        <p:grpSp>
          <p:nvGrpSpPr>
            <p:cNvPr id="86" name="组合 85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9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7" name="组合 86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9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8" name="组合 87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9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0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1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98" name="组合 97"/>
          <p:cNvGrpSpPr/>
          <p:nvPr userDrawn="1"/>
        </p:nvGrpSpPr>
        <p:grpSpPr>
          <a:xfrm>
            <a:off x="4150520" y="1626356"/>
            <a:ext cx="3058452" cy="1271682"/>
            <a:chOff x="1125321" y="485528"/>
            <a:chExt cx="3058452" cy="1271682"/>
          </a:xfrm>
        </p:grpSpPr>
        <p:grpSp>
          <p:nvGrpSpPr>
            <p:cNvPr id="99" name="组合 98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0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0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0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" name="组合 101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0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12" name="组合 111"/>
          <p:cNvGrpSpPr/>
          <p:nvPr userDrawn="1"/>
        </p:nvGrpSpPr>
        <p:grpSpPr>
          <a:xfrm>
            <a:off x="6409615" y="3746097"/>
            <a:ext cx="3058452" cy="1271682"/>
            <a:chOff x="1125321" y="485528"/>
            <a:chExt cx="3058452" cy="1271682"/>
          </a:xfrm>
        </p:grpSpPr>
        <p:grpSp>
          <p:nvGrpSpPr>
            <p:cNvPr id="113" name="组合 112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2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4" name="组合 113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2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5" name="组合 114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6" name="组合 115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1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44254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75363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35184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31404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467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609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6.emf"/><Relationship Id="rId4" Type="http://schemas.openxmlformats.org/officeDocument/2006/relationships/package" Target="../embeddings/Microsoft_Word___1.docx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1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节　长度和时间的测量</a:t>
            </a:r>
          </a:p>
        </p:txBody>
      </p:sp>
    </p:spTree>
    <p:extLst>
      <p:ext uri="{BB962C8B-B14F-4D97-AF65-F5344CB8AC3E}">
        <p14:creationId xmlns:p14="http://schemas.microsoft.com/office/powerpoint/2010/main" val="4273882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740781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会读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读数时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要估读到分度值的下一位。如图所示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甲的示数为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cm,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乙的示数为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 cm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8" name="24STYS04.eps" descr="id:214748482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15775" y="1915707"/>
            <a:ext cx="5865770" cy="2358785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381000" y="4295512"/>
            <a:ext cx="6118983" cy="5937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会记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测量结果应由数值和单位组成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336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42183"/>
            <a:ext cx="11430000" cy="6524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</a:t>
            </a:r>
            <a:r>
              <a:rPr lang="zh-CN" altLang="zh-CN" sz="2800" dirty="0" smtClean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练习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橡皮擦的长度为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7" name="24STYS05.eps" descr="id:214748484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46531" y="1608937"/>
            <a:ext cx="3710710" cy="1756947"/>
          </a:xfrm>
          <a:prstGeom prst="rect">
            <a:avLst/>
          </a:prstGeom>
        </p:spPr>
      </p:pic>
      <p:sp>
        <p:nvSpPr>
          <p:cNvPr id="9" name="矩形 8"/>
          <p:cNvSpPr>
            <a:spLocks noChangeAspect="1"/>
          </p:cNvSpPr>
          <p:nvPr/>
        </p:nvSpPr>
        <p:spPr>
          <a:xfrm>
            <a:off x="6160504" y="862556"/>
            <a:ext cx="813043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3.45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1000" y="3397414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刻度尺上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之间有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个小格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个小格代表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mm,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即刻度尺的分度值为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mm,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橡皮擦左侧与零刻度线对齐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右侧与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45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所以橡皮擦的长度为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45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0854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841263"/>
            <a:ext cx="11430000" cy="22742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【点拨】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本题考查刻度尺的读数。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使用刻度尺测量物体长度时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要观察是否从零刻度线量起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若不从零刻度线量起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要以对齐物体起始端的刻度线为零刻度线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读出末端数值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减去起始端刻度线的数值即为物体长度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注意刻度尺要估读到分度值的下一位。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3942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03051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二、用秒表测量时间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秒表的使用方法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①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②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③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观察秒表的分度值和指针的位置并读数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④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归零。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4" name="24STYS07.eps" descr="id:2147484848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25743" y="2027619"/>
            <a:ext cx="3752215" cy="4293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99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249578"/>
            <a:ext cx="11430000" cy="339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秒表的读数方法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先观察表盘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小盘内数值的单位为分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指针转一圈的时间是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15 min,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分度值为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5 min,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大盘内数值的单位为秒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指针转一圈的时间为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30 s,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分度值为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1 s;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然后确定小盘的示数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小盘内指针刚好经过的刻度线所表示的时间即为小盘的示数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其次确定大盘的示数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若小盘内指针处于前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5 min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则大盘内示数在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~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30 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读数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若小盘内指针处于后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5 min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则大盘内示数在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30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~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60 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读数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最后秒表示数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=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小盘示数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+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大盘示数。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97975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33030"/>
            <a:ext cx="6787436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图中秒表的示数为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4" name="24STYS08.eps" descr="id:214748486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77204" y="925911"/>
            <a:ext cx="4841886" cy="3591172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5210828" y="259587"/>
            <a:ext cx="709938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110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81000" y="4559123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秒表中间的小表盘分度值为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分针在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“1”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“2”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所以分针指示的时间为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且过了半格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大表盘分度值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秒针在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刻度线处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所以秒表的示数为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2816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81000" y="2327845"/>
            <a:ext cx="11430000" cy="115390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【点拨】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本题考查秒表的读数方法。秒表中间的小表盘代表分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周围的大表盘代表秒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秒表示数是两个表盘的示数之和。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08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386212"/>
            <a:ext cx="11430000" cy="339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三、误差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误差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测量值与真实值之间的差别。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影响因素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测量方法、测量工具、测量环境、人为因素等。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减小误差的方法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多次测量求平均值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选用精密的测量工具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改进测量方法。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误差是不可避免的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只能尽量减小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误差不是错误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错误是可以避免的。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63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59795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小明对一支铅笔的长度进行了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次测量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记录数据如下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:17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58 cm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17.57 cm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17.96 cm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17.57 cm,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应该舍掉的数据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该铅笔的长度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206276" y="1635389"/>
            <a:ext cx="992579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17.96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616289" y="2189965"/>
            <a:ext cx="992579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17.57</a:t>
            </a:r>
            <a:endParaRPr lang="zh-CN" altLang="en-US" sz="2800" dirty="0"/>
          </a:p>
        </p:txBody>
      </p:sp>
      <p:grpSp>
        <p:nvGrpSpPr>
          <p:cNvPr id="9" name="组合 8"/>
          <p:cNvGrpSpPr/>
          <p:nvPr/>
        </p:nvGrpSpPr>
        <p:grpSpPr>
          <a:xfrm>
            <a:off x="381000" y="2857935"/>
            <a:ext cx="11430000" cy="1745589"/>
            <a:chOff x="381000" y="2332420"/>
            <a:chExt cx="11430000" cy="1745589"/>
          </a:xfrm>
        </p:grpSpPr>
        <p:sp>
          <p:nvSpPr>
            <p:cNvPr id="7" name="矩形 6"/>
            <p:cNvSpPr>
              <a:spLocks noChangeAspect="1"/>
            </p:cNvSpPr>
            <p:nvPr/>
          </p:nvSpPr>
          <p:spPr>
            <a:xfrm>
              <a:off x="381000" y="2332420"/>
              <a:ext cx="11430000" cy="171405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2800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解析</a:t>
              </a:r>
              <a:r>
                <a:rPr lang="en-US" altLang="zh-CN" sz="2800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: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从题中数据可知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,17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96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与其他数据相差较大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所以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17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96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是错误的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应舍掉。为减小长度测量的误差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通常采用的方法是多次测量求平均值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所以该铅笔的长度是</a:t>
              </a:r>
              <a:endParaRPr lang="zh-CN" altLang="zh-CN" sz="2800" dirty="0">
                <a:solidFill>
                  <a:srgbClr val="000000"/>
                </a:solidFill>
                <a:effectLst/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8" name="对象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08433293"/>
                </p:ext>
              </p:extLst>
            </p:nvPr>
          </p:nvGraphicFramePr>
          <p:xfrm>
            <a:off x="4252584" y="3490634"/>
            <a:ext cx="5926137" cy="5873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0" name="文档" r:id="rId4" imgW="2374834" imgH="236112" progId="Word.Document.12">
                    <p:embed/>
                  </p:oleObj>
                </mc:Choice>
                <mc:Fallback>
                  <p:oleObj name="文档" r:id="rId4" imgW="2374834" imgH="236112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4252584" y="3490634"/>
                          <a:ext cx="5926137" cy="5873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644599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81000" y="1655779"/>
            <a:ext cx="11430000" cy="23329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【点拨】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本题考查了多次测量求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平均值。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在测量长度时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通常采用多次测量求平均值的方法来减小误差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故只要计算出测量值的平均值即可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计算时偏差较大的读数是错误的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去掉错误读数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取其余正确测量值的平均值即为测量结果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最后确定结果时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还要注意小数位数与测量值相同。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849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4110107" y="230739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4110107" y="354094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853022" y="1865726"/>
            <a:ext cx="8703138" cy="2243931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14700" y="2526026"/>
            <a:ext cx="5473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smtClean="0">
                <a:latin typeface="+mn-ea"/>
              </a:rPr>
              <a:t>本课结束</a:t>
            </a:r>
            <a:endParaRPr lang="zh-CN" altLang="en-US" sz="5400" b="1">
              <a:latin typeface="+mn-ea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981200" y="2025316"/>
            <a:ext cx="8460660" cy="1965675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5234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191831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一、长度的测量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en-US" sz="2800" dirty="0"/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仅凭感觉去判定物体的长短、时间的长短是否可靠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怎样才能正确地判定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测量任何物理量首先要规定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小学时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我们学习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长度的单位有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课桌的高度约为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你的身高约是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398802" y="2851271"/>
            <a:ext cx="1261884" cy="5937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不可靠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3154029" y="2851271"/>
            <a:ext cx="2787943" cy="5937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用测量工具测量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205248" y="3424003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单位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69239" y="3988033"/>
            <a:ext cx="3865161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米、分米、厘米、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毫米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399788" y="4540779"/>
            <a:ext cx="1160895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80 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cm </a:t>
            </a:r>
            <a:endParaRPr lang="zh-CN" altLang="en-US" sz="2800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6713598" y="5114973"/>
            <a:ext cx="171072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合理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即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  <p:bldP spid="4" grpId="0"/>
      <p:bldP spid="5" grpId="0"/>
      <p:bldP spid="6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449274"/>
            <a:ext cx="11430000" cy="339451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【知识总结】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在国际单位制中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长度的基本单位是米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)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常用的长度单位还有千米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km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、分米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8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dm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、厘米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、毫米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、微米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800" i="1" dirty="0" err="1">
                <a:solidFill>
                  <a:srgbClr val="000000"/>
                </a:solidFill>
                <a:latin typeface="Times New Roman" panose="02020603050405020304" pitchFamily="18" charset="0"/>
                <a:ea typeface="Microsoft Yi Baiti" panose="03000500000000000000" pitchFamily="66" charset="0"/>
                <a:cs typeface="Times New Roman" panose="02020603050405020304" pitchFamily="18" charset="0"/>
              </a:rPr>
              <a:t>μ</a:t>
            </a:r>
            <a:r>
              <a:rPr lang="en-US" altLang="zh-CN" sz="28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、纳米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nm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等。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长度单位间的换算关系如下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:1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km=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,1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=10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dm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=10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=10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mm=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i="1" dirty="0" err="1">
                <a:solidFill>
                  <a:srgbClr val="000000"/>
                </a:solidFill>
                <a:latin typeface="Times New Roman" panose="02020603050405020304" pitchFamily="18" charset="0"/>
                <a:ea typeface="Microsoft Yi Baiti" panose="03000500000000000000" pitchFamily="66" charset="0"/>
                <a:cs typeface="Times New Roman" panose="02020603050405020304" pitchFamily="18" charset="0"/>
              </a:rPr>
              <a:t>μ</a:t>
            </a:r>
            <a:r>
              <a:rPr lang="en-US" altLang="zh-CN" sz="28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586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60695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二、时间的测量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下列问题</a:t>
            </a:r>
            <a:r>
              <a:rPr lang="zh-CN" alt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生活中我们都知道钟表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它的作用是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在国际单位制中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时间的基本单位是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时间的单位还有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学校运动会上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裁判员用来测量时间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的工具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1000" y="3730533"/>
            <a:ext cx="11430000" cy="115390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【知识总结】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时间单位之间的关系是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074980" y="1984990"/>
            <a:ext cx="1710725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测量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时间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448264" y="2529291"/>
            <a:ext cx="54373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秒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9808779" y="2529584"/>
            <a:ext cx="171072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小时、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分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759104" y="3088629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秒表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948794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263194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三、认识误差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下列问题</a:t>
            </a:r>
            <a:r>
              <a:rPr lang="zh-CN" alt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我们用刻度尺测量物理教材的长和宽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测出的数值与物理教材实际长和宽的值完全相同吗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测量值与真实值之间的差别叫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减小误差的方法有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796862" y="2947780"/>
            <a:ext cx="1351652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不相同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599710" y="3495213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误差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80999" y="4053451"/>
            <a:ext cx="314701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多次测量求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平均值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717200" y="4043783"/>
            <a:ext cx="3506088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选用精密的测量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工具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790681" y="4043783"/>
            <a:ext cx="2428870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改进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测量方法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662730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233871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一、用刻度尺测量长度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刻度尺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是测量长度的基本工具。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测量工具的分类。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①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常用工具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刻度尺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如各种直尺、皮尺、卷尺、学生用尺等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通常在日常生活、生产的测量中使用。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②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精密测量工具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游标卡尺、螺旋测微器、激光测距仪等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通常在机械制造或远距离精密测量中使用。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384028"/>
            <a:ext cx="11430000" cy="28343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刻度尺的使用。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会选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选择测量范围和分度值合适的刻度尺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在实际的测量中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并不是分度值越小越好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测量时应先根据实际情况确定需要达到的精确程度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再选择满足测量要求的刻度尺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会认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认清刻度尺的单位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零刻度线的位置、测量范围、分度值。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4" name="24STYS01.eps" descr="id:214748480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02345" y="3249924"/>
            <a:ext cx="6987310" cy="2164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35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5103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会放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零刻度线对准被测物体的一端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有刻度线的一边要紧靠被测物体且与被测边保持平行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不能歪斜。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5" name="24STYS02.eps" descr="id:2147484813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36253" y="1259009"/>
            <a:ext cx="3731195" cy="1882420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81000" y="3211689"/>
            <a:ext cx="5580374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会看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读数时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视线要正对刻度线。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7" name="24STYS03.eps" descr="id:2147484820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82744" y="3864175"/>
            <a:ext cx="6145946" cy="2521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822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481</TotalTime>
  <Words>1167</Words>
  <Application>Microsoft Office PowerPoint</Application>
  <PresentationFormat>宽屏</PresentationFormat>
  <Paragraphs>73</Paragraphs>
  <Slides>20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5" baseType="lpstr">
      <vt:lpstr>NEU-BZ-S92</vt:lpstr>
      <vt:lpstr>仿宋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Microsoft Yi Baiti</vt:lpstr>
      <vt:lpstr>Times New Roman</vt:lpstr>
      <vt:lpstr>Office 主题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41</cp:revision>
  <dcterms:created xsi:type="dcterms:W3CDTF">2021-07-19T03:09:34Z</dcterms:created>
  <dcterms:modified xsi:type="dcterms:W3CDTF">2024-09-29T05:55:51Z</dcterms:modified>
</cp:coreProperties>
</file>