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sldIdLst>
    <p:sldId id="354" r:id="rId3"/>
    <p:sldId id="342" r:id="rId4"/>
    <p:sldId id="296" r:id="rId5"/>
    <p:sldId id="345" r:id="rId6"/>
    <p:sldId id="347" r:id="rId7"/>
    <p:sldId id="348" r:id="rId8"/>
    <p:sldId id="349" r:id="rId9"/>
    <p:sldId id="350" r:id="rId10"/>
    <p:sldId id="352" r:id="rId11"/>
    <p:sldId id="346" r:id="rId12"/>
    <p:sldId id="355" r:id="rId13"/>
    <p:sldId id="356" r:id="rId14"/>
    <p:sldId id="357" r:id="rId15"/>
    <p:sldId id="29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9" autoAdjust="0"/>
    <p:restoredTop sz="94660"/>
  </p:normalViewPr>
  <p:slideViewPr>
    <p:cSldViewPr snapToGrid="0" showGuides="1">
      <p:cViewPr varScale="1">
        <p:scale>
          <a:sx n="91" d="100"/>
          <a:sy n="91" d="100"/>
        </p:scale>
        <p:origin x="348" y="9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15630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033271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3146998" y="2638174"/>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组合 84"/>
          <p:cNvGrpSpPr/>
          <p:nvPr userDrawn="1"/>
        </p:nvGrpSpPr>
        <p:grpSpPr>
          <a:xfrm>
            <a:off x="2432136" y="3438899"/>
            <a:ext cx="3058452" cy="1271682"/>
            <a:chOff x="1125321" y="485528"/>
            <a:chExt cx="3058452" cy="1271682"/>
          </a:xfrm>
        </p:grpSpPr>
        <p:grpSp>
          <p:nvGrpSpPr>
            <p:cNvPr id="86" name="组合 85"/>
            <p:cNvGrpSpPr/>
            <p:nvPr/>
          </p:nvGrpSpPr>
          <p:grpSpPr>
            <a:xfrm rot="2568293">
              <a:off x="3613219" y="485528"/>
              <a:ext cx="122859" cy="173836"/>
              <a:chOff x="2899932" y="286608"/>
              <a:chExt cx="373440" cy="748067"/>
            </a:xfrm>
            <a:solidFill>
              <a:srgbClr val="FFC000"/>
            </a:solidFill>
          </p:grpSpPr>
          <p:sp>
            <p:nvSpPr>
              <p:cNvPr id="9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rot="9432564">
              <a:off x="3628846" y="1610197"/>
              <a:ext cx="103902" cy="147013"/>
              <a:chOff x="2899932" y="286608"/>
              <a:chExt cx="373440" cy="748067"/>
            </a:xfrm>
            <a:solidFill>
              <a:srgbClr val="D9827B"/>
            </a:solidFill>
          </p:grpSpPr>
          <p:sp>
            <p:nvSpPr>
              <p:cNvPr id="9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 name="组合 87"/>
            <p:cNvGrpSpPr/>
            <p:nvPr/>
          </p:nvGrpSpPr>
          <p:grpSpPr>
            <a:xfrm rot="18900000">
              <a:off x="1125321" y="744329"/>
              <a:ext cx="124284" cy="175853"/>
              <a:chOff x="2899932" y="286608"/>
              <a:chExt cx="373440" cy="748067"/>
            </a:xfrm>
            <a:solidFill>
              <a:srgbClr val="3D7351"/>
            </a:solidFill>
          </p:grpSpPr>
          <p:sp>
            <p:nvSpPr>
              <p:cNvPr id="9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rot="6975246">
              <a:off x="4126861" y="1304244"/>
              <a:ext cx="47134" cy="66691"/>
              <a:chOff x="2899932" y="286608"/>
              <a:chExt cx="373440" cy="748067"/>
            </a:xfrm>
          </p:grpSpPr>
          <p:sp>
            <p:nvSpPr>
              <p:cNvPr id="90"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8" name="组合 97"/>
          <p:cNvGrpSpPr/>
          <p:nvPr userDrawn="1"/>
        </p:nvGrpSpPr>
        <p:grpSpPr>
          <a:xfrm>
            <a:off x="4150520" y="1626356"/>
            <a:ext cx="3058452" cy="1271682"/>
            <a:chOff x="1125321" y="485528"/>
            <a:chExt cx="3058452" cy="1271682"/>
          </a:xfrm>
        </p:grpSpPr>
        <p:grpSp>
          <p:nvGrpSpPr>
            <p:cNvPr id="99" name="组合 98"/>
            <p:cNvGrpSpPr/>
            <p:nvPr/>
          </p:nvGrpSpPr>
          <p:grpSpPr>
            <a:xfrm rot="2568293">
              <a:off x="3613219" y="485528"/>
              <a:ext cx="122859" cy="173836"/>
              <a:chOff x="2899932" y="286608"/>
              <a:chExt cx="373440" cy="748067"/>
            </a:xfrm>
            <a:solidFill>
              <a:srgbClr val="FFC000"/>
            </a:solidFill>
          </p:grpSpPr>
          <p:sp>
            <p:nvSpPr>
              <p:cNvPr id="10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rot="9432564">
              <a:off x="3628846" y="1610197"/>
              <a:ext cx="103902" cy="147013"/>
              <a:chOff x="2899932" y="286608"/>
              <a:chExt cx="373440" cy="748067"/>
            </a:xfrm>
            <a:solidFill>
              <a:srgbClr val="D9827B"/>
            </a:solidFill>
          </p:grpSpPr>
          <p:sp>
            <p:nvSpPr>
              <p:cNvPr id="10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1" name="组合 100"/>
            <p:cNvGrpSpPr/>
            <p:nvPr/>
          </p:nvGrpSpPr>
          <p:grpSpPr>
            <a:xfrm rot="18900000">
              <a:off x="1125321" y="744329"/>
              <a:ext cx="124284" cy="175853"/>
              <a:chOff x="2899932" y="286608"/>
              <a:chExt cx="373440" cy="748067"/>
            </a:xfrm>
            <a:solidFill>
              <a:srgbClr val="3D7351"/>
            </a:solidFill>
          </p:grpSpPr>
          <p:sp>
            <p:nvSpPr>
              <p:cNvPr id="10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rot="6975246">
              <a:off x="4126861" y="1304244"/>
              <a:ext cx="47134" cy="66691"/>
              <a:chOff x="2899932" y="286608"/>
              <a:chExt cx="373440" cy="748067"/>
            </a:xfrm>
          </p:grpSpPr>
          <p:sp>
            <p:nvSpPr>
              <p:cNvPr id="10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2" name="组合 111"/>
          <p:cNvGrpSpPr/>
          <p:nvPr userDrawn="1"/>
        </p:nvGrpSpPr>
        <p:grpSpPr>
          <a:xfrm>
            <a:off x="6409615" y="3746097"/>
            <a:ext cx="3058452" cy="1271682"/>
            <a:chOff x="1125321" y="485528"/>
            <a:chExt cx="3058452" cy="1271682"/>
          </a:xfrm>
        </p:grpSpPr>
        <p:grpSp>
          <p:nvGrpSpPr>
            <p:cNvPr id="113" name="组合 112"/>
            <p:cNvGrpSpPr/>
            <p:nvPr/>
          </p:nvGrpSpPr>
          <p:grpSpPr>
            <a:xfrm rot="2568293">
              <a:off x="3613219" y="485528"/>
              <a:ext cx="122859" cy="173836"/>
              <a:chOff x="2899932" y="286608"/>
              <a:chExt cx="373440" cy="748067"/>
            </a:xfrm>
            <a:solidFill>
              <a:srgbClr val="FFC000"/>
            </a:solidFill>
          </p:grpSpPr>
          <p:sp>
            <p:nvSpPr>
              <p:cNvPr id="12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rot="9432564">
              <a:off x="3628846" y="1610197"/>
              <a:ext cx="103902" cy="147013"/>
              <a:chOff x="2899932" y="286608"/>
              <a:chExt cx="373440" cy="748067"/>
            </a:xfrm>
            <a:solidFill>
              <a:srgbClr val="D9827B"/>
            </a:solidFill>
          </p:grpSpPr>
          <p:sp>
            <p:nvSpPr>
              <p:cNvPr id="12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5" name="组合 114"/>
            <p:cNvGrpSpPr/>
            <p:nvPr/>
          </p:nvGrpSpPr>
          <p:grpSpPr>
            <a:xfrm rot="18900000">
              <a:off x="1125321" y="744329"/>
              <a:ext cx="124284" cy="175853"/>
              <a:chOff x="2899932" y="286608"/>
              <a:chExt cx="373440" cy="748067"/>
            </a:xfrm>
            <a:solidFill>
              <a:srgbClr val="3D7351"/>
            </a:solidFill>
          </p:grpSpPr>
          <p:sp>
            <p:nvSpPr>
              <p:cNvPr id="11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组合 115"/>
            <p:cNvGrpSpPr/>
            <p:nvPr/>
          </p:nvGrpSpPr>
          <p:grpSpPr>
            <a:xfrm rot="6975246">
              <a:off x="4126861" y="1304244"/>
              <a:ext cx="47134" cy="66691"/>
              <a:chOff x="2899932" y="286608"/>
              <a:chExt cx="373440" cy="748067"/>
            </a:xfrm>
          </p:grpSpPr>
          <p:sp>
            <p:nvSpPr>
              <p:cNvPr id="11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21071555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3293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5391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148222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9542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41091909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package" Target="../embeddings/Microsoft_Word___1.docx"/></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zh-CN" altLang="en-US" sz="4656" b="1" dirty="0">
                <a:solidFill>
                  <a:srgbClr val="D60093"/>
                </a:solidFill>
                <a:latin typeface="隶书" panose="02010509060101010101" pitchFamily="49" charset="-122"/>
                <a:ea typeface="隶书" panose="02010509060101010101" pitchFamily="49" charset="-122"/>
              </a:rPr>
              <a:t>章末整合</a:t>
            </a:r>
          </a:p>
        </p:txBody>
      </p:sp>
    </p:spTree>
    <p:extLst>
      <p:ext uri="{BB962C8B-B14F-4D97-AF65-F5344CB8AC3E}">
        <p14:creationId xmlns:p14="http://schemas.microsoft.com/office/powerpoint/2010/main" val="118600783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2"/>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运用</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融会贯通</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81000" y="976933"/>
            <a:ext cx="5840060" cy="593752"/>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典型分析</a:t>
            </a:r>
            <a:r>
              <a:rPr lang="en-US" altLang="zh-CN" sz="2800" b="1" dirty="0">
                <a:solidFill>
                  <a:srgbClr val="FF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阅读短文</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回答下列问题。</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pic>
        <p:nvPicPr>
          <p:cNvPr id="16" name="KW8TRX179.eps" descr="id:2147492672;FounderCES"/>
          <p:cNvPicPr/>
          <p:nvPr/>
        </p:nvPicPr>
        <p:blipFill>
          <a:blip r:embed="rId3">
            <a:clrChange>
              <a:clrFrom>
                <a:srgbClr val="FFFFFF"/>
              </a:clrFrom>
              <a:clrTo>
                <a:srgbClr val="FFFFFF">
                  <a:alpha val="0"/>
                </a:srgbClr>
              </a:clrTo>
            </a:clrChange>
          </a:blip>
          <a:stretch>
            <a:fillRect/>
          </a:stretch>
        </p:blipFill>
        <p:spPr>
          <a:xfrm>
            <a:off x="3187407" y="1675252"/>
            <a:ext cx="5073724" cy="3380257"/>
          </a:xfrm>
          <a:prstGeom prst="rect">
            <a:avLst/>
          </a:prstGeom>
        </p:spPr>
      </p:pic>
      <p:sp>
        <p:nvSpPr>
          <p:cNvPr id="5" name="矩形 4"/>
          <p:cNvSpPr>
            <a:spLocks noChangeAspect="1"/>
          </p:cNvSpPr>
          <p:nvPr/>
        </p:nvSpPr>
        <p:spPr>
          <a:xfrm>
            <a:off x="4868906" y="5055509"/>
            <a:ext cx="1710725" cy="593752"/>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树叶</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a:t>
            </a:r>
            <a:r>
              <a:rPr lang="en-US"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836639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461901"/>
            <a:ext cx="11430000" cy="507497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气孔是植物体蒸腾失水的</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门户</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。气孔属于植物的保护组织</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其主要作用是保持植物呼吸。从气孔进出叶片的气体有水蒸气、二氧化碳和氧气</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并由气孔的开闭调节通过量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再利用叶绿素进行光合作用为自身提供能量。当气孔张开时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叶片内的水分吸收热量变成水蒸气</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经气孔扩散到外界空气中去。为了减少植物体内的水分损失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通常阳生植物的上表皮上的气孔比下表皮上的气孔少。研究发现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大气中二氧化碳含量较低的环境中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气孔的数量较多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以保障有充足的二氧化碳供应给植物光合作用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反之气孔的数量就会减少。科学家通过研究多种温带树种标本发现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这些温带树种的气孔密度在过去的</a:t>
            </a:r>
            <a:r>
              <a:rPr lang="en-US" altLang="zh-CN" sz="2800" dirty="0">
                <a:solidFill>
                  <a:srgbClr val="000000"/>
                </a:solidFill>
                <a:latin typeface="Times New Roman" panose="02020603050405020304" pitchFamily="18" charset="0"/>
                <a:cs typeface="Times New Roman" panose="02020603050405020304" pitchFamily="18" charset="0"/>
              </a:rPr>
              <a:t>200</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多年下降约</a:t>
            </a:r>
            <a:r>
              <a:rPr lang="en-US" altLang="zh-CN" sz="2800" dirty="0">
                <a:solidFill>
                  <a:srgbClr val="000000"/>
                </a:solidFill>
                <a:latin typeface="Times New Roman" panose="02020603050405020304" pitchFamily="18" charset="0"/>
                <a:cs typeface="Times New Roman" panose="02020603050405020304" pitchFamily="18" charset="0"/>
              </a:rPr>
              <a:t>40%</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99356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11847"/>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上图是通过显微镜观察到的植物叶片上的气孔</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气孔经物镜所成的是一个放大</a:t>
            </a:r>
            <a:r>
              <a:rPr lang="zh-CN" altLang="zh-CN" sz="2800" dirty="0" smtClean="0">
                <a:solidFill>
                  <a:srgbClr val="000000"/>
                </a:solidFill>
                <a:latin typeface="Times New Roman" panose="02020603050405020304" pitchFamily="18" charset="0"/>
                <a:cs typeface="Times New Roman" panose="02020603050405020304" pitchFamily="18" charset="0"/>
              </a:rPr>
              <a:t>的</a:t>
            </a:r>
            <a:r>
              <a:rPr lang="en-US" altLang="zh-CN" sz="2800" i="1" dirty="0">
                <a:solidFill>
                  <a:srgbClr val="000000"/>
                </a:solidFill>
                <a:latin typeface="Times New Roman" panose="02020603050405020304" pitchFamily="18" charset="0"/>
                <a:cs typeface="Times New Roman" panose="02020603050405020304" pitchFamily="18" charset="0"/>
              </a:rPr>
              <a:t>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要使视野中气孔数量减少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应更换放大倍数</a:t>
            </a:r>
            <a:r>
              <a:rPr lang="zh-CN" altLang="zh-CN" sz="2800" dirty="0" smtClean="0">
                <a:solidFill>
                  <a:srgbClr val="000000"/>
                </a:solidFill>
                <a:latin typeface="Times New Roman" panose="02020603050405020304" pitchFamily="18" charset="0"/>
                <a:cs typeface="Times New Roman" panose="02020603050405020304" pitchFamily="18" charset="0"/>
              </a:rPr>
              <a:t>更</a:t>
            </a:r>
            <a:r>
              <a:rPr lang="en-US" altLang="zh-CN" sz="2800" i="1" dirty="0">
                <a:solidFill>
                  <a:srgbClr val="000000"/>
                </a:solidFill>
                <a:latin typeface="Times New Roman" panose="02020603050405020304" pitchFamily="18" charset="0"/>
                <a:cs typeface="Times New Roman" panose="02020603050405020304" pitchFamily="18" charset="0"/>
              </a:rPr>
              <a:t>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大</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的物镜。</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通常阳生植物的上表皮上的气孔比下表皮上的</a:t>
            </a:r>
            <a:r>
              <a:rPr lang="zh-CN" altLang="zh-CN" sz="2800" dirty="0" smtClean="0">
                <a:solidFill>
                  <a:srgbClr val="000000"/>
                </a:solidFill>
                <a:latin typeface="Times New Roman" panose="02020603050405020304" pitchFamily="18" charset="0"/>
                <a:cs typeface="Times New Roman" panose="02020603050405020304" pitchFamily="18" charset="0"/>
              </a:rPr>
              <a:t>气孔</a:t>
            </a:r>
            <a:r>
              <a:rPr lang="en-US" altLang="zh-CN" sz="2800" i="1" dirty="0">
                <a:solidFill>
                  <a:srgbClr val="000000"/>
                </a:solidFill>
                <a:latin typeface="Times New Roman" panose="02020603050405020304" pitchFamily="18" charset="0"/>
                <a:cs typeface="Times New Roman" panose="02020603050405020304" pitchFamily="18" charset="0"/>
              </a:rPr>
              <a:t>_________</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这</a:t>
            </a:r>
            <a:r>
              <a:rPr lang="zh-CN" altLang="zh-CN" sz="2800" dirty="0" smtClean="0">
                <a:solidFill>
                  <a:srgbClr val="000000"/>
                </a:solidFill>
                <a:latin typeface="Times New Roman" panose="02020603050405020304" pitchFamily="18" charset="0"/>
                <a:cs typeface="Times New Roman" panose="02020603050405020304" pitchFamily="18" charset="0"/>
              </a:rPr>
              <a:t>有助于</a:t>
            </a:r>
            <a:r>
              <a:rPr lang="en-US" altLang="zh-CN" sz="2800" i="1" dirty="0">
                <a:solidFill>
                  <a:srgbClr val="000000"/>
                </a:solidFill>
                <a:latin typeface="Times New Roman" panose="02020603050405020304" pitchFamily="18" charset="0"/>
                <a:cs typeface="Times New Roman" panose="02020603050405020304" pitchFamily="18" charset="0"/>
              </a:rPr>
              <a:t>_________ </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增加</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减少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植物表皮上方空气流动造成的水分蒸发。</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研究发现</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温带树种的气孔密度在过去的</a:t>
            </a:r>
            <a:r>
              <a:rPr lang="en-US" altLang="zh-CN" sz="2800" dirty="0">
                <a:solidFill>
                  <a:srgbClr val="000000"/>
                </a:solidFill>
                <a:latin typeface="Times New Roman" panose="02020603050405020304" pitchFamily="18" charset="0"/>
                <a:cs typeface="Times New Roman" panose="02020603050405020304" pitchFamily="18" charset="0"/>
              </a:rPr>
              <a:t>200</a:t>
            </a:r>
            <a:r>
              <a:rPr lang="zh-CN" altLang="zh-CN" sz="2800" dirty="0">
                <a:solidFill>
                  <a:srgbClr val="000000"/>
                </a:solidFill>
                <a:latin typeface="Times New Roman" panose="02020603050405020304" pitchFamily="18" charset="0"/>
                <a:cs typeface="Times New Roman" panose="02020603050405020304" pitchFamily="18" charset="0"/>
              </a:rPr>
              <a:t>多年下降约</a:t>
            </a:r>
            <a:r>
              <a:rPr lang="en-US" altLang="zh-CN" sz="2800" dirty="0">
                <a:solidFill>
                  <a:srgbClr val="000000"/>
                </a:solidFill>
                <a:latin typeface="Times New Roman" panose="02020603050405020304" pitchFamily="18" charset="0"/>
                <a:cs typeface="Times New Roman" panose="02020603050405020304" pitchFamily="18" charset="0"/>
              </a:rPr>
              <a:t>40%,</a:t>
            </a:r>
            <a:r>
              <a:rPr lang="zh-CN" altLang="zh-CN" sz="2800" dirty="0">
                <a:solidFill>
                  <a:srgbClr val="000000"/>
                </a:solidFill>
                <a:latin typeface="Times New Roman" panose="02020603050405020304" pitchFamily="18" charset="0"/>
                <a:cs typeface="Times New Roman" panose="02020603050405020304" pitchFamily="18" charset="0"/>
              </a:rPr>
              <a:t>是</a:t>
            </a:r>
            <a:r>
              <a:rPr lang="zh-CN" altLang="zh-CN" sz="2800" dirty="0" smtClean="0">
                <a:solidFill>
                  <a:srgbClr val="000000"/>
                </a:solidFill>
                <a:latin typeface="Times New Roman" panose="02020603050405020304" pitchFamily="18" charset="0"/>
                <a:cs typeface="Times New Roman" panose="02020603050405020304" pitchFamily="18" charset="0"/>
              </a:rPr>
              <a:t>由于</a:t>
            </a:r>
            <a:r>
              <a:rPr lang="en-US" altLang="zh-CN" sz="2800" i="1" dirty="0" smtClean="0">
                <a:solidFill>
                  <a:srgbClr val="000000"/>
                </a:solidFill>
                <a:latin typeface="Times New Roman" panose="02020603050405020304" pitchFamily="18" charset="0"/>
                <a:cs typeface="Times New Roman" panose="02020603050405020304" pitchFamily="18" charset="0"/>
              </a:rPr>
              <a:t>______________________</a:t>
            </a:r>
            <a:r>
              <a:rPr lang="en-US" altLang="zh-CN" sz="2800" i="1" dirty="0">
                <a:solidFill>
                  <a:srgbClr val="000000"/>
                </a:solidFill>
                <a:latin typeface="Times New Roman" panose="02020603050405020304" pitchFamily="18" charset="0"/>
                <a:cs typeface="Times New Roman" panose="02020603050405020304" pitchFamily="18" charset="0"/>
              </a:rPr>
              <a:t>______</a:t>
            </a:r>
            <a:r>
              <a:rPr lang="en-US" altLang="zh-CN" sz="2800" i="1" dirty="0" smtClean="0">
                <a:solidFill>
                  <a:srgbClr val="000000"/>
                </a:solidFill>
                <a:latin typeface="Times New Roman" panose="02020603050405020304" pitchFamily="18" charset="0"/>
                <a:cs typeface="Times New Roman" panose="02020603050405020304" pitchFamily="18" charset="0"/>
              </a:rPr>
              <a:t>_____</a:t>
            </a:r>
            <a:r>
              <a:rPr lang="zh-CN"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2325414" y="1378262"/>
            <a:ext cx="543739" cy="600229"/>
          </a:xfrm>
          <a:prstGeom prst="rect">
            <a:avLst/>
          </a:prstGeom>
        </p:spPr>
        <p:txBody>
          <a:bodyPr wrap="none">
            <a:spAutoFit/>
          </a:bodyPr>
          <a:lstStyle/>
          <a:p>
            <a:pPr>
              <a:lnSpc>
                <a:spcPct val="130000"/>
              </a:lnSpc>
            </a:pPr>
            <a:r>
              <a:rPr lang="zh-CN" altLang="zh-CN" sz="2800" dirty="0">
                <a:solidFill>
                  <a:srgbClr val="FF0000"/>
                </a:solidFill>
                <a:latin typeface="Times New Roman" panose="02020603050405020304" pitchFamily="18" charset="0"/>
                <a:cs typeface="Times New Roman" panose="02020603050405020304" pitchFamily="18" charset="0"/>
              </a:rPr>
              <a:t>实</a:t>
            </a:r>
            <a:endParaRPr lang="zh-CN" altLang="en-US" sz="2800" dirty="0">
              <a:solidFill>
                <a:srgbClr val="FF0000"/>
              </a:solidFill>
            </a:endParaRPr>
          </a:p>
        </p:txBody>
      </p:sp>
      <p:sp>
        <p:nvSpPr>
          <p:cNvPr id="5" name="矩形 4"/>
          <p:cNvSpPr>
            <a:spLocks noChangeAspect="1"/>
          </p:cNvSpPr>
          <p:nvPr/>
        </p:nvSpPr>
        <p:spPr>
          <a:xfrm>
            <a:off x="3061138" y="1945819"/>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大</a:t>
            </a:r>
            <a:endParaRPr lang="zh-CN" altLang="en-US" sz="2800" dirty="0">
              <a:solidFill>
                <a:srgbClr val="FF0000"/>
              </a:solidFill>
            </a:endParaRPr>
          </a:p>
        </p:txBody>
      </p:sp>
      <p:sp>
        <p:nvSpPr>
          <p:cNvPr id="6" name="矩形 5"/>
          <p:cNvSpPr>
            <a:spLocks noChangeAspect="1"/>
          </p:cNvSpPr>
          <p:nvPr/>
        </p:nvSpPr>
        <p:spPr>
          <a:xfrm>
            <a:off x="9115097" y="2487888"/>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少</a:t>
            </a:r>
            <a:endParaRPr lang="zh-CN" altLang="en-US" sz="2800" dirty="0">
              <a:solidFill>
                <a:srgbClr val="FF0000"/>
              </a:solidFill>
            </a:endParaRPr>
          </a:p>
        </p:txBody>
      </p:sp>
      <p:sp>
        <p:nvSpPr>
          <p:cNvPr id="7" name="矩形 6"/>
          <p:cNvSpPr>
            <a:spLocks noChangeAspect="1"/>
          </p:cNvSpPr>
          <p:nvPr/>
        </p:nvSpPr>
        <p:spPr>
          <a:xfrm>
            <a:off x="1095704" y="3048836"/>
            <a:ext cx="902811"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减少</a:t>
            </a:r>
            <a:endParaRPr lang="zh-CN" altLang="en-US" sz="2800" dirty="0">
              <a:solidFill>
                <a:srgbClr val="FF0000"/>
              </a:solidFill>
            </a:endParaRPr>
          </a:p>
        </p:txBody>
      </p:sp>
      <p:sp>
        <p:nvSpPr>
          <p:cNvPr id="8" name="矩形 7"/>
          <p:cNvSpPr>
            <a:spLocks noChangeAspect="1"/>
          </p:cNvSpPr>
          <p:nvPr/>
        </p:nvSpPr>
        <p:spPr>
          <a:xfrm>
            <a:off x="917028" y="4694770"/>
            <a:ext cx="4134465"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人类排放的二氧化碳增多</a:t>
            </a:r>
            <a:endParaRPr lang="zh-CN" altLang="en-US" sz="2800" dirty="0">
              <a:solidFill>
                <a:srgbClr val="FF0000"/>
              </a:solidFill>
            </a:endParaRPr>
          </a:p>
        </p:txBody>
      </p:sp>
    </p:spTree>
    <p:extLst>
      <p:ext uri="{BB962C8B-B14F-4D97-AF65-F5344CB8AC3E}">
        <p14:creationId xmlns:p14="http://schemas.microsoft.com/office/powerpoint/2010/main" val="152737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8481"/>
            <a:ext cx="11430000" cy="675543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NEU-BZ-S92" panose="02020503000000020003" pitchFamily="18" charset="-122"/>
                <a:ea typeface="黑体" panose="02010609060101010101" pitchFamily="49" charset="-122"/>
                <a:cs typeface="Times New Roman" panose="02020603050405020304" pitchFamily="18" charset="0"/>
              </a:rPr>
              <a:t>:</a:t>
            </a:r>
            <a:r>
              <a:rPr lang="en-US" altLang="zh-CN" sz="2800" dirty="0" smtClean="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通过显微镜观察到的植物叶片上的气孔</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气孔与物镜的距离大于物镜的焦距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倍焦距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由凸透镜成像原理可知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所成的是一个倒立、放大的实像。要使视野中气孔数量减少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则需要放大气孔的像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所以需要更换放大倍数更大的物镜。</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由短文可知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为了减少植物体内的水分损失</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通常阳生植物的上表皮上的气孔比下表皮上的气孔少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减少蒸发面积、减小空气流动速度、降低温度都可以降低蒸发速度</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所以减少植物上表皮上的气孔</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可以减少水分的蒸发。</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由短文可知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大气中二氧化碳含量较低的环境中</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气孔的数量较多</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以保障有充足的二氧化碳供应给植物光合作用</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反之气孔的数量就会减少</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所以温带树种的气孔密度在过去的</a:t>
            </a:r>
            <a:r>
              <a:rPr lang="en-US" altLang="zh-CN" sz="2800" dirty="0">
                <a:solidFill>
                  <a:srgbClr val="000000"/>
                </a:solidFill>
                <a:latin typeface="Times New Roman" panose="02020603050405020304" pitchFamily="18" charset="0"/>
                <a:cs typeface="Times New Roman" panose="02020603050405020304" pitchFamily="18" charset="0"/>
              </a:rPr>
              <a:t>200</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多年下降约</a:t>
            </a:r>
            <a:r>
              <a:rPr lang="en-US" altLang="zh-CN" sz="2800" dirty="0">
                <a:solidFill>
                  <a:srgbClr val="000000"/>
                </a:solidFill>
                <a:latin typeface="Times New Roman" panose="02020603050405020304" pitchFamily="18" charset="0"/>
                <a:cs typeface="Times New Roman" panose="02020603050405020304" pitchFamily="18" charset="0"/>
              </a:rPr>
              <a:t>40%,</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是由于人类排放的二氧化碳增多。</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894922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1853022" y="1865726"/>
            <a:ext cx="8703138" cy="2243931"/>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 name="文本框 1"/>
          <p:cNvSpPr txBox="1"/>
          <p:nvPr/>
        </p:nvSpPr>
        <p:spPr>
          <a:xfrm>
            <a:off x="3314700" y="2526026"/>
            <a:ext cx="5473700" cy="923330"/>
          </a:xfrm>
          <a:prstGeom prst="rect">
            <a:avLst/>
          </a:prstGeom>
          <a:noFill/>
        </p:spPr>
        <p:txBody>
          <a:bodyPr wrap="square" rtlCol="0">
            <a:spAutoFit/>
          </a:bodyPr>
          <a:lstStyle/>
          <a:p>
            <a:pPr algn="dist"/>
            <a:r>
              <a:rPr lang="zh-CN" altLang="en-US" sz="5400" b="1" smtClean="0">
                <a:latin typeface="+mn-ea"/>
              </a:rPr>
              <a:t>本课结束</a:t>
            </a:r>
            <a:endParaRPr lang="zh-CN" altLang="en-US" sz="5400" b="1">
              <a:latin typeface="+mn-ea"/>
            </a:endParaRPr>
          </a:p>
        </p:txBody>
      </p:sp>
      <p:sp>
        <p:nvSpPr>
          <p:cNvPr id="4" name="Rectangle 5"/>
          <p:cNvSpPr>
            <a:spLocks noChangeArrowheads="1"/>
          </p:cNvSpPr>
          <p:nvPr/>
        </p:nvSpPr>
        <p:spPr bwMode="auto">
          <a:xfrm>
            <a:off x="1981200" y="2025316"/>
            <a:ext cx="8460660" cy="1965675"/>
          </a:xfrm>
          <a:prstGeom prst="rect">
            <a:avLst/>
          </a:prstGeom>
          <a:noFill/>
          <a:ln w="38100" cap="flat">
            <a:solidFill>
              <a:srgbClr val="3D735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852345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500417" y="336338"/>
            <a:ext cx="2646878" cy="1107996"/>
          </a:xfrm>
          <a:prstGeom prst="rect">
            <a:avLst/>
          </a:prstGeom>
          <a:noFill/>
        </p:spPr>
        <p:txBody>
          <a:bodyPr wrap="none" lIns="91440" tIns="45720" rIns="91440" bIns="45720">
            <a:spAutoFit/>
            <a:scene3d>
              <a:camera prst="obliqueTopLeft"/>
              <a:lightRig rig="threePt" dir="t"/>
            </a:scene3d>
          </a:bodyPr>
          <a:lstStyle/>
          <a:p>
            <a:pPr algn="ctr"/>
            <a:r>
              <a:rPr lang="zh-CN" altLang="en-US" sz="6600" b="1" dirty="0" smtClean="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rPr>
              <a:t>目    录</a:t>
            </a:r>
            <a:endParaRPr lang="zh-CN" altLang="en-US" sz="6600" b="1" cap="none" spc="0" dirty="0">
              <a:ln w="22225">
                <a:solidFill>
                  <a:schemeClr val="accent2"/>
                </a:solidFill>
                <a:prstDash val="solid"/>
              </a:ln>
              <a:solidFill>
                <a:srgbClr val="FFFF00"/>
              </a:solidFill>
              <a:effectLst>
                <a:outerShdw blurRad="60007" dist="310007" dir="7680000" sy="30000" kx="1300200" algn="ctr" rotWithShape="0">
                  <a:prstClr val="black">
                    <a:alpha val="32000"/>
                  </a:prstClr>
                </a:outerShdw>
              </a:effectLst>
            </a:endParaRPr>
          </a:p>
        </p:txBody>
      </p:sp>
      <p:sp>
        <p:nvSpPr>
          <p:cNvPr id="25" name="圆角矩形 24">
            <a:hlinkClick r:id="rId2" action="ppaction://hlinksldjump"/>
          </p:cNvPr>
          <p:cNvSpPr/>
          <p:nvPr/>
        </p:nvSpPr>
        <p:spPr>
          <a:xfrm>
            <a:off x="4110107" y="1708308"/>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知识</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网络建构</a:t>
            </a:r>
            <a:endParaRPr lang="zh-CN" altLang="en-US" sz="3600" dirty="0">
              <a:latin typeface="华文隶书" panose="02010800040101010101" pitchFamily="2" charset="-122"/>
              <a:ea typeface="华文隶书" panose="02010800040101010101" pitchFamily="2" charset="-122"/>
            </a:endParaRPr>
          </a:p>
        </p:txBody>
      </p:sp>
      <p:sp>
        <p:nvSpPr>
          <p:cNvPr id="26" name="圆角矩形 25">
            <a:hlinkClick r:id="rId3" action="ppaction://hlinksldjump"/>
          </p:cNvPr>
          <p:cNvSpPr/>
          <p:nvPr/>
        </p:nvSpPr>
        <p:spPr>
          <a:xfrm>
            <a:off x="4110107" y="2941860"/>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专题</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能力突破</a:t>
            </a:r>
            <a:endParaRPr lang="zh-CN" altLang="en-US" sz="3600" dirty="0">
              <a:latin typeface="华文隶书" panose="02010800040101010101" pitchFamily="2" charset="-122"/>
              <a:ea typeface="华文隶书" panose="02010800040101010101" pitchFamily="2" charset="-122"/>
            </a:endParaRPr>
          </a:p>
        </p:txBody>
      </p:sp>
      <p:sp>
        <p:nvSpPr>
          <p:cNvPr id="5" name="圆角矩形 4">
            <a:hlinkClick r:id="rId4" action="ppaction://hlinksldjump"/>
          </p:cNvPr>
          <p:cNvSpPr/>
          <p:nvPr/>
        </p:nvSpPr>
        <p:spPr>
          <a:xfrm>
            <a:off x="4110107" y="4175412"/>
            <a:ext cx="3995057" cy="762000"/>
          </a:xfrm>
          <a:prstGeom prst="roundRect">
            <a:avLst/>
          </a:prstGeom>
          <a:solidFill>
            <a:schemeClr val="accent6">
              <a:lumMod val="75000"/>
            </a:schemeClr>
          </a:solidFill>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atin typeface="华文隶书" panose="02010800040101010101" pitchFamily="2" charset="-122"/>
                <a:ea typeface="华文隶书" panose="02010800040101010101" pitchFamily="2" charset="-122"/>
              </a:rPr>
              <a:t>运用</a:t>
            </a:r>
            <a:r>
              <a:rPr lang="en-US" altLang="zh-CN" sz="3600" dirty="0" smtClean="0">
                <a:latin typeface="华文隶书" panose="02010800040101010101" pitchFamily="2" charset="-122"/>
                <a:ea typeface="华文隶书" panose="02010800040101010101" pitchFamily="2" charset="-122"/>
              </a:rPr>
              <a:t>•</a:t>
            </a:r>
            <a:r>
              <a:rPr lang="zh-CN" altLang="en-US" sz="3600" dirty="0" smtClean="0">
                <a:latin typeface="华文隶书" panose="02010800040101010101" pitchFamily="2" charset="-122"/>
                <a:ea typeface="华文隶书" panose="02010800040101010101" pitchFamily="2" charset="-122"/>
              </a:rPr>
              <a:t>融会贯通</a:t>
            </a:r>
            <a:endParaRPr lang="zh-CN" altLang="en-US" sz="3600"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622033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知识</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网络建构</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pic>
        <p:nvPicPr>
          <p:cNvPr id="18" name="KW8TRX169.eps" descr="id:2147492579;FounderCES"/>
          <p:cNvPicPr/>
          <p:nvPr/>
        </p:nvPicPr>
        <p:blipFill>
          <a:blip r:embed="rId3">
            <a:clrChange>
              <a:clrFrom>
                <a:srgbClr val="FFFFFF"/>
              </a:clrFrom>
              <a:clrTo>
                <a:srgbClr val="FFFFFF">
                  <a:alpha val="0"/>
                </a:srgbClr>
              </a:clrTo>
            </a:clrChange>
          </a:blip>
          <a:stretch>
            <a:fillRect/>
          </a:stretch>
        </p:blipFill>
        <p:spPr>
          <a:xfrm>
            <a:off x="3153322" y="806380"/>
            <a:ext cx="6436776" cy="5988535"/>
          </a:xfrm>
          <a:prstGeom prst="rect">
            <a:avLst/>
          </a:prstGeom>
        </p:spPr>
      </p:pic>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000" y="209677"/>
            <a:ext cx="11430001" cy="577785"/>
            <a:chOff x="381000" y="209677"/>
            <a:chExt cx="11430001" cy="577785"/>
          </a:xfrm>
        </p:grpSpPr>
        <p:grpSp>
          <p:nvGrpSpPr>
            <p:cNvPr id="21" name="组合 20"/>
            <p:cNvGrpSpPr/>
            <p:nvPr userDrawn="1"/>
          </p:nvGrpSpPr>
          <p:grpSpPr>
            <a:xfrm>
              <a:off x="381000" y="209677"/>
              <a:ext cx="771985" cy="577785"/>
              <a:chOff x="7201355" y="2798675"/>
              <a:chExt cx="771985" cy="577785"/>
            </a:xfrm>
          </p:grpSpPr>
          <p:sp>
            <p:nvSpPr>
              <p:cNvPr id="23" name="平行四边形 22"/>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3622979" y="103386"/>
            <a:ext cx="5746402" cy="669887"/>
            <a:chOff x="3606630" y="897473"/>
            <a:chExt cx="4749093" cy="669887"/>
          </a:xfrm>
        </p:grpSpPr>
        <p:pic>
          <p:nvPicPr>
            <p:cNvPr id="28" name="图片 27" descr="阴影"/>
            <p:cNvPicPr>
              <a:picLocks noChangeAspect="1"/>
            </p:cNvPicPr>
            <p:nvPr/>
          </p:nvPicPr>
          <p:blipFill>
            <a:blip r:embed="rId3"/>
            <a:stretch>
              <a:fillRect/>
            </a:stretch>
          </p:blipFill>
          <p:spPr>
            <a:xfrm>
              <a:off x="3606630" y="897473"/>
              <a:ext cx="4749093" cy="669887"/>
            </a:xfrm>
            <a:prstGeom prst="rect">
              <a:avLst/>
            </a:prstGeom>
          </p:spPr>
        </p:pic>
        <p:sp>
          <p:nvSpPr>
            <p:cNvPr id="29" name="文本框 28"/>
            <p:cNvSpPr txBox="1"/>
            <p:nvPr/>
          </p:nvSpPr>
          <p:spPr>
            <a:xfrm>
              <a:off x="4660338" y="900607"/>
              <a:ext cx="2510204" cy="584775"/>
            </a:xfrm>
            <a:prstGeom prst="rect">
              <a:avLst/>
            </a:prstGeom>
            <a:noFill/>
          </p:spPr>
          <p:txBody>
            <a:bodyPr wrap="square" rtlCol="0">
              <a:spAutoFit/>
            </a:bodyPr>
            <a:lstStyle/>
            <a:p>
              <a:pPr algn="ctr"/>
              <a:r>
                <a:rPr lang="zh-CN" altLang="en-US" sz="3200" dirty="0" smtClean="0">
                  <a:solidFill>
                    <a:schemeClr val="accent2"/>
                  </a:solidFill>
                  <a:latin typeface="华文隶书" panose="02010800040101010101" pitchFamily="2" charset="-122"/>
                  <a:ea typeface="华文隶书" panose="02010800040101010101" pitchFamily="2" charset="-122"/>
                </a:rPr>
                <a:t>专题</a:t>
              </a:r>
              <a:r>
                <a:rPr lang="en-US" altLang="zh-CN" sz="3200" dirty="0" smtClean="0">
                  <a:solidFill>
                    <a:schemeClr val="accent2"/>
                  </a:solidFill>
                  <a:latin typeface="华文隶书" panose="02010800040101010101" pitchFamily="2" charset="-122"/>
                  <a:ea typeface="华文隶书" panose="02010800040101010101" pitchFamily="2" charset="-122"/>
                </a:rPr>
                <a:t>•</a:t>
              </a:r>
              <a:r>
                <a:rPr lang="zh-CN" altLang="en-US" sz="3200" dirty="0" smtClean="0">
                  <a:solidFill>
                    <a:schemeClr val="accent2"/>
                  </a:solidFill>
                  <a:latin typeface="华文隶书" panose="02010800040101010101" pitchFamily="2" charset="-122"/>
                  <a:ea typeface="华文隶书" panose="02010800040101010101" pitchFamily="2" charset="-122"/>
                </a:rPr>
                <a:t>能力突破</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2" name="矩形 1"/>
          <p:cNvSpPr>
            <a:spLocks noChangeAspect="1"/>
          </p:cNvSpPr>
          <p:nvPr/>
        </p:nvSpPr>
        <p:spPr>
          <a:xfrm>
            <a:off x="3704960" y="806380"/>
            <a:ext cx="4782078" cy="652486"/>
          </a:xfrm>
          <a:prstGeom prst="rect">
            <a:avLst/>
          </a:prstGeom>
        </p:spPr>
        <p:txBody>
          <a:bodyPr wrap="none">
            <a:spAutoFit/>
          </a:bodyPr>
          <a:lstStyle/>
          <a:p>
            <a:pPr algn="ctr">
              <a:lnSpc>
                <a:spcPct val="130000"/>
              </a:lnSpc>
              <a:spcAft>
                <a:spcPts val="0"/>
              </a:spcAft>
              <a:tabLst>
                <a:tab pos="1188085" algn="l"/>
                <a:tab pos="2163445" algn="l"/>
                <a:tab pos="3142615" algn="l"/>
                <a:tab pos="4190365" algn="l"/>
              </a:tabLst>
            </a:pPr>
            <a:r>
              <a:rPr lang="zh-CN" altLang="zh-CN" sz="2800" b="1" dirty="0" smtClean="0">
                <a:solidFill>
                  <a:srgbClr val="000000"/>
                </a:solidFill>
                <a:latin typeface="Times New Roman" panose="02020603050405020304" pitchFamily="18" charset="0"/>
                <a:cs typeface="Times New Roman" panose="02020603050405020304" pitchFamily="18" charset="0"/>
              </a:rPr>
              <a:t>专题一</a:t>
            </a:r>
            <a:r>
              <a:rPr lang="en-US" altLang="zh-CN" sz="2800" b="1" dirty="0" smtClean="0">
                <a:solidFill>
                  <a:srgbClr val="000000"/>
                </a:solidFill>
                <a:latin typeface="Times New Roman" panose="02020603050405020304" pitchFamily="18" charset="0"/>
                <a:cs typeface="Times New Roman" panose="02020603050405020304" pitchFamily="18" charset="0"/>
              </a:rPr>
              <a:t>  </a:t>
            </a:r>
            <a:r>
              <a:rPr lang="zh-CN" altLang="zh-CN" sz="2800" b="1" dirty="0">
                <a:solidFill>
                  <a:srgbClr val="000000"/>
                </a:solidFill>
                <a:latin typeface="Times New Roman" panose="02020603050405020304" pitchFamily="18" charset="0"/>
                <a:cs typeface="Times New Roman" panose="02020603050405020304" pitchFamily="18" charset="0"/>
              </a:rPr>
              <a:t>透镜的三条特殊</a:t>
            </a:r>
            <a:r>
              <a:rPr lang="zh-CN" altLang="zh-CN" sz="2800" b="1" dirty="0" smtClean="0">
                <a:solidFill>
                  <a:srgbClr val="000000"/>
                </a:solidFill>
                <a:latin typeface="Times New Roman" panose="02020603050405020304" pitchFamily="18" charset="0"/>
                <a:cs typeface="Times New Roman" panose="02020603050405020304" pitchFamily="18" charset="0"/>
              </a:rPr>
              <a:t>光线</a:t>
            </a:r>
            <a:r>
              <a:rPr lang="en-US" altLang="zh-CN" sz="2800" b="1" dirty="0" smtClean="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1128460337"/>
              </p:ext>
            </p:extLst>
          </p:nvPr>
        </p:nvGraphicFramePr>
        <p:xfrm>
          <a:off x="341313" y="1465263"/>
          <a:ext cx="11501437" cy="5430837"/>
        </p:xfrm>
        <a:graphic>
          <a:graphicData uri="http://schemas.openxmlformats.org/presentationml/2006/ole">
            <mc:AlternateContent xmlns:mc="http://schemas.openxmlformats.org/markup-compatibility/2006">
              <mc:Choice xmlns:v="urn:schemas-microsoft-com:vml" Requires="v">
                <p:oleObj spid="_x0000_s2053" name="文档" r:id="rId4" imgW="4601048" imgH="2177044" progId="Word.Document.12">
                  <p:embed/>
                </p:oleObj>
              </mc:Choice>
              <mc:Fallback>
                <p:oleObj name="文档" r:id="rId4" imgW="4601048" imgH="2177044" progId="Word.Document.12">
                  <p:embed/>
                  <p:pic>
                    <p:nvPicPr>
                      <p:cNvPr id="0" name=""/>
                      <p:cNvPicPr/>
                      <p:nvPr/>
                    </p:nvPicPr>
                    <p:blipFill>
                      <a:blip r:embed="rId5"/>
                      <a:stretch>
                        <a:fillRect/>
                      </a:stretch>
                    </p:blipFill>
                    <p:spPr>
                      <a:xfrm>
                        <a:off x="341313" y="1465263"/>
                        <a:ext cx="11501437" cy="5430837"/>
                      </a:xfrm>
                      <a:prstGeom prst="rect">
                        <a:avLst/>
                      </a:prstGeom>
                    </p:spPr>
                  </p:pic>
                </p:oleObj>
              </mc:Fallback>
            </mc:AlternateContent>
          </a:graphicData>
        </a:graphic>
      </p:graphicFrame>
    </p:spTree>
    <p:extLst>
      <p:ext uri="{BB962C8B-B14F-4D97-AF65-F5344CB8AC3E}">
        <p14:creationId xmlns:p14="http://schemas.microsoft.com/office/powerpoint/2010/main" val="4290858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81000" y="423248"/>
            <a:ext cx="7247497" cy="593752"/>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典型分析</a:t>
            </a:r>
            <a:r>
              <a:rPr lang="en-US" altLang="zh-CN" sz="2800" b="1" dirty="0">
                <a:solidFill>
                  <a:srgbClr val="FF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下列所示的光路图</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正确的是</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i="1" dirty="0">
                <a:solidFill>
                  <a:srgbClr val="000000"/>
                </a:solidFill>
                <a:latin typeface="Times New Roman" panose="02020603050405020304" pitchFamily="18" charset="0"/>
                <a:cs typeface="Times New Roman" panose="02020603050405020304" pitchFamily="18" charset="0"/>
              </a:rPr>
              <a:t>　　</a:t>
            </a:r>
            <a:r>
              <a:rPr lang="en-US" altLang="zh-CN" sz="2800" dirty="0" smtClean="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15" name="KW8TRX176.eps" descr="id:2147486790;FounderCES"/>
          <p:cNvPicPr/>
          <p:nvPr/>
        </p:nvPicPr>
        <p:blipFill>
          <a:blip r:embed="rId2">
            <a:clrChange>
              <a:clrFrom>
                <a:srgbClr val="FFFFFF"/>
              </a:clrFrom>
              <a:clrTo>
                <a:srgbClr val="FFFFFF">
                  <a:alpha val="0"/>
                </a:srgbClr>
              </a:clrTo>
            </a:clrChange>
          </a:blip>
          <a:stretch>
            <a:fillRect/>
          </a:stretch>
        </p:blipFill>
        <p:spPr>
          <a:xfrm>
            <a:off x="534715" y="1091740"/>
            <a:ext cx="11068706" cy="1720791"/>
          </a:xfrm>
          <a:prstGeom prst="rect">
            <a:avLst/>
          </a:prstGeom>
        </p:spPr>
      </p:pic>
      <p:sp>
        <p:nvSpPr>
          <p:cNvPr id="16" name="矩形 15"/>
          <p:cNvSpPr>
            <a:spLocks noChangeAspect="1"/>
          </p:cNvSpPr>
          <p:nvPr/>
        </p:nvSpPr>
        <p:spPr>
          <a:xfrm>
            <a:off x="6732803" y="498127"/>
            <a:ext cx="423514" cy="572593"/>
          </a:xfrm>
          <a:prstGeom prst="rect">
            <a:avLst/>
          </a:prstGeom>
        </p:spPr>
        <p:txBody>
          <a:bodyPr wrap="none">
            <a:spAutoFit/>
          </a:bodyPr>
          <a:lstStyle/>
          <a:p>
            <a:pPr>
              <a:lnSpc>
                <a:spcPct val="120000"/>
              </a:lnSpc>
            </a:pPr>
            <a:r>
              <a:rPr lang="en-US" altLang="zh-CN" sz="2800" dirty="0" smtClean="0">
                <a:solidFill>
                  <a:srgbClr val="FF0000"/>
                </a:solidFill>
                <a:latin typeface="Times New Roman" panose="02020603050405020304" pitchFamily="18" charset="0"/>
              </a:rPr>
              <a:t>C</a:t>
            </a:r>
            <a:endParaRPr lang="zh-CN" altLang="en-US" sz="2800" dirty="0">
              <a:solidFill>
                <a:srgbClr val="FF0000"/>
              </a:solidFill>
            </a:endParaRPr>
          </a:p>
        </p:txBody>
      </p:sp>
      <p:sp>
        <p:nvSpPr>
          <p:cNvPr id="5" name="矩形 4"/>
          <p:cNvSpPr>
            <a:spLocks noChangeAspect="1"/>
          </p:cNvSpPr>
          <p:nvPr/>
        </p:nvSpPr>
        <p:spPr>
          <a:xfrm>
            <a:off x="381000" y="2934340"/>
            <a:ext cx="11430000" cy="2840842"/>
          </a:xfrm>
          <a:prstGeom prst="rect">
            <a:avLst/>
          </a:prstGeom>
        </p:spPr>
        <p:txBody>
          <a:bodyPr>
            <a:spAutoFit/>
          </a:bodyPr>
          <a:lstStyle/>
          <a:p>
            <a:pPr>
              <a:lnSpc>
                <a:spcPct val="130000"/>
              </a:lnSpc>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图中平行于主光轴的入射光线经凹透镜折射后折射光线的反向延长线通过焦点</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rPr>
              <a:t>A</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800" dirty="0">
                <a:solidFill>
                  <a:srgbClr val="000000"/>
                </a:solidFill>
                <a:latin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图中过焦点的光线经凸透镜折射后折射光线平行于主光轴</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rPr>
              <a:t>B</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800" dirty="0">
                <a:solidFill>
                  <a:srgbClr val="000000"/>
                </a:solidFill>
                <a:latin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图中平行于主光轴的光线经凸透镜折射后折射光线通过焦点</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rPr>
              <a:t>C</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800" dirty="0">
                <a:solidFill>
                  <a:srgbClr val="000000"/>
                </a:solidFill>
                <a:latin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图中过焦点的光线经凸透镜折射后折射光线平行于主光轴</a:t>
            </a:r>
            <a:r>
              <a:rPr lang="en-US" altLang="zh-CN" sz="2800" dirty="0">
                <a:solidFill>
                  <a:srgbClr val="000000"/>
                </a:solidFill>
                <a:latin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800" dirty="0">
                <a:solidFill>
                  <a:srgbClr val="000000"/>
                </a:solidFill>
                <a:latin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sz="2800" dirty="0"/>
          </a:p>
        </p:txBody>
      </p:sp>
    </p:spTree>
    <p:extLst>
      <p:ext uri="{BB962C8B-B14F-4D97-AF65-F5344CB8AC3E}">
        <p14:creationId xmlns:p14="http://schemas.microsoft.com/office/powerpoint/2010/main" val="277534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510"/>
            <a:ext cx="11430000" cy="121264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zh-CN" altLang="zh-CN" sz="2800" b="1" dirty="0" smtClean="0">
                <a:solidFill>
                  <a:srgbClr val="000000"/>
                </a:solidFill>
                <a:latin typeface="Times New Roman" panose="02020603050405020304" pitchFamily="18" charset="0"/>
                <a:cs typeface="Times New Roman" panose="02020603050405020304" pitchFamily="18" charset="0"/>
              </a:rPr>
              <a:t>专题二</a:t>
            </a:r>
            <a:r>
              <a:rPr lang="en-US" altLang="zh-CN" sz="2800" b="1" dirty="0" smtClean="0">
                <a:solidFill>
                  <a:srgbClr val="000000"/>
                </a:solidFill>
                <a:latin typeface="Times New Roman" panose="02020603050405020304" pitchFamily="18" charset="0"/>
                <a:cs typeface="Times New Roman" panose="02020603050405020304" pitchFamily="18" charset="0"/>
              </a:rPr>
              <a:t>  </a:t>
            </a:r>
            <a:r>
              <a:rPr lang="zh-CN" altLang="zh-CN" sz="2800" b="1" dirty="0">
                <a:solidFill>
                  <a:srgbClr val="000000"/>
                </a:solidFill>
                <a:latin typeface="Times New Roman" panose="02020603050405020304" pitchFamily="18" charset="0"/>
                <a:cs typeface="Times New Roman" panose="02020603050405020304" pitchFamily="18" charset="0"/>
              </a:rPr>
              <a:t>探究凸透镜成像规律</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dirty="0">
                <a:solidFill>
                  <a:srgbClr val="000000"/>
                </a:solidFill>
                <a:latin typeface="Times New Roman" panose="02020603050405020304" pitchFamily="18" charset="0"/>
                <a:cs typeface="Times New Roman" panose="02020603050405020304" pitchFamily="18" charset="0"/>
              </a:rPr>
              <a:t>凸透镜成像规律</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5" name="KW8TRX177.eps" descr="id:2147486804;FounderCES"/>
          <p:cNvPicPr/>
          <p:nvPr/>
        </p:nvPicPr>
        <p:blipFill>
          <a:blip r:embed="rId2">
            <a:clrChange>
              <a:clrFrom>
                <a:srgbClr val="FFFFFF"/>
              </a:clrFrom>
              <a:clrTo>
                <a:srgbClr val="FFFFFF">
                  <a:alpha val="0"/>
                </a:srgbClr>
              </a:clrTo>
            </a:clrChange>
          </a:blip>
          <a:stretch>
            <a:fillRect/>
          </a:stretch>
        </p:blipFill>
        <p:spPr>
          <a:xfrm>
            <a:off x="3871409" y="1111664"/>
            <a:ext cx="4449182" cy="5722615"/>
          </a:xfrm>
          <a:prstGeom prst="rect">
            <a:avLst/>
          </a:prstGeom>
        </p:spPr>
      </p:pic>
    </p:spTree>
    <p:extLst>
      <p:ext uri="{BB962C8B-B14F-4D97-AF65-F5344CB8AC3E}">
        <p14:creationId xmlns:p14="http://schemas.microsoft.com/office/powerpoint/2010/main" val="3084598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0"/>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典型分析</a:t>
            </a:r>
            <a:r>
              <a:rPr lang="en-US" altLang="zh-CN" sz="2800" b="1" dirty="0" smtClean="0">
                <a:solidFill>
                  <a:srgbClr val="FF0000"/>
                </a:solidFill>
                <a:latin typeface="Times New Roman" panose="02020603050405020304" pitchFamily="18" charset="0"/>
                <a:cs typeface="Times New Roman" panose="02020603050405020304" pitchFamily="18" charset="0"/>
              </a:rPr>
              <a:t>2</a:t>
            </a:r>
            <a:r>
              <a:rPr lang="zh-CN" altLang="zh-CN" sz="2800" dirty="0" smtClean="0">
                <a:solidFill>
                  <a:srgbClr val="000000"/>
                </a:solidFill>
                <a:latin typeface="Times New Roman" panose="02020603050405020304" pitchFamily="18" charset="0"/>
                <a:cs typeface="Times New Roman" panose="02020603050405020304" pitchFamily="18" charset="0"/>
              </a:rPr>
              <a:t>小</a:t>
            </a:r>
            <a:r>
              <a:rPr lang="zh-CN" altLang="zh-CN" sz="2800" dirty="0">
                <a:solidFill>
                  <a:srgbClr val="000000"/>
                </a:solidFill>
                <a:latin typeface="Times New Roman" panose="02020603050405020304" pitchFamily="18" charset="0"/>
                <a:cs typeface="Times New Roman" panose="02020603050405020304" pitchFamily="18" charset="0"/>
              </a:rPr>
              <a:t>明在学习了凸透镜成像的规律后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继续深入探究。选用表中某一规格的凸透镜做实验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调整好器材后如图甲所示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此时烛焰在光屏上成放大的像。</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6" name="KW8TRX178.eps" descr="id:2147486818;FounderCES"/>
          <p:cNvPicPr/>
          <p:nvPr/>
        </p:nvPicPr>
        <p:blipFill>
          <a:blip r:embed="rId2">
            <a:clrChange>
              <a:clrFrom>
                <a:srgbClr val="FFFFFF"/>
              </a:clrFrom>
              <a:clrTo>
                <a:srgbClr val="FFFFFF">
                  <a:alpha val="0"/>
                </a:srgbClr>
              </a:clrTo>
            </a:clrChange>
          </a:blip>
          <a:stretch>
            <a:fillRect/>
          </a:stretch>
        </p:blipFill>
        <p:spPr>
          <a:xfrm>
            <a:off x="1079378" y="1661508"/>
            <a:ext cx="10009034" cy="2957351"/>
          </a:xfrm>
          <a:prstGeom prst="rect">
            <a:avLst/>
          </a:prstGeom>
        </p:spPr>
      </p:pic>
      <p:graphicFrame>
        <p:nvGraphicFramePr>
          <p:cNvPr id="4" name="表格 3"/>
          <p:cNvGraphicFramePr>
            <a:graphicFrameLocks noGrp="1" noChangeAspect="1"/>
          </p:cNvGraphicFramePr>
          <p:nvPr>
            <p:extLst>
              <p:ext uri="{D42A27DB-BD31-4B8C-83A1-F6EECF244321}">
                <p14:modId xmlns:p14="http://schemas.microsoft.com/office/powerpoint/2010/main" val="1481540005"/>
              </p:ext>
            </p:extLst>
          </p:nvPr>
        </p:nvGraphicFramePr>
        <p:xfrm>
          <a:off x="1936531" y="4653455"/>
          <a:ext cx="7775028" cy="2133600"/>
        </p:xfrm>
        <a:graphic>
          <a:graphicData uri="http://schemas.openxmlformats.org/drawingml/2006/table">
            <a:tbl>
              <a:tblPr firstRow="1" firstCol="1" bandRow="1"/>
              <a:tblGrid>
                <a:gridCol w="2591676"/>
                <a:gridCol w="2591676"/>
                <a:gridCol w="2591676"/>
              </a:tblGrid>
              <a:tr h="0">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凸透镜编号</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焦距</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直径</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NEU-BZ-S92" panose="02020503000000020003" pitchFamily="18" charset="-122"/>
                          <a:ea typeface="宋体" panose="02010600030101010101" pitchFamily="2" charset="-122"/>
                          <a:cs typeface="宋体" panose="02010600030101010101" pitchFamily="2" charset="-122"/>
                        </a:rPr>
                        <a:t>①</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NEU-BZ-S92" panose="02020503000000020003" pitchFamily="18" charset="-122"/>
                          <a:ea typeface="宋体" panose="02010600030101010101" pitchFamily="2" charset="-122"/>
                          <a:cs typeface="宋体" panose="02010600030101010101" pitchFamily="2" charset="-122"/>
                        </a:rPr>
                        <a:t>②</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NEU-BZ-S92" panose="02020503000000020003" pitchFamily="18" charset="-122"/>
                          <a:ea typeface="宋体" panose="02010600030101010101" pitchFamily="2" charset="-122"/>
                          <a:cs typeface="宋体" panose="02010600030101010101" pitchFamily="2" charset="-122"/>
                        </a:rPr>
                        <a:t>③</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1188085" algn="l"/>
                          <a:tab pos="2163445" algn="l"/>
                          <a:tab pos="3142615" algn="l"/>
                          <a:tab pos="4190365" algn="l"/>
                        </a:tabLst>
                      </a:pPr>
                      <a:r>
                        <a:rPr lang="zh-CN" sz="2800">
                          <a:solidFill>
                            <a:srgbClr val="000000"/>
                          </a:solidFill>
                          <a:effectLst/>
                          <a:latin typeface="NEU-BZ-S92" panose="02020503000000020003" pitchFamily="18" charset="-122"/>
                          <a:ea typeface="宋体" panose="02010600030101010101" pitchFamily="2" charset="-122"/>
                          <a:cs typeface="宋体" panose="02010600030101010101" pitchFamily="2" charset="-122"/>
                        </a:rPr>
                        <a:t>④</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80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84329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31467"/>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cs typeface="Times New Roman" panose="02020603050405020304" pitchFamily="18" charset="0"/>
              </a:rPr>
              <a:t>光屏上的像是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或</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虚像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cs typeface="Times New Roman" panose="02020603050405020304" pitchFamily="18" charset="0"/>
              </a:rPr>
              <a:t>一段时间后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小明发现烛焰的像如图乙所示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此时将蜡烛向</a:t>
            </a:r>
            <a:r>
              <a:rPr lang="en-US" altLang="zh-CN" sz="2800" i="1" dirty="0" smtClean="0">
                <a:solidFill>
                  <a:srgbClr val="000000"/>
                </a:solidFill>
                <a:latin typeface="Times New Roman" panose="02020603050405020304" pitchFamily="18" charset="0"/>
                <a:cs typeface="Times New Roman" panose="02020603050405020304" pitchFamily="18" charset="0"/>
              </a:rPr>
              <a:t>_______</a:t>
            </a:r>
            <a:r>
              <a:rPr lang="zh-CN" altLang="zh-CN" sz="2800" dirty="0" smtClean="0">
                <a:solidFill>
                  <a:srgbClr val="000000"/>
                </a:solidFill>
                <a:latin typeface="Times New Roman" panose="02020603050405020304" pitchFamily="18" charset="0"/>
                <a:cs typeface="Times New Roman" panose="02020603050405020304" pitchFamily="18" charset="0"/>
              </a:rPr>
              <a:t>调节</a:t>
            </a:r>
            <a:r>
              <a:rPr lang="zh-CN" altLang="zh-CN" sz="2800" dirty="0">
                <a:solidFill>
                  <a:srgbClr val="000000"/>
                </a:solidFill>
                <a:latin typeface="Times New Roman" panose="02020603050405020304" pitchFamily="18" charset="0"/>
                <a:cs typeface="Times New Roman" panose="02020603050405020304" pitchFamily="18" charset="0"/>
              </a:rPr>
              <a:t>可以使烛焰的像移到光屏中央。</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cs typeface="Times New Roman" panose="02020603050405020304" pitchFamily="18" charset="0"/>
              </a:rPr>
              <a:t>小明选的凸透镜焦距为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 cm</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cs typeface="Times New Roman" panose="02020603050405020304" pitchFamily="18" charset="0"/>
              </a:rPr>
              <a:t>小明将蜡烛换成</a:t>
            </a:r>
            <a:r>
              <a:rPr lang="en-US" altLang="zh-CN" sz="2800" dirty="0">
                <a:solidFill>
                  <a:srgbClr val="000000"/>
                </a:solidFill>
                <a:latin typeface="Times New Roman" panose="02020603050405020304" pitchFamily="18" charset="0"/>
                <a:cs typeface="Times New Roman" panose="02020603050405020304" pitchFamily="18" charset="0"/>
              </a:rPr>
              <a:t>F</a:t>
            </a:r>
            <a:r>
              <a:rPr lang="zh-CN" altLang="zh-CN" sz="2800" dirty="0">
                <a:solidFill>
                  <a:srgbClr val="000000"/>
                </a:solidFill>
                <a:latin typeface="Times New Roman" panose="02020603050405020304" pitchFamily="18" charset="0"/>
                <a:cs typeface="Times New Roman" panose="02020603050405020304" pitchFamily="18" charset="0"/>
              </a:rPr>
              <a:t>字光源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调整了光源和光屏的位置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在光屏上仍可观察到清晰的像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如图丙所示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则小明看到的像应是</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选填字母</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(5)</a:t>
            </a:r>
            <a:r>
              <a:rPr lang="zh-CN" altLang="zh-CN" sz="2800" dirty="0">
                <a:solidFill>
                  <a:srgbClr val="000000"/>
                </a:solidFill>
                <a:latin typeface="Times New Roman" panose="02020603050405020304" pitchFamily="18" charset="0"/>
                <a:cs typeface="Times New Roman" panose="02020603050405020304" pitchFamily="18" charset="0"/>
              </a:rPr>
              <a:t>小明认为凸透镜成像的规律还可能与凸透镜的直径有关。若要验证其猜想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cs typeface="Times New Roman" panose="02020603050405020304" pitchFamily="18" charset="0"/>
              </a:rPr>
              <a:t>则可在表中选取编号为</a:t>
            </a:r>
            <a:r>
              <a:rPr lang="en-US" altLang="zh-CN" sz="2800" i="1" dirty="0">
                <a:solidFill>
                  <a:srgbClr val="000000"/>
                </a:solidFill>
                <a:latin typeface="Times New Roman" panose="02020603050405020304" pitchFamily="18" charset="0"/>
                <a:cs typeface="Times New Roman" panose="02020603050405020304" pitchFamily="18" charset="0"/>
              </a:rPr>
              <a:t>__________</a:t>
            </a:r>
            <a:r>
              <a:rPr lang="zh-CN" altLang="zh-CN" sz="2800" dirty="0">
                <a:solidFill>
                  <a:srgbClr val="000000"/>
                </a:solidFill>
                <a:latin typeface="Times New Roman" panose="02020603050405020304" pitchFamily="18" charset="0"/>
                <a:cs typeface="Times New Roman" panose="02020603050405020304" pitchFamily="18" charset="0"/>
              </a:rPr>
              <a:t>两个凸透镜进行实验验证。</a:t>
            </a:r>
            <a:r>
              <a:rPr lang="en-US" altLang="zh-CN" sz="2800" dirty="0">
                <a:solidFill>
                  <a:srgbClr val="000000"/>
                </a:solidFill>
                <a:latin typeface="Times New Roman" panose="02020603050405020304" pitchFamily="18" charset="0"/>
                <a:cs typeface="Times New Roman" panose="02020603050405020304" pitchFamily="18" charset="0"/>
              </a:rPr>
              <a:t> </a:t>
            </a:r>
            <a:endParaRPr lang="zh-CN" altLang="zh-CN" sz="2800"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5" name="矩形 4"/>
          <p:cNvSpPr>
            <a:spLocks noChangeAspect="1"/>
          </p:cNvSpPr>
          <p:nvPr/>
        </p:nvSpPr>
        <p:spPr>
          <a:xfrm>
            <a:off x="3418490" y="741977"/>
            <a:ext cx="992579" cy="600229"/>
          </a:xfrm>
          <a:prstGeom prst="rect">
            <a:avLst/>
          </a:prstGeom>
        </p:spPr>
        <p:txBody>
          <a:bodyPr wrap="none">
            <a:spAutoFit/>
          </a:bodyPr>
          <a:lstStyle/>
          <a:p>
            <a:pPr>
              <a:lnSpc>
                <a:spcPct val="130000"/>
              </a:lnSpc>
            </a:pPr>
            <a:r>
              <a:rPr lang="zh-CN" altLang="zh-CN" sz="2800" dirty="0" smtClean="0">
                <a:solidFill>
                  <a:srgbClr val="FF0000"/>
                </a:solidFill>
                <a:latin typeface="Times New Roman" panose="02020603050405020304" pitchFamily="18" charset="0"/>
                <a:cs typeface="Times New Roman" panose="02020603050405020304" pitchFamily="18" charset="0"/>
              </a:rPr>
              <a:t>实像</a:t>
            </a:r>
            <a:r>
              <a:rPr lang="en-US" altLang="zh-CN" sz="2800" dirty="0" smtClean="0">
                <a:solidFill>
                  <a:srgbClr val="FF0000"/>
                </a:solidFill>
                <a:latin typeface="Times New Roman" panose="02020603050405020304" pitchFamily="18" charset="0"/>
                <a:cs typeface="Times New Roman" panose="02020603050405020304" pitchFamily="18" charset="0"/>
              </a:rPr>
              <a:t> </a:t>
            </a:r>
            <a:endParaRPr lang="zh-CN" altLang="en-US" sz="2800" dirty="0"/>
          </a:p>
        </p:txBody>
      </p:sp>
      <p:sp>
        <p:nvSpPr>
          <p:cNvPr id="7" name="矩形 6"/>
          <p:cNvSpPr>
            <a:spLocks noChangeAspect="1"/>
          </p:cNvSpPr>
          <p:nvPr/>
        </p:nvSpPr>
        <p:spPr>
          <a:xfrm>
            <a:off x="9987455" y="1280709"/>
            <a:ext cx="543739" cy="600229"/>
          </a:xfrm>
          <a:prstGeom prst="rect">
            <a:avLst/>
          </a:prstGeom>
        </p:spPr>
        <p:txBody>
          <a:bodyPr wrap="none">
            <a:spAutoFit/>
          </a:bodyPr>
          <a:lstStyle/>
          <a:p>
            <a:pPr>
              <a:lnSpc>
                <a:spcPct val="130000"/>
              </a:lnSpc>
            </a:pPr>
            <a:r>
              <a:rPr lang="zh-CN" altLang="en-US" sz="2800" dirty="0">
                <a:solidFill>
                  <a:srgbClr val="FF0000"/>
                </a:solidFill>
                <a:latin typeface="Times New Roman" panose="02020603050405020304" pitchFamily="18" charset="0"/>
                <a:cs typeface="Times New Roman" panose="02020603050405020304" pitchFamily="18" charset="0"/>
              </a:rPr>
              <a:t>上</a:t>
            </a:r>
            <a:endParaRPr lang="zh-CN" altLang="en-US" sz="2800" dirty="0"/>
          </a:p>
        </p:txBody>
      </p:sp>
      <p:sp>
        <p:nvSpPr>
          <p:cNvPr id="8" name="矩形 7"/>
          <p:cNvSpPr>
            <a:spLocks noChangeAspect="1"/>
          </p:cNvSpPr>
          <p:nvPr/>
        </p:nvSpPr>
        <p:spPr>
          <a:xfrm>
            <a:off x="4974020" y="2390758"/>
            <a:ext cx="543739"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10</a:t>
            </a:r>
            <a:endParaRPr lang="zh-CN" altLang="en-US" sz="2800" dirty="0"/>
          </a:p>
        </p:txBody>
      </p:sp>
      <p:sp>
        <p:nvSpPr>
          <p:cNvPr id="9" name="矩形 8"/>
          <p:cNvSpPr>
            <a:spLocks noChangeAspect="1"/>
          </p:cNvSpPr>
          <p:nvPr/>
        </p:nvSpPr>
        <p:spPr>
          <a:xfrm>
            <a:off x="7990489" y="3504854"/>
            <a:ext cx="444352" cy="604909"/>
          </a:xfrm>
          <a:prstGeom prst="rect">
            <a:avLst/>
          </a:prstGeom>
        </p:spPr>
        <p:txBody>
          <a:bodyPr wrap="none">
            <a:spAutoFit/>
          </a:bodyPr>
          <a:lstStyle/>
          <a:p>
            <a:pPr>
              <a:lnSpc>
                <a:spcPct val="130000"/>
              </a:lnSpc>
            </a:pPr>
            <a:r>
              <a:rPr lang="en-US" altLang="zh-CN" sz="2800" dirty="0" smtClean="0">
                <a:solidFill>
                  <a:srgbClr val="FF0000"/>
                </a:solidFill>
                <a:latin typeface="Times New Roman" panose="02020603050405020304" pitchFamily="18" charset="0"/>
                <a:cs typeface="Times New Roman" panose="02020603050405020304" pitchFamily="18" charset="0"/>
              </a:rPr>
              <a:t>D</a:t>
            </a:r>
            <a:endParaRPr lang="zh-CN" altLang="en-US" sz="2800" dirty="0"/>
          </a:p>
        </p:txBody>
      </p:sp>
      <p:sp>
        <p:nvSpPr>
          <p:cNvPr id="10" name="矩形 9"/>
          <p:cNvSpPr>
            <a:spLocks noChangeAspect="1"/>
          </p:cNvSpPr>
          <p:nvPr/>
        </p:nvSpPr>
        <p:spPr>
          <a:xfrm>
            <a:off x="5178510" y="4625990"/>
            <a:ext cx="902811" cy="600229"/>
          </a:xfrm>
          <a:prstGeom prst="rect">
            <a:avLst/>
          </a:prstGeom>
        </p:spPr>
        <p:txBody>
          <a:bodyPr wrap="none">
            <a:spAutoFit/>
          </a:bodyPr>
          <a:lstStyle/>
          <a:p>
            <a:pPr>
              <a:lnSpc>
                <a:spcPct val="130000"/>
              </a:lnSpc>
            </a:pPr>
            <a:r>
              <a:rPr lang="en-US" altLang="zh-CN" sz="2800" dirty="0">
                <a:solidFill>
                  <a:srgbClr val="FF0000"/>
                </a:solidFill>
                <a:latin typeface="Times New Roman" panose="02020603050405020304" pitchFamily="18" charset="0"/>
                <a:cs typeface="Times New Roman" panose="02020603050405020304" pitchFamily="18" charset="0"/>
              </a:rPr>
              <a:t>①②</a:t>
            </a:r>
            <a:endParaRPr lang="zh-CN" altLang="en-US" sz="2800" dirty="0"/>
          </a:p>
        </p:txBody>
      </p:sp>
    </p:spTree>
    <p:extLst>
      <p:ext uri="{BB962C8B-B14F-4D97-AF65-F5344CB8AC3E}">
        <p14:creationId xmlns:p14="http://schemas.microsoft.com/office/powerpoint/2010/main" val="276583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8991"/>
            <a:ext cx="11430000" cy="675543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dirty="0">
                <a:solidFill>
                  <a:srgbClr val="FF0000"/>
                </a:solidFill>
                <a:latin typeface="Arial" panose="020B0604020202020204" pitchFamily="34" charset="0"/>
                <a:ea typeface="黑体" panose="02010609060101010101" pitchFamily="49" charset="-122"/>
                <a:cs typeface="Times New Roman" panose="02020603050405020304" pitchFamily="18" charset="0"/>
              </a:rPr>
              <a:t>解析</a:t>
            </a:r>
            <a:r>
              <a:rPr lang="en-US" altLang="zh-CN" sz="2800" dirty="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(1)</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实像可以用光屏承接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故光屏上的像是实像。</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(2)</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一段时间后</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小明发现烛焰的像如图乙所示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此时烛焰的像成在光屏的上方</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根据过光心的光线传播方向不变可知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此时将蜡烛向上调节可以使烛焰的像移到光屏中央。</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(3)</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由图甲可知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en-US" altLang="zh-CN" sz="2800" i="1" dirty="0">
                <a:solidFill>
                  <a:srgbClr val="000000"/>
                </a:solidFill>
                <a:latin typeface="Times New Roman" panose="02020603050405020304" pitchFamily="18" charset="0"/>
                <a:cs typeface="Times New Roman" panose="02020603050405020304" pitchFamily="18" charset="0"/>
              </a:rPr>
              <a:t>u&lt;v</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且成实像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sz="2800"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f&gt;u=</a:t>
            </a:r>
            <a:r>
              <a:rPr lang="en-US" altLang="zh-CN" sz="2800" dirty="0">
                <a:solidFill>
                  <a:srgbClr val="000000"/>
                </a:solidFill>
                <a:latin typeface="Times New Roman" panose="02020603050405020304" pitchFamily="18" charset="0"/>
                <a:cs typeface="Times New Roman" panose="02020603050405020304" pitchFamily="18" charset="0"/>
              </a:rPr>
              <a:t>15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en-US" altLang="zh-CN" sz="2800" i="1" dirty="0">
                <a:solidFill>
                  <a:srgbClr val="000000"/>
                </a:solidFill>
                <a:latin typeface="Times New Roman" panose="02020603050405020304" pitchFamily="18" charset="0"/>
                <a:cs typeface="Times New Roman" panose="02020603050405020304" pitchFamily="18" charset="0"/>
              </a:rPr>
              <a:t>&gt;</a:t>
            </a:r>
            <a:r>
              <a:rPr lang="en-US" altLang="zh-CN" sz="2800" i="1" dirty="0" err="1">
                <a:solidFill>
                  <a:srgbClr val="000000"/>
                </a:solidFill>
                <a:latin typeface="Times New Roman" panose="02020603050405020304" pitchFamily="18" charset="0"/>
                <a:cs typeface="Times New Roman" panose="02020603050405020304" pitchFamily="18" charset="0"/>
              </a:rPr>
              <a:t>f</a:t>
            </a:r>
            <a:r>
              <a:rPr lang="en-US" altLang="zh-CN" sz="2800" dirty="0" err="1">
                <a:solidFill>
                  <a:srgbClr val="000000"/>
                </a:solidFill>
                <a:latin typeface="Times New Roman" panose="02020603050405020304" pitchFamily="18" charset="0"/>
                <a:cs typeface="Times New Roman" panose="02020603050405020304" pitchFamily="18" charset="0"/>
              </a:rPr>
              <a:t>,</a:t>
            </a:r>
            <a:r>
              <a:rPr lang="en-US" altLang="zh-CN" sz="2800" i="1" dirty="0" err="1">
                <a:solidFill>
                  <a:srgbClr val="000000"/>
                </a:solidFill>
                <a:latin typeface="Times New Roman" panose="02020603050405020304" pitchFamily="18" charset="0"/>
                <a:cs typeface="Times New Roman" panose="02020603050405020304" pitchFamily="18" charset="0"/>
              </a:rPr>
              <a:t>v</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30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en-US" altLang="zh-CN" sz="2800" i="1" dirty="0">
                <a:solidFill>
                  <a:srgbClr val="000000"/>
                </a:solidFill>
                <a:latin typeface="Times New Roman" panose="02020603050405020304" pitchFamily="18" charset="0"/>
                <a:cs typeface="Times New Roman" panose="02020603050405020304" pitchFamily="18" charset="0"/>
              </a:rPr>
              <a:t>&gt;</a:t>
            </a:r>
            <a:r>
              <a:rPr lang="en-US" altLang="zh-CN" sz="2800" dirty="0">
                <a:solidFill>
                  <a:srgbClr val="000000"/>
                </a:solidFill>
                <a:latin typeface="Times New Roman" panose="02020603050405020304" pitchFamily="18" charset="0"/>
                <a:cs typeface="Times New Roman" panose="02020603050405020304" pitchFamily="18" charset="0"/>
              </a:rPr>
              <a:t>2</a:t>
            </a:r>
            <a:r>
              <a:rPr lang="en-US" altLang="zh-CN" sz="2800" i="1" dirty="0">
                <a:solidFill>
                  <a:srgbClr val="000000"/>
                </a:solidFill>
                <a:latin typeface="Times New Roman" panose="02020603050405020304" pitchFamily="18" charset="0"/>
                <a:cs typeface="Times New Roman" panose="02020603050405020304" pitchFamily="18" charset="0"/>
              </a:rPr>
              <a:t>f</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800" dirty="0">
                <a:solidFill>
                  <a:srgbClr val="000000"/>
                </a:solidFill>
                <a:latin typeface="Times New Roman" panose="02020603050405020304" pitchFamily="18" charset="0"/>
                <a:cs typeface="Times New Roman" panose="02020603050405020304" pitchFamily="18" charset="0"/>
              </a:rPr>
              <a:t>15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en-US" altLang="zh-CN" sz="2800" i="1" dirty="0">
                <a:solidFill>
                  <a:srgbClr val="000000"/>
                </a:solidFill>
                <a:latin typeface="Times New Roman" panose="02020603050405020304" pitchFamily="18" charset="0"/>
                <a:cs typeface="Times New Roman" panose="02020603050405020304" pitchFamily="18" charset="0"/>
              </a:rPr>
              <a:t>&gt;f&gt;</a:t>
            </a:r>
            <a:r>
              <a:rPr lang="en-US" altLang="zh-CN" sz="2800" dirty="0">
                <a:solidFill>
                  <a:srgbClr val="000000"/>
                </a:solidFill>
                <a:latin typeface="Times New Roman" panose="02020603050405020304" pitchFamily="18" charset="0"/>
                <a:cs typeface="Times New Roman" panose="02020603050405020304" pitchFamily="18" charset="0"/>
              </a:rPr>
              <a:t>7</a:t>
            </a:r>
            <a:r>
              <a:rPr lang="en-US" altLang="zh-CN" sz="2800" i="1" dirty="0">
                <a:solidFill>
                  <a:srgbClr val="000000"/>
                </a:solidFill>
                <a:latin typeface="Times New Roman" panose="02020603050405020304" pitchFamily="18" charset="0"/>
                <a:cs typeface="Times New Roman" panose="02020603050405020304" pitchFamily="18" charset="0"/>
              </a:rPr>
              <a:t>.</a:t>
            </a:r>
            <a:r>
              <a:rPr lang="en-US" altLang="zh-CN" sz="2800" dirty="0">
                <a:solidFill>
                  <a:srgbClr val="000000"/>
                </a:solidFill>
                <a:latin typeface="Times New Roman" panose="02020603050405020304" pitchFamily="18" charset="0"/>
                <a:cs typeface="Times New Roman" panose="02020603050405020304" pitchFamily="18" charset="0"/>
              </a:rPr>
              <a:t>5</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由表中数据可知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小明选的凸透镜焦距为</a:t>
            </a:r>
            <a:r>
              <a:rPr lang="en-US" altLang="zh-CN" sz="2800" dirty="0">
                <a:solidFill>
                  <a:srgbClr val="000000"/>
                </a:solidFill>
                <a:latin typeface="Times New Roman" panose="02020603050405020304" pitchFamily="18" charset="0"/>
                <a:cs typeface="Times New Roman" panose="02020603050405020304" pitchFamily="18" charset="0"/>
              </a:rPr>
              <a:t>10</a:t>
            </a:r>
            <a:r>
              <a:rPr lang="en-US"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dirty="0">
                <a:solidFill>
                  <a:srgbClr val="000000"/>
                </a:solidFill>
                <a:latin typeface="Times New Roman" panose="02020603050405020304" pitchFamily="18" charset="0"/>
                <a:cs typeface="Times New Roman" panose="02020603050405020304" pitchFamily="18" charset="0"/>
              </a:rPr>
              <a:t>cm</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(4)</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小明将蜡烛换成</a:t>
            </a:r>
            <a:r>
              <a:rPr lang="en-US" altLang="zh-CN" sz="2800" dirty="0">
                <a:solidFill>
                  <a:srgbClr val="000000"/>
                </a:solidFill>
                <a:latin typeface="Times New Roman" panose="02020603050405020304" pitchFamily="18" charset="0"/>
                <a:cs typeface="Times New Roman" panose="02020603050405020304" pitchFamily="18" charset="0"/>
              </a:rPr>
              <a:t>F</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字光源</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调整了光源和光屏的位置</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在光屏上仍可观察到清晰的像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如图丙所示</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此时物距大于像距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根据凸透镜成实像时</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物距大于像距</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成倒立、缩小的实像</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故小明看到的像应是</a:t>
            </a:r>
            <a:r>
              <a:rPr lang="en-US" altLang="zh-CN" sz="2800" dirty="0">
                <a:solidFill>
                  <a:srgbClr val="000000"/>
                </a:solidFill>
                <a:latin typeface="Times New Roman" panose="02020603050405020304" pitchFamily="18" charset="0"/>
                <a:cs typeface="Times New Roman" panose="02020603050405020304" pitchFamily="18" charset="0"/>
              </a:rPr>
              <a:t>D</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dirty="0">
                <a:solidFill>
                  <a:srgbClr val="000000"/>
                </a:solidFill>
                <a:latin typeface="Times New Roman" panose="02020603050405020304" pitchFamily="18" charset="0"/>
                <a:cs typeface="Times New Roman" panose="02020603050405020304" pitchFamily="18" charset="0"/>
              </a:rPr>
              <a:t>(5)</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小明认为凸透镜成像的规律还可能与凸透镜的直径有关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根据控制变量法可知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小明选取的凸透镜焦距应相同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凸透镜的直径不同</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由表中数据可知</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若要验证其猜想</a:t>
            </a:r>
            <a:r>
              <a:rPr lang="en-US" altLang="zh-CN" sz="2800" dirty="0">
                <a:solidFill>
                  <a:srgbClr val="000000"/>
                </a:solidFill>
                <a:latin typeface="Times New Roman" panose="02020603050405020304" pitchFamily="18" charset="0"/>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可在表中选取编号为</a:t>
            </a:r>
            <a:r>
              <a:rPr lang="zh-CN" altLang="zh-CN" sz="2800" dirty="0">
                <a:solidFill>
                  <a:srgbClr val="000000"/>
                </a:solidFill>
                <a:latin typeface="NEU-BZ-S92" panose="02020503000000020003" pitchFamily="18" charset="-122"/>
                <a:cs typeface="宋体" panose="02010600030101010101" pitchFamily="2" charset="-122"/>
              </a:rPr>
              <a:t>①②</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两个凸透镜进行实验验证</a:t>
            </a:r>
            <a:r>
              <a:rPr lang="zh-CN" altLang="zh-CN" sz="28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800"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1893377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docProps/app.xml><?xml version="1.0" encoding="utf-8"?>
<Properties xmlns="http://schemas.openxmlformats.org/officeDocument/2006/extended-properties" xmlns:vt="http://schemas.openxmlformats.org/officeDocument/2006/docPropsVTypes">
  <Template>新模板</Template>
  <TotalTime>301</TotalTime>
  <Words>949</Words>
  <Application>Microsoft Office PowerPoint</Application>
  <PresentationFormat>宽屏</PresentationFormat>
  <Paragraphs>60</Paragraphs>
  <Slides>14</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14</vt:i4>
      </vt:variant>
    </vt:vector>
  </HeadingPairs>
  <TitlesOfParts>
    <vt:vector size="27" baseType="lpstr">
      <vt:lpstr>NEU-BZ-S92</vt:lpstr>
      <vt:lpstr>黑体</vt:lpstr>
      <vt:lpstr>华文隶书</vt:lpstr>
      <vt:lpstr>楷体</vt:lpstr>
      <vt:lpstr>隶书</vt:lpstr>
      <vt:lpstr>宋体</vt:lpstr>
      <vt:lpstr>微软雅黑</vt:lpstr>
      <vt:lpstr>Arial</vt:lpstr>
      <vt:lpstr>Calibri</vt:lpstr>
      <vt:lpstr>Times New Roman</vt:lpstr>
      <vt:lpstr>Office 主题</vt:lpstr>
      <vt:lpstr>专业教辅课件Q:251490010</vt:lpstr>
      <vt:lpstr>Microsoft Word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43</cp:revision>
  <dcterms:created xsi:type="dcterms:W3CDTF">2021-07-19T03:09:34Z</dcterms:created>
  <dcterms:modified xsi:type="dcterms:W3CDTF">2024-09-30T02:32:08Z</dcterms:modified>
</cp:coreProperties>
</file>