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av" ContentType="audio/x-wav"/>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sldIdLst>
    <p:sldId id="355" r:id="rId3"/>
    <p:sldId id="342" r:id="rId4"/>
    <p:sldId id="296" r:id="rId5"/>
    <p:sldId id="346" r:id="rId6"/>
    <p:sldId id="345" r:id="rId7"/>
    <p:sldId id="347" r:id="rId8"/>
    <p:sldId id="348" r:id="rId9"/>
    <p:sldId id="349" r:id="rId10"/>
    <p:sldId id="350" r:id="rId11"/>
    <p:sldId id="351" r:id="rId12"/>
    <p:sldId id="352" r:id="rId13"/>
    <p:sldId id="354" r:id="rId14"/>
    <p:sldId id="295"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927" autoAdjust="0"/>
    <p:restoredTop sz="94660"/>
  </p:normalViewPr>
  <p:slideViewPr>
    <p:cSldViewPr snapToGrid="0" showGuides="1">
      <p:cViewPr varScale="1">
        <p:scale>
          <a:sx n="91" d="100"/>
          <a:sy n="91" d="100"/>
        </p:scale>
        <p:origin x="588" y="9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1918714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470479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8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3146998" y="2638174"/>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85" name="组合 84"/>
          <p:cNvGrpSpPr/>
          <p:nvPr userDrawn="1"/>
        </p:nvGrpSpPr>
        <p:grpSpPr>
          <a:xfrm>
            <a:off x="2432136" y="3438899"/>
            <a:ext cx="3058452" cy="1271682"/>
            <a:chOff x="1125321" y="485528"/>
            <a:chExt cx="3058452" cy="1271682"/>
          </a:xfrm>
        </p:grpSpPr>
        <p:grpSp>
          <p:nvGrpSpPr>
            <p:cNvPr id="86" name="组合 85"/>
            <p:cNvGrpSpPr/>
            <p:nvPr/>
          </p:nvGrpSpPr>
          <p:grpSpPr>
            <a:xfrm rot="2568293">
              <a:off x="3613219" y="485528"/>
              <a:ext cx="122859" cy="173836"/>
              <a:chOff x="2899932" y="286608"/>
              <a:chExt cx="373440" cy="748067"/>
            </a:xfrm>
            <a:solidFill>
              <a:srgbClr val="FFC000"/>
            </a:solidFill>
          </p:grpSpPr>
          <p:sp>
            <p:nvSpPr>
              <p:cNvPr id="9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7" name="组合 86"/>
            <p:cNvGrpSpPr/>
            <p:nvPr/>
          </p:nvGrpSpPr>
          <p:grpSpPr>
            <a:xfrm rot="9432564">
              <a:off x="3628846" y="1610197"/>
              <a:ext cx="103902" cy="147013"/>
              <a:chOff x="2899932" y="286608"/>
              <a:chExt cx="373440" cy="748067"/>
            </a:xfrm>
            <a:solidFill>
              <a:srgbClr val="D9827B"/>
            </a:solidFill>
          </p:grpSpPr>
          <p:sp>
            <p:nvSpPr>
              <p:cNvPr id="9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8" name="组合 87"/>
            <p:cNvGrpSpPr/>
            <p:nvPr/>
          </p:nvGrpSpPr>
          <p:grpSpPr>
            <a:xfrm rot="18900000">
              <a:off x="1125321" y="744329"/>
              <a:ext cx="124284" cy="175853"/>
              <a:chOff x="2899932" y="286608"/>
              <a:chExt cx="373440" cy="748067"/>
            </a:xfrm>
            <a:solidFill>
              <a:srgbClr val="3D7351"/>
            </a:solidFill>
          </p:grpSpPr>
          <p:sp>
            <p:nvSpPr>
              <p:cNvPr id="9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9" name="组合 88"/>
            <p:cNvGrpSpPr/>
            <p:nvPr/>
          </p:nvGrpSpPr>
          <p:grpSpPr>
            <a:xfrm rot="6975246">
              <a:off x="4126861" y="1304244"/>
              <a:ext cx="47134" cy="66691"/>
              <a:chOff x="2899932" y="286608"/>
              <a:chExt cx="373440" cy="748067"/>
            </a:xfrm>
          </p:grpSpPr>
          <p:sp>
            <p:nvSpPr>
              <p:cNvPr id="90"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1"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98" name="组合 97"/>
          <p:cNvGrpSpPr/>
          <p:nvPr userDrawn="1"/>
        </p:nvGrpSpPr>
        <p:grpSpPr>
          <a:xfrm>
            <a:off x="4150520" y="1626356"/>
            <a:ext cx="3058452" cy="1271682"/>
            <a:chOff x="1125321" y="485528"/>
            <a:chExt cx="3058452" cy="1271682"/>
          </a:xfrm>
        </p:grpSpPr>
        <p:grpSp>
          <p:nvGrpSpPr>
            <p:cNvPr id="99" name="组合 98"/>
            <p:cNvGrpSpPr/>
            <p:nvPr/>
          </p:nvGrpSpPr>
          <p:grpSpPr>
            <a:xfrm rot="2568293">
              <a:off x="3613219" y="485528"/>
              <a:ext cx="122859" cy="173836"/>
              <a:chOff x="2899932" y="286608"/>
              <a:chExt cx="373440" cy="748067"/>
            </a:xfrm>
            <a:solidFill>
              <a:srgbClr val="FFC000"/>
            </a:solidFill>
          </p:grpSpPr>
          <p:sp>
            <p:nvSpPr>
              <p:cNvPr id="10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0" name="组合 99"/>
            <p:cNvGrpSpPr/>
            <p:nvPr/>
          </p:nvGrpSpPr>
          <p:grpSpPr>
            <a:xfrm rot="9432564">
              <a:off x="3628846" y="1610197"/>
              <a:ext cx="103902" cy="147013"/>
              <a:chOff x="2899932" y="286608"/>
              <a:chExt cx="373440" cy="748067"/>
            </a:xfrm>
            <a:solidFill>
              <a:srgbClr val="D9827B"/>
            </a:solidFill>
          </p:grpSpPr>
          <p:sp>
            <p:nvSpPr>
              <p:cNvPr id="10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1" name="组合 100"/>
            <p:cNvGrpSpPr/>
            <p:nvPr/>
          </p:nvGrpSpPr>
          <p:grpSpPr>
            <a:xfrm rot="18900000">
              <a:off x="1125321" y="744329"/>
              <a:ext cx="124284" cy="175853"/>
              <a:chOff x="2899932" y="286608"/>
              <a:chExt cx="373440" cy="748067"/>
            </a:xfrm>
            <a:solidFill>
              <a:srgbClr val="3D7351"/>
            </a:solidFill>
          </p:grpSpPr>
          <p:sp>
            <p:nvSpPr>
              <p:cNvPr id="10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2" name="组合 101"/>
            <p:cNvGrpSpPr/>
            <p:nvPr/>
          </p:nvGrpSpPr>
          <p:grpSpPr>
            <a:xfrm rot="6975246">
              <a:off x="4126861" y="1304244"/>
              <a:ext cx="47134" cy="66691"/>
              <a:chOff x="2899932" y="286608"/>
              <a:chExt cx="373440" cy="748067"/>
            </a:xfrm>
          </p:grpSpPr>
          <p:sp>
            <p:nvSpPr>
              <p:cNvPr id="10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12" name="组合 111"/>
          <p:cNvGrpSpPr/>
          <p:nvPr userDrawn="1"/>
        </p:nvGrpSpPr>
        <p:grpSpPr>
          <a:xfrm>
            <a:off x="6409615" y="3746097"/>
            <a:ext cx="3058452" cy="1271682"/>
            <a:chOff x="1125321" y="485528"/>
            <a:chExt cx="3058452" cy="1271682"/>
          </a:xfrm>
        </p:grpSpPr>
        <p:grpSp>
          <p:nvGrpSpPr>
            <p:cNvPr id="113" name="组合 112"/>
            <p:cNvGrpSpPr/>
            <p:nvPr/>
          </p:nvGrpSpPr>
          <p:grpSpPr>
            <a:xfrm rot="2568293">
              <a:off x="3613219" y="485528"/>
              <a:ext cx="122859" cy="173836"/>
              <a:chOff x="2899932" y="286608"/>
              <a:chExt cx="373440" cy="748067"/>
            </a:xfrm>
            <a:solidFill>
              <a:srgbClr val="FFC000"/>
            </a:solidFill>
          </p:grpSpPr>
          <p:sp>
            <p:nvSpPr>
              <p:cNvPr id="12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14" name="组合 113"/>
            <p:cNvGrpSpPr/>
            <p:nvPr/>
          </p:nvGrpSpPr>
          <p:grpSpPr>
            <a:xfrm rot="9432564">
              <a:off x="3628846" y="1610197"/>
              <a:ext cx="103902" cy="147013"/>
              <a:chOff x="2899932" y="286608"/>
              <a:chExt cx="373440" cy="748067"/>
            </a:xfrm>
            <a:solidFill>
              <a:srgbClr val="D9827B"/>
            </a:solidFill>
          </p:grpSpPr>
          <p:sp>
            <p:nvSpPr>
              <p:cNvPr id="12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15" name="组合 114"/>
            <p:cNvGrpSpPr/>
            <p:nvPr/>
          </p:nvGrpSpPr>
          <p:grpSpPr>
            <a:xfrm rot="18900000">
              <a:off x="1125321" y="744329"/>
              <a:ext cx="124284" cy="175853"/>
              <a:chOff x="2899932" y="286608"/>
              <a:chExt cx="373440" cy="748067"/>
            </a:xfrm>
            <a:solidFill>
              <a:srgbClr val="3D7351"/>
            </a:solidFill>
          </p:grpSpPr>
          <p:sp>
            <p:nvSpPr>
              <p:cNvPr id="11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16" name="组合 115"/>
            <p:cNvGrpSpPr/>
            <p:nvPr/>
          </p:nvGrpSpPr>
          <p:grpSpPr>
            <a:xfrm rot="6975246">
              <a:off x="4126861" y="1304244"/>
              <a:ext cx="47134" cy="66691"/>
              <a:chOff x="2899932" y="286608"/>
              <a:chExt cx="373440" cy="748067"/>
            </a:xfrm>
          </p:grpSpPr>
          <p:sp>
            <p:nvSpPr>
              <p:cNvPr id="11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37746558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801745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848148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193129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196189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391739258"/>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3.xml"/><Relationship Id="rId1" Type="http://schemas.openxmlformats.org/officeDocument/2006/relationships/vmlDrawing" Target="../drawings/vmlDrawing4.vml"/><Relationship Id="rId5" Type="http://schemas.openxmlformats.org/officeDocument/2006/relationships/image" Target="../media/image14.emf"/><Relationship Id="rId4" Type="http://schemas.openxmlformats.org/officeDocument/2006/relationships/package" Target="../embeddings/Microsoft_Word___4.docx"/></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0.jpeg"/><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9.emf"/><Relationship Id="rId5" Type="http://schemas.openxmlformats.org/officeDocument/2006/relationships/package" Target="../embeddings/Microsoft_Word___1.docx"/><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3.xml"/><Relationship Id="rId1" Type="http://schemas.openxmlformats.org/officeDocument/2006/relationships/vmlDrawing" Target="../drawings/vmlDrawing2.vml"/><Relationship Id="rId5" Type="http://schemas.openxmlformats.org/officeDocument/2006/relationships/image" Target="../media/image11.emf"/><Relationship Id="rId4" Type="http://schemas.openxmlformats.org/officeDocument/2006/relationships/package" Target="../embeddings/Microsoft_Word___2.docx"/></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vmlDrawing" Target="../drawings/vmlDrawing3.vml"/><Relationship Id="rId5" Type="http://schemas.openxmlformats.org/officeDocument/2006/relationships/image" Target="../media/image9.emf"/><Relationship Id="rId4" Type="http://schemas.openxmlformats.org/officeDocument/2006/relationships/package" Target="../embeddings/Microsoft_Word___3.docx"/></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棱台 3"/>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zh-CN" altLang="en-US" sz="4656" b="1" dirty="0">
                <a:solidFill>
                  <a:srgbClr val="D60093"/>
                </a:solidFill>
                <a:latin typeface="隶书" panose="02010509060101010101" pitchFamily="49" charset="-122"/>
                <a:ea typeface="隶书" panose="02010509060101010101" pitchFamily="49" charset="-122"/>
              </a:rPr>
              <a:t>第</a:t>
            </a:r>
            <a:r>
              <a:rPr lang="en-US" altLang="zh-CN" sz="4656" b="1" dirty="0">
                <a:solidFill>
                  <a:srgbClr val="D60093"/>
                </a:solidFill>
                <a:latin typeface="隶书" panose="02010509060101010101" pitchFamily="49" charset="-122"/>
                <a:ea typeface="隶书" panose="02010509060101010101" pitchFamily="49" charset="-122"/>
              </a:rPr>
              <a:t>4</a:t>
            </a:r>
            <a:r>
              <a:rPr lang="zh-CN" altLang="en-US" sz="4656" b="1" dirty="0">
                <a:solidFill>
                  <a:srgbClr val="D60093"/>
                </a:solidFill>
                <a:latin typeface="隶书" panose="02010509060101010101" pitchFamily="49" charset="-122"/>
                <a:ea typeface="隶书" panose="02010509060101010101" pitchFamily="49" charset="-122"/>
              </a:rPr>
              <a:t>节　速度的测量</a:t>
            </a:r>
          </a:p>
        </p:txBody>
      </p:sp>
    </p:spTree>
    <p:extLst>
      <p:ext uri="{BB962C8B-B14F-4D97-AF65-F5344CB8AC3E}">
        <p14:creationId xmlns:p14="http://schemas.microsoft.com/office/powerpoint/2010/main" val="3005529272"/>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4"/>
                                        </p:tgtEl>
                                        <p:attrNameLst>
                                          <p:attrName>ppt_x</p:attrName>
                                          <p:attrName>ppt_y</p:attrName>
                                        </p:attrNameLst>
                                      </p:cBhvr>
                                    </p:animMotion>
                                    <p:animRot by="1500000">
                                      <p:cBhvr>
                                        <p:cTn id="13" dur="125" fill="hold">
                                          <p:stCondLst>
                                            <p:cond delay="0"/>
                                          </p:stCondLst>
                                        </p:cTn>
                                        <p:tgtEl>
                                          <p:spTgt spid="4"/>
                                        </p:tgtEl>
                                        <p:attrNameLst>
                                          <p:attrName>r</p:attrName>
                                        </p:attrNameLst>
                                      </p:cBhvr>
                                    </p:animRot>
                                    <p:animRot by="-1500000">
                                      <p:cBhvr>
                                        <p:cTn id="14" dur="125" fill="hold">
                                          <p:stCondLst>
                                            <p:cond delay="125"/>
                                          </p:stCondLst>
                                        </p:cTn>
                                        <p:tgtEl>
                                          <p:spTgt spid="4"/>
                                        </p:tgtEl>
                                        <p:attrNameLst>
                                          <p:attrName>r</p:attrName>
                                        </p:attrNameLst>
                                      </p:cBhvr>
                                    </p:animRot>
                                    <p:animRot by="-1500000">
                                      <p:cBhvr>
                                        <p:cTn id="15" dur="125" fill="hold">
                                          <p:stCondLst>
                                            <p:cond delay="250"/>
                                          </p:stCondLst>
                                        </p:cTn>
                                        <p:tgtEl>
                                          <p:spTgt spid="4"/>
                                        </p:tgtEl>
                                        <p:attrNameLst>
                                          <p:attrName>r</p:attrName>
                                        </p:attrNameLst>
                                      </p:cBhvr>
                                    </p:animRot>
                                    <p:animRot by="1500000">
                                      <p:cBhvr>
                                        <p:cTn id="16"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spect="1"/>
          </p:cNvSpPr>
          <p:nvPr/>
        </p:nvSpPr>
        <p:spPr>
          <a:xfrm>
            <a:off x="381000" y="2122608"/>
            <a:ext cx="11430000" cy="1714059"/>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【点拨】</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此题考查了探究小车从斜面下滑时速度的变化的实验中有效减小时间测量误差的方法。斜面的坡度越大</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小车在斜面上滑下的速度越快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在斜面上运动的时间越短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越不方便测量时间</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可从此角度进行考虑。</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15260563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5100"/>
            <a:ext cx="11430000" cy="2840842"/>
          </a:xfrm>
          <a:prstGeom prst="rect">
            <a:avLst/>
          </a:prstGeom>
        </p:spPr>
        <p:txBody>
          <a:bodyPr>
            <a:spAutoFit/>
          </a:bodyPr>
          <a:lstStyle/>
          <a:p>
            <a:pPr>
              <a:lnSpc>
                <a:spcPct val="130000"/>
              </a:lnSpc>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跟踪练习</a:t>
            </a:r>
            <a:r>
              <a:rPr lang="en-US" altLang="zh-CN" sz="2800" b="1" dirty="0">
                <a:solidFill>
                  <a:srgbClr val="FF0000"/>
                </a:solidFill>
                <a:latin typeface="Times New Roman" panose="02020603050405020304" pitchFamily="18" charset="0"/>
              </a:rPr>
              <a:t>2</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频闪摄影</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是研究物体运动时常用的一种实验方法。摄影在暗室中进行</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快门是常开的</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但是由于没有光照亮物体</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底片并不感光。光源是一只闪光灯</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它每隔一定时间闪亮一次</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物体就被照亮</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底片就记录下物体每相隔同样时间的不同位置。两个质量相同的甲、乙小球</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均从位置</a:t>
            </a:r>
            <a:r>
              <a:rPr lang="en-US" altLang="zh-CN" sz="2800" dirty="0">
                <a:solidFill>
                  <a:srgbClr val="000000"/>
                </a:solidFill>
                <a:latin typeface="Times New Roman" panose="02020603050405020304" pitchFamily="18" charset="0"/>
              </a:rPr>
              <a:t>a</a:t>
            </a:r>
            <a:r>
              <a:rPr lang="zh-CN" altLang="zh-CN" sz="2800" dirty="0">
                <a:solidFill>
                  <a:srgbClr val="000000"/>
                </a:solidFill>
                <a:latin typeface="Times New Roman" panose="02020603050405020304" pitchFamily="18" charset="0"/>
                <a:cs typeface="Times New Roman" panose="02020603050405020304" pitchFamily="18" charset="0"/>
              </a:rPr>
              <a:t>竖直下落到位置</a:t>
            </a:r>
            <a:r>
              <a:rPr lang="en-US" altLang="zh-CN" sz="2800" dirty="0">
                <a:solidFill>
                  <a:srgbClr val="000000"/>
                </a:solidFill>
                <a:latin typeface="Times New Roman" panose="02020603050405020304" pitchFamily="18" charset="0"/>
              </a:rPr>
              <a:t>b,</a:t>
            </a:r>
            <a:r>
              <a:rPr lang="zh-CN" altLang="zh-CN" sz="2800" dirty="0">
                <a:solidFill>
                  <a:srgbClr val="000000"/>
                </a:solidFill>
                <a:latin typeface="Times New Roman" panose="02020603050405020304" pitchFamily="18" charset="0"/>
                <a:cs typeface="Times New Roman" panose="02020603050405020304" pitchFamily="18" charset="0"/>
              </a:rPr>
              <a:t>其各自的频闪照片如图所示</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试根据照片分析</a:t>
            </a:r>
            <a:r>
              <a:rPr lang="en-US" altLang="zh-CN" sz="2800" dirty="0">
                <a:solidFill>
                  <a:srgbClr val="000000"/>
                </a:solidFill>
                <a:latin typeface="Times New Roman" panose="02020603050405020304" pitchFamily="18" charset="0"/>
              </a:rPr>
              <a:t>:</a:t>
            </a:r>
            <a:endParaRPr lang="zh-CN" altLang="en-US" sz="2800" dirty="0"/>
          </a:p>
        </p:txBody>
      </p:sp>
      <p:pic>
        <p:nvPicPr>
          <p:cNvPr id="4" name="24STYS42.eps" descr="id:2147485300;FounderCES"/>
          <p:cNvPicPr/>
          <p:nvPr/>
        </p:nvPicPr>
        <p:blipFill>
          <a:blip r:embed="rId2">
            <a:clrChange>
              <a:clrFrom>
                <a:srgbClr val="FFFFFF"/>
              </a:clrFrom>
              <a:clrTo>
                <a:srgbClr val="FFFFFF">
                  <a:alpha val="0"/>
                </a:srgbClr>
              </a:clrTo>
            </a:clrChange>
          </a:blip>
          <a:stretch>
            <a:fillRect/>
          </a:stretch>
        </p:blipFill>
        <p:spPr>
          <a:xfrm>
            <a:off x="9486899" y="3095829"/>
            <a:ext cx="1591003" cy="2990707"/>
          </a:xfrm>
          <a:prstGeom prst="rect">
            <a:avLst/>
          </a:prstGeom>
        </p:spPr>
      </p:pic>
      <p:sp>
        <p:nvSpPr>
          <p:cNvPr id="3" name="矩形 2"/>
          <p:cNvSpPr>
            <a:spLocks noChangeAspect="1"/>
          </p:cNvSpPr>
          <p:nvPr/>
        </p:nvSpPr>
        <p:spPr>
          <a:xfrm>
            <a:off x="381000" y="3499619"/>
            <a:ext cx="8426669" cy="2893100"/>
          </a:xfrm>
          <a:prstGeom prst="rect">
            <a:avLst/>
          </a:prstGeom>
        </p:spPr>
        <p:txBody>
          <a:bodyPr wrap="square">
            <a:spAutoFit/>
          </a:bodyPr>
          <a:lstStyle/>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甲球做</a:t>
            </a:r>
            <a:r>
              <a:rPr lang="en-US" altLang="zh-CN" sz="2800" i="1" dirty="0">
                <a:solidFill>
                  <a:srgbClr val="000000"/>
                </a:solidFill>
                <a:latin typeface="Times New Roman" panose="02020603050405020304" pitchFamily="18" charset="0"/>
                <a:cs typeface="Times New Roman" panose="02020603050405020304" pitchFamily="18" charset="0"/>
              </a:rPr>
              <a:t>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匀速</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变速</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直线运动。</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若光源每隔</a:t>
            </a:r>
            <a:r>
              <a:rPr lang="en-US" altLang="zh-CN" sz="2800" dirty="0">
                <a:solidFill>
                  <a:srgbClr val="000000"/>
                </a:solidFill>
                <a:latin typeface="Times New Roman" panose="02020603050405020304" pitchFamily="18" charset="0"/>
                <a:cs typeface="Times New Roman" panose="02020603050405020304" pitchFamily="18" charset="0"/>
              </a:rPr>
              <a:t>0</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02 s</a:t>
            </a:r>
            <a:r>
              <a:rPr lang="zh-CN" altLang="zh-CN" sz="2800" dirty="0">
                <a:solidFill>
                  <a:srgbClr val="000000"/>
                </a:solidFill>
                <a:latin typeface="Times New Roman" panose="02020603050405020304" pitchFamily="18" charset="0"/>
                <a:cs typeface="Times New Roman" panose="02020603050405020304" pitchFamily="18" charset="0"/>
              </a:rPr>
              <a:t>闪亮一次</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则从位置</a:t>
            </a:r>
            <a:r>
              <a:rPr lang="en-US" altLang="zh-CN" sz="2800"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cs typeface="Times New Roman" panose="02020603050405020304" pitchFamily="18" charset="0"/>
              </a:rPr>
              <a:t>竖直下落到位置</a:t>
            </a:r>
            <a:r>
              <a:rPr lang="en-US" altLang="zh-CN" sz="2800" dirty="0">
                <a:solidFill>
                  <a:srgbClr val="000000"/>
                </a:solidFill>
                <a:latin typeface="Times New Roman" panose="02020603050405020304" pitchFamily="18" charset="0"/>
                <a:cs typeface="Times New Roman" panose="02020603050405020304" pitchFamily="18" charset="0"/>
              </a:rPr>
              <a:t>b,</a:t>
            </a:r>
            <a:r>
              <a:rPr lang="zh-CN" altLang="zh-CN" sz="2800" dirty="0">
                <a:solidFill>
                  <a:srgbClr val="000000"/>
                </a:solidFill>
                <a:latin typeface="Times New Roman" panose="02020603050405020304" pitchFamily="18" charset="0"/>
                <a:cs typeface="Times New Roman" panose="02020603050405020304" pitchFamily="18" charset="0"/>
              </a:rPr>
              <a:t>乙球所用时间为</a:t>
            </a:r>
            <a:r>
              <a:rPr lang="en-US" altLang="zh-CN" sz="2800" i="1" dirty="0">
                <a:solidFill>
                  <a:srgbClr val="000000"/>
                </a:solidFill>
                <a:latin typeface="Times New Roman" panose="02020603050405020304" pitchFamily="18" charset="0"/>
                <a:cs typeface="Times New Roman" panose="02020603050405020304" pitchFamily="18" charset="0"/>
              </a:rPr>
              <a:t>________</a:t>
            </a:r>
            <a:r>
              <a:rPr lang="en-US" altLang="zh-CN" sz="2800" dirty="0">
                <a:solidFill>
                  <a:srgbClr val="000000"/>
                </a:solidFill>
                <a:latin typeface="Times New Roman" panose="02020603050405020304" pitchFamily="18" charset="0"/>
                <a:cs typeface="Times New Roman" panose="02020603050405020304" pitchFamily="18" charset="0"/>
              </a:rPr>
              <a:t>s</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cs typeface="Times New Roman" panose="02020603050405020304" pitchFamily="18" charset="0"/>
              </a:rPr>
              <a:t>已知</a:t>
            </a:r>
            <a:r>
              <a:rPr lang="en-US" altLang="zh-CN" sz="2800"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b</a:t>
            </a:r>
            <a:r>
              <a:rPr lang="zh-CN" altLang="zh-CN" sz="2800" dirty="0">
                <a:solidFill>
                  <a:srgbClr val="000000"/>
                </a:solidFill>
                <a:latin typeface="Times New Roman" panose="02020603050405020304" pitchFamily="18" charset="0"/>
                <a:cs typeface="Times New Roman" panose="02020603050405020304" pitchFamily="18" charset="0"/>
              </a:rPr>
              <a:t>间的距离是</a:t>
            </a:r>
            <a:r>
              <a:rPr lang="en-US" altLang="zh-CN" sz="2800" dirty="0">
                <a:solidFill>
                  <a:srgbClr val="000000"/>
                </a:solidFill>
                <a:latin typeface="Times New Roman" panose="02020603050405020304" pitchFamily="18" charset="0"/>
                <a:cs typeface="Times New Roman" panose="02020603050405020304" pitchFamily="18" charset="0"/>
              </a:rPr>
              <a:t>1</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8 cm,</a:t>
            </a:r>
            <a:r>
              <a:rPr lang="zh-CN" altLang="zh-CN" sz="2800" dirty="0">
                <a:solidFill>
                  <a:srgbClr val="000000"/>
                </a:solidFill>
                <a:latin typeface="Times New Roman" panose="02020603050405020304" pitchFamily="18" charset="0"/>
                <a:cs typeface="Times New Roman" panose="02020603050405020304" pitchFamily="18" charset="0"/>
              </a:rPr>
              <a:t>那么乙球从</a:t>
            </a:r>
            <a:r>
              <a:rPr lang="en-US" altLang="zh-CN" sz="2800"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cs typeface="Times New Roman" panose="02020603050405020304" pitchFamily="18" charset="0"/>
              </a:rPr>
              <a:t>到</a:t>
            </a:r>
            <a:r>
              <a:rPr lang="en-US" altLang="zh-CN" sz="2800" dirty="0">
                <a:solidFill>
                  <a:srgbClr val="000000"/>
                </a:solidFill>
                <a:latin typeface="Times New Roman" panose="02020603050405020304" pitchFamily="18" charset="0"/>
                <a:cs typeface="Times New Roman" panose="02020603050405020304" pitchFamily="18" charset="0"/>
              </a:rPr>
              <a:t>b</a:t>
            </a:r>
            <a:r>
              <a:rPr lang="zh-CN" altLang="zh-CN" sz="2800" dirty="0">
                <a:solidFill>
                  <a:srgbClr val="000000"/>
                </a:solidFill>
                <a:latin typeface="Times New Roman" panose="02020603050405020304" pitchFamily="18" charset="0"/>
                <a:cs typeface="Times New Roman" panose="02020603050405020304" pitchFamily="18" charset="0"/>
              </a:rPr>
              <a:t>运动的平均速度是</a:t>
            </a:r>
            <a:r>
              <a:rPr lang="en-US" altLang="zh-CN" sz="2800" i="1" dirty="0">
                <a:solidFill>
                  <a:srgbClr val="000000"/>
                </a:solidFill>
                <a:latin typeface="Times New Roman" panose="02020603050405020304" pitchFamily="18" charset="0"/>
                <a:cs typeface="Times New Roman" panose="02020603050405020304" pitchFamily="18" charset="0"/>
              </a:rPr>
              <a:t>________</a:t>
            </a:r>
            <a:r>
              <a:rPr lang="en-US" altLang="zh-CN" sz="2800" dirty="0">
                <a:solidFill>
                  <a:srgbClr val="000000"/>
                </a:solidFill>
                <a:latin typeface="Times New Roman" panose="02020603050405020304" pitchFamily="18" charset="0"/>
                <a:cs typeface="Times New Roman" panose="02020603050405020304" pitchFamily="18" charset="0"/>
              </a:rPr>
              <a:t>m/s</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6" name="矩形 5"/>
          <p:cNvSpPr>
            <a:spLocks noChangeAspect="1"/>
          </p:cNvSpPr>
          <p:nvPr/>
        </p:nvSpPr>
        <p:spPr>
          <a:xfrm>
            <a:off x="2209801" y="3510129"/>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匀速</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7" name="矩形 6"/>
          <p:cNvSpPr>
            <a:spLocks noChangeAspect="1"/>
          </p:cNvSpPr>
          <p:nvPr/>
        </p:nvSpPr>
        <p:spPr>
          <a:xfrm>
            <a:off x="4259317" y="4622694"/>
            <a:ext cx="902811" cy="604909"/>
          </a:xfrm>
          <a:prstGeom prst="rect">
            <a:avLst/>
          </a:prstGeom>
        </p:spPr>
        <p:txBody>
          <a:bodyPr wrap="none">
            <a:spAutoFit/>
          </a:bodyPr>
          <a:lstStyle/>
          <a:p>
            <a:pPr>
              <a:lnSpc>
                <a:spcPct val="130000"/>
              </a:lnSpc>
            </a:pPr>
            <a:r>
              <a:rPr lang="en-US" altLang="zh-CN" sz="2800" dirty="0" smtClean="0">
                <a:solidFill>
                  <a:srgbClr val="FF0000"/>
                </a:solidFill>
                <a:latin typeface="Times New Roman" panose="02020603050405020304" pitchFamily="18" charset="0"/>
              </a:rPr>
              <a:t>0</a:t>
            </a:r>
            <a:r>
              <a:rPr lang="en-US" altLang="zh-CN" sz="2800" i="1" dirty="0" smtClean="0">
                <a:solidFill>
                  <a:srgbClr val="FF0000"/>
                </a:solidFill>
                <a:latin typeface="Times New Roman" panose="02020603050405020304" pitchFamily="18" charset="0"/>
              </a:rPr>
              <a:t>.</a:t>
            </a:r>
            <a:r>
              <a:rPr lang="en-US" altLang="zh-CN" sz="2800" dirty="0" smtClean="0">
                <a:solidFill>
                  <a:srgbClr val="FF0000"/>
                </a:solidFill>
                <a:latin typeface="Times New Roman" panose="02020603050405020304" pitchFamily="18" charset="0"/>
              </a:rPr>
              <a:t>06 </a:t>
            </a:r>
            <a:endParaRPr lang="zh-CN" altLang="en-US" sz="2800" dirty="0"/>
          </a:p>
        </p:txBody>
      </p:sp>
      <p:sp>
        <p:nvSpPr>
          <p:cNvPr id="8" name="矩形 7"/>
          <p:cNvSpPr>
            <a:spLocks noChangeAspect="1"/>
          </p:cNvSpPr>
          <p:nvPr/>
        </p:nvSpPr>
        <p:spPr>
          <a:xfrm>
            <a:off x="2619703" y="5720333"/>
            <a:ext cx="723275" cy="604909"/>
          </a:xfrm>
          <a:prstGeom prst="rect">
            <a:avLst/>
          </a:prstGeom>
        </p:spPr>
        <p:txBody>
          <a:bodyPr wrap="none">
            <a:spAutoFit/>
          </a:bodyPr>
          <a:lstStyle/>
          <a:p>
            <a:pPr>
              <a:lnSpc>
                <a:spcPct val="130000"/>
              </a:lnSpc>
            </a:pPr>
            <a:r>
              <a:rPr lang="en-US" altLang="zh-CN" sz="2800" dirty="0" smtClean="0">
                <a:solidFill>
                  <a:srgbClr val="FF0000"/>
                </a:solidFill>
                <a:latin typeface="Times New Roman" panose="02020603050405020304" pitchFamily="18" charset="0"/>
              </a:rPr>
              <a:t>0</a:t>
            </a:r>
            <a:r>
              <a:rPr lang="en-US" altLang="zh-CN" sz="2800" i="1" dirty="0" smtClean="0">
                <a:solidFill>
                  <a:srgbClr val="FF0000"/>
                </a:solidFill>
                <a:latin typeface="Times New Roman" panose="02020603050405020304" pitchFamily="18" charset="0"/>
              </a:rPr>
              <a:t>.</a:t>
            </a:r>
            <a:r>
              <a:rPr lang="en-US" altLang="zh-CN" sz="2800" dirty="0" smtClean="0">
                <a:solidFill>
                  <a:srgbClr val="FF0000"/>
                </a:solidFill>
                <a:latin typeface="Times New Roman" panose="02020603050405020304" pitchFamily="18" charset="0"/>
              </a:rPr>
              <a:t>3 </a:t>
            </a:r>
            <a:endParaRPr lang="zh-CN" altLang="en-US" sz="2800" dirty="0"/>
          </a:p>
        </p:txBody>
      </p:sp>
      <p:sp>
        <p:nvSpPr>
          <p:cNvPr id="5" name="矩形 4"/>
          <p:cNvSpPr>
            <a:spLocks noChangeAspect="1"/>
          </p:cNvSpPr>
          <p:nvPr/>
        </p:nvSpPr>
        <p:spPr>
          <a:xfrm>
            <a:off x="381000" y="2199079"/>
            <a:ext cx="11430000" cy="607218"/>
          </a:xfrm>
          <a:prstGeom prst="rect">
            <a:avLst/>
          </a:prstGeom>
        </p:spPr>
        <p:txBody>
          <a:bodyPr>
            <a:spAutoFit/>
          </a:bodyPr>
          <a:lstStyle/>
          <a:p>
            <a:pPr>
              <a:lnSpc>
                <a:spcPct val="130000"/>
              </a:lnSpc>
            </a:pPr>
            <a:endParaRPr lang="zh-CN" altLang="en-US" sz="2800" dirty="0"/>
          </a:p>
        </p:txBody>
      </p:sp>
    </p:spTree>
    <p:extLst>
      <p:ext uri="{BB962C8B-B14F-4D97-AF65-F5344CB8AC3E}">
        <p14:creationId xmlns:p14="http://schemas.microsoft.com/office/powerpoint/2010/main" val="2004058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381000" y="548491"/>
            <a:ext cx="11430000" cy="2924648"/>
            <a:chOff x="381000" y="1620546"/>
            <a:chExt cx="11430000" cy="2924648"/>
          </a:xfrm>
        </p:grpSpPr>
        <p:sp>
          <p:nvSpPr>
            <p:cNvPr id="5" name="矩形 4"/>
            <p:cNvSpPr>
              <a:spLocks noChangeAspect="1"/>
            </p:cNvSpPr>
            <p:nvPr/>
          </p:nvSpPr>
          <p:spPr>
            <a:xfrm>
              <a:off x="381000" y="1620546"/>
              <a:ext cx="11430000" cy="227421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解析</a:t>
              </a:r>
              <a:r>
                <a:rPr lang="en-US"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甲球在相等时间内通过的路程相同</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并且甲球做直线运动</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所以甲球做匀速直线运动。</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从位置</a:t>
              </a:r>
              <a:r>
                <a:rPr lang="en-US" altLang="zh-CN" sz="2800"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竖直下落到位置</a:t>
              </a:r>
              <a:r>
                <a:rPr lang="en-US" altLang="zh-CN" sz="2800" dirty="0">
                  <a:solidFill>
                    <a:srgbClr val="000000"/>
                  </a:solidFill>
                  <a:latin typeface="Times New Roman" panose="02020603050405020304" pitchFamily="18" charset="0"/>
                  <a:cs typeface="Times New Roman" panose="02020603050405020304" pitchFamily="18" charset="0"/>
                </a:rPr>
                <a:t>b,</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乙球所用时间</a:t>
              </a:r>
              <a:r>
                <a:rPr lang="en-US" altLang="zh-CN" sz="2800" i="1" dirty="0">
                  <a:solidFill>
                    <a:srgbClr val="000000"/>
                  </a:solidFill>
                  <a:latin typeface="Times New Roman" panose="02020603050405020304" pitchFamily="18" charset="0"/>
                  <a:cs typeface="Times New Roman" panose="02020603050405020304" pitchFamily="18" charset="0"/>
                </a:rPr>
                <a:t>t=</a:t>
              </a:r>
              <a:r>
                <a:rPr lang="en-US" altLang="zh-CN" sz="2800" dirty="0">
                  <a:solidFill>
                    <a:srgbClr val="000000"/>
                  </a:solidFill>
                  <a:latin typeface="Times New Roman" panose="02020603050405020304" pitchFamily="18" charset="0"/>
                  <a:cs typeface="Times New Roman" panose="02020603050405020304" pitchFamily="18" charset="0"/>
                </a:rPr>
                <a:t>0</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02</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s</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3</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0</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06</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s</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乙球从</a:t>
              </a:r>
              <a:r>
                <a:rPr lang="en-US" altLang="zh-CN" sz="2800"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sz="2800" dirty="0">
                  <a:solidFill>
                    <a:srgbClr val="000000"/>
                  </a:solidFill>
                  <a:latin typeface="Times New Roman" panose="02020603050405020304" pitchFamily="18" charset="0"/>
                  <a:cs typeface="Times New Roman" panose="02020603050405020304" pitchFamily="18" charset="0"/>
                </a:rPr>
                <a:t>b</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通过的路程</a:t>
              </a:r>
              <a:r>
                <a:rPr lang="en-US" altLang="zh-CN" sz="2800" i="1" dirty="0">
                  <a:solidFill>
                    <a:srgbClr val="000000"/>
                  </a:solidFill>
                  <a:latin typeface="Times New Roman" panose="02020603050405020304" pitchFamily="18" charset="0"/>
                  <a:cs typeface="Times New Roman" panose="02020603050405020304" pitchFamily="18" charset="0"/>
                </a:rPr>
                <a:t>s=</a:t>
              </a:r>
              <a:r>
                <a:rPr lang="en-US" altLang="zh-CN" sz="2800" dirty="0">
                  <a:solidFill>
                    <a:srgbClr val="000000"/>
                  </a:solidFill>
                  <a:latin typeface="Times New Roman" panose="02020603050405020304" pitchFamily="18" charset="0"/>
                  <a:cs typeface="Times New Roman" panose="02020603050405020304" pitchFamily="18" charset="0"/>
                </a:rPr>
                <a:t>1</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8</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cm</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0</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018</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m,</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乙球的速度</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graphicFrame>
          <p:nvGraphicFramePr>
            <p:cNvPr id="9" name="对象 8"/>
            <p:cNvGraphicFramePr>
              <a:graphicFrameLocks noChangeAspect="1"/>
            </p:cNvGraphicFramePr>
            <p:nvPr>
              <p:extLst>
                <p:ext uri="{D42A27DB-BD31-4B8C-83A1-F6EECF244321}">
                  <p14:modId xmlns:p14="http://schemas.microsoft.com/office/powerpoint/2010/main" val="1977526566"/>
                </p:ext>
              </p:extLst>
            </p:nvPr>
          </p:nvGraphicFramePr>
          <p:xfrm>
            <a:off x="479371" y="3957819"/>
            <a:ext cx="3929062" cy="587375"/>
          </p:xfrm>
          <a:graphic>
            <a:graphicData uri="http://schemas.openxmlformats.org/presentationml/2006/ole">
              <mc:AlternateContent xmlns:mc="http://schemas.openxmlformats.org/markup-compatibility/2006">
                <mc:Choice xmlns:v="urn:schemas-microsoft-com:vml" Requires="v">
                  <p:oleObj spid="_x0000_s4099" name="文档" r:id="rId4" imgW="1569578" imgH="235034" progId="Word.Document.12">
                    <p:embed/>
                  </p:oleObj>
                </mc:Choice>
                <mc:Fallback>
                  <p:oleObj name="文档" r:id="rId4" imgW="1569578" imgH="235034" progId="Word.Document.12">
                    <p:embed/>
                    <p:pic>
                      <p:nvPicPr>
                        <p:cNvPr id="0" name=""/>
                        <p:cNvPicPr/>
                        <p:nvPr/>
                      </p:nvPicPr>
                      <p:blipFill>
                        <a:blip r:embed="rId5"/>
                        <a:stretch>
                          <a:fillRect/>
                        </a:stretch>
                      </p:blipFill>
                      <p:spPr>
                        <a:xfrm>
                          <a:off x="479371" y="3957819"/>
                          <a:ext cx="3929062" cy="587375"/>
                        </a:xfrm>
                        <a:prstGeom prst="rect">
                          <a:avLst/>
                        </a:prstGeom>
                      </p:spPr>
                    </p:pic>
                  </p:oleObj>
                </mc:Fallback>
              </mc:AlternateContent>
            </a:graphicData>
          </a:graphic>
        </p:graphicFrame>
      </p:grpSp>
      <p:sp>
        <p:nvSpPr>
          <p:cNvPr id="11" name="矩形 10"/>
          <p:cNvSpPr>
            <a:spLocks noChangeAspect="1"/>
          </p:cNvSpPr>
          <p:nvPr/>
        </p:nvSpPr>
        <p:spPr>
          <a:xfrm>
            <a:off x="381000" y="3655851"/>
            <a:ext cx="11430000" cy="1714059"/>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【点拨】</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读取频闪照片上反映的物理信息是解决问题的关键。照片上两个小点之间的距离相等</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物体做匀速直线运动</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照片上两个小点之间的距离不相等</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物体做变速直线运动。</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1680434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5"/>
          <p:cNvSpPr>
            <a:spLocks noChangeArrowheads="1"/>
          </p:cNvSpPr>
          <p:nvPr/>
        </p:nvSpPr>
        <p:spPr bwMode="auto">
          <a:xfrm>
            <a:off x="1853022" y="1865726"/>
            <a:ext cx="8703138" cy="2243931"/>
          </a:xfrm>
          <a:prstGeom prst="rect">
            <a:avLst/>
          </a:prstGeom>
          <a:noFill/>
          <a:ln w="38100" cap="flat">
            <a:solidFill>
              <a:srgbClr val="3D735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2" name="文本框 1"/>
          <p:cNvSpPr txBox="1"/>
          <p:nvPr/>
        </p:nvSpPr>
        <p:spPr>
          <a:xfrm>
            <a:off x="3314700" y="2526026"/>
            <a:ext cx="5473700" cy="923330"/>
          </a:xfrm>
          <a:prstGeom prst="rect">
            <a:avLst/>
          </a:prstGeom>
          <a:noFill/>
        </p:spPr>
        <p:txBody>
          <a:bodyPr wrap="square" rtlCol="0">
            <a:spAutoFit/>
          </a:bodyPr>
          <a:lstStyle/>
          <a:p>
            <a:pPr algn="dist"/>
            <a:r>
              <a:rPr lang="zh-CN" altLang="en-US" sz="5400" b="1" smtClean="0">
                <a:latin typeface="+mn-ea"/>
              </a:rPr>
              <a:t>本课结束</a:t>
            </a:r>
            <a:endParaRPr lang="zh-CN" altLang="en-US" sz="5400" b="1">
              <a:latin typeface="+mn-ea"/>
            </a:endParaRPr>
          </a:p>
        </p:txBody>
      </p:sp>
      <p:sp>
        <p:nvSpPr>
          <p:cNvPr id="4" name="Rectangle 5"/>
          <p:cNvSpPr>
            <a:spLocks noChangeArrowheads="1"/>
          </p:cNvSpPr>
          <p:nvPr/>
        </p:nvSpPr>
        <p:spPr bwMode="auto">
          <a:xfrm>
            <a:off x="1981200" y="2025316"/>
            <a:ext cx="8460660" cy="1965675"/>
          </a:xfrm>
          <a:prstGeom prst="rect">
            <a:avLst/>
          </a:prstGeom>
          <a:noFill/>
          <a:ln w="38100" cap="flat">
            <a:solidFill>
              <a:srgbClr val="3D735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Tree>
    <p:extLst>
      <p:ext uri="{BB962C8B-B14F-4D97-AF65-F5344CB8AC3E}">
        <p14:creationId xmlns:p14="http://schemas.microsoft.com/office/powerpoint/2010/main" val="18523455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chemeClr val="accent2"/>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cap="none" spc="0" dirty="0">
              <a:ln w="22225">
                <a:solidFill>
                  <a:schemeClr val="accent2"/>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4110107" y="230739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latin typeface="华文隶书" panose="02010800040101010101" pitchFamily="2" charset="-122"/>
                <a:ea typeface="华文隶书" panose="02010800040101010101" pitchFamily="2" charset="-122"/>
              </a:rPr>
              <a:t>基础</a:t>
            </a:r>
            <a:r>
              <a:rPr lang="en-US" altLang="zh-CN" sz="3600" dirty="0" smtClean="0">
                <a:latin typeface="华文隶书" panose="02010800040101010101" pitchFamily="2" charset="-122"/>
                <a:ea typeface="华文隶书" panose="02010800040101010101" pitchFamily="2" charset="-122"/>
              </a:rPr>
              <a:t>•</a:t>
            </a:r>
            <a:r>
              <a:rPr lang="zh-CN" altLang="en-US" sz="3600" dirty="0" smtClean="0">
                <a:latin typeface="华文隶书" panose="02010800040101010101" pitchFamily="2" charset="-122"/>
                <a:ea typeface="华文隶书" panose="02010800040101010101" pitchFamily="2" charset="-122"/>
              </a:rPr>
              <a:t>自主预习</a:t>
            </a:r>
            <a:endParaRPr lang="zh-CN" altLang="en-US" sz="3600" dirty="0">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4110107" y="354094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latin typeface="华文隶书" panose="02010800040101010101" pitchFamily="2" charset="-122"/>
                <a:ea typeface="华文隶书" panose="02010800040101010101" pitchFamily="2" charset="-122"/>
              </a:rPr>
              <a:t>探究</a:t>
            </a:r>
            <a:r>
              <a:rPr lang="en-US" altLang="zh-CN" sz="3600" dirty="0" smtClean="0">
                <a:latin typeface="华文隶书" panose="02010800040101010101" pitchFamily="2" charset="-122"/>
                <a:ea typeface="华文隶书" panose="02010800040101010101" pitchFamily="2" charset="-122"/>
              </a:rPr>
              <a:t>•</a:t>
            </a:r>
            <a:r>
              <a:rPr lang="zh-CN" altLang="en-US" sz="3600" dirty="0" smtClean="0">
                <a:latin typeface="华文隶书" panose="02010800040101010101" pitchFamily="2" charset="-122"/>
                <a:ea typeface="华文隶书" panose="02010800040101010101" pitchFamily="2" charset="-122"/>
              </a:rPr>
              <a:t>重难解析</a:t>
            </a:r>
            <a:endParaRPr lang="zh-CN" altLang="en-US" sz="3600" dirty="0">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16220331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基础</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自主预习</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2139255"/>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一、测量物体的速度</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pPr>
            <a:r>
              <a:rPr lang="zh-CN" altLang="zh-CN" sz="2800" dirty="0">
                <a:solidFill>
                  <a:srgbClr val="000000"/>
                </a:solidFill>
                <a:latin typeface="Times New Roman" panose="02020603050405020304" pitchFamily="18" charset="0"/>
                <a:cs typeface="Times New Roman" panose="02020603050405020304" pitchFamily="18" charset="0"/>
              </a:rPr>
              <a:t>阅读教材</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回答下列问题。</a:t>
            </a:r>
            <a:endParaRPr lang="zh-CN" altLang="en-US" sz="2800" dirty="0"/>
          </a:p>
          <a:p>
            <a:pPr>
              <a:lnSpc>
                <a:spcPct val="130000"/>
              </a:lnSpc>
              <a:spcAft>
                <a:spcPts val="0"/>
              </a:spcAft>
              <a:tabLst>
                <a:tab pos="1188085" algn="l"/>
                <a:tab pos="2163445" algn="l"/>
                <a:tab pos="3142615" algn="l"/>
                <a:tab pos="4190365" algn="l"/>
              </a:tabLst>
            </a:pPr>
            <a:r>
              <a:rPr lang="en-US" altLang="zh-CN" sz="2800" b="1" dirty="0" smtClean="0">
                <a:solidFill>
                  <a:srgbClr val="000000"/>
                </a:solidFill>
                <a:latin typeface="Times New Roman" panose="02020603050405020304" pitchFamily="18" charset="0"/>
                <a:cs typeface="Times New Roman" panose="02020603050405020304" pitchFamily="18" charset="0"/>
              </a:rPr>
              <a:t>1</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由</a:t>
            </a:r>
            <a:r>
              <a:rPr lang="zh-CN" altLang="zh-CN" sz="2800" dirty="0" smtClean="0">
                <a:solidFill>
                  <a:srgbClr val="000000"/>
                </a:solidFill>
                <a:latin typeface="Times New Roman" panose="02020603050405020304" pitchFamily="18" charset="0"/>
                <a:cs typeface="Times New Roman" panose="02020603050405020304" pitchFamily="18" charset="0"/>
              </a:rPr>
              <a:t>速度定义式</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测量平均速度时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需要测量的物理量是</a:t>
            </a:r>
            <a:r>
              <a:rPr lang="en-US" altLang="zh-CN" sz="2800" i="1" dirty="0" smtClean="0">
                <a:solidFill>
                  <a:srgbClr val="000000"/>
                </a:solidFill>
                <a:latin typeface="Times New Roman" panose="02020603050405020304" pitchFamily="18" charset="0"/>
                <a:cs typeface="Times New Roman" panose="02020603050405020304" pitchFamily="18" charset="0"/>
              </a:rPr>
              <a:t>_______</a:t>
            </a:r>
            <a:r>
              <a:rPr lang="zh-CN"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i="1" dirty="0" smtClean="0">
                <a:solidFill>
                  <a:srgbClr val="000000"/>
                </a:solidFill>
                <a:latin typeface="Times New Roman" panose="02020603050405020304" pitchFamily="18" charset="0"/>
                <a:cs typeface="Times New Roman" panose="02020603050405020304" pitchFamily="18" charset="0"/>
              </a:rPr>
              <a:t>______</a:t>
            </a:r>
            <a:r>
              <a:rPr lang="zh-CN" altLang="zh-CN" sz="2800" dirty="0" smtClean="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2</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路程和时间的测量工具分别是</a:t>
            </a:r>
            <a:r>
              <a:rPr lang="en-US" altLang="zh-CN" sz="2800" i="1" dirty="0">
                <a:solidFill>
                  <a:srgbClr val="000000"/>
                </a:solidFill>
                <a:latin typeface="Times New Roman" panose="02020603050405020304" pitchFamily="18" charset="0"/>
                <a:cs typeface="Times New Roman" panose="02020603050405020304" pitchFamily="18" charset="0"/>
              </a:rPr>
              <a:t>________</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i="1" dirty="0">
                <a:solidFill>
                  <a:srgbClr val="000000"/>
                </a:solidFill>
                <a:latin typeface="Times New Roman" panose="02020603050405020304" pitchFamily="18" charset="0"/>
                <a:cs typeface="Times New Roman" panose="02020603050405020304" pitchFamily="18" charset="0"/>
              </a:rPr>
              <a:t>________</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3" name="矩形 2"/>
          <p:cNvSpPr>
            <a:spLocks noChangeAspect="1"/>
          </p:cNvSpPr>
          <p:nvPr/>
        </p:nvSpPr>
        <p:spPr>
          <a:xfrm>
            <a:off x="8946932" y="3266833"/>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路程</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4" name="矩形 3"/>
          <p:cNvSpPr>
            <a:spLocks noChangeAspect="1"/>
          </p:cNvSpPr>
          <p:nvPr/>
        </p:nvSpPr>
        <p:spPr>
          <a:xfrm>
            <a:off x="10378966" y="3266833"/>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时间</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5420174" y="3825914"/>
            <a:ext cx="1351652"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刻度尺</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6" name="矩形 5"/>
          <p:cNvSpPr>
            <a:spLocks noChangeAspect="1"/>
          </p:cNvSpPr>
          <p:nvPr/>
        </p:nvSpPr>
        <p:spPr>
          <a:xfrm>
            <a:off x="7275786" y="3819816"/>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秒表</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down)">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down)">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1070903"/>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二、研究小车从斜面上下滑的速度</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pPr>
            <a:r>
              <a:rPr lang="zh-CN" altLang="zh-CN" sz="2800" dirty="0">
                <a:solidFill>
                  <a:srgbClr val="000000"/>
                </a:solidFill>
                <a:latin typeface="Times New Roman" panose="02020603050405020304" pitchFamily="18" charset="0"/>
                <a:cs typeface="Times New Roman" panose="02020603050405020304" pitchFamily="18" charset="0"/>
              </a:rPr>
              <a:t>阅读教材</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回答下列问题。</a:t>
            </a:r>
            <a:endParaRPr lang="zh-CN" altLang="en-US" sz="2800" dirty="0"/>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1</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在做</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测量小车运动的速度</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实验中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斜面的坡度</a:t>
            </a:r>
            <a:r>
              <a:rPr lang="zh-CN" altLang="zh-CN" sz="2800" dirty="0" smtClean="0">
                <a:solidFill>
                  <a:srgbClr val="000000"/>
                </a:solidFill>
                <a:latin typeface="Times New Roman" panose="02020603050405020304" pitchFamily="18" charset="0"/>
                <a:cs typeface="Times New Roman" panose="02020603050405020304" pitchFamily="18" charset="0"/>
              </a:rPr>
              <a:t>应</a:t>
            </a:r>
            <a:r>
              <a:rPr lang="en-US" altLang="zh-CN" sz="2800" i="1" dirty="0">
                <a:solidFill>
                  <a:srgbClr val="000000"/>
                </a:solidFill>
                <a:latin typeface="Times New Roman" panose="02020603050405020304" pitchFamily="18" charset="0"/>
                <a:cs typeface="Times New Roman" panose="02020603050405020304" pitchFamily="18" charset="0"/>
              </a:rPr>
              <a:t>________</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较大</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较小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2</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当你骑自行车走下坡路时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若停止用力蹬自行车</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自行车将运动得越来越快还是越来越慢</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
        <p:nvSpPr>
          <p:cNvPr id="4" name="矩形 3"/>
          <p:cNvSpPr>
            <a:spLocks noChangeAspect="1"/>
          </p:cNvSpPr>
          <p:nvPr/>
        </p:nvSpPr>
        <p:spPr>
          <a:xfrm>
            <a:off x="8463455" y="2178443"/>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较小</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381000" y="4465422"/>
            <a:ext cx="2069797" cy="652486"/>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越来越快</a:t>
            </a:r>
            <a:r>
              <a:rPr lang="zh-CN" altLang="zh-CN" sz="2800" dirty="0" smtClean="0">
                <a:solidFill>
                  <a:srgbClr val="FF0000"/>
                </a:solidFill>
                <a:latin typeface="Times New Roman" panose="02020603050405020304" pitchFamily="18" charset="0"/>
                <a:cs typeface="Times New Roman" panose="02020603050405020304" pitchFamily="18" charset="0"/>
              </a:rPr>
              <a:t>。</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241301199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3"/>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探究</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重难解析</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grpSp>
        <p:nvGrpSpPr>
          <p:cNvPr id="4" name="组合 3"/>
          <p:cNvGrpSpPr/>
          <p:nvPr/>
        </p:nvGrpSpPr>
        <p:grpSpPr>
          <a:xfrm>
            <a:off x="381000" y="1277102"/>
            <a:ext cx="11430000" cy="1714059"/>
            <a:chOff x="381000" y="1101836"/>
            <a:chExt cx="11430000" cy="1714059"/>
          </a:xfrm>
        </p:grpSpPr>
        <p:sp>
          <p:nvSpPr>
            <p:cNvPr id="3" name="矩形 2"/>
            <p:cNvSpPr>
              <a:spLocks noChangeAspect="1"/>
            </p:cNvSpPr>
            <p:nvPr/>
          </p:nvSpPr>
          <p:spPr>
            <a:xfrm>
              <a:off x="381000" y="1101836"/>
              <a:ext cx="11430000" cy="171405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测量小车在斜面上下滑的平均速度</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1</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原理</a:t>
              </a:r>
              <a:r>
                <a:rPr lang="en-US" altLang="zh-CN" sz="2800" dirty="0" smtClean="0">
                  <a:solidFill>
                    <a:srgbClr val="000000"/>
                  </a:solidFill>
                  <a:latin typeface="Times New Roman" panose="02020603050405020304" pitchFamily="18" charset="0"/>
                  <a:cs typeface="Times New Roman" panose="02020603050405020304" pitchFamily="18" charset="0"/>
                </a:rPr>
                <a:t>:         </a:t>
              </a:r>
              <a:r>
                <a:rPr lang="zh-CN" altLang="zh-CN" sz="2800" dirty="0" smtClean="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2</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原理图</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graphicFrame>
          <p:nvGraphicFramePr>
            <p:cNvPr id="14" name="对象 13"/>
            <p:cNvGraphicFramePr>
              <a:graphicFrameLocks noChangeAspect="1"/>
            </p:cNvGraphicFramePr>
            <p:nvPr>
              <p:extLst>
                <p:ext uri="{D42A27DB-BD31-4B8C-83A1-F6EECF244321}">
                  <p14:modId xmlns:p14="http://schemas.microsoft.com/office/powerpoint/2010/main" val="2717400832"/>
                </p:ext>
              </p:extLst>
            </p:nvPr>
          </p:nvGraphicFramePr>
          <p:xfrm>
            <a:off x="1624317" y="1686800"/>
            <a:ext cx="1998662" cy="565150"/>
          </p:xfrm>
          <a:graphic>
            <a:graphicData uri="http://schemas.openxmlformats.org/presentationml/2006/ole">
              <mc:AlternateContent xmlns:mc="http://schemas.openxmlformats.org/markup-compatibility/2006">
                <mc:Choice xmlns:v="urn:schemas-microsoft-com:vml" Requires="v">
                  <p:oleObj spid="_x0000_s2052" name="文档" r:id="rId5" imgW="802727" imgH="226050" progId="Word.Document.12">
                    <p:embed/>
                  </p:oleObj>
                </mc:Choice>
                <mc:Fallback>
                  <p:oleObj name="文档" r:id="rId5" imgW="802727" imgH="226050" progId="Word.Document.12">
                    <p:embed/>
                    <p:pic>
                      <p:nvPicPr>
                        <p:cNvPr id="0" name=""/>
                        <p:cNvPicPr/>
                        <p:nvPr/>
                      </p:nvPicPr>
                      <p:blipFill>
                        <a:blip r:embed="rId6"/>
                        <a:stretch>
                          <a:fillRect/>
                        </a:stretch>
                      </p:blipFill>
                      <p:spPr>
                        <a:xfrm>
                          <a:off x="1624317" y="1686800"/>
                          <a:ext cx="1998662" cy="565150"/>
                        </a:xfrm>
                        <a:prstGeom prst="rect">
                          <a:avLst/>
                        </a:prstGeom>
                      </p:spPr>
                    </p:pic>
                  </p:oleObj>
                </mc:Fallback>
              </mc:AlternateContent>
            </a:graphicData>
          </a:graphic>
        </p:graphicFrame>
      </p:grpSp>
      <p:pic>
        <p:nvPicPr>
          <p:cNvPr id="16" name="24STYS39.eps" descr="id:2147485271;FounderCES"/>
          <p:cNvPicPr/>
          <p:nvPr/>
        </p:nvPicPr>
        <p:blipFill>
          <a:blip r:embed="rId7">
            <a:clrChange>
              <a:clrFrom>
                <a:srgbClr val="FFFFFF"/>
              </a:clrFrom>
              <a:clrTo>
                <a:srgbClr val="FFFFFF">
                  <a:alpha val="0"/>
                </a:srgbClr>
              </a:clrTo>
            </a:clrChange>
          </a:blip>
          <a:stretch>
            <a:fillRect/>
          </a:stretch>
        </p:blipFill>
        <p:spPr>
          <a:xfrm>
            <a:off x="1824583" y="3054220"/>
            <a:ext cx="7870618" cy="1984992"/>
          </a:xfrm>
          <a:prstGeom prst="rect">
            <a:avLst/>
          </a:prstGeom>
        </p:spPr>
      </p:pic>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81000" y="836569"/>
            <a:ext cx="11430000" cy="4573560"/>
            <a:chOff x="381000" y="1362087"/>
            <a:chExt cx="11430000" cy="4573560"/>
          </a:xfrm>
        </p:grpSpPr>
        <p:sp>
          <p:nvSpPr>
            <p:cNvPr id="5" name="矩形 4"/>
            <p:cNvSpPr>
              <a:spLocks noChangeAspect="1"/>
            </p:cNvSpPr>
            <p:nvPr/>
          </p:nvSpPr>
          <p:spPr>
            <a:xfrm>
              <a:off x="381000" y="1362087"/>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3</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实验步骤</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pPr>
              <a:r>
                <a:rPr lang="en-US" altLang="zh-CN" sz="2800" dirty="0">
                  <a:solidFill>
                    <a:srgbClr val="000000"/>
                  </a:solidFill>
                  <a:latin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把小车放在斜面顶端</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金属片放在斜面底端</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用刻度尺测出小车将要通过的路程</a:t>
              </a:r>
              <a:r>
                <a:rPr lang="en-US" altLang="zh-CN" sz="2800" i="1" dirty="0">
                  <a:solidFill>
                    <a:srgbClr val="000000"/>
                  </a:solidFill>
                  <a:latin typeface="Times New Roman" panose="02020603050405020304" pitchFamily="18" charset="0"/>
                </a:rPr>
                <a:t>s</a:t>
              </a:r>
              <a:r>
                <a:rPr lang="en-US" altLang="zh-CN" sz="2800" baseline="-25000" dirty="0">
                  <a:solidFill>
                    <a:srgbClr val="000000"/>
                  </a:solidFill>
                  <a:latin typeface="Times New Roman" panose="02020603050405020304" pitchFamily="18" charset="0"/>
                </a:rPr>
                <a:t>1</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把测得的数据填入下表中。</a:t>
              </a:r>
              <a:endParaRPr lang="zh-CN" altLang="en-US" sz="2800" dirty="0"/>
            </a:p>
            <a:p>
              <a:pPr>
                <a:lnSpc>
                  <a:spcPct val="130000"/>
                </a:lnSpc>
                <a:spcAft>
                  <a:spcPts val="0"/>
                </a:spcAft>
                <a:tabLst>
                  <a:tab pos="1188085" algn="l"/>
                  <a:tab pos="2163445" algn="l"/>
                  <a:tab pos="3142615" algn="l"/>
                  <a:tab pos="4190365" algn="l"/>
                </a:tabLst>
              </a:pP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用秒表测量小车从斜面</a:t>
              </a:r>
              <a:r>
                <a:rPr lang="zh-CN" altLang="zh-CN" sz="2800" dirty="0">
                  <a:solidFill>
                    <a:srgbClr val="000000"/>
                  </a:solidFill>
                  <a:latin typeface="Times New Roman" panose="02020603050405020304" pitchFamily="18" charset="0"/>
                  <a:cs typeface="Times New Roman" panose="02020603050405020304" pitchFamily="18" charset="0"/>
                </a:rPr>
                <a:t>顶端下滑到</a:t>
              </a:r>
              <a:r>
                <a:rPr lang="zh-CN" altLang="zh-CN" sz="2800" dirty="0">
                  <a:solidFill>
                    <a:srgbClr val="000000"/>
                  </a:solidFill>
                  <a:latin typeface="Times New Roman" panose="02020603050405020304" pitchFamily="18" charset="0"/>
                  <a:cs typeface="Times New Roman" panose="02020603050405020304" pitchFamily="18" charset="0"/>
                </a:rPr>
                <a:t>底端撞击金属片的时间</a:t>
              </a:r>
              <a:r>
                <a:rPr lang="en-US" altLang="zh-CN" sz="2800" i="1" dirty="0">
                  <a:solidFill>
                    <a:srgbClr val="000000"/>
                  </a:solidFill>
                  <a:latin typeface="Times New Roman" panose="02020603050405020304" pitchFamily="18" charset="0"/>
                  <a:cs typeface="Times New Roman" panose="02020603050405020304" pitchFamily="18" charset="0"/>
                </a:rPr>
                <a:t>t</a:t>
              </a:r>
              <a:r>
                <a:rPr lang="en-US" altLang="zh-CN" sz="2800" baseline="-250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cs typeface="Times New Roman" panose="02020603050405020304" pitchFamily="18" charset="0"/>
                </a:rPr>
                <a:t>根据测得的</a:t>
              </a:r>
              <a:r>
                <a:rPr lang="en-US" altLang="zh-CN" sz="2800" i="1" dirty="0">
                  <a:solidFill>
                    <a:srgbClr val="000000"/>
                  </a:solidFill>
                  <a:latin typeface="Times New Roman" panose="02020603050405020304" pitchFamily="18" charset="0"/>
                  <a:cs typeface="Times New Roman" panose="02020603050405020304" pitchFamily="18" charset="0"/>
                </a:rPr>
                <a:t>s</a:t>
              </a:r>
              <a:r>
                <a:rPr lang="en-US" altLang="zh-CN" sz="2800" baseline="-250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i="1" dirty="0">
                  <a:solidFill>
                    <a:srgbClr val="000000"/>
                  </a:solidFill>
                  <a:latin typeface="Times New Roman" panose="02020603050405020304" pitchFamily="18" charset="0"/>
                  <a:cs typeface="Times New Roman" panose="02020603050405020304" pitchFamily="18" charset="0"/>
                </a:rPr>
                <a:t>t</a:t>
              </a:r>
              <a:r>
                <a:rPr lang="en-US" altLang="zh-CN" sz="2800" baseline="-25000" dirty="0">
                  <a:solidFill>
                    <a:srgbClr val="000000"/>
                  </a:solidFill>
                  <a:latin typeface="Times New Roman" panose="02020603050405020304" pitchFamily="18" charset="0"/>
                  <a:cs typeface="Times New Roman" panose="02020603050405020304" pitchFamily="18" charset="0"/>
                </a:rPr>
                <a:t>1</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利用公式</a:t>
              </a:r>
              <a:r>
                <a:rPr lang="en-US" altLang="zh-CN" sz="2800" dirty="0">
                  <a:solidFill>
                    <a:srgbClr val="000000"/>
                  </a:solidFill>
                  <a:latin typeface="Times New Roman" panose="02020603050405020304" pitchFamily="18" charset="0"/>
                  <a:cs typeface="Times New Roman" panose="02020603050405020304" pitchFamily="18" charset="0"/>
                </a:rPr>
                <a:t>   </a:t>
              </a:r>
              <a:r>
                <a:rPr lang="en-US" altLang="zh-CN" sz="2800" dirty="0" smtClean="0">
                  <a:solidFill>
                    <a:srgbClr val="000000"/>
                  </a:solidFill>
                  <a:latin typeface="Times New Roman" panose="02020603050405020304" pitchFamily="18" charset="0"/>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算出小车通过斜面全程的平均速度</a:t>
              </a:r>
              <a:r>
                <a:rPr lang="en-US" altLang="zh-CN" sz="2800" i="1" dirty="0">
                  <a:solidFill>
                    <a:srgbClr val="000000"/>
                  </a:solidFill>
                  <a:latin typeface="Times New Roman" panose="02020603050405020304" pitchFamily="18" charset="0"/>
                  <a:cs typeface="Times New Roman" panose="02020603050405020304" pitchFamily="18" charset="0"/>
                </a:rPr>
                <a:t>v</a:t>
              </a:r>
              <a:r>
                <a:rPr lang="en-US" altLang="zh-CN" sz="2800" baseline="-250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pPr>
              <a:r>
                <a:rPr lang="en-US" altLang="zh-CN" sz="2800" dirty="0">
                  <a:solidFill>
                    <a:srgbClr val="000000"/>
                  </a:solidFill>
                  <a:latin typeface="Times New Roman" panose="02020603050405020304" pitchFamily="18" charset="0"/>
                </a:rPr>
                <a:t>(4)</a:t>
              </a:r>
              <a:r>
                <a:rPr lang="zh-CN" altLang="zh-CN" sz="2800" dirty="0">
                  <a:solidFill>
                    <a:srgbClr val="000000"/>
                  </a:solidFill>
                  <a:latin typeface="Times New Roman" panose="02020603050405020304" pitchFamily="18" charset="0"/>
                  <a:cs typeface="Times New Roman" panose="02020603050405020304" pitchFamily="18" charset="0"/>
                </a:rPr>
                <a:t>将金属片移至斜面的中部</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测出斜面顶端到金属片的距离</a:t>
              </a:r>
              <a:r>
                <a:rPr lang="en-US" altLang="zh-CN" sz="2800" i="1" dirty="0">
                  <a:solidFill>
                    <a:srgbClr val="000000"/>
                  </a:solidFill>
                  <a:latin typeface="Times New Roman" panose="02020603050405020304" pitchFamily="18" charset="0"/>
                </a:rPr>
                <a:t>s</a:t>
              </a:r>
              <a:r>
                <a:rPr lang="en-US" altLang="zh-CN" sz="2800" baseline="-25000" dirty="0">
                  <a:solidFill>
                    <a:srgbClr val="000000"/>
                  </a:solidFill>
                  <a:latin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a:t>
              </a:r>
              <a:endParaRPr lang="zh-CN" altLang="en-US" sz="2800" dirty="0"/>
            </a:p>
            <a:p>
              <a:pPr>
                <a:lnSpc>
                  <a:spcPct val="130000"/>
                </a:lnSpc>
                <a:spcAft>
                  <a:spcPts val="0"/>
                </a:spcAft>
                <a:tabLst>
                  <a:tab pos="1188085" algn="l"/>
                  <a:tab pos="2163445" algn="l"/>
                  <a:tab pos="3142615" algn="l"/>
                  <a:tab pos="4190365" algn="l"/>
                </a:tabLst>
              </a:pP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5)</a:t>
              </a:r>
              <a:r>
                <a:rPr lang="zh-CN" altLang="zh-CN" sz="2800" dirty="0">
                  <a:solidFill>
                    <a:srgbClr val="000000"/>
                  </a:solidFill>
                  <a:latin typeface="Times New Roman" panose="02020603050405020304" pitchFamily="18" charset="0"/>
                  <a:cs typeface="Times New Roman" panose="02020603050405020304" pitchFamily="18" charset="0"/>
                </a:rPr>
                <a:t>测出小车从斜面顶端滑过斜面上半段路程</a:t>
              </a:r>
              <a:r>
                <a:rPr lang="en-US" altLang="zh-CN" sz="2800" i="1" dirty="0">
                  <a:solidFill>
                    <a:srgbClr val="000000"/>
                  </a:solidFill>
                  <a:latin typeface="Times New Roman" panose="02020603050405020304" pitchFamily="18" charset="0"/>
                  <a:cs typeface="Times New Roman" panose="02020603050405020304" pitchFamily="18" charset="0"/>
                </a:rPr>
                <a:t>s</a:t>
              </a:r>
              <a:r>
                <a:rPr lang="en-US" altLang="zh-CN" sz="2800" baseline="-250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所用的时间</a:t>
              </a:r>
              <a:r>
                <a:rPr lang="en-US" altLang="zh-CN" sz="2800" i="1" dirty="0">
                  <a:solidFill>
                    <a:srgbClr val="000000"/>
                  </a:solidFill>
                  <a:latin typeface="Times New Roman" panose="02020603050405020304" pitchFamily="18" charset="0"/>
                  <a:cs typeface="Times New Roman" panose="02020603050405020304" pitchFamily="18" charset="0"/>
                </a:rPr>
                <a:t>t</a:t>
              </a:r>
              <a:r>
                <a:rPr lang="en-US" altLang="zh-CN" sz="2800" baseline="-25000" dirty="0">
                  <a:solidFill>
                    <a:srgbClr val="000000"/>
                  </a:solidFill>
                  <a:latin typeface="Times New Roman" panose="02020603050405020304" pitchFamily="18" charset="0"/>
                  <a:cs typeface="Times New Roman" panose="02020603050405020304" pitchFamily="18" charset="0"/>
                </a:rPr>
                <a:t>2</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算出小车通过上半段</a:t>
              </a:r>
              <a:r>
                <a:rPr lang="zh-CN" altLang="zh-CN" sz="2800" dirty="0" smtClean="0">
                  <a:solidFill>
                    <a:srgbClr val="000000"/>
                  </a:solidFill>
                  <a:latin typeface="Times New Roman" panose="02020603050405020304" pitchFamily="18" charset="0"/>
                  <a:cs typeface="Times New Roman" panose="02020603050405020304" pitchFamily="18" charset="0"/>
                </a:rPr>
                <a:t>路程的</a:t>
              </a:r>
              <a:r>
                <a:rPr lang="zh-CN" altLang="zh-CN" sz="2800" dirty="0">
                  <a:solidFill>
                    <a:srgbClr val="000000"/>
                  </a:solidFill>
                  <a:latin typeface="Times New Roman" panose="02020603050405020304" pitchFamily="18" charset="0"/>
                  <a:cs typeface="Times New Roman" panose="02020603050405020304" pitchFamily="18" charset="0"/>
                </a:rPr>
                <a:t>平均速度</a:t>
              </a:r>
              <a:r>
                <a:rPr lang="en-US" altLang="zh-CN" sz="2800" i="1" dirty="0">
                  <a:solidFill>
                    <a:srgbClr val="000000"/>
                  </a:solidFill>
                  <a:latin typeface="Times New Roman" panose="02020603050405020304" pitchFamily="18" charset="0"/>
                  <a:cs typeface="Times New Roman" panose="02020603050405020304" pitchFamily="18" charset="0"/>
                </a:rPr>
                <a:t>v</a:t>
              </a:r>
              <a:r>
                <a:rPr lang="en-US" altLang="zh-CN" sz="2800" baseline="-250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graphicFrame>
          <p:nvGraphicFramePr>
            <p:cNvPr id="18" name="对象 17"/>
            <p:cNvGraphicFramePr>
              <a:graphicFrameLocks noChangeAspect="1"/>
            </p:cNvGraphicFramePr>
            <p:nvPr>
              <p:extLst>
                <p:ext uri="{D42A27DB-BD31-4B8C-83A1-F6EECF244321}">
                  <p14:modId xmlns:p14="http://schemas.microsoft.com/office/powerpoint/2010/main" val="300097796"/>
                </p:ext>
              </p:extLst>
            </p:nvPr>
          </p:nvGraphicFramePr>
          <p:xfrm>
            <a:off x="5061881" y="3598480"/>
            <a:ext cx="1343025" cy="609600"/>
          </p:xfrm>
          <a:graphic>
            <a:graphicData uri="http://schemas.openxmlformats.org/presentationml/2006/ole">
              <mc:AlternateContent xmlns:mc="http://schemas.openxmlformats.org/markup-compatibility/2006">
                <mc:Choice xmlns:v="urn:schemas-microsoft-com:vml" Requires="v">
                  <p:oleObj spid="_x0000_s3076" name="文档" r:id="rId4" imgW="537080" imgH="244378" progId="Word.Document.12">
                    <p:embed/>
                  </p:oleObj>
                </mc:Choice>
                <mc:Fallback>
                  <p:oleObj name="文档" r:id="rId4" imgW="537080" imgH="244378" progId="Word.Document.12">
                    <p:embed/>
                    <p:pic>
                      <p:nvPicPr>
                        <p:cNvPr id="0" name=""/>
                        <p:cNvPicPr/>
                        <p:nvPr/>
                      </p:nvPicPr>
                      <p:blipFill>
                        <a:blip r:embed="rId5"/>
                        <a:stretch>
                          <a:fillRect/>
                        </a:stretch>
                      </p:blipFill>
                      <p:spPr>
                        <a:xfrm>
                          <a:off x="5061881" y="3598480"/>
                          <a:ext cx="1343025" cy="609600"/>
                        </a:xfrm>
                        <a:prstGeom prst="rect">
                          <a:avLst/>
                        </a:prstGeom>
                      </p:spPr>
                    </p:pic>
                  </p:oleObj>
                </mc:Fallback>
              </mc:AlternateContent>
            </a:graphicData>
          </a:graphic>
        </p:graphicFrame>
      </p:grpSp>
    </p:spTree>
    <p:extLst>
      <p:ext uri="{BB962C8B-B14F-4D97-AF65-F5344CB8AC3E}">
        <p14:creationId xmlns:p14="http://schemas.microsoft.com/office/powerpoint/2010/main" val="29454691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81000" y="1038774"/>
            <a:ext cx="11430000" cy="1714059"/>
            <a:chOff x="381000" y="2762471"/>
            <a:chExt cx="11430000" cy="1714059"/>
          </a:xfrm>
        </p:grpSpPr>
        <p:sp>
          <p:nvSpPr>
            <p:cNvPr id="2" name="矩形 1"/>
            <p:cNvSpPr>
              <a:spLocks noChangeAspect="1"/>
            </p:cNvSpPr>
            <p:nvPr/>
          </p:nvSpPr>
          <p:spPr>
            <a:xfrm>
              <a:off x="381000" y="2762471"/>
              <a:ext cx="11430000" cy="171405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(6)</a:t>
              </a:r>
              <a:r>
                <a:rPr lang="zh-CN" altLang="zh-CN" sz="2800" dirty="0">
                  <a:solidFill>
                    <a:srgbClr val="000000"/>
                  </a:solidFill>
                  <a:latin typeface="Times New Roman" panose="02020603050405020304" pitchFamily="18" charset="0"/>
                  <a:cs typeface="Times New Roman" panose="02020603050405020304" pitchFamily="18" charset="0"/>
                </a:rPr>
                <a:t>测下半段路程的小车的平均速度时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应先用刻度尺测出下半段的路程</a:t>
              </a:r>
              <a:r>
                <a:rPr lang="en-US" altLang="zh-CN" sz="2800" i="1" dirty="0">
                  <a:solidFill>
                    <a:srgbClr val="000000"/>
                  </a:solidFill>
                  <a:latin typeface="Times New Roman" panose="02020603050405020304" pitchFamily="18" charset="0"/>
                  <a:cs typeface="Times New Roman" panose="02020603050405020304" pitchFamily="18" charset="0"/>
                </a:rPr>
                <a:t>s</a:t>
              </a:r>
              <a:r>
                <a:rPr lang="en-US" altLang="zh-CN" sz="2800" baseline="-25000" dirty="0">
                  <a:solidFill>
                    <a:srgbClr val="000000"/>
                  </a:solidFill>
                  <a:latin typeface="Times New Roman" panose="02020603050405020304" pitchFamily="18" charset="0"/>
                  <a:cs typeface="Times New Roman" panose="02020603050405020304" pitchFamily="18" charset="0"/>
                </a:rPr>
                <a:t>3</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时间</a:t>
              </a:r>
              <a:r>
                <a:rPr lang="en-US" altLang="zh-CN" sz="2800" i="1" dirty="0">
                  <a:solidFill>
                    <a:srgbClr val="000000"/>
                  </a:solidFill>
                  <a:latin typeface="Times New Roman" panose="02020603050405020304" pitchFamily="18" charset="0"/>
                  <a:cs typeface="Times New Roman" panose="02020603050405020304" pitchFamily="18" charset="0"/>
                </a:rPr>
                <a:t>t</a:t>
              </a:r>
              <a:r>
                <a:rPr lang="en-US" altLang="zh-CN" sz="2800" baseline="-25000" dirty="0">
                  <a:solidFill>
                    <a:srgbClr val="000000"/>
                  </a:solidFill>
                  <a:latin typeface="Times New Roman" panose="02020603050405020304" pitchFamily="18" charset="0"/>
                  <a:cs typeface="Times New Roman" panose="02020603050405020304" pitchFamily="18" charset="0"/>
                </a:rPr>
                <a:t>3</a:t>
              </a:r>
              <a:r>
                <a:rPr lang="en-US" altLang="zh-CN" sz="2800" i="1" dirty="0">
                  <a:solidFill>
                    <a:srgbClr val="000000"/>
                  </a:solidFill>
                  <a:latin typeface="Times New Roman" panose="02020603050405020304" pitchFamily="18" charset="0"/>
                  <a:cs typeface="Times New Roman" panose="02020603050405020304" pitchFamily="18" charset="0"/>
                </a:rPr>
                <a:t>=t</a:t>
              </a:r>
              <a:r>
                <a:rPr lang="en-US" altLang="zh-CN" sz="2800" baseline="-25000" dirty="0">
                  <a:solidFill>
                    <a:srgbClr val="000000"/>
                  </a:solidFill>
                  <a:latin typeface="Times New Roman" panose="02020603050405020304" pitchFamily="18" charset="0"/>
                  <a:cs typeface="Times New Roman" panose="02020603050405020304" pitchFamily="18" charset="0"/>
                </a:rPr>
                <a:t>1</a:t>
              </a:r>
              <a:r>
                <a:rPr lang="en-US" altLang="zh-CN" sz="2800" i="1" dirty="0">
                  <a:solidFill>
                    <a:srgbClr val="000000"/>
                  </a:solidFill>
                  <a:latin typeface="Times New Roman" panose="02020603050405020304" pitchFamily="18" charset="0"/>
                  <a:cs typeface="Times New Roman" panose="02020603050405020304" pitchFamily="18" charset="0"/>
                </a:rPr>
                <a:t>-t</a:t>
              </a:r>
              <a:r>
                <a:rPr lang="en-US" altLang="zh-CN" sz="2800" baseline="-25000" dirty="0">
                  <a:solidFill>
                    <a:srgbClr val="000000"/>
                  </a:solidFill>
                  <a:latin typeface="Times New Roman" panose="02020603050405020304" pitchFamily="18" charset="0"/>
                  <a:cs typeface="Times New Roman" panose="02020603050405020304" pitchFamily="18" charset="0"/>
                </a:rPr>
                <a:t>2</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根据公式</a:t>
              </a:r>
              <a:r>
                <a:rPr lang="en-US" altLang="zh-CN" sz="2800" i="1" dirty="0">
                  <a:solidFill>
                    <a:srgbClr val="000000"/>
                  </a:solidFill>
                  <a:latin typeface="Times New Roman" panose="02020603050405020304" pitchFamily="18" charset="0"/>
                  <a:cs typeface="Times New Roman" panose="02020603050405020304" pitchFamily="18" charset="0"/>
                </a:rPr>
                <a:t>   </a:t>
              </a:r>
              <a:r>
                <a:rPr lang="en-US" altLang="zh-CN" sz="2800" i="1" dirty="0" smtClean="0">
                  <a:solidFill>
                    <a:srgbClr val="000000"/>
                  </a:solidFill>
                  <a:latin typeface="Times New Roman" panose="02020603050405020304" pitchFamily="18" charset="0"/>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求得</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而不能使小车从斜面中间滑下后用秒表测出时间</a:t>
              </a:r>
              <a:r>
                <a:rPr lang="en-US" altLang="zh-CN" sz="2800" i="1" dirty="0">
                  <a:solidFill>
                    <a:srgbClr val="000000"/>
                  </a:solidFill>
                  <a:latin typeface="Times New Roman" panose="02020603050405020304" pitchFamily="18" charset="0"/>
                  <a:cs typeface="Times New Roman" panose="02020603050405020304" pitchFamily="18" charset="0"/>
                </a:rPr>
                <a:t>t</a:t>
              </a:r>
              <a:r>
                <a:rPr lang="en-US" altLang="zh-CN" sz="2800" baseline="-25000" dirty="0">
                  <a:solidFill>
                    <a:srgbClr val="000000"/>
                  </a:solidFill>
                  <a:latin typeface="Times New Roman" panose="02020603050405020304" pitchFamily="18" charset="0"/>
                  <a:cs typeface="Times New Roman" panose="02020603050405020304" pitchFamily="18" charset="0"/>
                </a:rPr>
                <a:t>3</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因为小车从顶端滑下和从中间滑下到达底端时速度是不同的。</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graphicFrame>
          <p:nvGraphicFramePr>
            <p:cNvPr id="8" name="对象 7"/>
            <p:cNvGraphicFramePr>
              <a:graphicFrameLocks noChangeAspect="1"/>
            </p:cNvGraphicFramePr>
            <p:nvPr>
              <p:extLst>
                <p:ext uri="{D42A27DB-BD31-4B8C-83A1-F6EECF244321}">
                  <p14:modId xmlns:p14="http://schemas.microsoft.com/office/powerpoint/2010/main" val="3981614487"/>
                </p:ext>
              </p:extLst>
            </p:nvPr>
          </p:nvGraphicFramePr>
          <p:xfrm>
            <a:off x="3747407" y="3336925"/>
            <a:ext cx="1998662" cy="565150"/>
          </p:xfrm>
          <a:graphic>
            <a:graphicData uri="http://schemas.openxmlformats.org/presentationml/2006/ole">
              <mc:AlternateContent xmlns:mc="http://schemas.openxmlformats.org/markup-compatibility/2006">
                <mc:Choice xmlns:v="urn:schemas-microsoft-com:vml" Requires="v">
                  <p:oleObj spid="_x0000_s1027" name="文档" r:id="rId4" imgW="802727" imgH="226050" progId="Word.Document.12">
                    <p:embed/>
                  </p:oleObj>
                </mc:Choice>
                <mc:Fallback>
                  <p:oleObj name="文档" r:id="rId4" imgW="802727" imgH="226050" progId="Word.Document.12">
                    <p:embed/>
                    <p:pic>
                      <p:nvPicPr>
                        <p:cNvPr id="0" name=""/>
                        <p:cNvPicPr/>
                        <p:nvPr/>
                      </p:nvPicPr>
                      <p:blipFill>
                        <a:blip r:embed="rId5"/>
                        <a:stretch>
                          <a:fillRect/>
                        </a:stretch>
                      </p:blipFill>
                      <p:spPr>
                        <a:xfrm>
                          <a:off x="3747407" y="3336925"/>
                          <a:ext cx="1998662" cy="565150"/>
                        </a:xfrm>
                        <a:prstGeom prst="rect">
                          <a:avLst/>
                        </a:prstGeom>
                      </p:spPr>
                    </p:pic>
                  </p:oleObj>
                </mc:Fallback>
              </mc:AlternateContent>
            </a:graphicData>
          </a:graphic>
        </p:graphicFrame>
      </p:grpSp>
      <p:graphicFrame>
        <p:nvGraphicFramePr>
          <p:cNvPr id="4" name="表格 3"/>
          <p:cNvGraphicFramePr>
            <a:graphicFrameLocks noGrp="1" noChangeAspect="1"/>
          </p:cNvGraphicFramePr>
          <p:nvPr>
            <p:extLst>
              <p:ext uri="{D42A27DB-BD31-4B8C-83A1-F6EECF244321}">
                <p14:modId xmlns:p14="http://schemas.microsoft.com/office/powerpoint/2010/main" val="3077307193"/>
              </p:ext>
            </p:extLst>
          </p:nvPr>
        </p:nvGraphicFramePr>
        <p:xfrm>
          <a:off x="1116724" y="2805382"/>
          <a:ext cx="9635358" cy="1706880"/>
        </p:xfrm>
        <a:graphic>
          <a:graphicData uri="http://schemas.openxmlformats.org/drawingml/2006/table">
            <a:tbl>
              <a:tblPr firstRow="1" firstCol="1" bandRow="1"/>
              <a:tblGrid>
                <a:gridCol w="3211786"/>
                <a:gridCol w="3211786"/>
                <a:gridCol w="3211786"/>
              </a:tblGrid>
              <a:tr h="0">
                <a:tc>
                  <a:txBody>
                    <a:bodyPr/>
                    <a:lstStyle/>
                    <a:p>
                      <a:pPr>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路程</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cm</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运动时间</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平均速度</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(cm·s</a:t>
                      </a:r>
                      <a:r>
                        <a:rPr lang="en-US" sz="28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8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8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en-US" sz="28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8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8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en-US" sz="28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8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8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en-US" sz="2800"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2833532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spect="1"/>
          </p:cNvSpPr>
          <p:nvPr/>
        </p:nvSpPr>
        <p:spPr>
          <a:xfrm>
            <a:off x="381000" y="1298429"/>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4</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注意事项</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调整斜面的高度适中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使小车刚好从斜面上滑下</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不能太快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这样做主要是为了便于测量时间。</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计时开始与小车释放应该是同时的</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小车碰撞金属片时马上停止计时。必须专人操作。正式实验前应该练习几次</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熟练之后会使测量的数据更准确。</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4317406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1020"/>
            <a:ext cx="11430000" cy="121264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跟踪练习</a:t>
            </a:r>
            <a:r>
              <a:rPr lang="en-US" altLang="zh-CN" sz="2800" b="1" dirty="0">
                <a:solidFill>
                  <a:srgbClr val="FF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如图所示</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smtClean="0">
                <a:solidFill>
                  <a:srgbClr val="000000"/>
                </a:solidFill>
                <a:latin typeface="Times New Roman" panose="02020603050405020304" pitchFamily="18" charset="0"/>
                <a:cs typeface="Times New Roman" panose="02020603050405020304" pitchFamily="18" charset="0"/>
              </a:rPr>
              <a:t>探究</a:t>
            </a:r>
            <a:r>
              <a:rPr lang="zh-CN" altLang="zh-CN" sz="2800" dirty="0">
                <a:solidFill>
                  <a:srgbClr val="000000"/>
                </a:solidFill>
                <a:latin typeface="Times New Roman" panose="02020603050405020304" pitchFamily="18" charset="0"/>
                <a:cs typeface="Times New Roman" panose="02020603050405020304" pitchFamily="18" charset="0"/>
              </a:rPr>
              <a:t>小车从斜面上下滑时的速度变化的</a:t>
            </a:r>
            <a:r>
              <a:rPr lang="zh-CN" altLang="zh-CN" sz="2800" dirty="0" smtClean="0">
                <a:solidFill>
                  <a:srgbClr val="000000"/>
                </a:solidFill>
                <a:latin typeface="Times New Roman" panose="02020603050405020304" pitchFamily="18" charset="0"/>
                <a:cs typeface="Times New Roman" panose="02020603050405020304" pitchFamily="18" charset="0"/>
              </a:rPr>
              <a:t>实验</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下列做法能有效减小时间测量误差的是</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i="1" dirty="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4" name="24STYS40.eps" descr="id:2147485293;FounderCES"/>
          <p:cNvPicPr/>
          <p:nvPr/>
        </p:nvPicPr>
        <p:blipFill>
          <a:blip r:embed="rId2">
            <a:clrChange>
              <a:clrFrom>
                <a:srgbClr val="FFFFFF"/>
              </a:clrFrom>
              <a:clrTo>
                <a:srgbClr val="FFFFFF">
                  <a:alpha val="0"/>
                </a:srgbClr>
              </a:clrTo>
            </a:clrChange>
          </a:blip>
          <a:stretch>
            <a:fillRect/>
          </a:stretch>
        </p:blipFill>
        <p:spPr>
          <a:xfrm>
            <a:off x="2445724" y="1143396"/>
            <a:ext cx="6340924" cy="2263706"/>
          </a:xfrm>
          <a:prstGeom prst="rect">
            <a:avLst/>
          </a:prstGeom>
        </p:spPr>
      </p:pic>
      <p:sp>
        <p:nvSpPr>
          <p:cNvPr id="3" name="矩形 2"/>
          <p:cNvSpPr>
            <a:spLocks noChangeAspect="1"/>
          </p:cNvSpPr>
          <p:nvPr/>
        </p:nvSpPr>
        <p:spPr>
          <a:xfrm>
            <a:off x="381000" y="3428122"/>
            <a:ext cx="11430000" cy="11539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A.</a:t>
            </a:r>
            <a:r>
              <a:rPr lang="zh-CN" altLang="zh-CN" sz="2800" dirty="0">
                <a:solidFill>
                  <a:srgbClr val="000000"/>
                </a:solidFill>
                <a:latin typeface="Times New Roman" panose="02020603050405020304" pitchFamily="18" charset="0"/>
                <a:cs typeface="Times New Roman" panose="02020603050405020304" pitchFamily="18" charset="0"/>
              </a:rPr>
              <a:t>将斜面等分成更多段</a:t>
            </a:r>
            <a:r>
              <a:rPr lang="en-US" altLang="zh-CN" sz="2800" dirty="0">
                <a:solidFill>
                  <a:srgbClr val="000000"/>
                </a:solidFill>
                <a:latin typeface="Times New Roman" panose="02020603050405020304" pitchFamily="18" charset="0"/>
                <a:cs typeface="Times New Roman" panose="02020603050405020304" pitchFamily="18" charset="0"/>
              </a:rPr>
              <a:t>	B.</a:t>
            </a:r>
            <a:r>
              <a:rPr lang="zh-CN" altLang="zh-CN" sz="2800" dirty="0">
                <a:solidFill>
                  <a:srgbClr val="000000"/>
                </a:solidFill>
                <a:latin typeface="Times New Roman" panose="02020603050405020304" pitchFamily="18" charset="0"/>
                <a:cs typeface="Times New Roman" panose="02020603050405020304" pitchFamily="18" charset="0"/>
              </a:rPr>
              <a:t>适当减小斜面的坡度</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C.</a:t>
            </a:r>
            <a:r>
              <a:rPr lang="zh-CN" altLang="zh-CN" sz="2800" dirty="0">
                <a:solidFill>
                  <a:srgbClr val="000000"/>
                </a:solidFill>
                <a:latin typeface="Times New Roman" panose="02020603050405020304" pitchFamily="18" charset="0"/>
                <a:cs typeface="Times New Roman" panose="02020603050405020304" pitchFamily="18" charset="0"/>
              </a:rPr>
              <a:t>换用质量更大的小车</a:t>
            </a:r>
            <a:r>
              <a:rPr lang="en-US" altLang="zh-CN" sz="2800" dirty="0">
                <a:solidFill>
                  <a:srgbClr val="000000"/>
                </a:solidFill>
                <a:latin typeface="Times New Roman" panose="02020603050405020304" pitchFamily="18" charset="0"/>
                <a:cs typeface="Times New Roman" panose="02020603050405020304" pitchFamily="18" charset="0"/>
              </a:rPr>
              <a:t>	D.</a:t>
            </a:r>
            <a:r>
              <a:rPr lang="zh-CN" altLang="zh-CN" sz="2800" dirty="0">
                <a:solidFill>
                  <a:srgbClr val="000000"/>
                </a:solidFill>
                <a:latin typeface="Times New Roman" panose="02020603050405020304" pitchFamily="18" charset="0"/>
                <a:cs typeface="Times New Roman" panose="02020603050405020304" pitchFamily="18" charset="0"/>
              </a:rPr>
              <a:t>听到撞击金属片声停止计时</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7" name="矩形 6"/>
          <p:cNvSpPr>
            <a:spLocks noChangeAspect="1"/>
          </p:cNvSpPr>
          <p:nvPr/>
        </p:nvSpPr>
        <p:spPr>
          <a:xfrm>
            <a:off x="5726588" y="524403"/>
            <a:ext cx="423514" cy="604909"/>
          </a:xfrm>
          <a:prstGeom prst="rect">
            <a:avLst/>
          </a:prstGeom>
        </p:spPr>
        <p:txBody>
          <a:bodyPr wrap="none">
            <a:spAutoFit/>
          </a:bodyPr>
          <a:lstStyle/>
          <a:p>
            <a:pPr>
              <a:lnSpc>
                <a:spcPct val="130000"/>
              </a:lnSpc>
            </a:pPr>
            <a:r>
              <a:rPr lang="en-US" altLang="zh-CN" sz="2800" dirty="0" smtClean="0">
                <a:solidFill>
                  <a:srgbClr val="FF0000"/>
                </a:solidFill>
                <a:latin typeface="Times New Roman" panose="02020603050405020304" pitchFamily="18" charset="0"/>
                <a:cs typeface="Times New Roman" panose="02020603050405020304" pitchFamily="18" charset="0"/>
              </a:rPr>
              <a:t>B</a:t>
            </a:r>
            <a:endParaRPr lang="zh-CN" altLang="en-US" sz="2800" dirty="0"/>
          </a:p>
        </p:txBody>
      </p:sp>
      <p:sp>
        <p:nvSpPr>
          <p:cNvPr id="8" name="矩形 7"/>
          <p:cNvSpPr>
            <a:spLocks noChangeAspect="1"/>
          </p:cNvSpPr>
          <p:nvPr/>
        </p:nvSpPr>
        <p:spPr>
          <a:xfrm>
            <a:off x="381000" y="4582028"/>
            <a:ext cx="11430000" cy="2280689"/>
          </a:xfrm>
          <a:prstGeom prst="rect">
            <a:avLst/>
          </a:prstGeom>
        </p:spPr>
        <p:txBody>
          <a:bodyPr>
            <a:spAutoFit/>
          </a:bodyPr>
          <a:lstStyle/>
          <a:p>
            <a:pPr>
              <a:lnSpc>
                <a:spcPct val="130000"/>
              </a:lnSpc>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解析</a:t>
            </a:r>
            <a:r>
              <a:rPr lang="en-US" altLang="zh-CN" sz="2800" dirty="0" smtClean="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实验时小车下滑的速度过快</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不便于测量时间</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因此可减小斜面的倾斜角度。将斜面等分成更多段、换用质量更大的小车、听到撞击金属片声停止计时均不影响小车的下滑速度</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适当减小斜面的高度可减小小车的运动速度</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便于测量时间</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减小时间测量误差。故</a:t>
            </a:r>
            <a:r>
              <a:rPr lang="en-US" altLang="zh-CN" sz="2800" dirty="0">
                <a:solidFill>
                  <a:srgbClr val="000000"/>
                </a:solidFill>
                <a:latin typeface="Times New Roman" panose="02020603050405020304" pitchFamily="18" charset="0"/>
              </a:rPr>
              <a:t>A</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800" dirty="0">
                <a:solidFill>
                  <a:srgbClr val="000000"/>
                </a:solidFill>
                <a:latin typeface="Times New Roman" panose="02020603050405020304" pitchFamily="18" charset="0"/>
              </a:rPr>
              <a:t>C</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800" dirty="0">
                <a:solidFill>
                  <a:srgbClr val="000000"/>
                </a:solidFill>
                <a:latin typeface="Times New Roman" panose="02020603050405020304" pitchFamily="18" charset="0"/>
              </a:rPr>
              <a:t>D</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sz="2800" dirty="0">
                <a:solidFill>
                  <a:srgbClr val="000000"/>
                </a:solidFill>
                <a:latin typeface="Times New Roman" panose="02020603050405020304" pitchFamily="18" charset="0"/>
              </a:rPr>
              <a:t>,B</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en-US" sz="2800" dirty="0"/>
          </a:p>
        </p:txBody>
      </p:sp>
    </p:spTree>
    <p:extLst>
      <p:ext uri="{BB962C8B-B14F-4D97-AF65-F5344CB8AC3E}">
        <p14:creationId xmlns:p14="http://schemas.microsoft.com/office/powerpoint/2010/main" val="550048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docProps/app.xml><?xml version="1.0" encoding="utf-8"?>
<Properties xmlns="http://schemas.openxmlformats.org/officeDocument/2006/extended-properties" xmlns:vt="http://schemas.openxmlformats.org/officeDocument/2006/docPropsVTypes">
  <Template>新模板</Template>
  <TotalTime>299</TotalTime>
  <Words>895</Words>
  <Application>Microsoft Office PowerPoint</Application>
  <PresentationFormat>宽屏</PresentationFormat>
  <Paragraphs>63</Paragraphs>
  <Slides>13</Slides>
  <Notes>0</Notes>
  <HiddenSlides>0</HiddenSlides>
  <MMClips>0</MMClips>
  <ScaleCrop>false</ScaleCrop>
  <HeadingPairs>
    <vt:vector size="8" baseType="variant">
      <vt:variant>
        <vt:lpstr>已用的字体</vt:lpstr>
      </vt:variant>
      <vt:variant>
        <vt:i4>11</vt:i4>
      </vt:variant>
      <vt:variant>
        <vt:lpstr>主题</vt:lpstr>
      </vt:variant>
      <vt:variant>
        <vt:i4>2</vt:i4>
      </vt:variant>
      <vt:variant>
        <vt:lpstr>嵌入 OLE 服务器</vt:lpstr>
      </vt:variant>
      <vt:variant>
        <vt:i4>1</vt:i4>
      </vt:variant>
      <vt:variant>
        <vt:lpstr>幻灯片标题</vt:lpstr>
      </vt:variant>
      <vt:variant>
        <vt:i4>13</vt:i4>
      </vt:variant>
    </vt:vector>
  </HeadingPairs>
  <TitlesOfParts>
    <vt:vector size="27" baseType="lpstr">
      <vt:lpstr>NEU-BZ-S92</vt:lpstr>
      <vt:lpstr>仿宋</vt:lpstr>
      <vt:lpstr>黑体</vt:lpstr>
      <vt:lpstr>华文隶书</vt:lpstr>
      <vt:lpstr>楷体</vt:lpstr>
      <vt:lpstr>隶书</vt:lpstr>
      <vt:lpstr>宋体</vt:lpstr>
      <vt:lpstr>微软雅黑</vt:lpstr>
      <vt:lpstr>Arial</vt:lpstr>
      <vt:lpstr>Calibri</vt:lpstr>
      <vt:lpstr>Times New Roman</vt:lpstr>
      <vt:lpstr>Office 主题</vt:lpstr>
      <vt:lpstr>专业教辅课件Q:251490010</vt:lpstr>
      <vt:lpstr>文档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Microsoft</cp:lastModifiedBy>
  <cp:revision>38</cp:revision>
  <dcterms:created xsi:type="dcterms:W3CDTF">2021-07-19T03:09:34Z</dcterms:created>
  <dcterms:modified xsi:type="dcterms:W3CDTF">2024-09-29T06:16:34Z</dcterms:modified>
</cp:coreProperties>
</file>