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0" r:id="rId2"/>
  </p:sldMasterIdLst>
  <p:sldIdLst>
    <p:sldId id="352" r:id="rId3"/>
    <p:sldId id="342" r:id="rId4"/>
    <p:sldId id="296" r:id="rId5"/>
    <p:sldId id="346" r:id="rId6"/>
    <p:sldId id="345" r:id="rId7"/>
    <p:sldId id="347" r:id="rId8"/>
    <p:sldId id="348" r:id="rId9"/>
    <p:sldId id="349" r:id="rId10"/>
    <p:sldId id="350" r:id="rId11"/>
    <p:sldId id="351" r:id="rId12"/>
    <p:sldId id="295" r:id="rId1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FFEE"/>
    <a:srgbClr val="C9FFDE"/>
    <a:srgbClr val="D5FFE5"/>
    <a:srgbClr val="4040C8"/>
    <a:srgbClr val="8FCFFF"/>
    <a:srgbClr val="C1EBF5"/>
    <a:srgbClr val="FFC000"/>
    <a:srgbClr val="3D7351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99" autoAdjust="0"/>
    <p:restoredTop sz="94660"/>
  </p:normalViewPr>
  <p:slideViewPr>
    <p:cSldViewPr snapToGrid="0" showGuides="1">
      <p:cViewPr varScale="1">
        <p:scale>
          <a:sx n="91" d="100"/>
          <a:sy n="91" d="100"/>
        </p:scale>
        <p:origin x="348" y="96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006189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2008466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3146998" y="2638174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5" name="组合 84"/>
          <p:cNvGrpSpPr/>
          <p:nvPr userDrawn="1"/>
        </p:nvGrpSpPr>
        <p:grpSpPr>
          <a:xfrm>
            <a:off x="2432136" y="3438899"/>
            <a:ext cx="3058452" cy="1271682"/>
            <a:chOff x="1125321" y="485528"/>
            <a:chExt cx="3058452" cy="1271682"/>
          </a:xfrm>
        </p:grpSpPr>
        <p:grpSp>
          <p:nvGrpSpPr>
            <p:cNvPr id="86" name="组合 85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9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7" name="组合 86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9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8" name="组合 87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9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9" name="组合 88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0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1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98" name="组合 97"/>
          <p:cNvGrpSpPr/>
          <p:nvPr userDrawn="1"/>
        </p:nvGrpSpPr>
        <p:grpSpPr>
          <a:xfrm>
            <a:off x="4150520" y="1626356"/>
            <a:ext cx="3058452" cy="1271682"/>
            <a:chOff x="1125321" y="485528"/>
            <a:chExt cx="3058452" cy="1271682"/>
          </a:xfrm>
        </p:grpSpPr>
        <p:grpSp>
          <p:nvGrpSpPr>
            <p:cNvPr id="99" name="组合 98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0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00" name="组合 99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0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01" name="组合 100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0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02" name="组合 101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10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12" name="组合 111"/>
          <p:cNvGrpSpPr/>
          <p:nvPr userDrawn="1"/>
        </p:nvGrpSpPr>
        <p:grpSpPr>
          <a:xfrm>
            <a:off x="6409615" y="3746097"/>
            <a:ext cx="3058452" cy="1271682"/>
            <a:chOff x="1125321" y="485528"/>
            <a:chExt cx="3058452" cy="1271682"/>
          </a:xfrm>
        </p:grpSpPr>
        <p:grpSp>
          <p:nvGrpSpPr>
            <p:cNvPr id="113" name="组合 112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2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14" name="组合 113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2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15" name="组合 114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16" name="组合 115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11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:a16="http://schemas.microsoft.com/office/drawing/2014/main" xmlns="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360791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398950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957568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833347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004008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8.xml"/><Relationship Id="rId9" Type="http://schemas.openxmlformats.org/officeDocument/2006/relationships/slide" Target="../slides/slide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8139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9" r:id="rId2"/>
    <p:sldLayoutId id="2147483652" r:id="rId3"/>
    <p:sldLayoutId id="2147483682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16295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57589" y="3939326"/>
            <a:ext cx="11429211" cy="1889772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656" b="1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第</a:t>
            </a:r>
            <a:r>
              <a:rPr lang="en-US" altLang="zh-CN" sz="4656" b="1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4</a:t>
            </a:r>
            <a:r>
              <a:rPr lang="zh-CN" altLang="en-US" sz="4656" b="1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节　眼睛和眼镜</a:t>
            </a:r>
          </a:p>
        </p:txBody>
      </p:sp>
    </p:spTree>
    <p:extLst>
      <p:ext uri="{BB962C8B-B14F-4D97-AF65-F5344CB8AC3E}">
        <p14:creationId xmlns:p14="http://schemas.microsoft.com/office/powerpoint/2010/main" val="1261313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81000" y="1758073"/>
            <a:ext cx="11430000" cy="233294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【点拨】</a:t>
            </a:r>
            <a:r>
              <a: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US" altLang="zh-CN" sz="2800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sz="28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pic>
        <p:nvPicPr>
          <p:cNvPr id="5" name="KW8TRX134.eps" descr="id:2147486544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253253" y="2372151"/>
            <a:ext cx="7069423" cy="15309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9926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1853022" y="1865726"/>
            <a:ext cx="8703138" cy="2243931"/>
          </a:xfrm>
          <a:prstGeom prst="rect">
            <a:avLst/>
          </a:prstGeom>
          <a:noFill/>
          <a:ln w="38100" cap="flat">
            <a:solidFill>
              <a:srgbClr val="3D7351"/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314700" y="2526026"/>
            <a:ext cx="54737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5400" b="1" smtClean="0">
                <a:latin typeface="+mn-ea"/>
              </a:rPr>
              <a:t>本课结束</a:t>
            </a:r>
            <a:endParaRPr lang="zh-CN" altLang="en-US" sz="5400" b="1">
              <a:latin typeface="+mn-ea"/>
            </a:endParaRPr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1981200" y="2025316"/>
            <a:ext cx="8460660" cy="1965675"/>
          </a:xfrm>
          <a:prstGeom prst="rect">
            <a:avLst/>
          </a:prstGeom>
          <a:noFill/>
          <a:ln w="38100" cap="flat">
            <a:solidFill>
              <a:srgbClr val="3D7351"/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52345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500417" y="336338"/>
            <a:ext cx="264687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  <a:endParaRPr lang="zh-CN" altLang="en-US" sz="66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25" name="圆角矩形 24">
            <a:hlinkClick r:id="rId2" action="ppaction://hlinksldjump"/>
          </p:cNvPr>
          <p:cNvSpPr/>
          <p:nvPr/>
        </p:nvSpPr>
        <p:spPr>
          <a:xfrm>
            <a:off x="4110107" y="230739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基础</a:t>
            </a:r>
            <a:r>
              <a:rPr lang="en-US" altLang="zh-CN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自主预习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6" name="圆角矩形 25">
            <a:hlinkClick r:id="rId3" action="ppaction://hlinksldjump"/>
          </p:cNvPr>
          <p:cNvSpPr/>
          <p:nvPr/>
        </p:nvSpPr>
        <p:spPr>
          <a:xfrm>
            <a:off x="4110107" y="354094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探究</a:t>
            </a:r>
            <a:r>
              <a:rPr lang="en-US" altLang="zh-CN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重难解析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220331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</a:t>
              </a:r>
              <a:r>
                <a:rPr lang="en-US" altLang="zh-CN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自主预习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81000" y="1315849"/>
            <a:ext cx="11430000" cy="401340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一、眼睛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阅读教材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回答下列问题。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眼睛的成像原理跟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成像原理相同。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眼球的</a:t>
            </a:r>
            <a:r>
              <a:rPr lang="en-US" altLang="zh-CN" sz="28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________________________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相当于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凸透镜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正常眼睛的像成在</a:t>
            </a:r>
            <a:r>
              <a:rPr lang="en-US" altLang="zh-CN" sz="28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上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眼睛靠</a:t>
            </a:r>
            <a:r>
              <a:rPr lang="en-US" altLang="zh-CN" sz="28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调节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晶状体的形状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远、近的物体都能看到。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正常眼睛的明视距离大约是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cm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838903" y="2435607"/>
            <a:ext cx="1351652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照相机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2147275" y="2985799"/>
            <a:ext cx="4224233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晶状体和角膜的共同</a:t>
            </a: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作用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1036324" y="3545423"/>
            <a:ext cx="1351652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视网膜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2109957" y="4097864"/>
            <a:ext cx="1351652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睫状体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5576064" y="4651681"/>
            <a:ext cx="543739" cy="6049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25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202415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1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81000" y="1785606"/>
            <a:ext cx="11430000" cy="233294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二、近视眼和远视眼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阅读教材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回答下列问题。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近视眼的晶状体太</a:t>
            </a:r>
            <a:r>
              <a:rPr lang="en-US" altLang="zh-CN" sz="28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选填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厚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或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薄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”),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像成在视网膜的</a:t>
            </a:r>
            <a:r>
              <a:rPr lang="en-US" altLang="zh-CN" sz="28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远视眼的晶状体太</a:t>
            </a:r>
            <a:r>
              <a:rPr lang="en-US" altLang="zh-CN" sz="28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选填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厚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或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薄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”),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像成在视网膜的</a:t>
            </a:r>
            <a:r>
              <a:rPr lang="en-US" altLang="zh-CN" sz="28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859924" y="2901493"/>
            <a:ext cx="633507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厚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10145111" y="2901492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前方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3859924" y="3459681"/>
            <a:ext cx="54373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薄</a:t>
            </a:r>
            <a:endParaRPr lang="zh-CN" altLang="en-US" sz="2800" dirty="0"/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10145111" y="3459680"/>
            <a:ext cx="902811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后方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5232521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18" grpId="0"/>
      <p:bldP spid="1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21" name="组合 20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23" name="平行四边形 22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平行四边形 23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平行四边形 24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平行四边形 25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矩形 21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28" name="图片 27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9" name="文本框 28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探究</a:t>
              </a:r>
              <a:r>
                <a:rPr lang="en-US" altLang="zh-CN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重难解析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81000" y="950990"/>
            <a:ext cx="11430000" cy="115390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一、眼睛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眼睛与照相机对比。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3111871879"/>
              </p:ext>
            </p:extLst>
          </p:nvPr>
        </p:nvGraphicFramePr>
        <p:xfrm>
          <a:off x="381000" y="2125916"/>
          <a:ext cx="11430000" cy="3840480"/>
        </p:xfrm>
        <a:graphic>
          <a:graphicData uri="http://schemas.openxmlformats.org/drawingml/2006/table">
            <a:tbl>
              <a:tblPr firstRow="1" firstCol="1" bandRow="1"/>
              <a:tblGrid>
                <a:gridCol w="1773621"/>
                <a:gridCol w="5846379"/>
                <a:gridCol w="3810000"/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比较项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眼睛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照相机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row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结构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晶状体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相当于凸透镜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镜头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相当于凸透镜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瞳孔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光圈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视网膜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有感光细胞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底片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有感光材料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成像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倒立、缩小、实像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调节作用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像距不变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当物距改变时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通过改变晶状体的形状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来改变焦距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使视网膜上成的像清晰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26670" marR="26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焦距不变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当物距改变时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通过改变镜头与底片间的距离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来改变像距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使底片上成的像清晰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26670" marR="26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90858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81000" y="124972"/>
            <a:ext cx="11430000" cy="33945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跟踪练习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正常的人眼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能将物体的像始终成在视网膜上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从而看清远近不同的物体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这是由于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不断改变晶状体的焦距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使像成在视网膜上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不断改变物距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使像成在视网膜上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不断改变像距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使像成在视网膜上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以上说法均不正确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15" name="矩形 14"/>
          <p:cNvSpPr>
            <a:spLocks noChangeAspect="1"/>
          </p:cNvSpPr>
          <p:nvPr/>
        </p:nvSpPr>
        <p:spPr>
          <a:xfrm>
            <a:off x="3681247" y="654068"/>
            <a:ext cx="444352" cy="6049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endParaRPr lang="zh-CN" altLang="en-US" sz="2800" dirty="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381000" y="3519491"/>
            <a:ext cx="11430000" cy="283436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800" dirty="0" smtClean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人眼晶状体的曲度可以调节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当看远处物体时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晶状体变薄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折光能力变弱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焦距变长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使像成在视网膜上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;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当看近处的物体时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晶状体变厚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折光能力变强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焦距变短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也能使像成在视网膜上。故正常的人眼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能将物体的像始终成在视网膜上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从而看清远近不同的物体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是由于不断改变晶状体的焦距。故选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A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34499667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890112"/>
            <a:ext cx="11430000" cy="22742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【点拨】</a:t>
            </a:r>
            <a:r>
              <a: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该题考查了人眼的构造及视物原理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了解人眼的构造及其视物原理是解答此题的关键。人眼相当于一个照相机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晶状体和角膜的共同作用相当于一个凸透镜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正常人的眼睛通过改变晶状体的厚度可以使物体的像成在视网膜上。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8269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81000" y="42040"/>
            <a:ext cx="11430000" cy="116038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二、近视眼、远视眼的成因及其矫正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</a:pP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近视眼、远视眼及其矫正。</a:t>
            </a:r>
            <a:endParaRPr lang="zh-CN" altLang="en-US" sz="2800" dirty="0"/>
          </a:p>
        </p:txBody>
      </p:sp>
      <p:graphicFrame>
        <p:nvGraphicFramePr>
          <p:cNvPr id="6" name="表格 5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1947610130"/>
              </p:ext>
            </p:extLst>
          </p:nvPr>
        </p:nvGraphicFramePr>
        <p:xfrm>
          <a:off x="381000" y="1212932"/>
          <a:ext cx="11430000" cy="5120640"/>
        </p:xfrm>
        <a:graphic>
          <a:graphicData uri="http://schemas.openxmlformats.org/drawingml/2006/table">
            <a:tbl>
              <a:tblPr firstRow="1" firstCol="1" bandRow="1"/>
              <a:tblGrid>
                <a:gridCol w="1836683"/>
                <a:gridCol w="4782207"/>
                <a:gridCol w="4811110"/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项目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近视眼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远视眼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症状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只能看清近处物体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只能看清远处物体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产生的原因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晶状体太厚或眼球在前后方向上太长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33020" marR="330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晶状体太薄或眼球在前后方向上太短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33020" marR="330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成像的位置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视网膜前方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视网膜后方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模型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NEU-BZ-S92" panose="02020503000000020003" pitchFamily="18" charset="-122"/>
                          <a:ea typeface="NEU-BZ-S92" panose="02020503000000020003" pitchFamily="18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en-US" sz="2800" dirty="0" smtClean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endParaRPr lang="en-US" altLang="zh-CN" sz="2800" dirty="0" smtClean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NEU-BZ-S92" panose="02020503000000020003" pitchFamily="18" charset="-122"/>
                          <a:ea typeface="NEU-BZ-S92" panose="02020503000000020003" pitchFamily="18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矫正的方法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佩戴凹透镜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佩戴凸透镜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矫正原理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在眼睛前加一个凹透镜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使光线发散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经晶状体后使光束会聚在视网膜上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在眼睛前加一个凸透镜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使光线会聚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经晶状体后使光束会聚在视网膜上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7" name="KW8TRX132.ep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09676" y="3377202"/>
            <a:ext cx="2271013" cy="1181425"/>
          </a:xfrm>
          <a:prstGeom prst="rect">
            <a:avLst/>
          </a:prstGeom>
        </p:spPr>
      </p:pic>
      <p:pic>
        <p:nvPicPr>
          <p:cNvPr id="8" name="KW8TRX133.ep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933995" y="3377201"/>
            <a:ext cx="2428225" cy="1181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98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545385"/>
            <a:ext cx="11430000" cy="28931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跟踪练习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右图是小刚同学患病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眼睛的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光路图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下列说法不正确的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是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小刚患的是近视眼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应佩戴凹透镜进行矫正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和患病前的晶状体相比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其焦距变大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经常做眼保健操可以预防患这类眼睛疾病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pic>
        <p:nvPicPr>
          <p:cNvPr id="9" name="KW8TRX134-1.eps" descr="id:2147486530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644404" y="1344547"/>
            <a:ext cx="2939514" cy="1468763"/>
          </a:xfrm>
          <a:prstGeom prst="rect">
            <a:avLst/>
          </a:prstGeom>
        </p:spPr>
      </p:pic>
      <p:sp>
        <p:nvSpPr>
          <p:cNvPr id="10" name="矩形 9"/>
          <p:cNvSpPr>
            <a:spLocks noChangeAspect="1"/>
          </p:cNvSpPr>
          <p:nvPr/>
        </p:nvSpPr>
        <p:spPr>
          <a:xfrm>
            <a:off x="10954407" y="555895"/>
            <a:ext cx="423514" cy="6049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endParaRPr lang="zh-CN" altLang="en-US" sz="2800" dirty="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81000" y="3438485"/>
            <a:ext cx="11430000" cy="22742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800" dirty="0" smtClean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根据图示可知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来自远处的光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提前会聚在视网膜前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这是近视眼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;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凹透镜对光有发散作用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可以矫正近视眼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小刚可佩戴凹透镜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A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B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正确。和患病前晶状体相比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患病后晶状体的折光能力增强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其焦距变小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C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错误。经常做眼保健操可以缓解眼疲劳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保护眼睛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预防患这类眼睛疾病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D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正确。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37381330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4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296</TotalTime>
  <Words>640</Words>
  <Application>Microsoft Office PowerPoint</Application>
  <PresentationFormat>宽屏</PresentationFormat>
  <Paragraphs>83</Paragraphs>
  <Slides>11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11</vt:i4>
      </vt:variant>
    </vt:vector>
  </HeadingPairs>
  <TitlesOfParts>
    <vt:vector size="24" baseType="lpstr">
      <vt:lpstr>NEU-BZ-S92</vt:lpstr>
      <vt:lpstr>仿宋</vt:lpstr>
      <vt:lpstr>黑体</vt:lpstr>
      <vt:lpstr>华文隶书</vt:lpstr>
      <vt:lpstr>楷体</vt:lpstr>
      <vt:lpstr>隶书</vt:lpstr>
      <vt:lpstr>宋体</vt:lpstr>
      <vt:lpstr>微软雅黑</vt:lpstr>
      <vt:lpstr>Arial</vt:lpstr>
      <vt:lpstr>Calibri</vt:lpstr>
      <vt:lpstr>Times New Roman</vt:lpstr>
      <vt:lpstr>Office 主题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Microsoft</cp:lastModifiedBy>
  <cp:revision>38</cp:revision>
  <dcterms:created xsi:type="dcterms:W3CDTF">2021-07-19T03:09:34Z</dcterms:created>
  <dcterms:modified xsi:type="dcterms:W3CDTF">2024-09-30T02:17:21Z</dcterms:modified>
</cp:coreProperties>
</file>