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6" r:id="rId3"/>
    <p:sldId id="342" r:id="rId4"/>
    <p:sldId id="296" r:id="rId5"/>
    <p:sldId id="345" r:id="rId6"/>
    <p:sldId id="347" r:id="rId7"/>
    <p:sldId id="353" r:id="rId8"/>
    <p:sldId id="349" r:id="rId9"/>
    <p:sldId id="348" r:id="rId10"/>
    <p:sldId id="357" r:id="rId11"/>
    <p:sldId id="350" r:id="rId12"/>
    <p:sldId id="351" r:id="rId13"/>
    <p:sldId id="354" r:id="rId14"/>
    <p:sldId id="346" r:id="rId15"/>
    <p:sldId id="352" r:id="rId16"/>
    <p:sldId id="355" r:id="rId17"/>
    <p:sldId id="295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48" y="9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4428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35769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3146998" y="2638174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组合 84"/>
          <p:cNvGrpSpPr/>
          <p:nvPr userDrawn="1"/>
        </p:nvGrpSpPr>
        <p:grpSpPr>
          <a:xfrm>
            <a:off x="2432136" y="3438899"/>
            <a:ext cx="3058452" cy="1271682"/>
            <a:chOff x="1125321" y="485528"/>
            <a:chExt cx="3058452" cy="1271682"/>
          </a:xfrm>
        </p:grpSpPr>
        <p:grpSp>
          <p:nvGrpSpPr>
            <p:cNvPr id="86" name="组合 85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9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9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9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0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 userDrawn="1"/>
        </p:nvGrpSpPr>
        <p:grpSpPr>
          <a:xfrm>
            <a:off x="4150520" y="1626356"/>
            <a:ext cx="3058452" cy="1271682"/>
            <a:chOff x="1125321" y="485528"/>
            <a:chExt cx="3058452" cy="1271682"/>
          </a:xfrm>
        </p:grpSpPr>
        <p:grpSp>
          <p:nvGrpSpPr>
            <p:cNvPr id="99" name="组合 98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0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0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0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0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 userDrawn="1"/>
        </p:nvGrpSpPr>
        <p:grpSpPr>
          <a:xfrm>
            <a:off x="6409615" y="3746097"/>
            <a:ext cx="3058452" cy="1271682"/>
            <a:chOff x="1125321" y="485528"/>
            <a:chExt cx="3058452" cy="1271682"/>
          </a:xfrm>
        </p:grpSpPr>
        <p:grpSp>
          <p:nvGrpSpPr>
            <p:cNvPr id="113" name="组合 112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2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2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11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736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4708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3891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5111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7000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704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4.emf"/><Relationship Id="rId4" Type="http://schemas.openxmlformats.org/officeDocument/2006/relationships/package" Target="../embeddings/Microsoft_Word___4.doc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7.emf"/><Relationship Id="rId4" Type="http://schemas.openxmlformats.org/officeDocument/2006/relationships/package" Target="../embeddings/Microsoft_Word___5.docx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8.emf"/><Relationship Id="rId4" Type="http://schemas.openxmlformats.org/officeDocument/2006/relationships/package" Target="../embeddings/Microsoft_Word___6.docx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__1.docx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oleObject" Target="../embeddings/oleObject2.bin"/><Relationship Id="rId7" Type="http://schemas.openxmlformats.org/officeDocument/2006/relationships/package" Target="../embeddings/Microsoft_Word___3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__2.docx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章末整合</a:t>
            </a:r>
          </a:p>
        </p:txBody>
      </p:sp>
    </p:spTree>
    <p:extLst>
      <p:ext uri="{BB962C8B-B14F-4D97-AF65-F5344CB8AC3E}">
        <p14:creationId xmlns:p14="http://schemas.microsoft.com/office/powerpoint/2010/main" val="225374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74409"/>
            <a:ext cx="11430000" cy="17184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典型分析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一个铁球的质量为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158 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体积为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则此铁球是空心的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还是实心的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如果此球是空心的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在空心部分注满水银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该球的质量为多少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?(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水银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103403"/>
            <a:ext cx="11430000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铁球是空心的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在空心部分注满水银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该球的质量为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294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0554157"/>
              </p:ext>
            </p:extLst>
          </p:nvPr>
        </p:nvGraphicFramePr>
        <p:xfrm>
          <a:off x="444022" y="2755889"/>
          <a:ext cx="11366978" cy="991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文档" r:id="rId4" imgW="4546791" imgH="396786" progId="Word.Document.12">
                  <p:embed/>
                </p:oleObj>
              </mc:Choice>
              <mc:Fallback>
                <p:oleObj name="文档" r:id="rId4" imgW="4546791" imgH="39678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4022" y="2755889"/>
                        <a:ext cx="11366978" cy="9919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>
            <a:spLocks noChangeAspect="1"/>
          </p:cNvSpPr>
          <p:nvPr/>
        </p:nvSpPr>
        <p:spPr>
          <a:xfrm>
            <a:off x="381000" y="3695304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此球是空心。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空心部分体积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注入水银的质量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水银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g,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球的总质量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158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294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027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0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专题三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密度与温度的关系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典型分析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图甲为标准大气压下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~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10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水的密度随温度变化的图像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图乙为北方冬天湖水温度分布示意图。在寒冷的冬天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湖面封冻了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湖底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处的水温却有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4 </a:t>
            </a:r>
            <a:r>
              <a:rPr lang="zh-CN" altLang="zh-CN" sz="2800" dirty="0">
                <a:solidFill>
                  <a:srgbClr val="000000"/>
                </a:solidFill>
                <a:cs typeface="宋体" panose="02010600030101010101" pitchFamily="2" charset="-122"/>
              </a:rPr>
              <a:t>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鱼儿可以自由自在地游动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示意图中从上至下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处均为水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根据图像及水的其他性质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下列分析判断正确的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endParaRPr lang="zh-CN" altLang="en-US" sz="2800" dirty="0"/>
          </a:p>
        </p:txBody>
      </p:sp>
      <p:pic>
        <p:nvPicPr>
          <p:cNvPr id="4" name="CW8TRX52.eps" descr="id:214748748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20659" y="2817303"/>
            <a:ext cx="3872307" cy="1788444"/>
          </a:xfrm>
          <a:prstGeom prst="rect">
            <a:avLst/>
          </a:prstGeom>
        </p:spPr>
      </p:pic>
      <p:pic>
        <p:nvPicPr>
          <p:cNvPr id="5" name="CW8TRX53.eps" descr="id:214748749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77091" y="3491493"/>
            <a:ext cx="3455534" cy="2228507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81000" y="4514825"/>
            <a:ext cx="11430000" cy="227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时密度最小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具有热胀冷缩的性质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cs typeface="宋体" panose="02010600030101010101" pitchFamily="2" charset="-122"/>
              </a:rPr>
              <a:t>℃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温度越高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密度越小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乙图中从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到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湖水的温度逐渐降低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636550" y="4578083"/>
            <a:ext cx="633507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0116800" y="5730510"/>
            <a:ext cx="543739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1084086" y="2806793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48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81000" y="1935856"/>
            <a:ext cx="11430000" cy="2332946"/>
            <a:chOff x="381000" y="2482394"/>
            <a:chExt cx="11430000" cy="2332946"/>
          </a:xfrm>
        </p:grpSpPr>
        <p:sp>
          <p:nvSpPr>
            <p:cNvPr id="10" name="矩形 9"/>
            <p:cNvSpPr>
              <a:spLocks noChangeAspect="1"/>
            </p:cNvSpPr>
            <p:nvPr/>
          </p:nvSpPr>
          <p:spPr>
            <a:xfrm>
              <a:off x="381000" y="2482394"/>
              <a:ext cx="11430000" cy="23329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解析</a:t>
              </a:r>
              <a:r>
                <a:rPr lang="en-US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: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由图甲可知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在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zh-CN" altLang="zh-CN" sz="2800" dirty="0">
                  <a:solidFill>
                    <a:srgbClr val="000000"/>
                  </a:solidFill>
                  <a:latin typeface="NEU-BZ-S92" panose="02020503000000020003" pitchFamily="18" charset="-122"/>
                  <a:cs typeface="宋体" panose="02010600030101010101" pitchFamily="2" charset="-122"/>
                </a:rPr>
                <a:t>℃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时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水的密度最大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错误。水在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~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zh-CN" altLang="zh-CN" sz="2800" dirty="0">
                  <a:solidFill>
                    <a:srgbClr val="000000"/>
                  </a:solidFill>
                  <a:latin typeface="NEU-BZ-S92" panose="02020503000000020003" pitchFamily="18" charset="-122"/>
                  <a:cs typeface="宋体" panose="02010600030101010101" pitchFamily="2" charset="-122"/>
                </a:rPr>
                <a:t>℃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范围内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温度升高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密度变小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根据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lang="en-US" altLang="zh-CN" sz="2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知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说明体积变大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具有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热胀冷缩的性质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正确。水在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~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zh-CN" altLang="zh-CN" sz="2800" dirty="0">
                  <a:solidFill>
                    <a:srgbClr val="000000"/>
                  </a:solidFill>
                  <a:latin typeface="NEU-BZ-S92" panose="02020503000000020003" pitchFamily="18" charset="-122"/>
                  <a:cs typeface="宋体" panose="02010600030101010101" pitchFamily="2" charset="-122"/>
                </a:rPr>
                <a:t>℃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范围内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温度越高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密度越大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错误。图乙中从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到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湖水的温度逐渐升高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故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错误。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1" name="对象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49817171"/>
                </p:ext>
              </p:extLst>
            </p:nvPr>
          </p:nvGraphicFramePr>
          <p:xfrm>
            <a:off x="4263095" y="3104055"/>
            <a:ext cx="1365250" cy="609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1" name="文档" r:id="rId4" imgW="548734" imgH="244378" progId="Word.Document.12">
                    <p:embed/>
                  </p:oleObj>
                </mc:Choice>
                <mc:Fallback>
                  <p:oleObj name="文档" r:id="rId4" imgW="548734" imgH="244378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263095" y="3104055"/>
                          <a:ext cx="1365250" cy="609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2839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运用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融会贯通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81000" y="1411630"/>
            <a:ext cx="11430000" cy="339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典型分析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阅读短文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回答下列问题。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环保新材料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某冰壶是用一种特殊的塑木复合材料制成。这种材料弥补了纯木材和纯塑料的不足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是一种新型环保材料。其密度为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应用成本略高于木材。但可以制成空心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加工成各式材料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应用成本会逐渐降低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成为新材料发展的重点方向之一。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63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022055"/>
            <a:ext cx="11430000" cy="39546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若航天员将该冰壶带上空间站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变大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变小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把一个塑木板材切割为大小不同的两块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大块的密度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选填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小块的密度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若一块实心塑木板材的面积为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厚度为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cm,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则该块塑木板材的质量为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现有一个密封的空心塑木板材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经测量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其体积为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 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116 g,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则其空心部分的体积为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002517" y="1043075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不变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241221" y="2142701"/>
            <a:ext cx="992579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等于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403428" y="3264486"/>
            <a:ext cx="709938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116</a:t>
            </a:r>
            <a:endParaRPr lang="zh-CN" altLang="en-US" sz="2800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522075" y="4371818"/>
            <a:ext cx="543739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61786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-10510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若航天员将该冰壶带上空间站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因质量是物体的一种属性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与物体空间位置的变化无关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所以其质量不变。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密度是物质本身的一种特性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与物质的种类和状态有关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与物质的质量和体积无关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当把一个板材切割为大小不同的两块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大块的密度等于小块的密度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塑木板材的厚度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m,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一块实心塑木板材的体积为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塑木的密度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该块塑木板材的质量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m=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kg/m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质量为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116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的塑木板材中塑木的体积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实心部分的体积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9484"/>
              </p:ext>
            </p:extLst>
          </p:nvPr>
        </p:nvGraphicFramePr>
        <p:xfrm>
          <a:off x="482094" y="5561562"/>
          <a:ext cx="9567180" cy="657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文档" r:id="rId4" imgW="3826872" imgH="263066" progId="Word.Document.12">
                  <p:embed/>
                </p:oleObj>
              </mc:Choice>
              <mc:Fallback>
                <p:oleObj name="文档" r:id="rId4" imgW="3826872" imgH="26306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2094" y="5561562"/>
                        <a:ext cx="9567180" cy="6576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381000" y="6219227"/>
            <a:ext cx="922720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其空心部分的体积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202317"/>
            <a:ext cx="11430000" cy="5985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44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4110107" y="1708308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网络建构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4110107" y="2941860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" name="圆角矩形 4">
            <a:hlinkClick r:id="rId4" action="ppaction://hlinksldjump"/>
          </p:cNvPr>
          <p:cNvSpPr/>
          <p:nvPr/>
        </p:nvSpPr>
        <p:spPr>
          <a:xfrm>
            <a:off x="4110107" y="4175412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运用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融会贯通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网络建构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8" name="CW8TRX50.eps" descr="id:214749315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4185" y="827400"/>
            <a:ext cx="4643224" cy="598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436329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专题一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图像法比较密度的大小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运用图像法解答问题的一般步骤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明确图像中横纵坐标表示的物理量分别是什么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注意认清横坐标和纵坐标上的最小分格各表示的数值大小和单位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明确图像所表示的物理意义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根据图像对题目提出的问题作出判断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得到结论。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01435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典型分析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下图是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两种物质的质量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与体积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的关系图像。由图可知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两种物质的密度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en-US" altLang="zh-CN" sz="2800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en-US" altLang="zh-CN" sz="2800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和水的密度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之间的关系正确的是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en-US" altLang="zh-CN" sz="28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en-US" altLang="zh-CN" sz="2800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en-US" altLang="zh-CN" sz="2800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</a:t>
            </a:r>
            <a:r>
              <a:rPr lang="en-US" altLang="zh-CN" sz="28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en-US" altLang="zh-CN" sz="28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en-US" altLang="zh-CN" sz="2800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altLang="zh-CN" sz="28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en-US" altLang="zh-CN" sz="2800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en-US" altLang="zh-CN" sz="2800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en-US" altLang="zh-CN" sz="2800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</a:t>
            </a:r>
            <a:r>
              <a:rPr lang="en-US" altLang="zh-CN" sz="28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en-US" altLang="zh-CN" sz="2800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en-US" altLang="zh-CN" sz="2800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Microsoft Yi Baiti" panose="03000500000000000000" pitchFamily="66" charset="0"/>
                <a:cs typeface="Times New Roman" panose="02020603050405020304" pitchFamily="18" charset="0"/>
              </a:rPr>
              <a:t>ρ</a:t>
            </a:r>
            <a:r>
              <a:rPr lang="en-US" altLang="zh-CN" sz="2800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5" name="CW8TRX51.eps" descr="id:214748745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9143" y="1488844"/>
            <a:ext cx="4173823" cy="3249494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10474486" y="895231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1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14428"/>
            <a:ext cx="5984331" cy="59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由图像可知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=V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altLang="zh-CN" sz="28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2939768"/>
              </p:ext>
            </p:extLst>
          </p:nvPr>
        </p:nvGraphicFramePr>
        <p:xfrm>
          <a:off x="465063" y="2218690"/>
          <a:ext cx="11366978" cy="991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文档" r:id="rId4" imgW="4546791" imgH="396786" progId="Word.Document.12">
                  <p:embed/>
                </p:oleObj>
              </mc:Choice>
              <mc:Fallback>
                <p:oleObj name="文档" r:id="rId4" imgW="4546791" imgH="39678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5063" y="2218690"/>
                        <a:ext cx="11366978" cy="9919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381000" y="3171610"/>
            <a:ext cx="159050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46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36160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专题二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判断物体是空心还是实心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解决问题的方法很多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实质上都是根据密度的定义式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比较实际物体与实心物体的质量、体积或密度之间是否存在差异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即质量比较法、体积比较法和密度比较法。如果存在差异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则实际物体是空心的。</a:t>
            </a:r>
            <a:endParaRPr lang="zh-CN" altLang="zh-CN" sz="280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43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81000" y="545983"/>
            <a:ext cx="11430000" cy="5133713"/>
            <a:chOff x="381000" y="545983"/>
            <a:chExt cx="11430000" cy="5133713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81000" y="545983"/>
              <a:ext cx="11430000" cy="51337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(1)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通过比较密度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即根据已知量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——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物体的质量和体积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应用公式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计算出物体的密度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然后把计算出的物体密度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Microsoft Yi Baiti" panose="03000500000000000000" pitchFamily="66" charset="0"/>
                  <a:cs typeface="Times New Roman" panose="02020603050405020304" pitchFamily="18" charset="0"/>
                </a:rPr>
                <a:t>ρ</a:t>
              </a:r>
              <a:r>
                <a:rPr lang="zh-CN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算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跟密度表中的物质密度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Microsoft Yi Baiti" panose="03000500000000000000" pitchFamily="66" charset="0"/>
                  <a:cs typeface="Times New Roman" panose="02020603050405020304" pitchFamily="18" charset="0"/>
                </a:rPr>
                <a:t>ρ</a:t>
              </a:r>
              <a:r>
                <a:rPr lang="zh-CN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表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进行比较。若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Microsoft Yi Baiti" panose="03000500000000000000" pitchFamily="66" charset="0"/>
                  <a:cs typeface="Times New Roman" panose="02020603050405020304" pitchFamily="18" charset="0"/>
                </a:rPr>
                <a:t>ρ</a:t>
              </a:r>
              <a:r>
                <a:rPr lang="zh-CN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算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Microsoft Yi Baiti" panose="03000500000000000000" pitchFamily="66" charset="0"/>
                  <a:cs typeface="Times New Roman" panose="02020603050405020304" pitchFamily="18" charset="0"/>
                </a:rPr>
                <a:t>ρ</a:t>
              </a:r>
              <a:r>
                <a:rPr lang="zh-CN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表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则物体为实心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;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若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Microsoft Yi Baiti" panose="03000500000000000000" pitchFamily="66" charset="0"/>
                  <a:cs typeface="Times New Roman" panose="02020603050405020304" pitchFamily="18" charset="0"/>
                </a:rPr>
                <a:t>ρ</a:t>
              </a:r>
              <a:r>
                <a:rPr lang="zh-CN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算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&lt;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Microsoft Yi Baiti" panose="03000500000000000000" pitchFamily="66" charset="0"/>
                  <a:cs typeface="Times New Roman" panose="02020603050405020304" pitchFamily="18" charset="0"/>
                </a:rPr>
                <a:t>ρ</a:t>
              </a:r>
              <a:r>
                <a:rPr lang="zh-CN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表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则物体为空心。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(2)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通过比较质量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即根据已知量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——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物体的体积和物质的密度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通过公式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m=</a:t>
              </a:r>
              <a:r>
                <a:rPr lang="en-US" altLang="zh-CN" sz="2800" i="1" dirty="0" err="1">
                  <a:solidFill>
                    <a:srgbClr val="000000"/>
                  </a:solidFill>
                  <a:latin typeface="Times New Roman" panose="02020603050405020304" pitchFamily="18" charset="0"/>
                  <a:ea typeface="Microsoft Yi Baiti" panose="03000500000000000000" pitchFamily="66" charset="0"/>
                  <a:cs typeface="Times New Roman" panose="02020603050405020304" pitchFamily="18" charset="0"/>
                </a:rPr>
                <a:t>ρ</a:t>
              </a:r>
              <a:r>
                <a:rPr lang="en-US" altLang="zh-CN" sz="28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计算出物体为实心时的质量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然后把该质量跟题目中物体的质量进行比较。若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zh-CN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算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=m</a:t>
              </a:r>
              <a:r>
                <a:rPr lang="zh-CN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题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则物体为实心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;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若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zh-CN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算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&gt;m</a:t>
              </a:r>
              <a:r>
                <a:rPr lang="zh-CN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题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则物体为空心。</a:t>
              </a:r>
              <a:endParaRPr lang="zh-CN" altLang="zh-CN" sz="2800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(3)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通过比较体积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即根据已知量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——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物体的质量和物质的密度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通过</a:t>
              </a:r>
              <a:r>
                <a:rPr lang="zh-CN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公式</a:t>
              </a:r>
              <a:endPara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2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计算出物体为实心时的体积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然后把该体积跟题目中物体的体积进行比较。若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zh-CN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算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=V</a:t>
              </a:r>
              <a:r>
                <a:rPr lang="zh-CN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题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则物体为实心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;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若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zh-CN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算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&lt;V</a:t>
              </a:r>
              <a:r>
                <a:rPr lang="zh-CN" altLang="zh-CN" sz="2800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题</a:t>
              </a:r>
              <a:r>
                <a:rPr lang="en-US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zh-CN" altLang="zh-CN" sz="28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则物体为空心。</a:t>
              </a:r>
              <a:endParaRPr lang="zh-CN" altLang="zh-CN" sz="2800" dirty="0">
                <a:solidFill>
                  <a:srgbClr val="000000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7" name="对象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63261730"/>
                </p:ext>
              </p:extLst>
            </p:nvPr>
          </p:nvGraphicFramePr>
          <p:xfrm>
            <a:off x="10359095" y="556493"/>
            <a:ext cx="1150937" cy="565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" name="文档" r:id="rId4" imgW="459710" imgH="226050" progId="Word.Document.12">
                    <p:embed/>
                  </p:oleObj>
                </mc:Choice>
                <mc:Fallback>
                  <p:oleObj name="文档" r:id="rId4" imgW="459710" imgH="22605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0359095" y="556493"/>
                          <a:ext cx="1150937" cy="5651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对象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96130995"/>
                </p:ext>
              </p:extLst>
            </p:nvPr>
          </p:nvGraphicFramePr>
          <p:xfrm>
            <a:off x="610750" y="4480909"/>
            <a:ext cx="1150937" cy="565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9" name="文档" r:id="rId7" imgW="459710" imgH="244019" progId="Word.Document.12">
                    <p:embed/>
                  </p:oleObj>
                </mc:Choice>
                <mc:Fallback>
                  <p:oleObj name="文档" r:id="rId7" imgW="459710" imgH="244019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10750" y="4480909"/>
                          <a:ext cx="1150937" cy="5651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6620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35062"/>
            <a:ext cx="11430000" cy="2834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我们可以根据题目的要求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选择合适的判断方法。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空心问题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在实际考查中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命题者还常常设计求空心部分的体积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或者在空心部分注满某种物质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液体、固体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求总质量等。这样的话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我们选择体积比较法判断比较方便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因为我们在判断空心、实心的时候就已经计算出了物质的体积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物体体积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题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减去物质体积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算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就是空心部分的体积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空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题</a:t>
            </a:r>
            <a:r>
              <a: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-V</a:t>
            </a:r>
            <a:r>
              <a:rPr lang="zh-CN" altLang="zh-CN" sz="28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12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306</TotalTime>
  <Words>1214</Words>
  <Application>Microsoft Office PowerPoint</Application>
  <PresentationFormat>宽屏</PresentationFormat>
  <Paragraphs>69</Paragraphs>
  <Slides>16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NEU-BZ-S92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Microsoft Yi Baiti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45</cp:revision>
  <dcterms:created xsi:type="dcterms:W3CDTF">2021-07-19T03:09:34Z</dcterms:created>
  <dcterms:modified xsi:type="dcterms:W3CDTF">2024-09-30T03:03:11Z</dcterms:modified>
</cp:coreProperties>
</file>