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</p:sldMasterIdLst>
  <p:sldIdLst>
    <p:sldId id="351" r:id="rId3"/>
    <p:sldId id="342" r:id="rId4"/>
    <p:sldId id="296" r:id="rId5"/>
    <p:sldId id="346" r:id="rId6"/>
    <p:sldId id="345" r:id="rId7"/>
    <p:sldId id="347" r:id="rId8"/>
    <p:sldId id="348" r:id="rId9"/>
    <p:sldId id="349" r:id="rId10"/>
    <p:sldId id="350" r:id="rId11"/>
    <p:sldId id="295" r:id="rId1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1" d="100"/>
          <a:sy n="91" d="100"/>
        </p:scale>
        <p:origin x="348" y="96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953049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8518259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3146998" y="2638174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5" name="组合 84"/>
          <p:cNvGrpSpPr/>
          <p:nvPr userDrawn="1"/>
        </p:nvGrpSpPr>
        <p:grpSpPr>
          <a:xfrm>
            <a:off x="2432136" y="3438899"/>
            <a:ext cx="3058452" cy="1271682"/>
            <a:chOff x="1125321" y="485528"/>
            <a:chExt cx="3058452" cy="1271682"/>
          </a:xfrm>
        </p:grpSpPr>
        <p:grpSp>
          <p:nvGrpSpPr>
            <p:cNvPr id="86" name="组合 85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9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7" name="组合 86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9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8" name="组合 87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9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9" name="组合 88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0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1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98" name="组合 97"/>
          <p:cNvGrpSpPr/>
          <p:nvPr userDrawn="1"/>
        </p:nvGrpSpPr>
        <p:grpSpPr>
          <a:xfrm>
            <a:off x="4150520" y="1626356"/>
            <a:ext cx="3058452" cy="1271682"/>
            <a:chOff x="1125321" y="485528"/>
            <a:chExt cx="3058452" cy="1271682"/>
          </a:xfrm>
        </p:grpSpPr>
        <p:grpSp>
          <p:nvGrpSpPr>
            <p:cNvPr id="99" name="组合 98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0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0" name="组合 99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0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1" name="组合 100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0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2" name="组合 101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10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12" name="组合 111"/>
          <p:cNvGrpSpPr/>
          <p:nvPr userDrawn="1"/>
        </p:nvGrpSpPr>
        <p:grpSpPr>
          <a:xfrm>
            <a:off x="6409615" y="3746097"/>
            <a:ext cx="3058452" cy="1271682"/>
            <a:chOff x="1125321" y="485528"/>
            <a:chExt cx="3058452" cy="1271682"/>
          </a:xfrm>
        </p:grpSpPr>
        <p:grpSp>
          <p:nvGrpSpPr>
            <p:cNvPr id="113" name="组合 112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2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4" name="组合 113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2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5" name="组合 114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6" name="组合 115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11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699626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462113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07463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17555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892617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9462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第</a:t>
            </a:r>
            <a:r>
              <a:rPr lang="en-US" altLang="zh-CN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1</a:t>
            </a:r>
            <a:r>
              <a:rPr lang="zh-CN" altLang="en-US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节　质量</a:t>
            </a:r>
          </a:p>
        </p:txBody>
      </p:sp>
    </p:spTree>
    <p:extLst>
      <p:ext uri="{BB962C8B-B14F-4D97-AF65-F5344CB8AC3E}">
        <p14:creationId xmlns:p14="http://schemas.microsoft.com/office/powerpoint/2010/main" val="4253023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1853022" y="1865726"/>
            <a:ext cx="8703138" cy="2243931"/>
          </a:xfrm>
          <a:prstGeom prst="rect">
            <a:avLst/>
          </a:prstGeom>
          <a:noFill/>
          <a:ln w="38100" cap="flat">
            <a:solidFill>
              <a:srgbClr val="3D7351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314700" y="2526026"/>
            <a:ext cx="54737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5400" b="1" smtClean="0">
                <a:latin typeface="+mn-ea"/>
              </a:rPr>
              <a:t>本课结束</a:t>
            </a:r>
            <a:endParaRPr lang="zh-CN" altLang="en-US" sz="5400" b="1">
              <a:latin typeface="+mn-ea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981200" y="2025316"/>
            <a:ext cx="8460660" cy="1965675"/>
          </a:xfrm>
          <a:prstGeom prst="rect">
            <a:avLst/>
          </a:prstGeom>
          <a:noFill/>
          <a:ln w="38100" cap="flat">
            <a:solidFill>
              <a:srgbClr val="3D7351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52345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4110107" y="230739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</a:t>
            </a:r>
            <a:r>
              <a:rPr lang="en-US" altLang="zh-CN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自主预习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4110107" y="354094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探究</a:t>
            </a:r>
            <a:r>
              <a:rPr lang="en-US" altLang="zh-CN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重难解析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自主预习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783783"/>
            <a:ext cx="11430000" cy="569386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一、质量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阅读教材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回答下列问题。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我们生活中的一杯水与一桶水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组成它们的物质都是水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但是一杯水和一桶水所含水的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多少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相同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不相同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物理学上把物体所含物质的多少叫作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生活中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我们说买了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斤鸡蛋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“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斤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指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的是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二、质量的测量工具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阅读教材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回答下列问题。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生活中我们到市场买菜、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水果</a:t>
            </a:r>
            <a:r>
              <a:rPr lang="zh-CN" altLang="en-US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粮食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售货员用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来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称量质量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物理实验室里用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来称量质量。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513081" y="2467139"/>
            <a:ext cx="1351652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相同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6847423" y="3018137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质量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059289" y="3561006"/>
            <a:ext cx="2069797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鸡蛋的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质量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8495579" y="5231359"/>
            <a:ext cx="633507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秤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3682107" y="5789548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天平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1400425"/>
            <a:ext cx="11430000" cy="345325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三、托盘天平的使用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阅读教材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回答下列问题。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使用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天平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被测物体的质量不能超过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向天平的盘中加减砝码时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能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不能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用手接触砝码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潮湿的物体或化学药品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能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不能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直接放到天平的托盘中。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6508531" y="2497455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称量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5016062" y="3087174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不能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4721773" y="3640944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不能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390914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8" name="图片 27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9" name="文本框 28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探究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重难解析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1284319"/>
            <a:ext cx="11430000" cy="39546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一、质量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物体是由物质组成的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物体所含物质的多少叫作质量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表示。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单位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国际单位制中质量的基本单位是千克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(kg),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常用单位还有吨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(t)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、克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(g)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、毫克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(mg)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换算关系为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t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kg,1 kg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g,1 g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mg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质量是物体本身的固有属性。物体的质量不随它的形状、物态、温度以及所处的地理位置的改变而改变。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938266"/>
            <a:ext cx="11430000" cy="121264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跟踪练习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国际标准足球的质量约为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A.5 g	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B.50 g	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C.500 g	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D.5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000 g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81000" y="3363546"/>
            <a:ext cx="11430000" cy="115390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【点拨】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本题考查对生活中常见物体的数据的了解情况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结合生活实际及数据大小进行估测。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6287814" y="938266"/>
            <a:ext cx="423514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zh-CN" altLang="en-US" sz="2800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81000" y="2150906"/>
            <a:ext cx="11430000" cy="121264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国际标准足球的质量相当于三个苹果的质量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约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500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,C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7931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5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244887"/>
            <a:ext cx="11430000" cy="569386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二、托盘天平的使用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托盘天平的使用方法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看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观察天平的称量以及标尺上的分度值。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放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把天平放在水平台上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把游码移到标尺左端的零刻度线处。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调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调节天平横梁上的平衡螺母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使指针指在分度盘的中线处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这时横梁水平平衡。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称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把被测物体放在左盘里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用镊子向右盘里加减砝码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并调节游码在标尺上的位置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直到横梁恢复水平平衡。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记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被测物体的质量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盘中砝码总质量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游码左端在标尺上所对应的质量。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2741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10510"/>
            <a:ext cx="7645042" cy="5937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跟踪练习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小明利用天平测量一小石块的质量时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81000" y="2903328"/>
            <a:ext cx="11430000" cy="40134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他应将天平放在水平工作台上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先将游码移至标尺左端的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处。接着若发现指针所指位置如图甲所示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则他应将平衡螺母向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左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右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调节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从而使天平横梁在水平位置平衡。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小明在称量过程中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犯了两个错误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如图乙所示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请写出其中一个错误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___________________________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___________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规范操作后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经调节天平再次平衡后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所用砝码和游码位置如图丙所示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那么小明所称量的小石块的质量是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1734291" y="620956"/>
            <a:ext cx="9304435" cy="2411944"/>
            <a:chOff x="1734291" y="662996"/>
            <a:chExt cx="9304435" cy="2411944"/>
          </a:xfrm>
        </p:grpSpPr>
        <p:pic>
          <p:nvPicPr>
            <p:cNvPr id="4" name="CW8TRX01.eps" descr="id:2147486889;FounderCES"/>
            <p:cNvPicPr/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734291" y="1533655"/>
              <a:ext cx="1434856" cy="1077104"/>
            </a:xfrm>
            <a:prstGeom prst="rect">
              <a:avLst/>
            </a:prstGeom>
          </p:spPr>
        </p:pic>
        <p:pic>
          <p:nvPicPr>
            <p:cNvPr id="5" name="CW8TRX02.eps" descr="id:2147486896;FounderCES"/>
            <p:cNvPicPr/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272692" y="662996"/>
              <a:ext cx="2640187" cy="1947763"/>
            </a:xfrm>
            <a:prstGeom prst="rect">
              <a:avLst/>
            </a:prstGeom>
          </p:spPr>
        </p:pic>
        <p:pic>
          <p:nvPicPr>
            <p:cNvPr id="6" name="CW8TRX03.eps" descr="id:2147486903;FounderCES"/>
            <p:cNvPicPr/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8016424" y="1252839"/>
              <a:ext cx="3022302" cy="1357920"/>
            </a:xfrm>
            <a:prstGeom prst="rect">
              <a:avLst/>
            </a:prstGeom>
          </p:spPr>
        </p:pic>
        <p:sp>
          <p:nvSpPr>
            <p:cNvPr id="8" name="矩形 7"/>
            <p:cNvSpPr>
              <a:spLocks noChangeAspect="1"/>
            </p:cNvSpPr>
            <p:nvPr/>
          </p:nvSpPr>
          <p:spPr>
            <a:xfrm>
              <a:off x="2134965" y="2481188"/>
              <a:ext cx="633507" cy="59375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28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甲</a:t>
              </a:r>
              <a:r>
                <a:rPr lang="en-US" altLang="zh-CN" sz="28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endParaRPr lang="zh-CN" altLang="zh-CN" sz="2800" dirty="0">
                <a:solidFill>
                  <a:srgbClr val="000000"/>
                </a:solidFill>
                <a:effectLst/>
                <a:latin typeface="NEU-BZ-S92" panose="02020503000000020003" pitchFamily="18" charset="-122"/>
                <a:ea typeface="NEU-BZ-S92" panose="02020503000000020003" pitchFamily="18" charset="-122"/>
                <a:cs typeface="Times New Roman" panose="02020603050405020304" pitchFamily="18" charset="0"/>
              </a:endParaRPr>
            </a:p>
          </p:txBody>
        </p:sp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5478655" y="2481188"/>
              <a:ext cx="543739" cy="59375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en-US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乙</a:t>
              </a:r>
              <a:endParaRPr lang="zh-CN" altLang="zh-CN" sz="2800" dirty="0">
                <a:solidFill>
                  <a:srgbClr val="000000"/>
                </a:solidFill>
                <a:effectLst/>
                <a:latin typeface="NEU-BZ-S92" panose="02020503000000020003" pitchFamily="18" charset="-122"/>
                <a:ea typeface="NEU-BZ-S92" panose="02020503000000020003" pitchFamily="18" charset="-122"/>
                <a:cs typeface="Times New Roman" panose="02020603050405020304" pitchFamily="18" charset="0"/>
              </a:endParaRPr>
            </a:p>
          </p:txBody>
        </p:sp>
        <p:sp>
          <p:nvSpPr>
            <p:cNvPr id="10" name="矩形 9"/>
            <p:cNvSpPr>
              <a:spLocks noChangeAspect="1"/>
            </p:cNvSpPr>
            <p:nvPr/>
          </p:nvSpPr>
          <p:spPr>
            <a:xfrm>
              <a:off x="9217136" y="2481188"/>
              <a:ext cx="543739" cy="59375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en-US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丙</a:t>
              </a:r>
              <a:endParaRPr lang="zh-CN" altLang="zh-CN" sz="2800" dirty="0">
                <a:solidFill>
                  <a:srgbClr val="000000"/>
                </a:solidFill>
                <a:effectLst/>
                <a:latin typeface="NEU-BZ-S92" panose="02020503000000020003" pitchFamily="18" charset="-122"/>
                <a:ea typeface="NEU-BZ-S92" panose="02020503000000020003" pitchFamily="18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12" name="矩形 11"/>
          <p:cNvSpPr>
            <a:spLocks noChangeAspect="1"/>
          </p:cNvSpPr>
          <p:nvPr/>
        </p:nvSpPr>
        <p:spPr>
          <a:xfrm>
            <a:off x="9527575" y="2913838"/>
            <a:ext cx="1710725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零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刻度线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9969010" y="3466462"/>
            <a:ext cx="54373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右</a:t>
            </a:r>
            <a:endParaRPr lang="zh-CN" altLang="en-US" sz="2800" dirty="0"/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1137745" y="5132126"/>
            <a:ext cx="5182829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用手拿砝码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或物体放在右盘中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) </a:t>
            </a:r>
            <a:endParaRPr lang="zh-CN" altLang="en-US" sz="2800" dirty="0"/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6320574" y="6253091"/>
            <a:ext cx="902811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47</a:t>
            </a:r>
            <a:r>
              <a:rPr lang="en-US" altLang="zh-CN" sz="2800" i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.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4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316634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0"/>
            <a:ext cx="11430000" cy="39546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dirty="0" smtClean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调节天平平衡时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先将天平放在水平桌面上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然后把游码移至横梁标尺的零刻度线处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根据天平的调节原则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左偏右调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右偏左调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先快后慢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如图甲所示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指针向左偏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所以应向右调节平衡螺母。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在使用天平时的错误是用手拿砝码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物体放在右盘中。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物体的质量等于砝码的质量加上游码示数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如图丙所示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横梁标尺的分度值是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因此小石块的质量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m=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47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734291" y="4070282"/>
            <a:ext cx="9304435" cy="2411944"/>
            <a:chOff x="1734291" y="662996"/>
            <a:chExt cx="9304435" cy="2411944"/>
          </a:xfrm>
        </p:grpSpPr>
        <p:pic>
          <p:nvPicPr>
            <p:cNvPr id="4" name="CW8TRX01.eps" descr="id:2147486889;FounderCES"/>
            <p:cNvPicPr/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734291" y="1533655"/>
              <a:ext cx="1434856" cy="1077104"/>
            </a:xfrm>
            <a:prstGeom prst="rect">
              <a:avLst/>
            </a:prstGeom>
          </p:spPr>
        </p:pic>
        <p:pic>
          <p:nvPicPr>
            <p:cNvPr id="5" name="CW8TRX02.eps" descr="id:2147486896;FounderCES"/>
            <p:cNvPicPr/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272692" y="662996"/>
              <a:ext cx="2640187" cy="1947763"/>
            </a:xfrm>
            <a:prstGeom prst="rect">
              <a:avLst/>
            </a:prstGeom>
          </p:spPr>
        </p:pic>
        <p:pic>
          <p:nvPicPr>
            <p:cNvPr id="6" name="CW8TRX03.eps" descr="id:2147486903;FounderCES"/>
            <p:cNvPicPr/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8016424" y="1252839"/>
              <a:ext cx="3022302" cy="1357920"/>
            </a:xfrm>
            <a:prstGeom prst="rect">
              <a:avLst/>
            </a:prstGeom>
          </p:spPr>
        </p:pic>
        <p:sp>
          <p:nvSpPr>
            <p:cNvPr id="7" name="矩形 6"/>
            <p:cNvSpPr>
              <a:spLocks noChangeAspect="1"/>
            </p:cNvSpPr>
            <p:nvPr/>
          </p:nvSpPr>
          <p:spPr>
            <a:xfrm>
              <a:off x="2134965" y="2481188"/>
              <a:ext cx="633507" cy="59375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28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甲</a:t>
              </a:r>
              <a:r>
                <a:rPr lang="en-US" altLang="zh-CN" sz="28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endParaRPr lang="zh-CN" altLang="zh-CN" sz="2800" dirty="0">
                <a:solidFill>
                  <a:srgbClr val="000000"/>
                </a:solidFill>
                <a:effectLst/>
                <a:latin typeface="NEU-BZ-S92" panose="02020503000000020003" pitchFamily="18" charset="-122"/>
                <a:ea typeface="NEU-BZ-S92" panose="02020503000000020003" pitchFamily="18" charset="-122"/>
                <a:cs typeface="Times New Roman" panose="02020603050405020304" pitchFamily="18" charset="0"/>
              </a:endParaRPr>
            </a:p>
          </p:txBody>
        </p:sp>
        <p:sp>
          <p:nvSpPr>
            <p:cNvPr id="8" name="矩形 7"/>
            <p:cNvSpPr>
              <a:spLocks noChangeAspect="1"/>
            </p:cNvSpPr>
            <p:nvPr/>
          </p:nvSpPr>
          <p:spPr>
            <a:xfrm>
              <a:off x="5478655" y="2481188"/>
              <a:ext cx="543739" cy="59375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en-US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乙</a:t>
              </a:r>
              <a:endParaRPr lang="zh-CN" altLang="zh-CN" sz="2800" dirty="0">
                <a:solidFill>
                  <a:srgbClr val="000000"/>
                </a:solidFill>
                <a:effectLst/>
                <a:latin typeface="NEU-BZ-S92" panose="02020503000000020003" pitchFamily="18" charset="-122"/>
                <a:ea typeface="NEU-BZ-S92" panose="02020503000000020003" pitchFamily="18" charset="-122"/>
                <a:cs typeface="Times New Roman" panose="02020603050405020304" pitchFamily="18" charset="0"/>
              </a:endParaRPr>
            </a:p>
          </p:txBody>
        </p:sp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9217136" y="2481188"/>
              <a:ext cx="543739" cy="59375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en-US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丙</a:t>
              </a:r>
              <a:endParaRPr lang="zh-CN" altLang="zh-CN" sz="2800" dirty="0">
                <a:solidFill>
                  <a:srgbClr val="000000"/>
                </a:solidFill>
                <a:effectLst/>
                <a:latin typeface="NEU-BZ-S92" panose="02020503000000020003" pitchFamily="18" charset="-122"/>
                <a:ea typeface="NEU-BZ-S92" panose="02020503000000020003" pitchFamily="18" charset="-122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37405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296</TotalTime>
  <Words>659</Words>
  <Application>Microsoft Office PowerPoint</Application>
  <PresentationFormat>宽屏</PresentationFormat>
  <Paragraphs>65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10</vt:i4>
      </vt:variant>
    </vt:vector>
  </HeadingPairs>
  <TitlesOfParts>
    <vt:vector size="23" baseType="lpstr">
      <vt:lpstr>NEU-BZ-S92</vt:lpstr>
      <vt:lpstr>仿宋</vt:lpstr>
      <vt:lpstr>黑体</vt:lpstr>
      <vt:lpstr>华文隶书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Microsoft</cp:lastModifiedBy>
  <cp:revision>40</cp:revision>
  <dcterms:created xsi:type="dcterms:W3CDTF">2021-07-19T03:09:34Z</dcterms:created>
  <dcterms:modified xsi:type="dcterms:W3CDTF">2024-09-30T02:35:08Z</dcterms:modified>
</cp:coreProperties>
</file>