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62" r:id="rId3"/>
    <p:sldId id="342" r:id="rId4"/>
    <p:sldId id="296" r:id="rId5"/>
    <p:sldId id="345" r:id="rId6"/>
    <p:sldId id="363" r:id="rId7"/>
    <p:sldId id="347" r:id="rId8"/>
    <p:sldId id="364" r:id="rId9"/>
    <p:sldId id="348" r:id="rId10"/>
    <p:sldId id="349" r:id="rId11"/>
    <p:sldId id="358" r:id="rId12"/>
    <p:sldId id="350" r:id="rId13"/>
    <p:sldId id="351" r:id="rId14"/>
    <p:sldId id="365" r:id="rId15"/>
    <p:sldId id="352" r:id="rId16"/>
    <p:sldId id="353" r:id="rId17"/>
    <p:sldId id="354" r:id="rId18"/>
    <p:sldId id="359" r:id="rId19"/>
    <p:sldId id="360" r:id="rId20"/>
    <p:sldId id="355" r:id="rId21"/>
    <p:sldId id="356" r:id="rId22"/>
    <p:sldId id="346" r:id="rId23"/>
    <p:sldId id="357" r:id="rId24"/>
    <p:sldId id="361" r:id="rId25"/>
    <p:sldId id="29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730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192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464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34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155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208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994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1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1.docx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章末整合</a:t>
            </a:r>
          </a:p>
        </p:txBody>
      </p:sp>
    </p:spTree>
    <p:extLst>
      <p:ext uri="{BB962C8B-B14F-4D97-AF65-F5344CB8AC3E}">
        <p14:creationId xmlns:p14="http://schemas.microsoft.com/office/powerpoint/2010/main" val="186899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991"/>
            <a:ext cx="11430000" cy="67662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在光的反射现象中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法线与平面镜垂直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所以我们需要把纸板垂直放置于平面镜上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这样我们才能将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。让光束贴着纸板入射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因纸板是粗糙的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所以光会在纸板上发生漫反射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使得各个方向的同学都可以观察到光路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有利于我们观察实验现象。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使用可以旋转的硬纸板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可以在保证入射光线、法线在同一平面的基础上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通过旋转纸板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判断三者是否处于同一平面。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在光的反射现象中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反射光线与入射光线关于法线对称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所以使入射光束绕入射点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沿逆时针转动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可观察到反射光束沿顺时针方向转动。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将一束光贴着纸板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沿原反射光线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光将沿图中原入射光线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的方向射出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说明在光的反射现象中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光路是可逆的。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由表中数据可以看出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反射角等于入射角。但是只有一组数据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得出的结论不具有普遍性。为使结论更加普遍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我们应多次改变入射角度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记录多组数据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然后进行分析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98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W8TRX51.eps" descr="id:214748872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7937" y="2094707"/>
            <a:ext cx="3287351" cy="214832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163947" y="271245"/>
            <a:ext cx="586410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探究平面镜成像规律的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414479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选用两支完全相同的蜡烛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便于确定像与物的大小关系。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选用玻璃板而不选平面镜的原因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便于确定像的位置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92373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在桌面上铺一张白纸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白纸上竖立一块玻璃板。将点燃的蜡烛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放置在玻璃板前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通过移动未点燃的蜡烛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找到蜡烛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的像的位置。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2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09045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选薄的玻璃板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玻璃板的前后两个表面都会成像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较薄时所成的像几乎重合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便于测量像距。通过玻璃板观察到两个像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原因可能是玻璃板太厚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前后两个面各成一个像。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选择茶色玻璃板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可以减弱玻璃板后面物体的透射光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使成像更明显。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玻璃板要与水平桌面垂直放置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确保成像在水平桌面上。蜡烛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始终不能与像重合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原因可能是玻璃板没有垂直于桌面放置。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要选择在较暗的环境中进行实验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使实验现象更明显。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用棋子代替蜡烛进行实验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感觉到像太暗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实验时用手电筒照亮棋子可解决该问题。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7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9631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利用方格纸代替白纸的目的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便于测量物和像的位置。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判断像的大小和位置的方法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移动玻璃板后的蜡烛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使其与蜡烛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的像完全重合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的位置和大小就是蜡烛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的像的位置和大小。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多次实验的目的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使实验结论具有普遍性。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观察像时眼睛的位置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探究像与物的大小关系时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眼睛应该从点燃蜡烛的同侧透过玻璃板观察。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探究像的虚实时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用光屏承接玻璃板后面的像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眼睛应该从光屏的同侧直接观察光屏。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3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71518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小明看到国家大剧院和它的倒影相映成趣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宛如一个巨大的蛋壳。于是他找来一些器材和同学们一起探究平面镜成像特点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所用的实验器材有玻璃板、支架、两支完全相同的蜡烛、刻度尺等。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KW8TRX52.eps" descr="id:214748873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6908" r="73378"/>
          <a:stretch/>
        </p:blipFill>
        <p:spPr>
          <a:xfrm>
            <a:off x="4468588" y="1985577"/>
            <a:ext cx="2573344" cy="212212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11821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为了便于观察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该实验最好在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的环境中进行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用玻璃板代替平面镜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利用了玻璃板透明的特点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便于确定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94434" y="412872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344807" y="467512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9136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6709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小明将玻璃板垂直于水平桌面放置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放在玻璃板前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拿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未点燃的蜡烛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在玻璃板后移动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按照图中方式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可以与蜡烛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的像完全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重合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到玻璃板的距离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移动玻璃板后的蜡烛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总能与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的像完全重合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说明平面镜成像的大小与物体到镜面的距离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52.eps" descr="id:214748873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04" r="32929"/>
          <a:stretch/>
        </p:blipFill>
        <p:spPr>
          <a:xfrm>
            <a:off x="3962400" y="3201075"/>
            <a:ext cx="2848304" cy="2553929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9335814" y="912425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348788" y="2590336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无关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8637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663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移去蜡烛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并在其位置上放一光屏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发现光屏上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承接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这表明平面镜所成的像是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本实验多次改变蜡烛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得到多组数据的目的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选填序号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多次测量取平均值减小误差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避免实验的偶然性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得到普遍规律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在实验过程中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如果把玻璃板沿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方向向右移动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可以观察到像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52.eps" descr="id:2147488737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465" t="7839"/>
          <a:stretch/>
        </p:blipFill>
        <p:spPr>
          <a:xfrm>
            <a:off x="4529959" y="4150039"/>
            <a:ext cx="2468239" cy="235372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4772236" y="677453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52962" y="1245010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556070" y="3455323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7026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53"/>
            <a:ext cx="11430000" cy="6755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在比较明亮的环境中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很多物体都在反射光线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干扰人的视线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在较黑暗的环境中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蜡烛是最亮的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蜡烛射向平面镜的光线最多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反射光线最多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进入人眼的光线最多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感觉蜡烛的像最亮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所以最好在较黑暗的环境中进行实验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透明的玻璃板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可以观察到玻璃板的另一侧蜡烛的像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因此便于确定像的位置。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由于平面镜成像的原理是光的反射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所以应该在</a:t>
            </a:r>
            <a:r>
              <a:rPr lang="zh-CN" altLang="zh-CN" sz="2800" i="1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处观察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可以与蜡烛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的像完全重合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多次改变蜡烛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到玻璃板的距离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移动玻璃板后的蜡烛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总能与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的像完全重合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说明平面镜成像的大小与物体到镜面的距离无关。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移去蜡烛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并在其位置上放一光屏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发现光屏上不能接收到蜡烛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这表明平面镜所成的像是虚像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872794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根据一次实验得出的结论有偶然性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本实验多次改变蜡烛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得到多组数据的目的是避免实验的偶然性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得到普遍规律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玻璃板沿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的物距不变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像距也不变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像和物体位置关于玻璃板对称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像还在原来位置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所以像相对于蜡烛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-919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专题三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光现象的应用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三种典型的光现象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78158715"/>
              </p:ext>
            </p:extLst>
          </p:nvPr>
        </p:nvGraphicFramePr>
        <p:xfrm>
          <a:off x="381000" y="1174007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1563414"/>
                <a:gridCol w="2701158"/>
                <a:gridCol w="1954925"/>
                <a:gridCol w="1608082"/>
                <a:gridCol w="360242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传播介质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传播方向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光的直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线传播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光在同种均匀介质中沿直线传播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同种均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匀介质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一叶障目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坐井观天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影子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日食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⑤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激光准直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光的反射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光射到物体表面被反射回去的现象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同种介质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改变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镜花水月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看见不发光的物体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汽车后视镜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自行车尾灯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光的折射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光从一种介质斜射入另一种介质时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传播方向会发生偏折的现象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同种密度不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均匀的介质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或两种介质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垂直时不变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斜射时改变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①海市蜃楼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潭清疑水浅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铅笔水中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折断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24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17083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网络建构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29418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4110107" y="417541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运用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融会贯通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8713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皮影戏是一种民间戏剧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已被正式列入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人类非物质文化遗产代表作名录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。用灯光照射兽皮或纸板做成的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屏幕上便出现影子。下列现象中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与皮影戏原理相同的是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852713" y="1500106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96429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皮影戏原理是光的直线传播。倒影是光的反射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错误。空中的彩虹和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的筷子是光的折射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错误。古代的日晷的原理是光的直线传播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  <p:pic>
        <p:nvPicPr>
          <p:cNvPr id="8" name="24MK65.eps" descr="id:21474919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934" y="2132723"/>
            <a:ext cx="10881832" cy="171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0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运用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融会贯通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48420"/>
            <a:ext cx="11430000" cy="5635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阅读短文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激光是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世纪的重大发明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最快的刀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最准的尺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最奇异的光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。激光单色性好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是一种颜色单纯的光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激光器发出的光通过三棱镜后不会被分解成不同颜色的光。激光具有很强的能量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能在直径几百纳米的范围内产生几百万摄氏度的高温。在工业上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激光刀可以切割坚硬的材料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对切割部位进行局部照射几秒钟便能切割好。激光刀还是外科医生的好帮手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用它做手术没有丝毫机械撞击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而且又快又精准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大大减轻了病人的痛苦。激光的方向性强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测距精度高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科学家可以利用激光测出月球和地球的距离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航天员在月球上安放激光反射器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从地球向月球发射一束激光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激光反射器可将激光原路发射回地球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来回所用的时间是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021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激光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一定不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是白光。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激光刀在切割坚硬的物体时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物体所发生的物态变化是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答一种即可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此过程需要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月球与地球间的距离是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我们学过的光线是物理学中的一种模型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在建立这个模型时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我们考虑了光的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等主要因素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忽略了光的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等次要因素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84282" y="1302130"/>
            <a:ext cx="13516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一定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157138" y="1843422"/>
            <a:ext cx="2310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熔化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或升华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07668" y="242674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吸收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07668" y="3001347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84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42545" y="4071367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传播路径和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91097" y="4071367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亮度和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颜色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136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81000" y="257904"/>
            <a:ext cx="12232797" cy="5657397"/>
            <a:chOff x="381000" y="278924"/>
            <a:chExt cx="12232797" cy="565739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81000" y="278924"/>
              <a:ext cx="11430000" cy="45735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因为白光通过三棱镜后会被分成不同颜色的光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激光是一种颜色单一的光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激光器发出的光通过三棱镜后不会被分成不同颜色的光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所以激光一定不是白光。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激光刀在切割坚硬或柔软的材料时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材料所发生的物态变化可能是熔化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或升华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熔化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或升华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都需要吸收热量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光由地球传到月球再回到地球的总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路程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s=</a:t>
              </a:r>
              <a:r>
                <a:rPr lang="en-US" altLang="zh-CN" sz="2800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vt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68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地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月间的距离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4" name="对象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0647149"/>
                </p:ext>
              </p:extLst>
            </p:nvPr>
          </p:nvGraphicFramePr>
          <p:xfrm>
            <a:off x="1320198" y="3073728"/>
            <a:ext cx="1241425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0" name="文档" r:id="rId4" imgW="495766" imgH="226050" progId="Word.Document.12">
                    <p:embed/>
                  </p:oleObj>
                </mc:Choice>
                <mc:Fallback>
                  <p:oleObj name="文档" r:id="rId4" imgW="495766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320198" y="3073728"/>
                          <a:ext cx="1241425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对象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853156"/>
                </p:ext>
              </p:extLst>
            </p:nvPr>
          </p:nvGraphicFramePr>
          <p:xfrm>
            <a:off x="3046617" y="4132498"/>
            <a:ext cx="9567180" cy="6127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1" name="文档" r:id="rId7" imgW="3826872" imgH="245097" progId="Word.Document.12">
                    <p:embed/>
                  </p:oleObj>
                </mc:Choice>
                <mc:Fallback>
                  <p:oleObj name="文档" r:id="rId7" imgW="3826872" imgH="24509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046617" y="4132498"/>
                          <a:ext cx="9567180" cy="6127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381000" y="4782415"/>
              <a:ext cx="11430000" cy="11539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(4)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光线是物理学中的一种模型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在建立这个模型时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我们考虑了光的传播路径和方向等主要因素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忽略了光的亮度和颜色等次要因素。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78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网络建构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MK59.eps" descr="id:21474918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8801" y="808483"/>
            <a:ext cx="4084237" cy="5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11825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探究光的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反射定律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将平面镜水平放置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再把一张用来显示光的传播路径的纸板竖直立在平面镜上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纸板上的直线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垂直于镜面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示。使一束光贴着纸板沿某一角度射到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经平面镜反射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沿另一个方向射出。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0" name="24MK60.eps" descr="id:21474918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7304" y="3451203"/>
            <a:ext cx="2803000" cy="206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1629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验证三线共面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沿折板中轴折转光屏是否还能看见反射光线。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验证分居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观察反射光线、入射光线是否在中轴两侧。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验证等角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通过量角器测量入射角和反射角的角度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并进行比较。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24MK61.eps" descr="id:214749186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983" y="2770888"/>
            <a:ext cx="3737424" cy="216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4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6711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通过镜面对入射光的反射作用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可以得出镜子有改变光路的作用。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本实验是一个归纳性实验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可改变入射光的方向多次实验得到多组实验数据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从而得出普遍规律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避免实验结论的偶然性。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纸板在实验中的三个作用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显示光的传播路径。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验证反射光线、入射光线和法线在同一平面内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具体操作是将纸板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向前或向后折转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使其和纸板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不在同一平面内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观察有无反射光的径迹。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记录光路。具体操作是在纸板上画出入射光和反射光的径迹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以分析反射角随入射角的变化而变化的情况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52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99221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观察光路是否可逆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沿原反射光线路径让光射到镜面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改变入射光线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观察反射光线。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当光垂直于镜面入射时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入射角为零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此时有反射光线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但反射角也为零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反射光线与入射光线在一条直线上。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3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479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在探究光反射的规律时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小李进行了图甲所示的实验。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44155" y="731741"/>
            <a:ext cx="2329914" cy="2997189"/>
            <a:chOff x="4344155" y="731741"/>
            <a:chExt cx="2329914" cy="2997189"/>
          </a:xfrm>
        </p:grpSpPr>
        <p:pic>
          <p:nvPicPr>
            <p:cNvPr id="4" name="KW8TRX49.eps" descr="id:2147488694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44155" y="731741"/>
              <a:ext cx="2329914" cy="2392927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4990462" y="3135178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81000" y="37788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应将纸板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放置于平面镜上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移动激光笔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让光束贴着纸板入射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硬纸板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目的是探究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使入射光束绕入射点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沿逆时针转动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可观察到反射光束沿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时针方向转动。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39207" y="378938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垂直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70647" y="4362113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在纸板上呈现光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35368" y="4341093"/>
            <a:ext cx="4506311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反射光线、入射光线与法线是否在同一平面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208172" y="543423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991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285749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若将一束光贴着纸板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射向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光将沿图中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的方向射出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下表是小李通过实验测得的数据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分析数据可得到的结论是在反射现象中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要使结论具有普遍性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接下来应进行的操作是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多次实验。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779557" y="151402"/>
            <a:ext cx="2399008" cy="2706096"/>
            <a:chOff x="4779557" y="130382"/>
            <a:chExt cx="2399008" cy="2706096"/>
          </a:xfrm>
        </p:grpSpPr>
        <p:pic>
          <p:nvPicPr>
            <p:cNvPr id="9" name="KW8TRX50.eps" descr="id:2147488701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79557" y="130382"/>
              <a:ext cx="2399008" cy="2112344"/>
            </a:xfrm>
            <a:prstGeom prst="rect">
              <a:avLst/>
            </a:prstGeom>
          </p:spPr>
        </p:pic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5517960" y="2242726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2" name="表格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48028987"/>
              </p:ext>
            </p:extLst>
          </p:nvPr>
        </p:nvGraphicFramePr>
        <p:xfrm>
          <a:off x="2567151" y="5742065"/>
          <a:ext cx="6713484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2237828"/>
                <a:gridCol w="2237828"/>
                <a:gridCol w="223782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实验次数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入射角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反射角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664780" y="3407091"/>
            <a:ext cx="467307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在光的反射中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光路是可逆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27809" y="4515459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反射角等于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入射角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85194" y="5083011"/>
            <a:ext cx="3416320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多次改变入射的角度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1857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2340</Words>
  <Application>Microsoft Office PowerPoint</Application>
  <PresentationFormat>宽屏</PresentationFormat>
  <Paragraphs>141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47</cp:revision>
  <dcterms:created xsi:type="dcterms:W3CDTF">2021-07-19T03:09:34Z</dcterms:created>
  <dcterms:modified xsi:type="dcterms:W3CDTF">2024-09-30T01:59:47Z</dcterms:modified>
</cp:coreProperties>
</file>