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1" r:id="rId2"/>
  </p:sldMasterIdLst>
  <p:sldIdLst>
    <p:sldId id="346" r:id="rId3"/>
    <p:sldId id="296" r:id="rId4"/>
    <p:sldId id="344" r:id="rId5"/>
    <p:sldId id="345" r:id="rId6"/>
    <p:sldId id="295" r:id="rId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9" autoAdjust="0"/>
    <p:restoredTop sz="94660"/>
  </p:normalViewPr>
  <p:slideViewPr>
    <p:cSldViewPr snapToGrid="0" showGuides="1">
      <p:cViewPr varScale="1">
        <p:scale>
          <a:sx n="91" d="100"/>
          <a:sy n="91" d="100"/>
        </p:scale>
        <p:origin x="348" y="9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577997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544352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1688657"/>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3146998" y="2638174"/>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85" name="组合 84"/>
          <p:cNvGrpSpPr/>
          <p:nvPr userDrawn="1"/>
        </p:nvGrpSpPr>
        <p:grpSpPr>
          <a:xfrm>
            <a:off x="2432136" y="3438899"/>
            <a:ext cx="3058452" cy="1271682"/>
            <a:chOff x="1125321" y="485528"/>
            <a:chExt cx="3058452" cy="1271682"/>
          </a:xfrm>
        </p:grpSpPr>
        <p:grpSp>
          <p:nvGrpSpPr>
            <p:cNvPr id="86" name="组合 85"/>
            <p:cNvGrpSpPr/>
            <p:nvPr/>
          </p:nvGrpSpPr>
          <p:grpSpPr>
            <a:xfrm rot="2568293">
              <a:off x="3613219" y="485528"/>
              <a:ext cx="122859" cy="173836"/>
              <a:chOff x="2899932" y="286608"/>
              <a:chExt cx="373440" cy="748067"/>
            </a:xfrm>
            <a:solidFill>
              <a:srgbClr val="FFC000"/>
            </a:solidFill>
          </p:grpSpPr>
          <p:sp>
            <p:nvSpPr>
              <p:cNvPr id="9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7" name="组合 86"/>
            <p:cNvGrpSpPr/>
            <p:nvPr/>
          </p:nvGrpSpPr>
          <p:grpSpPr>
            <a:xfrm rot="9432564">
              <a:off x="3628846" y="1610197"/>
              <a:ext cx="103902" cy="147013"/>
              <a:chOff x="2899932" y="286608"/>
              <a:chExt cx="373440" cy="748067"/>
            </a:xfrm>
            <a:solidFill>
              <a:srgbClr val="D9827B"/>
            </a:solidFill>
          </p:grpSpPr>
          <p:sp>
            <p:nvSpPr>
              <p:cNvPr id="9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8" name="组合 87"/>
            <p:cNvGrpSpPr/>
            <p:nvPr/>
          </p:nvGrpSpPr>
          <p:grpSpPr>
            <a:xfrm rot="18900000">
              <a:off x="1125321" y="744329"/>
              <a:ext cx="124284" cy="175853"/>
              <a:chOff x="2899932" y="286608"/>
              <a:chExt cx="373440" cy="748067"/>
            </a:xfrm>
            <a:solidFill>
              <a:srgbClr val="3D7351"/>
            </a:solidFill>
          </p:grpSpPr>
          <p:sp>
            <p:nvSpPr>
              <p:cNvPr id="9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9" name="组合 88"/>
            <p:cNvGrpSpPr/>
            <p:nvPr/>
          </p:nvGrpSpPr>
          <p:grpSpPr>
            <a:xfrm rot="6975246">
              <a:off x="4126861" y="1304244"/>
              <a:ext cx="47134" cy="66691"/>
              <a:chOff x="2899932" y="286608"/>
              <a:chExt cx="373440" cy="748067"/>
            </a:xfrm>
          </p:grpSpPr>
          <p:sp>
            <p:nvSpPr>
              <p:cNvPr id="90"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1"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98" name="组合 97"/>
          <p:cNvGrpSpPr/>
          <p:nvPr userDrawn="1"/>
        </p:nvGrpSpPr>
        <p:grpSpPr>
          <a:xfrm>
            <a:off x="4150520" y="1626356"/>
            <a:ext cx="3058452" cy="1271682"/>
            <a:chOff x="1125321" y="485528"/>
            <a:chExt cx="3058452" cy="1271682"/>
          </a:xfrm>
        </p:grpSpPr>
        <p:grpSp>
          <p:nvGrpSpPr>
            <p:cNvPr id="99" name="组合 98"/>
            <p:cNvGrpSpPr/>
            <p:nvPr/>
          </p:nvGrpSpPr>
          <p:grpSpPr>
            <a:xfrm rot="2568293">
              <a:off x="3613219" y="485528"/>
              <a:ext cx="122859" cy="173836"/>
              <a:chOff x="2899932" y="286608"/>
              <a:chExt cx="373440" cy="748067"/>
            </a:xfrm>
            <a:solidFill>
              <a:srgbClr val="FFC000"/>
            </a:solidFill>
          </p:grpSpPr>
          <p:sp>
            <p:nvSpPr>
              <p:cNvPr id="10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0" name="组合 99"/>
            <p:cNvGrpSpPr/>
            <p:nvPr/>
          </p:nvGrpSpPr>
          <p:grpSpPr>
            <a:xfrm rot="9432564">
              <a:off x="3628846" y="1610197"/>
              <a:ext cx="103902" cy="147013"/>
              <a:chOff x="2899932" y="286608"/>
              <a:chExt cx="373440" cy="748067"/>
            </a:xfrm>
            <a:solidFill>
              <a:srgbClr val="D9827B"/>
            </a:solidFill>
          </p:grpSpPr>
          <p:sp>
            <p:nvSpPr>
              <p:cNvPr id="10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1" name="组合 100"/>
            <p:cNvGrpSpPr/>
            <p:nvPr/>
          </p:nvGrpSpPr>
          <p:grpSpPr>
            <a:xfrm rot="18900000">
              <a:off x="1125321" y="744329"/>
              <a:ext cx="124284" cy="175853"/>
              <a:chOff x="2899932" y="286608"/>
              <a:chExt cx="373440" cy="748067"/>
            </a:xfrm>
            <a:solidFill>
              <a:srgbClr val="3D7351"/>
            </a:solidFill>
          </p:grpSpPr>
          <p:sp>
            <p:nvSpPr>
              <p:cNvPr id="10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2" name="组合 101"/>
            <p:cNvGrpSpPr/>
            <p:nvPr/>
          </p:nvGrpSpPr>
          <p:grpSpPr>
            <a:xfrm rot="6975246">
              <a:off x="4126861" y="1304244"/>
              <a:ext cx="47134" cy="66691"/>
              <a:chOff x="2899932" y="286608"/>
              <a:chExt cx="373440" cy="748067"/>
            </a:xfrm>
          </p:grpSpPr>
          <p:sp>
            <p:nvSpPr>
              <p:cNvPr id="10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12" name="组合 111"/>
          <p:cNvGrpSpPr/>
          <p:nvPr userDrawn="1"/>
        </p:nvGrpSpPr>
        <p:grpSpPr>
          <a:xfrm>
            <a:off x="6409615" y="3746097"/>
            <a:ext cx="3058452" cy="1271682"/>
            <a:chOff x="1125321" y="485528"/>
            <a:chExt cx="3058452" cy="1271682"/>
          </a:xfrm>
        </p:grpSpPr>
        <p:grpSp>
          <p:nvGrpSpPr>
            <p:cNvPr id="113" name="组合 112"/>
            <p:cNvGrpSpPr/>
            <p:nvPr/>
          </p:nvGrpSpPr>
          <p:grpSpPr>
            <a:xfrm rot="2568293">
              <a:off x="3613219" y="485528"/>
              <a:ext cx="122859" cy="173836"/>
              <a:chOff x="2899932" y="286608"/>
              <a:chExt cx="373440" cy="748067"/>
            </a:xfrm>
            <a:solidFill>
              <a:srgbClr val="FFC000"/>
            </a:solidFill>
          </p:grpSpPr>
          <p:sp>
            <p:nvSpPr>
              <p:cNvPr id="12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4" name="组合 113"/>
            <p:cNvGrpSpPr/>
            <p:nvPr/>
          </p:nvGrpSpPr>
          <p:grpSpPr>
            <a:xfrm rot="9432564">
              <a:off x="3628846" y="1610197"/>
              <a:ext cx="103902" cy="147013"/>
              <a:chOff x="2899932" y="286608"/>
              <a:chExt cx="373440" cy="748067"/>
            </a:xfrm>
            <a:solidFill>
              <a:srgbClr val="D9827B"/>
            </a:solidFill>
          </p:grpSpPr>
          <p:sp>
            <p:nvSpPr>
              <p:cNvPr id="12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5" name="组合 114"/>
            <p:cNvGrpSpPr/>
            <p:nvPr/>
          </p:nvGrpSpPr>
          <p:grpSpPr>
            <a:xfrm rot="18900000">
              <a:off x="1125321" y="744329"/>
              <a:ext cx="124284" cy="175853"/>
              <a:chOff x="2899932" y="286608"/>
              <a:chExt cx="373440" cy="748067"/>
            </a:xfrm>
            <a:solidFill>
              <a:srgbClr val="3D7351"/>
            </a:solidFill>
          </p:grpSpPr>
          <p:sp>
            <p:nvSpPr>
              <p:cNvPr id="11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6" name="组合 115"/>
            <p:cNvGrpSpPr/>
            <p:nvPr/>
          </p:nvGrpSpPr>
          <p:grpSpPr>
            <a:xfrm rot="6975246">
              <a:off x="4126861" y="1304244"/>
              <a:ext cx="47134" cy="66691"/>
              <a:chOff x="2899932" y="286608"/>
              <a:chExt cx="373440" cy="748067"/>
            </a:xfrm>
          </p:grpSpPr>
          <p:sp>
            <p:nvSpPr>
              <p:cNvPr id="11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8326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14881327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115436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91191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595413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10" Type="http://schemas.openxmlformats.org/officeDocument/2006/relationships/audio" Target="../media/audio1.wav"/><Relationship Id="rId4" Type="http://schemas.openxmlformats.org/officeDocument/2006/relationships/slideLayout" Target="../slideLayouts/slideLayout9.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 id="2147483700" r:id="rId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2136654450"/>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zh-CN" altLang="en-US" sz="4656" b="1" dirty="0">
                <a:solidFill>
                  <a:srgbClr val="D60093"/>
                </a:solidFill>
                <a:latin typeface="隶书" panose="02010509060101010101" pitchFamily="49" charset="-122"/>
                <a:ea typeface="隶书" panose="02010509060101010101" pitchFamily="49" charset="-122"/>
              </a:rPr>
              <a:t>第</a:t>
            </a:r>
            <a:r>
              <a:rPr lang="en-US" altLang="zh-CN" sz="4656" b="1" dirty="0">
                <a:solidFill>
                  <a:srgbClr val="D60093"/>
                </a:solidFill>
                <a:latin typeface="隶书" panose="02010509060101010101" pitchFamily="49" charset="-122"/>
                <a:ea typeface="隶书" panose="02010509060101010101" pitchFamily="49" charset="-122"/>
              </a:rPr>
              <a:t>5</a:t>
            </a:r>
            <a:r>
              <a:rPr lang="zh-CN" altLang="en-US" sz="4656" b="1" dirty="0">
                <a:solidFill>
                  <a:srgbClr val="D60093"/>
                </a:solidFill>
                <a:latin typeface="隶书" panose="02010509060101010101" pitchFamily="49" charset="-122"/>
                <a:ea typeface="隶书" panose="02010509060101010101" pitchFamily="49" charset="-122"/>
              </a:rPr>
              <a:t>节　跨学科实践</a:t>
            </a:r>
            <a:r>
              <a:rPr lang="en-US" altLang="zh-CN" sz="4656" b="1" dirty="0">
                <a:solidFill>
                  <a:srgbClr val="D60093"/>
                </a:solidFill>
                <a:latin typeface="隶书" panose="02010509060101010101" pitchFamily="49" charset="-122"/>
                <a:ea typeface="隶书" panose="02010509060101010101" pitchFamily="49" charset="-122"/>
              </a:rPr>
              <a:t>:</a:t>
            </a:r>
            <a:r>
              <a:rPr lang="zh-CN" altLang="en-US" sz="4656" b="1" dirty="0">
                <a:solidFill>
                  <a:srgbClr val="D60093"/>
                </a:solidFill>
                <a:latin typeface="隶书" panose="02010509060101010101" pitchFamily="49" charset="-122"/>
                <a:ea typeface="隶书" panose="02010509060101010101" pitchFamily="49" charset="-122"/>
              </a:rPr>
              <a:t>制作望远镜</a:t>
            </a:r>
          </a:p>
        </p:txBody>
      </p:sp>
    </p:spTree>
    <p:extLst>
      <p:ext uri="{BB962C8B-B14F-4D97-AF65-F5344CB8AC3E}">
        <p14:creationId xmlns:p14="http://schemas.microsoft.com/office/powerpoint/2010/main" val="641838315"/>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510"/>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一、望远镜的基本构成</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目镜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靠近眼睛的透镜叫目镜。</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物镜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靠近物体的透镜叫物镜。</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二、组装伽利略望远镜</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器材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一个凸透镜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物镜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、一个凹透镜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目镜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伽利略望远镜成像原理</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远处物体经物镜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凸透镜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成倒立、缩小的实像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此实像正好又落在目镜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凹透镜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虚焦点之外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再次成倒立、放大的虚像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最终人眼看到物体成正立的虚像。</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pic>
        <p:nvPicPr>
          <p:cNvPr id="14" name="KW8TRX144.eps" descr="id:2147486635;FounderCES"/>
          <p:cNvPicPr/>
          <p:nvPr/>
        </p:nvPicPr>
        <p:blipFill>
          <a:blip r:embed="rId2">
            <a:clrChange>
              <a:clrFrom>
                <a:srgbClr val="FFFFFF"/>
              </a:clrFrom>
              <a:clrTo>
                <a:srgbClr val="FFFFFF">
                  <a:alpha val="0"/>
                </a:srgbClr>
              </a:clrTo>
            </a:clrChange>
          </a:blip>
          <a:stretch>
            <a:fillRect/>
          </a:stretch>
        </p:blipFill>
        <p:spPr>
          <a:xfrm>
            <a:off x="2717797" y="4390792"/>
            <a:ext cx="6237016" cy="2448665"/>
          </a:xfrm>
          <a:prstGeom prst="rect">
            <a:avLst/>
          </a:prstGeom>
        </p:spPr>
      </p:pic>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49698"/>
            <a:ext cx="11430000" cy="3954672"/>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三、组装开普勒望远镜</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器材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两个不同焦距的凸透镜。</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以焦距短的凸透镜作为目镜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以焦距长的凸透镜作为物镜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通过两个透镜观察较远的物体。</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开普勒望远镜成像原理</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远处物体经物镜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凸透镜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成倒立、缩小的实像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此实像正好又落在目镜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凸透镜</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焦点之内</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再次成正立、放大的虚像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最终人眼看到物体成倒立、放大的虚像。</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pic>
        <p:nvPicPr>
          <p:cNvPr id="3" name="KW8TRX145.eps" descr="id:2147486642;FounderCES"/>
          <p:cNvPicPr/>
          <p:nvPr/>
        </p:nvPicPr>
        <p:blipFill>
          <a:blip r:embed="rId2">
            <a:clrChange>
              <a:clrFrom>
                <a:srgbClr val="FFFFFF"/>
              </a:clrFrom>
              <a:clrTo>
                <a:srgbClr val="FFFFFF">
                  <a:alpha val="0"/>
                </a:srgbClr>
              </a:clrTo>
            </a:clrChange>
          </a:blip>
          <a:stretch>
            <a:fillRect/>
          </a:stretch>
        </p:blipFill>
        <p:spPr>
          <a:xfrm>
            <a:off x="3789078" y="4104370"/>
            <a:ext cx="4030619" cy="2322566"/>
          </a:xfrm>
          <a:prstGeom prst="rect">
            <a:avLst/>
          </a:prstGeom>
        </p:spPr>
      </p:pic>
    </p:spTree>
    <p:extLst>
      <p:ext uri="{BB962C8B-B14F-4D97-AF65-F5344CB8AC3E}">
        <p14:creationId xmlns:p14="http://schemas.microsoft.com/office/powerpoint/2010/main" val="2834167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62712"/>
            <a:ext cx="11430000" cy="11539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Arial" panose="020B0604020202020204" pitchFamily="34" charset="0"/>
                <a:ea typeface="黑体" panose="02010609060101010101" pitchFamily="49" charset="-122"/>
                <a:cs typeface="Times New Roman" panose="02020603050405020304" pitchFamily="18" charset="0"/>
              </a:rPr>
              <a:t>四、组装反射式望远镜</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下图是反射式望远镜的原理图。</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4" name="KW8TRX146.eps" descr="id:2147486649;FounderCES"/>
          <p:cNvPicPr/>
          <p:nvPr/>
        </p:nvPicPr>
        <p:blipFill>
          <a:blip r:embed="rId2">
            <a:clrChange>
              <a:clrFrom>
                <a:srgbClr val="FFFFFF"/>
              </a:clrFrom>
              <a:clrTo>
                <a:srgbClr val="FFFFFF">
                  <a:alpha val="0"/>
                </a:srgbClr>
              </a:clrTo>
            </a:clrChange>
          </a:blip>
          <a:stretch>
            <a:fillRect/>
          </a:stretch>
        </p:blipFill>
        <p:spPr>
          <a:xfrm>
            <a:off x="4058307" y="1316617"/>
            <a:ext cx="3666796" cy="3473807"/>
          </a:xfrm>
          <a:prstGeom prst="rect">
            <a:avLst/>
          </a:prstGeom>
        </p:spPr>
      </p:pic>
      <p:sp>
        <p:nvSpPr>
          <p:cNvPr id="5" name="矩形 4"/>
          <p:cNvSpPr>
            <a:spLocks noChangeAspect="1"/>
          </p:cNvSpPr>
          <p:nvPr/>
        </p:nvSpPr>
        <p:spPr>
          <a:xfrm>
            <a:off x="381000" y="4790424"/>
            <a:ext cx="11430000" cy="171405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从遥远的天体发出的平行光线</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经凹面镜反射后向焦点会聚</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这些反射光线在成像以前被平面镜反射后在凸透镜附近成一个缩小的实像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再经凸透镜成一个放大的实像。</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4033649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5"/>
          <p:cNvSpPr>
            <a:spLocks noChangeArrowheads="1"/>
          </p:cNvSpPr>
          <p:nvPr/>
        </p:nvSpPr>
        <p:spPr bwMode="auto">
          <a:xfrm>
            <a:off x="1853022" y="1865726"/>
            <a:ext cx="8703138" cy="2243931"/>
          </a:xfrm>
          <a:prstGeom prst="rect">
            <a:avLst/>
          </a:prstGeom>
          <a:noFill/>
          <a:ln w="38100" cap="flat">
            <a:solidFill>
              <a:srgbClr val="3D735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2" name="文本框 1"/>
          <p:cNvSpPr txBox="1"/>
          <p:nvPr/>
        </p:nvSpPr>
        <p:spPr>
          <a:xfrm>
            <a:off x="3314700" y="2526026"/>
            <a:ext cx="5473700" cy="923330"/>
          </a:xfrm>
          <a:prstGeom prst="rect">
            <a:avLst/>
          </a:prstGeom>
          <a:noFill/>
        </p:spPr>
        <p:txBody>
          <a:bodyPr wrap="square" rtlCol="0">
            <a:spAutoFit/>
          </a:bodyPr>
          <a:lstStyle/>
          <a:p>
            <a:pPr algn="dist"/>
            <a:r>
              <a:rPr lang="zh-CN" altLang="en-US" sz="5400" b="1" smtClean="0">
                <a:latin typeface="+mn-ea"/>
              </a:rPr>
              <a:t>本课结束</a:t>
            </a:r>
            <a:endParaRPr lang="zh-CN" altLang="en-US" sz="5400" b="1">
              <a:latin typeface="+mn-ea"/>
            </a:endParaRPr>
          </a:p>
        </p:txBody>
      </p:sp>
      <p:sp>
        <p:nvSpPr>
          <p:cNvPr id="4" name="Rectangle 5"/>
          <p:cNvSpPr>
            <a:spLocks noChangeArrowheads="1"/>
          </p:cNvSpPr>
          <p:nvPr/>
        </p:nvSpPr>
        <p:spPr bwMode="auto">
          <a:xfrm>
            <a:off x="1981200" y="2025316"/>
            <a:ext cx="8460660" cy="1965675"/>
          </a:xfrm>
          <a:prstGeom prst="rect">
            <a:avLst/>
          </a:prstGeom>
          <a:noFill/>
          <a:ln w="38100" cap="flat">
            <a:solidFill>
              <a:srgbClr val="3D735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Tree>
    <p:extLst>
      <p:ext uri="{BB962C8B-B14F-4D97-AF65-F5344CB8AC3E}">
        <p14:creationId xmlns:p14="http://schemas.microsoft.com/office/powerpoint/2010/main" val="18523455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docProps/app.xml><?xml version="1.0" encoding="utf-8"?>
<Properties xmlns="http://schemas.openxmlformats.org/officeDocument/2006/extended-properties" xmlns:vt="http://schemas.openxmlformats.org/officeDocument/2006/docPropsVTypes">
  <Template>新模板</Template>
  <TotalTime>292</TotalTime>
  <Words>252</Words>
  <Application>Microsoft Office PowerPoint</Application>
  <PresentationFormat>宽屏</PresentationFormat>
  <Paragraphs>15</Paragraphs>
  <Slides>5</Slides>
  <Notes>0</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5</vt:i4>
      </vt:variant>
    </vt:vector>
  </HeadingPairs>
  <TitlesOfParts>
    <vt:vector size="14" baseType="lpstr">
      <vt:lpstr>NEU-BZ-S92</vt:lpstr>
      <vt:lpstr>黑体</vt:lpstr>
      <vt:lpstr>隶书</vt:lpstr>
      <vt:lpstr>宋体</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Microsoft</cp:lastModifiedBy>
  <cp:revision>37</cp:revision>
  <dcterms:created xsi:type="dcterms:W3CDTF">2021-07-19T03:09:34Z</dcterms:created>
  <dcterms:modified xsi:type="dcterms:W3CDTF">2024-09-30T02:18:52Z</dcterms:modified>
</cp:coreProperties>
</file>