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wav" ContentType="audio/x-wav"/>
  <Default Extension="docx" ContentType="application/vnd.openxmlformats-officedocument.wordprocessingml.document"/>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ags/tag1.xml" ContentType="application/vnd.openxmlformats-officedocument.presentationml.tags+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00" r:id="rId2"/>
  </p:sldMasterIdLst>
  <p:sldIdLst>
    <p:sldId id="355" r:id="rId3"/>
    <p:sldId id="342" r:id="rId4"/>
    <p:sldId id="296" r:id="rId5"/>
    <p:sldId id="346" r:id="rId6"/>
    <p:sldId id="347" r:id="rId7"/>
    <p:sldId id="345" r:id="rId8"/>
    <p:sldId id="348" r:id="rId9"/>
    <p:sldId id="349" r:id="rId10"/>
    <p:sldId id="353" r:id="rId11"/>
    <p:sldId id="350" r:id="rId12"/>
    <p:sldId id="351" r:id="rId13"/>
    <p:sldId id="352" r:id="rId14"/>
    <p:sldId id="354" r:id="rId15"/>
    <p:sldId id="295" r:id="rId1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0" userDrawn="1">
          <p15:clr>
            <a:srgbClr val="A4A3A4"/>
          </p15:clr>
        </p15:guide>
        <p15:guide id="2" pos="21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4FFEE"/>
    <a:srgbClr val="C9FFDE"/>
    <a:srgbClr val="D5FFE5"/>
    <a:srgbClr val="4040C8"/>
    <a:srgbClr val="8FCFFF"/>
    <a:srgbClr val="C1EBF5"/>
    <a:srgbClr val="FFC000"/>
    <a:srgbClr val="3D7351"/>
    <a:srgbClr val="D9827B"/>
    <a:srgbClr val="D1E7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999" autoAdjust="0"/>
    <p:restoredTop sz="94660"/>
  </p:normalViewPr>
  <p:slideViewPr>
    <p:cSldViewPr snapToGrid="0" showGuides="1">
      <p:cViewPr varScale="1">
        <p:scale>
          <a:sx n="91" d="100"/>
          <a:sy n="91" d="100"/>
        </p:scale>
        <p:origin x="348" y="96"/>
      </p:cViewPr>
      <p:guideLst>
        <p:guide orient="horz" pos="210"/>
        <p:guide pos="211"/>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image" Target="../media/image13.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5.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6.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8.emf"/></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Layouts/_rels/slideLayout3.xml.rels><?xml version="1.0" encoding="UTF-8" standalone="yes"?>
<Relationships xmlns="http://schemas.openxmlformats.org/package/2006/relationships"><Relationship Id="rId3" Type="http://schemas.openxmlformats.org/officeDocument/2006/relationships/slide" Target="../slides/slide2.xml"/><Relationship Id="rId2" Type="http://schemas.openxmlformats.org/officeDocument/2006/relationships/slideMaster" Target="../slideMasters/slideMaster1.xml"/><Relationship Id="rId1" Type="http://schemas.openxmlformats.org/officeDocument/2006/relationships/tags" Target="../tags/tag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pic>
        <p:nvPicPr>
          <p:cNvPr id="49" name="图片 4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
            <a:ext cx="12222480" cy="6858000"/>
          </a:xfrm>
          <a:prstGeom prst="rect">
            <a:avLst/>
          </a:prstGeom>
        </p:spPr>
      </p:pic>
    </p:spTree>
    <p:extLst>
      <p:ext uri="{BB962C8B-B14F-4D97-AF65-F5344CB8AC3E}">
        <p14:creationId xmlns:p14="http://schemas.microsoft.com/office/powerpoint/2010/main" val="199606136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31117579"/>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bg>
      <p:bgPr>
        <a:gradFill>
          <a:gsLst>
            <a:gs pos="58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88877131"/>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222480" cy="6858000"/>
          </a:xfrm>
          <a:prstGeom prst="rect">
            <a:avLst/>
          </a:prstGeom>
        </p:spPr>
      </p:pic>
      <p:grpSp>
        <p:nvGrpSpPr>
          <p:cNvPr id="4" name="组合 3"/>
          <p:cNvGrpSpPr/>
          <p:nvPr userDrawn="1"/>
        </p:nvGrpSpPr>
        <p:grpSpPr>
          <a:xfrm>
            <a:off x="8719900" y="5369024"/>
            <a:ext cx="3058452" cy="1271682"/>
            <a:chOff x="1125321" y="485528"/>
            <a:chExt cx="3058452" cy="1271682"/>
          </a:xfrm>
        </p:grpSpPr>
        <p:grpSp>
          <p:nvGrpSpPr>
            <p:cNvPr id="5" name="组合 4"/>
            <p:cNvGrpSpPr/>
            <p:nvPr/>
          </p:nvGrpSpPr>
          <p:grpSpPr>
            <a:xfrm rot="2568293">
              <a:off x="3613219" y="485528"/>
              <a:ext cx="122859" cy="173836"/>
              <a:chOff x="2899932" y="286608"/>
              <a:chExt cx="373440" cy="748067"/>
            </a:xfrm>
            <a:solidFill>
              <a:srgbClr val="FFC000"/>
            </a:solidFill>
          </p:grpSpPr>
          <p:sp>
            <p:nvSpPr>
              <p:cNvPr id="1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6" name="组合 5"/>
            <p:cNvGrpSpPr/>
            <p:nvPr/>
          </p:nvGrpSpPr>
          <p:grpSpPr>
            <a:xfrm rot="9432564">
              <a:off x="3628846" y="1610197"/>
              <a:ext cx="103902" cy="147013"/>
              <a:chOff x="2899932" y="286608"/>
              <a:chExt cx="373440" cy="748067"/>
            </a:xfrm>
            <a:solidFill>
              <a:srgbClr val="D9827B"/>
            </a:solidFill>
          </p:grpSpPr>
          <p:sp>
            <p:nvSpPr>
              <p:cNvPr id="13"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 name="组合 6"/>
            <p:cNvGrpSpPr/>
            <p:nvPr/>
          </p:nvGrpSpPr>
          <p:grpSpPr>
            <a:xfrm rot="18900000">
              <a:off x="1125321" y="744329"/>
              <a:ext cx="124284" cy="175853"/>
              <a:chOff x="2899932" y="286608"/>
              <a:chExt cx="373440" cy="748067"/>
            </a:xfrm>
            <a:solidFill>
              <a:srgbClr val="3D7351"/>
            </a:solidFill>
          </p:grpSpPr>
          <p:sp>
            <p:nvSpPr>
              <p:cNvPr id="1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8" name="组合 7"/>
            <p:cNvGrpSpPr/>
            <p:nvPr/>
          </p:nvGrpSpPr>
          <p:grpSpPr>
            <a:xfrm rot="6975246">
              <a:off x="4126861" y="1304244"/>
              <a:ext cx="47134" cy="66691"/>
              <a:chOff x="2899932" y="286608"/>
              <a:chExt cx="373440" cy="748067"/>
            </a:xfrm>
          </p:grpSpPr>
          <p:sp>
            <p:nvSpPr>
              <p:cNvPr id="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17" name="组合 16"/>
          <p:cNvGrpSpPr/>
          <p:nvPr userDrawn="1"/>
        </p:nvGrpSpPr>
        <p:grpSpPr>
          <a:xfrm>
            <a:off x="382413" y="5381268"/>
            <a:ext cx="3058452" cy="1271682"/>
            <a:chOff x="1125321" y="485528"/>
            <a:chExt cx="3058452" cy="1271682"/>
          </a:xfrm>
        </p:grpSpPr>
        <p:grpSp>
          <p:nvGrpSpPr>
            <p:cNvPr id="18" name="组合 17"/>
            <p:cNvGrpSpPr/>
            <p:nvPr/>
          </p:nvGrpSpPr>
          <p:grpSpPr>
            <a:xfrm rot="2568293">
              <a:off x="3613219" y="485528"/>
              <a:ext cx="122859" cy="173836"/>
              <a:chOff x="2899932" y="286608"/>
              <a:chExt cx="373440" cy="748067"/>
            </a:xfrm>
            <a:solidFill>
              <a:srgbClr val="FFC000"/>
            </a:solidFill>
          </p:grpSpPr>
          <p:sp>
            <p:nvSpPr>
              <p:cNvPr id="28"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9" name="组合 18"/>
            <p:cNvGrpSpPr/>
            <p:nvPr/>
          </p:nvGrpSpPr>
          <p:grpSpPr>
            <a:xfrm rot="9432564">
              <a:off x="3628846" y="1610197"/>
              <a:ext cx="103902" cy="147013"/>
              <a:chOff x="2899932" y="286608"/>
              <a:chExt cx="373440" cy="748067"/>
            </a:xfrm>
            <a:solidFill>
              <a:srgbClr val="D9827B"/>
            </a:solidFill>
          </p:grpSpPr>
          <p:sp>
            <p:nvSpPr>
              <p:cNvPr id="26"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7"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0" name="组合 19"/>
            <p:cNvGrpSpPr/>
            <p:nvPr/>
          </p:nvGrpSpPr>
          <p:grpSpPr>
            <a:xfrm rot="18900000">
              <a:off x="1125321" y="744329"/>
              <a:ext cx="124284" cy="175853"/>
              <a:chOff x="2899932" y="286608"/>
              <a:chExt cx="373440" cy="748067"/>
            </a:xfrm>
            <a:solidFill>
              <a:srgbClr val="3D7351"/>
            </a:solidFill>
          </p:grpSpPr>
          <p:sp>
            <p:nvSpPr>
              <p:cNvPr id="24"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5"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1" name="组合 20"/>
            <p:cNvGrpSpPr/>
            <p:nvPr/>
          </p:nvGrpSpPr>
          <p:grpSpPr>
            <a:xfrm rot="6975246">
              <a:off x="4126861" y="1304244"/>
              <a:ext cx="47134" cy="66691"/>
              <a:chOff x="2899932" y="286608"/>
              <a:chExt cx="373440" cy="748067"/>
            </a:xfrm>
          </p:grpSpPr>
          <p:sp>
            <p:nvSpPr>
              <p:cNvPr id="22"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3"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43"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702329" y="1396626"/>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2265143">
            <a:off x="7024460" y="5528128"/>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7799717">
            <a:off x="1490640" y="5729774"/>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3858213">
            <a:off x="329232" y="3176363"/>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9627284" y="6149216"/>
            <a:ext cx="753112" cy="423471"/>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2" descr="简约商务ppt模板免抠素材 平面电商 创意素材 png素材 素材 "/>
          <p:cNvPicPr>
            <a:picLocks noChangeAspect="1" noChangeArrowheads="1"/>
          </p:cNvPicPr>
          <p:nvPr userDrawn="1"/>
        </p:nvPicPr>
        <p:blipFill>
          <a:blip r:embed="rId5"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11320159" y="2042052"/>
            <a:ext cx="560714" cy="315287"/>
          </a:xfrm>
          <a:prstGeom prst="rect">
            <a:avLst/>
          </a:prstGeom>
          <a:noFill/>
          <a:extLst>
            <a:ext uri="{909E8E84-426E-40DD-AFC4-6F175D3DCCD1}">
              <a14:hiddenFill xmlns:a14="http://schemas.microsoft.com/office/drawing/2010/main">
                <a:solidFill>
                  <a:srgbClr val="FFFFFF"/>
                </a:solidFill>
              </a14:hiddenFill>
            </a:ext>
          </a:extLst>
        </p:spPr>
      </p:pic>
      <p:grpSp>
        <p:nvGrpSpPr>
          <p:cNvPr id="50" name="组合 49"/>
          <p:cNvGrpSpPr/>
          <p:nvPr userDrawn="1"/>
        </p:nvGrpSpPr>
        <p:grpSpPr>
          <a:xfrm>
            <a:off x="9303059" y="91636"/>
            <a:ext cx="2610757" cy="1271682"/>
            <a:chOff x="1125321" y="485528"/>
            <a:chExt cx="2610757" cy="1271682"/>
          </a:xfrm>
        </p:grpSpPr>
        <p:grpSp>
          <p:nvGrpSpPr>
            <p:cNvPr id="51" name="组合 50"/>
            <p:cNvGrpSpPr/>
            <p:nvPr/>
          </p:nvGrpSpPr>
          <p:grpSpPr>
            <a:xfrm rot="2568293">
              <a:off x="3613219" y="485528"/>
              <a:ext cx="122859" cy="173836"/>
              <a:chOff x="2899932" y="286608"/>
              <a:chExt cx="373440" cy="748067"/>
            </a:xfrm>
            <a:solidFill>
              <a:srgbClr val="FFC000"/>
            </a:solidFill>
          </p:grpSpPr>
          <p:sp>
            <p:nvSpPr>
              <p:cNvPr id="6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2" name="组合 51"/>
            <p:cNvGrpSpPr/>
            <p:nvPr/>
          </p:nvGrpSpPr>
          <p:grpSpPr>
            <a:xfrm rot="9432564">
              <a:off x="3628846" y="1610197"/>
              <a:ext cx="103902" cy="147013"/>
              <a:chOff x="2899932" y="286608"/>
              <a:chExt cx="373440" cy="748067"/>
            </a:xfrm>
            <a:solidFill>
              <a:srgbClr val="D9827B"/>
            </a:solidFill>
          </p:grpSpPr>
          <p:sp>
            <p:nvSpPr>
              <p:cNvPr id="5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3" name="组合 52"/>
            <p:cNvGrpSpPr/>
            <p:nvPr/>
          </p:nvGrpSpPr>
          <p:grpSpPr>
            <a:xfrm rot="18900000">
              <a:off x="1125321" y="744329"/>
              <a:ext cx="124284" cy="175853"/>
              <a:chOff x="2899932" y="286608"/>
              <a:chExt cx="373440" cy="748067"/>
            </a:xfrm>
            <a:solidFill>
              <a:srgbClr val="3D7351"/>
            </a:solidFill>
          </p:grpSpPr>
          <p:sp>
            <p:nvSpPr>
              <p:cNvPr id="5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4" name="组合 53"/>
            <p:cNvGrpSpPr/>
            <p:nvPr/>
          </p:nvGrpSpPr>
          <p:grpSpPr>
            <a:xfrm rot="6975246">
              <a:off x="2191242" y="1299607"/>
              <a:ext cx="42541" cy="76010"/>
              <a:chOff x="9709922" y="19729368"/>
              <a:chExt cx="337041" cy="852603"/>
            </a:xfrm>
          </p:grpSpPr>
          <p:sp>
            <p:nvSpPr>
              <p:cNvPr id="55" name="等腰三角形 44"/>
              <p:cNvSpPr/>
              <p:nvPr/>
            </p:nvSpPr>
            <p:spPr>
              <a:xfrm>
                <a:off x="9709922" y="19871147"/>
                <a:ext cx="269801" cy="710824"/>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6" name="等腰三角形 47"/>
              <p:cNvSpPr/>
              <p:nvPr/>
            </p:nvSpPr>
            <p:spPr>
              <a:xfrm rot="19776570">
                <a:off x="9798216" y="19729368"/>
                <a:ext cx="248747" cy="710832"/>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63"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0052" r="36211" b="13281"/>
          <a:stretch/>
        </p:blipFill>
        <p:spPr bwMode="auto">
          <a:xfrm rot="988419">
            <a:off x="4875053" y="5975799"/>
            <a:ext cx="872836" cy="685800"/>
          </a:xfrm>
          <a:prstGeom prst="rect">
            <a:avLst/>
          </a:prstGeom>
          <a:noFill/>
          <a:extLst>
            <a:ext uri="{909E8E84-426E-40DD-AFC4-6F175D3DCCD1}">
              <a14:hiddenFill xmlns:a14="http://schemas.microsoft.com/office/drawing/2010/main">
                <a:solidFill>
                  <a:srgbClr val="FFFFFF"/>
                </a:solidFill>
              </a14:hiddenFill>
            </a:ext>
          </a:extLst>
        </p:spPr>
      </p:pic>
      <p:grpSp>
        <p:nvGrpSpPr>
          <p:cNvPr id="70" name="组合 69"/>
          <p:cNvGrpSpPr/>
          <p:nvPr userDrawn="1"/>
        </p:nvGrpSpPr>
        <p:grpSpPr>
          <a:xfrm>
            <a:off x="7664838" y="2153465"/>
            <a:ext cx="3058452" cy="1271682"/>
            <a:chOff x="1125321" y="485528"/>
            <a:chExt cx="3058452" cy="1271682"/>
          </a:xfrm>
        </p:grpSpPr>
        <p:grpSp>
          <p:nvGrpSpPr>
            <p:cNvPr id="71" name="组合 70"/>
            <p:cNvGrpSpPr/>
            <p:nvPr/>
          </p:nvGrpSpPr>
          <p:grpSpPr>
            <a:xfrm rot="2568293">
              <a:off x="3613219" y="485528"/>
              <a:ext cx="122859" cy="173836"/>
              <a:chOff x="2899932" y="286608"/>
              <a:chExt cx="373440" cy="748067"/>
            </a:xfrm>
            <a:solidFill>
              <a:srgbClr val="FFC000"/>
            </a:solidFill>
          </p:grpSpPr>
          <p:sp>
            <p:nvSpPr>
              <p:cNvPr id="8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2" name="组合 71"/>
            <p:cNvGrpSpPr/>
            <p:nvPr/>
          </p:nvGrpSpPr>
          <p:grpSpPr>
            <a:xfrm rot="9432564">
              <a:off x="3628846" y="1610197"/>
              <a:ext cx="103902" cy="147013"/>
              <a:chOff x="2899932" y="286608"/>
              <a:chExt cx="373440" cy="748067"/>
            </a:xfrm>
            <a:solidFill>
              <a:srgbClr val="D9827B"/>
            </a:solidFill>
          </p:grpSpPr>
          <p:sp>
            <p:nvSpPr>
              <p:cNvPr id="7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3" name="组合 72"/>
            <p:cNvGrpSpPr/>
            <p:nvPr/>
          </p:nvGrpSpPr>
          <p:grpSpPr>
            <a:xfrm rot="18900000">
              <a:off x="1125321" y="744329"/>
              <a:ext cx="124284" cy="175853"/>
              <a:chOff x="2899932" y="286608"/>
              <a:chExt cx="373440" cy="748067"/>
            </a:xfrm>
            <a:solidFill>
              <a:srgbClr val="3D7351"/>
            </a:solidFill>
          </p:grpSpPr>
          <p:sp>
            <p:nvSpPr>
              <p:cNvPr id="7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4" name="组合 73"/>
            <p:cNvGrpSpPr/>
            <p:nvPr/>
          </p:nvGrpSpPr>
          <p:grpSpPr>
            <a:xfrm rot="6975246">
              <a:off x="4126861" y="1304244"/>
              <a:ext cx="47134" cy="66691"/>
              <a:chOff x="2899932" y="286608"/>
              <a:chExt cx="373440" cy="748067"/>
            </a:xfrm>
          </p:grpSpPr>
          <p:sp>
            <p:nvSpPr>
              <p:cNvPr id="7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83"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8904501">
            <a:off x="1362868" y="4236722"/>
            <a:ext cx="753112" cy="423471"/>
          </a:xfrm>
          <a:prstGeom prst="rect">
            <a:avLst/>
          </a:prstGeom>
          <a:noFill/>
          <a:extLst>
            <a:ext uri="{909E8E84-426E-40DD-AFC4-6F175D3DCCD1}">
              <a14:hiddenFill xmlns:a14="http://schemas.microsoft.com/office/drawing/2010/main">
                <a:solidFill>
                  <a:srgbClr val="FFFFFF"/>
                </a:solidFill>
              </a14:hiddenFill>
            </a:ext>
          </a:extLst>
        </p:spPr>
      </p:pic>
      <p:pic>
        <p:nvPicPr>
          <p:cNvPr id="84"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3146998" y="2638174"/>
            <a:ext cx="451588" cy="552705"/>
          </a:xfrm>
          <a:prstGeom prst="rect">
            <a:avLst/>
          </a:prstGeom>
          <a:noFill/>
          <a:extLst>
            <a:ext uri="{909E8E84-426E-40DD-AFC4-6F175D3DCCD1}">
              <a14:hiddenFill xmlns:a14="http://schemas.microsoft.com/office/drawing/2010/main">
                <a:solidFill>
                  <a:srgbClr val="FFFFFF"/>
                </a:solidFill>
              </a14:hiddenFill>
            </a:ext>
          </a:extLst>
        </p:spPr>
      </p:pic>
      <p:grpSp>
        <p:nvGrpSpPr>
          <p:cNvPr id="85" name="组合 84"/>
          <p:cNvGrpSpPr/>
          <p:nvPr userDrawn="1"/>
        </p:nvGrpSpPr>
        <p:grpSpPr>
          <a:xfrm>
            <a:off x="2432136" y="3438899"/>
            <a:ext cx="3058452" cy="1271682"/>
            <a:chOff x="1125321" y="485528"/>
            <a:chExt cx="3058452" cy="1271682"/>
          </a:xfrm>
        </p:grpSpPr>
        <p:grpSp>
          <p:nvGrpSpPr>
            <p:cNvPr id="86" name="组合 85"/>
            <p:cNvGrpSpPr/>
            <p:nvPr/>
          </p:nvGrpSpPr>
          <p:grpSpPr>
            <a:xfrm rot="2568293">
              <a:off x="3613219" y="485528"/>
              <a:ext cx="122859" cy="173836"/>
              <a:chOff x="2899932" y="286608"/>
              <a:chExt cx="373440" cy="748067"/>
            </a:xfrm>
            <a:solidFill>
              <a:srgbClr val="FFC000"/>
            </a:solidFill>
          </p:grpSpPr>
          <p:sp>
            <p:nvSpPr>
              <p:cNvPr id="96"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7"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87" name="组合 86"/>
            <p:cNvGrpSpPr/>
            <p:nvPr/>
          </p:nvGrpSpPr>
          <p:grpSpPr>
            <a:xfrm rot="9432564">
              <a:off x="3628846" y="1610197"/>
              <a:ext cx="103902" cy="147013"/>
              <a:chOff x="2899932" y="286608"/>
              <a:chExt cx="373440" cy="748067"/>
            </a:xfrm>
            <a:solidFill>
              <a:srgbClr val="D9827B"/>
            </a:solidFill>
          </p:grpSpPr>
          <p:sp>
            <p:nvSpPr>
              <p:cNvPr id="94"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5"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88" name="组合 87"/>
            <p:cNvGrpSpPr/>
            <p:nvPr/>
          </p:nvGrpSpPr>
          <p:grpSpPr>
            <a:xfrm rot="18900000">
              <a:off x="1125321" y="744329"/>
              <a:ext cx="124284" cy="175853"/>
              <a:chOff x="2899932" y="286608"/>
              <a:chExt cx="373440" cy="748067"/>
            </a:xfrm>
            <a:solidFill>
              <a:srgbClr val="3D7351"/>
            </a:solidFill>
          </p:grpSpPr>
          <p:sp>
            <p:nvSpPr>
              <p:cNvPr id="92"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3"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89" name="组合 88"/>
            <p:cNvGrpSpPr/>
            <p:nvPr/>
          </p:nvGrpSpPr>
          <p:grpSpPr>
            <a:xfrm rot="6975246">
              <a:off x="4126861" y="1304244"/>
              <a:ext cx="47134" cy="66691"/>
              <a:chOff x="2899932" y="286608"/>
              <a:chExt cx="373440" cy="748067"/>
            </a:xfrm>
          </p:grpSpPr>
          <p:sp>
            <p:nvSpPr>
              <p:cNvPr id="90"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1"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98" name="组合 97"/>
          <p:cNvGrpSpPr/>
          <p:nvPr userDrawn="1"/>
        </p:nvGrpSpPr>
        <p:grpSpPr>
          <a:xfrm>
            <a:off x="4150520" y="1626356"/>
            <a:ext cx="3058452" cy="1271682"/>
            <a:chOff x="1125321" y="485528"/>
            <a:chExt cx="3058452" cy="1271682"/>
          </a:xfrm>
        </p:grpSpPr>
        <p:grpSp>
          <p:nvGrpSpPr>
            <p:cNvPr id="99" name="组合 98"/>
            <p:cNvGrpSpPr/>
            <p:nvPr/>
          </p:nvGrpSpPr>
          <p:grpSpPr>
            <a:xfrm rot="2568293">
              <a:off x="3613219" y="485528"/>
              <a:ext cx="122859" cy="173836"/>
              <a:chOff x="2899932" y="286608"/>
              <a:chExt cx="373440" cy="748067"/>
            </a:xfrm>
            <a:solidFill>
              <a:srgbClr val="FFC000"/>
            </a:solidFill>
          </p:grpSpPr>
          <p:sp>
            <p:nvSpPr>
              <p:cNvPr id="10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00" name="组合 99"/>
            <p:cNvGrpSpPr/>
            <p:nvPr/>
          </p:nvGrpSpPr>
          <p:grpSpPr>
            <a:xfrm rot="9432564">
              <a:off x="3628846" y="1610197"/>
              <a:ext cx="103902" cy="147013"/>
              <a:chOff x="2899932" y="286608"/>
              <a:chExt cx="373440" cy="748067"/>
            </a:xfrm>
            <a:solidFill>
              <a:srgbClr val="D9827B"/>
            </a:solidFill>
          </p:grpSpPr>
          <p:sp>
            <p:nvSpPr>
              <p:cNvPr id="10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01" name="组合 100"/>
            <p:cNvGrpSpPr/>
            <p:nvPr/>
          </p:nvGrpSpPr>
          <p:grpSpPr>
            <a:xfrm rot="18900000">
              <a:off x="1125321" y="744329"/>
              <a:ext cx="124284" cy="175853"/>
              <a:chOff x="2899932" y="286608"/>
              <a:chExt cx="373440" cy="748067"/>
            </a:xfrm>
            <a:solidFill>
              <a:srgbClr val="3D7351"/>
            </a:solidFill>
          </p:grpSpPr>
          <p:sp>
            <p:nvSpPr>
              <p:cNvPr id="10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02" name="组合 101"/>
            <p:cNvGrpSpPr/>
            <p:nvPr/>
          </p:nvGrpSpPr>
          <p:grpSpPr>
            <a:xfrm rot="6975246">
              <a:off x="4126861" y="1304244"/>
              <a:ext cx="47134" cy="66691"/>
              <a:chOff x="2899932" y="286608"/>
              <a:chExt cx="373440" cy="748067"/>
            </a:xfrm>
          </p:grpSpPr>
          <p:sp>
            <p:nvSpPr>
              <p:cNvPr id="103"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4"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112" name="组合 111"/>
          <p:cNvGrpSpPr/>
          <p:nvPr userDrawn="1"/>
        </p:nvGrpSpPr>
        <p:grpSpPr>
          <a:xfrm>
            <a:off x="6409615" y="3746097"/>
            <a:ext cx="3058452" cy="1271682"/>
            <a:chOff x="1125321" y="485528"/>
            <a:chExt cx="3058452" cy="1271682"/>
          </a:xfrm>
        </p:grpSpPr>
        <p:grpSp>
          <p:nvGrpSpPr>
            <p:cNvPr id="113" name="组合 112"/>
            <p:cNvGrpSpPr/>
            <p:nvPr/>
          </p:nvGrpSpPr>
          <p:grpSpPr>
            <a:xfrm rot="2568293">
              <a:off x="3613219" y="485528"/>
              <a:ext cx="122859" cy="173836"/>
              <a:chOff x="2899932" y="286608"/>
              <a:chExt cx="373440" cy="748067"/>
            </a:xfrm>
            <a:solidFill>
              <a:srgbClr val="FFC000"/>
            </a:solidFill>
          </p:grpSpPr>
          <p:sp>
            <p:nvSpPr>
              <p:cNvPr id="123"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4"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14" name="组合 113"/>
            <p:cNvGrpSpPr/>
            <p:nvPr/>
          </p:nvGrpSpPr>
          <p:grpSpPr>
            <a:xfrm rot="9432564">
              <a:off x="3628846" y="1610197"/>
              <a:ext cx="103902" cy="147013"/>
              <a:chOff x="2899932" y="286608"/>
              <a:chExt cx="373440" cy="748067"/>
            </a:xfrm>
            <a:solidFill>
              <a:srgbClr val="D9827B"/>
            </a:solidFill>
          </p:grpSpPr>
          <p:sp>
            <p:nvSpPr>
              <p:cNvPr id="12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15" name="组合 114"/>
            <p:cNvGrpSpPr/>
            <p:nvPr/>
          </p:nvGrpSpPr>
          <p:grpSpPr>
            <a:xfrm rot="18900000">
              <a:off x="1125321" y="744329"/>
              <a:ext cx="124284" cy="175853"/>
              <a:chOff x="2899932" y="286608"/>
              <a:chExt cx="373440" cy="748067"/>
            </a:xfrm>
            <a:solidFill>
              <a:srgbClr val="3D7351"/>
            </a:solidFill>
          </p:grpSpPr>
          <p:sp>
            <p:nvSpPr>
              <p:cNvPr id="11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16" name="组合 115"/>
            <p:cNvGrpSpPr/>
            <p:nvPr/>
          </p:nvGrpSpPr>
          <p:grpSpPr>
            <a:xfrm rot="6975246">
              <a:off x="4126861" y="1304244"/>
              <a:ext cx="47134" cy="66691"/>
              <a:chOff x="2899932" y="286608"/>
              <a:chExt cx="373440" cy="748067"/>
            </a:xfrm>
          </p:grpSpPr>
          <p:sp>
            <p:nvSpPr>
              <p:cNvPr id="11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spTree>
    <p:extLst>
      <p:ext uri="{BB962C8B-B14F-4D97-AF65-F5344CB8AC3E}">
        <p14:creationId xmlns:p14="http://schemas.microsoft.com/office/powerpoint/2010/main" val="157212300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5" name="文本框 2057">
            <a:hlinkClick r:id="rId3" action="ppaction://hlinksldjump"/>
            <a:extLst>
              <a:ext uri="{FF2B5EF4-FFF2-40B4-BE49-F238E27FC236}">
                <a16:creationId xmlns:a16="http://schemas.microsoft.com/office/drawing/2014/main" xmlns="" id="{04FE8436-5513-AEE9-9C9B-B7E75377ABEC}"/>
              </a:ext>
            </a:extLst>
          </p:cNvPr>
          <p:cNvSpPr txBox="1">
            <a:spLocks noChangeArrowheads="1"/>
          </p:cNvSpPr>
          <p:nvPr userDrawn="1">
            <p:custDataLst>
              <p:tags r:id="rId1"/>
            </p:custDataLst>
          </p:nvPr>
        </p:nvSpPr>
        <p:spPr bwMode="auto">
          <a:xfrm>
            <a:off x="10559415" y="6427107"/>
            <a:ext cx="1459230" cy="398780"/>
          </a:xfrm>
          <a:prstGeom prst="rect">
            <a:avLst/>
          </a:prstGeom>
          <a:solidFill>
            <a:srgbClr val="4BB13F"/>
          </a:solidFill>
          <a:ln>
            <a:noFill/>
          </a:ln>
          <a:scene3d>
            <a:camera prst="orthographicFront"/>
            <a:lightRig rig="threePt" dir="t"/>
          </a:scene3d>
          <a:sp3d>
            <a:bevelT prst="relaxedInset"/>
          </a:sp3d>
        </p:spPr>
        <p:txBody>
          <a:bodyPr wrap="square">
            <a:spAutoFit/>
          </a:bodyPr>
          <a:lstStyle/>
          <a:p>
            <a:pPr algn="ctr" eaLnBrk="1" fontAlgn="auto" hangingPunct="1">
              <a:spcAft>
                <a:spcPts val="0"/>
              </a:spcAft>
              <a:buFont typeface="Arial" panose="020B0604020202020204" pitchFamily="34" charset="0"/>
              <a:buNone/>
              <a:defRPr/>
            </a:pPr>
            <a:r>
              <a:rPr lang="zh-CN" altLang="en-US" sz="2000" dirty="0">
                <a:solidFill>
                  <a:schemeClr val="bg1"/>
                </a:solidFill>
                <a:latin typeface="微软雅黑" panose="020B0503020204020204" charset="-122"/>
                <a:ea typeface="微软雅黑" panose="020B0503020204020204" charset="-122"/>
                <a:cs typeface="Times New Roman" panose="02020603050405020304" pitchFamily="18" charset="0"/>
              </a:rPr>
              <a:t>返回目录</a:t>
            </a:r>
          </a:p>
        </p:txBody>
      </p:sp>
    </p:spTree>
    <p:extLst>
      <p:ext uri="{BB962C8B-B14F-4D97-AF65-F5344CB8AC3E}">
        <p14:creationId xmlns:p14="http://schemas.microsoft.com/office/powerpoint/2010/main" val="344656107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29316714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标题幻灯片">
    <p:bg>
      <p:bgPr>
        <a:gradFill>
          <a:gsLst>
            <a:gs pos="0">
              <a:schemeClr val="accent1">
                <a:lumMod val="5000"/>
                <a:lumOff val="95000"/>
              </a:schemeClr>
            </a:gs>
            <a:gs pos="32000">
              <a:schemeClr val="accent1">
                <a:lumMod val="45000"/>
                <a:lumOff val="55000"/>
              </a:schemeClr>
            </a:gs>
            <a:gs pos="70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51550" y="533156"/>
            <a:ext cx="7958966" cy="4889548"/>
          </a:xfrm>
          <a:prstGeom prst="rect">
            <a:avLst/>
          </a:prstGeom>
        </p:spPr>
      </p:pic>
    </p:spTree>
    <p:extLst>
      <p:ext uri="{BB962C8B-B14F-4D97-AF65-F5344CB8AC3E}">
        <p14:creationId xmlns:p14="http://schemas.microsoft.com/office/powerpoint/2010/main" val="373450196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10" dur="1000" fill="hold"/>
                                        <p:tgtEl>
                                          <p:spTgt spid="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2644977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1777043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48698198"/>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6307689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7.xml"/><Relationship Id="rId7" Type="http://schemas.openxmlformats.org/officeDocument/2006/relationships/slideLayout" Target="../slideLayouts/slideLayout11.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5" Type="http://schemas.openxmlformats.org/officeDocument/2006/relationships/slideLayout" Target="../slideLayouts/slideLayout9.xml"/><Relationship Id="rId10" Type="http://schemas.openxmlformats.org/officeDocument/2006/relationships/audio" Target="../media/audio1.wav"/><Relationship Id="rId4" Type="http://schemas.openxmlformats.org/officeDocument/2006/relationships/slideLayout" Target="../slideLayouts/slideLayout8.xml"/><Relationship Id="rId9" Type="http://schemas.openxmlformats.org/officeDocument/2006/relationships/slide" Target="../slides/slide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4FFEE"/>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8139024"/>
      </p:ext>
    </p:extLst>
  </p:cSld>
  <p:clrMap bg1="lt1" tx1="dk1" bg2="lt2" tx2="dk2" accent1="accent1" accent2="accent2" accent3="accent3" accent4="accent4" accent5="accent5" accent6="accent6" hlink="hlink" folHlink="folHlink"/>
  <p:sldLayoutIdLst>
    <p:sldLayoutId id="2147483660" r:id="rId1"/>
    <p:sldLayoutId id="2147483699" r:id="rId2"/>
    <p:sldLayoutId id="2147483652" r:id="rId3"/>
    <p:sldLayoutId id="2147483682" r:id="rId4"/>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50000"/>
          </a:schemeClr>
        </a:solidFill>
        <a:effectLst/>
      </p:bgPr>
    </p:bg>
    <p:spTree>
      <p:nvGrpSpPr>
        <p:cNvPr id="1" name=""/>
        <p:cNvGrpSpPr/>
        <p:nvPr/>
      </p:nvGrpSpPr>
      <p:grpSpPr>
        <a:xfrm>
          <a:off x="0" y="0"/>
          <a:ext cx="0" cy="0"/>
          <a:chOff x="0" y="0"/>
          <a:chExt cx="0" cy="0"/>
        </a:xfrm>
      </p:grpSpPr>
      <p:sp>
        <p:nvSpPr>
          <p:cNvPr id="12" name="矩形 11">
            <a:extLst>
              <a:ext uri="{FF2B5EF4-FFF2-40B4-BE49-F238E27FC236}">
                <a16:creationId xmlns:a16="http://schemas.microsoft.com/office/drawing/2014/main" xmlns="" id="{F4BE031C-B885-491B-AFE9-3136DB3D16BC}"/>
              </a:ext>
            </a:extLst>
          </p:cNvPr>
          <p:cNvSpPr/>
          <p:nvPr userDrawn="1"/>
        </p:nvSpPr>
        <p:spPr>
          <a:xfrm>
            <a:off x="1" y="6604258"/>
            <a:ext cx="12192000" cy="253742"/>
          </a:xfrm>
          <a:prstGeom prst="rect">
            <a:avLst/>
          </a:prstGeom>
          <a:solidFill>
            <a:schemeClr val="accent1">
              <a:lumMod val="75000"/>
            </a:schemeClr>
          </a:solidFill>
          <a:ln/>
        </p:spPr>
        <p:style>
          <a:lnRef idx="1">
            <a:schemeClr val="accent1"/>
          </a:lnRef>
          <a:fillRef idx="2">
            <a:schemeClr val="accent1"/>
          </a:fillRef>
          <a:effectRef idx="1">
            <a:schemeClr val="accent1"/>
          </a:effectRef>
          <a:fontRef idx="minor">
            <a:schemeClr val="dk1"/>
          </a:fontRef>
        </p:style>
        <p:txBody>
          <a:bodyPr rtlCol="0" anchor="ctr"/>
          <a:lstStyle/>
          <a:p>
            <a:pPr algn="ctr" fontAlgn="base">
              <a:spcBef>
                <a:spcPct val="0"/>
              </a:spcBef>
              <a:spcAft>
                <a:spcPct val="0"/>
              </a:spcAft>
              <a:buFont typeface="Arial" panose="020B0604020202020204" pitchFamily="34" charset="0"/>
              <a:buNone/>
            </a:pPr>
            <a:endParaRPr lang="zh-CN" altLang="en-US" sz="3200" dirty="0">
              <a:ln w="0"/>
              <a:solidFill>
                <a:srgbClr val="7FD13B"/>
              </a:solidFill>
              <a:effectLst>
                <a:outerShdw blurRad="38100" dist="25400" dir="5400000" algn="ctr" rotWithShape="0">
                  <a:srgbClr val="6E747A">
                    <a:alpha val="43000"/>
                  </a:srgbClr>
                </a:outerShdw>
              </a:effectLst>
            </a:endParaRPr>
          </a:p>
        </p:txBody>
      </p:sp>
      <p:cxnSp>
        <p:nvCxnSpPr>
          <p:cNvPr id="20" name="直接连接符 19">
            <a:extLst>
              <a:ext uri="{FF2B5EF4-FFF2-40B4-BE49-F238E27FC236}">
                <a16:creationId xmlns:a16="http://schemas.microsoft.com/office/drawing/2014/main" xmlns="" id="{B1BE55F9-2A5E-4E28-8E5F-1BBB89835B59}"/>
              </a:ext>
            </a:extLst>
          </p:cNvPr>
          <p:cNvCxnSpPr/>
          <p:nvPr userDrawn="1"/>
        </p:nvCxnSpPr>
        <p:spPr>
          <a:xfrm>
            <a:off x="1" y="670189"/>
            <a:ext cx="12192000" cy="0"/>
          </a:xfrm>
          <a:prstGeom prst="line">
            <a:avLst/>
          </a:prstGeom>
          <a:ln>
            <a:solidFill>
              <a:srgbClr val="339966"/>
            </a:solidFill>
          </a:ln>
        </p:spPr>
        <p:style>
          <a:lnRef idx="3">
            <a:schemeClr val="accent6"/>
          </a:lnRef>
          <a:fillRef idx="0">
            <a:schemeClr val="accent6"/>
          </a:fillRef>
          <a:effectRef idx="2">
            <a:schemeClr val="accent6"/>
          </a:effectRef>
          <a:fontRef idx="minor">
            <a:schemeClr val="tx1"/>
          </a:fontRef>
        </p:style>
      </p:cxnSp>
      <p:sp>
        <p:nvSpPr>
          <p:cNvPr id="11" name="矩形 10">
            <a:extLst>
              <a:ext uri="{FF2B5EF4-FFF2-40B4-BE49-F238E27FC236}">
                <a16:creationId xmlns:a16="http://schemas.microsoft.com/office/drawing/2014/main" xmlns="" id="{3C8BB19B-3BF3-48F9-BA5C-0CEE270043F5}"/>
              </a:ext>
            </a:extLst>
          </p:cNvPr>
          <p:cNvSpPr/>
          <p:nvPr userDrawn="1"/>
        </p:nvSpPr>
        <p:spPr>
          <a:xfrm>
            <a:off x="1" y="1"/>
            <a:ext cx="12192000" cy="665287"/>
          </a:xfrm>
          <a:prstGeom prst="rect">
            <a:avLst/>
          </a:prstGeom>
          <a:gradFill>
            <a:gsLst>
              <a:gs pos="0">
                <a:schemeClr val="accent1">
                  <a:lumMod val="5000"/>
                  <a:lumOff val="95000"/>
                </a:schemeClr>
              </a:gs>
              <a:gs pos="100000">
                <a:schemeClr val="accent1">
                  <a:lumMod val="30000"/>
                  <a:lumOff val="7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200" b="1" dirty="0">
              <a:solidFill>
                <a:prstClr val="white"/>
              </a:solidFill>
            </a:endParaRPr>
          </a:p>
        </p:txBody>
      </p:sp>
      <p:sp>
        <p:nvSpPr>
          <p:cNvPr id="2" name="动作按钮: 第一张 1">
            <a:hlinkClick r:id="rId9" action="ppaction://hlinksldjump" highlightClick="1">
              <a:snd r:embed="rId10" name="camera.wav"/>
            </a:hlinkClick>
          </p:cNvPr>
          <p:cNvSpPr/>
          <p:nvPr userDrawn="1"/>
        </p:nvSpPr>
        <p:spPr>
          <a:xfrm>
            <a:off x="11212566" y="5884205"/>
            <a:ext cx="914337" cy="951041"/>
          </a:xfrm>
          <a:prstGeom prst="actionButtonHome">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386" b="1">
              <a:solidFill>
                <a:prstClr val="white"/>
              </a:solidFill>
            </a:endParaRPr>
          </a:p>
        </p:txBody>
      </p:sp>
    </p:spTree>
    <p:extLst>
      <p:ext uri="{BB962C8B-B14F-4D97-AF65-F5344CB8AC3E}">
        <p14:creationId xmlns:p14="http://schemas.microsoft.com/office/powerpoint/2010/main" val="2744328315"/>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Lst>
  <p:timing>
    <p:tnLst>
      <p:par>
        <p:cTn id="1" dur="indefinite" restart="never" nodeType="tmRoot"/>
      </p:par>
    </p:tnLst>
  </p:timing>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Arial" charset="0"/>
          <a:ea typeface="黑体" pitchFamily="2" charset="-122"/>
        </a:defRPr>
      </a:lvl2pPr>
      <a:lvl3pPr algn="ctr" rtl="0" eaLnBrk="1" fontAlgn="base" hangingPunct="1">
        <a:spcBef>
          <a:spcPct val="0"/>
        </a:spcBef>
        <a:spcAft>
          <a:spcPct val="0"/>
        </a:spcAft>
        <a:defRPr sz="4400">
          <a:solidFill>
            <a:schemeClr val="tx1"/>
          </a:solidFill>
          <a:latin typeface="Arial" charset="0"/>
          <a:ea typeface="黑体" pitchFamily="2" charset="-122"/>
        </a:defRPr>
      </a:lvl3pPr>
      <a:lvl4pPr algn="ctr" rtl="0" eaLnBrk="1" fontAlgn="base" hangingPunct="1">
        <a:spcBef>
          <a:spcPct val="0"/>
        </a:spcBef>
        <a:spcAft>
          <a:spcPct val="0"/>
        </a:spcAft>
        <a:defRPr sz="4400">
          <a:solidFill>
            <a:schemeClr val="tx1"/>
          </a:solidFill>
          <a:latin typeface="Arial" charset="0"/>
          <a:ea typeface="黑体" pitchFamily="2" charset="-122"/>
        </a:defRPr>
      </a:lvl4pPr>
      <a:lvl5pPr algn="ctr" rtl="0" eaLnBrk="1" fontAlgn="base" hangingPunct="1">
        <a:spcBef>
          <a:spcPct val="0"/>
        </a:spcBef>
        <a:spcAft>
          <a:spcPct val="0"/>
        </a:spcAft>
        <a:defRPr sz="4400">
          <a:solidFill>
            <a:schemeClr val="tx1"/>
          </a:solidFill>
          <a:latin typeface="Arial" charset="0"/>
          <a:ea typeface="黑体" pitchFamily="2" charset="-122"/>
        </a:defRPr>
      </a:lvl5pPr>
      <a:lvl6pPr marL="457108" algn="ctr" rtl="0" eaLnBrk="1" fontAlgn="base" hangingPunct="1">
        <a:spcBef>
          <a:spcPct val="0"/>
        </a:spcBef>
        <a:spcAft>
          <a:spcPct val="0"/>
        </a:spcAft>
        <a:defRPr sz="4400">
          <a:solidFill>
            <a:schemeClr val="tx1"/>
          </a:solidFill>
          <a:latin typeface="Arial" charset="0"/>
          <a:ea typeface="黑体" pitchFamily="2" charset="-122"/>
        </a:defRPr>
      </a:lvl6pPr>
      <a:lvl7pPr marL="914216" algn="ctr" rtl="0" eaLnBrk="1" fontAlgn="base" hangingPunct="1">
        <a:spcBef>
          <a:spcPct val="0"/>
        </a:spcBef>
        <a:spcAft>
          <a:spcPct val="0"/>
        </a:spcAft>
        <a:defRPr sz="4400">
          <a:solidFill>
            <a:schemeClr val="tx1"/>
          </a:solidFill>
          <a:latin typeface="Arial" charset="0"/>
          <a:ea typeface="黑体" pitchFamily="2" charset="-122"/>
        </a:defRPr>
      </a:lvl7pPr>
      <a:lvl8pPr marL="1371324" algn="ctr" rtl="0" eaLnBrk="1" fontAlgn="base" hangingPunct="1">
        <a:spcBef>
          <a:spcPct val="0"/>
        </a:spcBef>
        <a:spcAft>
          <a:spcPct val="0"/>
        </a:spcAft>
        <a:defRPr sz="4400">
          <a:solidFill>
            <a:schemeClr val="tx1"/>
          </a:solidFill>
          <a:latin typeface="Arial" charset="0"/>
          <a:ea typeface="黑体" pitchFamily="2" charset="-122"/>
        </a:defRPr>
      </a:lvl8pPr>
      <a:lvl9pPr marL="1828432" algn="ctr" rtl="0" eaLnBrk="1" fontAlgn="base" hangingPunct="1">
        <a:spcBef>
          <a:spcPct val="0"/>
        </a:spcBef>
        <a:spcAft>
          <a:spcPct val="0"/>
        </a:spcAft>
        <a:defRPr sz="4400">
          <a:solidFill>
            <a:schemeClr val="tx1"/>
          </a:solidFill>
          <a:latin typeface="Arial" charset="0"/>
          <a:ea typeface="黑体" pitchFamily="2" charset="-122"/>
        </a:defRPr>
      </a:lvl9pPr>
    </p:titleStyle>
    <p:bodyStyle>
      <a:lvl1pPr marL="342831" indent="-342831"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800" indent="-285692"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2770" indent="-228554"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599878"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6986"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094"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202"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310"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417"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16" rtl="0" eaLnBrk="1" latinLnBrk="0" hangingPunct="1">
        <a:defRPr sz="1800" kern="1200">
          <a:solidFill>
            <a:schemeClr val="tx1"/>
          </a:solidFill>
          <a:latin typeface="+mn-lt"/>
          <a:ea typeface="+mn-ea"/>
          <a:cs typeface="+mn-cs"/>
        </a:defRPr>
      </a:lvl1pPr>
      <a:lvl2pPr marL="457108" algn="l" defTabSz="914216" rtl="0" eaLnBrk="1" latinLnBrk="0" hangingPunct="1">
        <a:defRPr sz="1800" kern="1200">
          <a:solidFill>
            <a:schemeClr val="tx1"/>
          </a:solidFill>
          <a:latin typeface="+mn-lt"/>
          <a:ea typeface="+mn-ea"/>
          <a:cs typeface="+mn-cs"/>
        </a:defRPr>
      </a:lvl2pPr>
      <a:lvl3pPr marL="914216" algn="l" defTabSz="914216" rtl="0" eaLnBrk="1" latinLnBrk="0" hangingPunct="1">
        <a:defRPr sz="1800" kern="1200">
          <a:solidFill>
            <a:schemeClr val="tx1"/>
          </a:solidFill>
          <a:latin typeface="+mn-lt"/>
          <a:ea typeface="+mn-ea"/>
          <a:cs typeface="+mn-cs"/>
        </a:defRPr>
      </a:lvl3pPr>
      <a:lvl4pPr marL="1371324" algn="l" defTabSz="914216" rtl="0" eaLnBrk="1" latinLnBrk="0" hangingPunct="1">
        <a:defRPr sz="1800" kern="1200">
          <a:solidFill>
            <a:schemeClr val="tx1"/>
          </a:solidFill>
          <a:latin typeface="+mn-lt"/>
          <a:ea typeface="+mn-ea"/>
          <a:cs typeface="+mn-cs"/>
        </a:defRPr>
      </a:lvl4pPr>
      <a:lvl5pPr marL="1828432" algn="l" defTabSz="914216" rtl="0" eaLnBrk="1" latinLnBrk="0" hangingPunct="1">
        <a:defRPr sz="1800" kern="1200">
          <a:solidFill>
            <a:schemeClr val="tx1"/>
          </a:solidFill>
          <a:latin typeface="+mn-lt"/>
          <a:ea typeface="+mn-ea"/>
          <a:cs typeface="+mn-cs"/>
        </a:defRPr>
      </a:lvl5pPr>
      <a:lvl6pPr marL="2285539" algn="l" defTabSz="914216" rtl="0" eaLnBrk="1" latinLnBrk="0" hangingPunct="1">
        <a:defRPr sz="1800" kern="1200">
          <a:solidFill>
            <a:schemeClr val="tx1"/>
          </a:solidFill>
          <a:latin typeface="+mn-lt"/>
          <a:ea typeface="+mn-ea"/>
          <a:cs typeface="+mn-cs"/>
        </a:defRPr>
      </a:lvl6pPr>
      <a:lvl7pPr marL="2742648" algn="l" defTabSz="914216" rtl="0" eaLnBrk="1" latinLnBrk="0" hangingPunct="1">
        <a:defRPr sz="1800" kern="1200">
          <a:solidFill>
            <a:schemeClr val="tx1"/>
          </a:solidFill>
          <a:latin typeface="+mn-lt"/>
          <a:ea typeface="+mn-ea"/>
          <a:cs typeface="+mn-cs"/>
        </a:defRPr>
      </a:lvl7pPr>
      <a:lvl8pPr marL="3199756" algn="l" defTabSz="914216" rtl="0" eaLnBrk="1" latinLnBrk="0" hangingPunct="1">
        <a:defRPr sz="1800" kern="1200">
          <a:solidFill>
            <a:schemeClr val="tx1"/>
          </a:solidFill>
          <a:latin typeface="+mn-lt"/>
          <a:ea typeface="+mn-ea"/>
          <a:cs typeface="+mn-cs"/>
        </a:defRPr>
      </a:lvl8pPr>
      <a:lvl9pPr marL="3656863" algn="l" defTabSz="91421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8" Type="http://schemas.openxmlformats.org/officeDocument/2006/relationships/image" Target="../media/image14.emf"/><Relationship Id="rId3" Type="http://schemas.openxmlformats.org/officeDocument/2006/relationships/oleObject" Target="../embeddings/oleObject4.bin"/><Relationship Id="rId7" Type="http://schemas.openxmlformats.org/officeDocument/2006/relationships/package" Target="../embeddings/Microsoft_Word___5.docx"/><Relationship Id="rId2" Type="http://schemas.openxmlformats.org/officeDocument/2006/relationships/slideLayout" Target="../slideLayouts/slideLayout3.xml"/><Relationship Id="rId1" Type="http://schemas.openxmlformats.org/officeDocument/2006/relationships/vmlDrawing" Target="../drawings/vmlDrawing4.vml"/><Relationship Id="rId6" Type="http://schemas.openxmlformats.org/officeDocument/2006/relationships/oleObject" Target="../embeddings/oleObject5.bin"/><Relationship Id="rId5" Type="http://schemas.openxmlformats.org/officeDocument/2006/relationships/image" Target="../media/image13.emf"/><Relationship Id="rId4" Type="http://schemas.openxmlformats.org/officeDocument/2006/relationships/package" Target="../embeddings/Microsoft_Word___4.docx"/></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3.xml"/><Relationship Id="rId1" Type="http://schemas.openxmlformats.org/officeDocument/2006/relationships/vmlDrawing" Target="../drawings/vmlDrawing5.vml"/><Relationship Id="rId5" Type="http://schemas.openxmlformats.org/officeDocument/2006/relationships/image" Target="../media/image15.emf"/><Relationship Id="rId4" Type="http://schemas.openxmlformats.org/officeDocument/2006/relationships/package" Target="../embeddings/Microsoft_Word___6.docx"/></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slideLayout" Target="../slideLayouts/slideLayout3.xml"/><Relationship Id="rId1" Type="http://schemas.openxmlformats.org/officeDocument/2006/relationships/vmlDrawing" Target="../drawings/vmlDrawing6.vml"/><Relationship Id="rId6" Type="http://schemas.openxmlformats.org/officeDocument/2006/relationships/image" Target="../media/image16.emf"/><Relationship Id="rId5" Type="http://schemas.openxmlformats.org/officeDocument/2006/relationships/package" Target="../embeddings/Microsoft_Word___7.docx"/><Relationship Id="rId4" Type="http://schemas.openxmlformats.org/officeDocument/2006/relationships/oleObject" Target="../embeddings/oleObject7.bin"/></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3.xml"/><Relationship Id="rId1" Type="http://schemas.openxmlformats.org/officeDocument/2006/relationships/vmlDrawing" Target="../drawings/vmlDrawing7.vml"/><Relationship Id="rId5" Type="http://schemas.openxmlformats.org/officeDocument/2006/relationships/image" Target="../media/image18.emf"/><Relationship Id="rId4" Type="http://schemas.openxmlformats.org/officeDocument/2006/relationships/package" Target="../embeddings/Microsoft_Word___8.docx"/></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3.xml"/><Relationship Id="rId1" Type="http://schemas.openxmlformats.org/officeDocument/2006/relationships/vmlDrawing" Target="../drawings/vmlDrawing1.vml"/><Relationship Id="rId6" Type="http://schemas.openxmlformats.org/officeDocument/2006/relationships/image" Target="../media/image9.emf"/><Relationship Id="rId5" Type="http://schemas.openxmlformats.org/officeDocument/2006/relationships/package" Target="../embeddings/Microsoft_Word___1.docx"/><Relationship Id="rId4" Type="http://schemas.openxmlformats.org/officeDocument/2006/relationships/oleObject" Target="../embeddings/oleObject1.bin"/></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3.xml"/><Relationship Id="rId1" Type="http://schemas.openxmlformats.org/officeDocument/2006/relationships/vmlDrawing" Target="../drawings/vmlDrawing2.vml"/><Relationship Id="rId5" Type="http://schemas.openxmlformats.org/officeDocument/2006/relationships/image" Target="../media/image10.emf"/><Relationship Id="rId4" Type="http://schemas.openxmlformats.org/officeDocument/2006/relationships/package" Target="../embeddings/Microsoft_Word___2.docx"/></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slideLayout" Target="../slideLayouts/slideLayout3.xml"/><Relationship Id="rId1" Type="http://schemas.openxmlformats.org/officeDocument/2006/relationships/vmlDrawing" Target="../drawings/vmlDrawing3.vml"/><Relationship Id="rId6" Type="http://schemas.openxmlformats.org/officeDocument/2006/relationships/image" Target="../media/image11.emf"/><Relationship Id="rId5" Type="http://schemas.openxmlformats.org/officeDocument/2006/relationships/package" Target="../embeddings/Microsoft_Word___3.docx"/><Relationship Id="rId4" Type="http://schemas.openxmlformats.org/officeDocument/2006/relationships/oleObject" Target="../embeddings/oleObject3.bin"/></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bg>
      <p:bgPr>
        <a:gradFill>
          <a:gsLst>
            <a:gs pos="90000">
              <a:srgbClr val="DFF4CE"/>
            </a:gs>
            <a:gs pos="0">
              <a:schemeClr val="accent1">
                <a:lumMod val="5000"/>
                <a:lumOff val="95000"/>
              </a:schemeClr>
            </a:gs>
            <a:gs pos="30000">
              <a:schemeClr val="accent1">
                <a:lumMod val="45000"/>
                <a:lumOff val="55000"/>
              </a:schemeClr>
            </a:gs>
            <a:gs pos="65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4" name="棱台 3"/>
          <p:cNvSpPr/>
          <p:nvPr/>
        </p:nvSpPr>
        <p:spPr>
          <a:xfrm>
            <a:off x="457589" y="3939326"/>
            <a:ext cx="11429211" cy="1889772"/>
          </a:xfrm>
          <a:prstGeom prst="bevel">
            <a:avLst/>
          </a:prstGeom>
          <a:gradFill>
            <a:gsLst>
              <a:gs pos="0">
                <a:schemeClr val="accent1">
                  <a:lumMod val="5000"/>
                  <a:lumOff val="95000"/>
                </a:schemeClr>
              </a:gs>
              <a:gs pos="0">
                <a:schemeClr val="accent1">
                  <a:lumMod val="45000"/>
                  <a:lumOff val="55000"/>
                </a:schemeClr>
              </a:gs>
              <a:gs pos="44000">
                <a:schemeClr val="accent1">
                  <a:lumMod val="45000"/>
                  <a:lumOff val="55000"/>
                </a:schemeClr>
              </a:gs>
              <a:gs pos="8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r>
              <a:rPr lang="zh-CN" altLang="en-US" sz="4656" b="1" dirty="0">
                <a:solidFill>
                  <a:srgbClr val="D60093"/>
                </a:solidFill>
                <a:latin typeface="隶书" panose="02010509060101010101" pitchFamily="49" charset="-122"/>
                <a:ea typeface="隶书" panose="02010509060101010101" pitchFamily="49" charset="-122"/>
              </a:rPr>
              <a:t>第</a:t>
            </a:r>
            <a:r>
              <a:rPr lang="en-US" altLang="zh-CN" sz="4656" b="1" dirty="0">
                <a:solidFill>
                  <a:srgbClr val="D60093"/>
                </a:solidFill>
                <a:latin typeface="隶书" panose="02010509060101010101" pitchFamily="49" charset="-122"/>
                <a:ea typeface="隶书" panose="02010509060101010101" pitchFamily="49" charset="-122"/>
              </a:rPr>
              <a:t>3</a:t>
            </a:r>
            <a:r>
              <a:rPr lang="zh-CN" altLang="en-US" sz="4656" b="1" dirty="0">
                <a:solidFill>
                  <a:srgbClr val="D60093"/>
                </a:solidFill>
                <a:latin typeface="隶书" panose="02010509060101010101" pitchFamily="49" charset="-122"/>
                <a:ea typeface="隶书" panose="02010509060101010101" pitchFamily="49" charset="-122"/>
              </a:rPr>
              <a:t>节　运动的快慢</a:t>
            </a:r>
          </a:p>
        </p:txBody>
      </p:sp>
    </p:spTree>
    <p:extLst>
      <p:ext uri="{BB962C8B-B14F-4D97-AF65-F5344CB8AC3E}">
        <p14:creationId xmlns:p14="http://schemas.microsoft.com/office/powerpoint/2010/main" val="104208738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0"/>
                                  </p:iterate>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Effect transition="in" filter="fade">
                                      <p:cBhvr>
                                        <p:cTn id="9" dur="1000"/>
                                        <p:tgtEl>
                                          <p:spTgt spid="4"/>
                                        </p:tgtEl>
                                      </p:cBhvr>
                                    </p:animEffect>
                                  </p:childTnLst>
                                </p:cTn>
                              </p:par>
                            </p:childTnLst>
                          </p:cTn>
                        </p:par>
                        <p:par>
                          <p:cTn id="10" fill="hold">
                            <p:stCondLst>
                              <p:cond delay="1000"/>
                            </p:stCondLst>
                            <p:childTnLst>
                              <p:par>
                                <p:cTn id="11" presetID="34" presetClass="emph" presetSubtype="0" fill="hold" grpId="1" nodeType="afterEffect">
                                  <p:stCondLst>
                                    <p:cond delay="0"/>
                                  </p:stCondLst>
                                  <p:iterate type="lt">
                                    <p:tmPct val="10000"/>
                                  </p:iterate>
                                  <p:childTnLst>
                                    <p:animMotion origin="layout" path="M 0.0 0.0 L 0.0 -0.07213" pathEditMode="relative" ptsTypes="">
                                      <p:cBhvr>
                                        <p:cTn id="12" dur="250" accel="50000" decel="50000" autoRev="1" fill="hold">
                                          <p:stCondLst>
                                            <p:cond delay="0"/>
                                          </p:stCondLst>
                                        </p:cTn>
                                        <p:tgtEl>
                                          <p:spTgt spid="4"/>
                                        </p:tgtEl>
                                        <p:attrNameLst>
                                          <p:attrName>ppt_x</p:attrName>
                                          <p:attrName>ppt_y</p:attrName>
                                        </p:attrNameLst>
                                      </p:cBhvr>
                                    </p:animMotion>
                                    <p:animRot by="1500000">
                                      <p:cBhvr>
                                        <p:cTn id="13" dur="125" fill="hold">
                                          <p:stCondLst>
                                            <p:cond delay="0"/>
                                          </p:stCondLst>
                                        </p:cTn>
                                        <p:tgtEl>
                                          <p:spTgt spid="4"/>
                                        </p:tgtEl>
                                        <p:attrNameLst>
                                          <p:attrName>r</p:attrName>
                                        </p:attrNameLst>
                                      </p:cBhvr>
                                    </p:animRot>
                                    <p:animRot by="-1500000">
                                      <p:cBhvr>
                                        <p:cTn id="14" dur="125" fill="hold">
                                          <p:stCondLst>
                                            <p:cond delay="125"/>
                                          </p:stCondLst>
                                        </p:cTn>
                                        <p:tgtEl>
                                          <p:spTgt spid="4"/>
                                        </p:tgtEl>
                                        <p:attrNameLst>
                                          <p:attrName>r</p:attrName>
                                        </p:attrNameLst>
                                      </p:cBhvr>
                                    </p:animRot>
                                    <p:animRot by="-1500000">
                                      <p:cBhvr>
                                        <p:cTn id="15" dur="125" fill="hold">
                                          <p:stCondLst>
                                            <p:cond delay="250"/>
                                          </p:stCondLst>
                                        </p:cTn>
                                        <p:tgtEl>
                                          <p:spTgt spid="4"/>
                                        </p:tgtEl>
                                        <p:attrNameLst>
                                          <p:attrName>r</p:attrName>
                                        </p:attrNameLst>
                                      </p:cBhvr>
                                    </p:animRot>
                                    <p:animRot by="1500000">
                                      <p:cBhvr>
                                        <p:cTn id="16" dur="125" fill="hold">
                                          <p:stCondLst>
                                            <p:cond delay="375"/>
                                          </p:stCondLst>
                                        </p:cTn>
                                        <p:tgtEl>
                                          <p:spTgt spid="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381000" y="714703"/>
            <a:ext cx="11430000" cy="2834366"/>
            <a:chOff x="381000" y="714703"/>
            <a:chExt cx="11430000" cy="2834366"/>
          </a:xfrm>
        </p:grpSpPr>
        <p:sp>
          <p:nvSpPr>
            <p:cNvPr id="7" name="矩形 6"/>
            <p:cNvSpPr>
              <a:spLocks noChangeAspect="1"/>
            </p:cNvSpPr>
            <p:nvPr/>
          </p:nvSpPr>
          <p:spPr>
            <a:xfrm>
              <a:off x="381000" y="714703"/>
              <a:ext cx="11430000" cy="283436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dirty="0">
                  <a:solidFill>
                    <a:srgbClr val="000000"/>
                  </a:solidFill>
                  <a:latin typeface="Arial" panose="020B0604020202020204" pitchFamily="34" charset="0"/>
                  <a:ea typeface="黑体" panose="02010609060101010101" pitchFamily="49" charset="-122"/>
                  <a:cs typeface="Times New Roman" panose="02020603050405020304" pitchFamily="18" charset="0"/>
                </a:rPr>
                <a:t>二、平均速度</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dirty="0">
                  <a:solidFill>
                    <a:srgbClr val="000000"/>
                  </a:solidFill>
                  <a:latin typeface="Times New Roman" panose="02020603050405020304" pitchFamily="18" charset="0"/>
                  <a:cs typeface="Times New Roman" panose="02020603050405020304" pitchFamily="18" charset="0"/>
                </a:rPr>
                <a:t>变速运动比匀速运动复杂</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如果只作粗略研究</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可以用</a:t>
              </a:r>
              <a:r>
                <a:rPr lang="en-US" altLang="zh-CN" sz="2800" dirty="0">
                  <a:solidFill>
                    <a:srgbClr val="000000"/>
                  </a:solidFill>
                  <a:latin typeface="Times New Roman" panose="02020603050405020304" pitchFamily="18" charset="0"/>
                  <a:cs typeface="Times New Roman" panose="02020603050405020304" pitchFamily="18" charset="0"/>
                </a:rPr>
                <a:t>     </a:t>
              </a:r>
              <a:r>
                <a:rPr lang="en-US" altLang="zh-CN" sz="2800" dirty="0" smtClean="0">
                  <a:solidFill>
                    <a:srgbClr val="000000"/>
                  </a:solidFill>
                  <a:latin typeface="Times New Roman" panose="02020603050405020304" pitchFamily="18" charset="0"/>
                  <a:cs typeface="Times New Roman" panose="02020603050405020304" pitchFamily="18" charset="0"/>
                </a:rPr>
                <a:t>   </a:t>
              </a:r>
              <a:r>
                <a:rPr lang="zh-CN" altLang="zh-CN" sz="2800" dirty="0">
                  <a:solidFill>
                    <a:srgbClr val="000000"/>
                  </a:solidFill>
                  <a:latin typeface="Times New Roman" panose="02020603050405020304" pitchFamily="18" charset="0"/>
                  <a:cs typeface="Times New Roman" panose="02020603050405020304" pitchFamily="18" charset="0"/>
                </a:rPr>
                <a:t>来描述变速运动的快慢</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这样算出来的速度叫作平均速度。日常所说的速度</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多数情况下指的是平均速度。</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dirty="0">
                  <a:solidFill>
                    <a:srgbClr val="000000"/>
                  </a:solidFill>
                  <a:latin typeface="Times New Roman" panose="02020603050405020304" pitchFamily="18" charset="0"/>
                  <a:cs typeface="Times New Roman" panose="02020603050405020304" pitchFamily="18" charset="0"/>
                </a:rPr>
                <a:t>平均速度的物理意义</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某段运动的平均快慢程度。</a:t>
              </a:r>
              <a:endParaRPr lang="zh-CN" alt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p:txBody>
        </p:sp>
        <p:graphicFrame>
          <p:nvGraphicFramePr>
            <p:cNvPr id="8" name="对象 7"/>
            <p:cNvGraphicFramePr>
              <a:graphicFrameLocks noChangeAspect="1"/>
            </p:cNvGraphicFramePr>
            <p:nvPr>
              <p:extLst>
                <p:ext uri="{D42A27DB-BD31-4B8C-83A1-F6EECF244321}">
                  <p14:modId xmlns:p14="http://schemas.microsoft.com/office/powerpoint/2010/main" val="2083472369"/>
                </p:ext>
              </p:extLst>
            </p:nvPr>
          </p:nvGraphicFramePr>
          <p:xfrm>
            <a:off x="8572337" y="1291825"/>
            <a:ext cx="1208087" cy="565150"/>
          </p:xfrm>
          <a:graphic>
            <a:graphicData uri="http://schemas.openxmlformats.org/presentationml/2006/ole">
              <mc:AlternateContent xmlns:mc="http://schemas.openxmlformats.org/markup-compatibility/2006">
                <mc:Choice xmlns:v="urn:schemas-microsoft-com:vml" Requires="v">
                  <p:oleObj spid="_x0000_s3088" name="文档" r:id="rId4" imgW="486883" imgH="226050" progId="Word.Document.12">
                    <p:embed/>
                  </p:oleObj>
                </mc:Choice>
                <mc:Fallback>
                  <p:oleObj name="文档" r:id="rId4" imgW="486883" imgH="226050" progId="Word.Document.12">
                    <p:embed/>
                    <p:pic>
                      <p:nvPicPr>
                        <p:cNvPr id="0" name=""/>
                        <p:cNvPicPr/>
                        <p:nvPr/>
                      </p:nvPicPr>
                      <p:blipFill>
                        <a:blip r:embed="rId5"/>
                        <a:stretch>
                          <a:fillRect/>
                        </a:stretch>
                      </p:blipFill>
                      <p:spPr>
                        <a:xfrm>
                          <a:off x="8572337" y="1291825"/>
                          <a:ext cx="1208087" cy="565150"/>
                        </a:xfrm>
                        <a:prstGeom prst="rect">
                          <a:avLst/>
                        </a:prstGeom>
                      </p:spPr>
                    </p:pic>
                  </p:oleObj>
                </mc:Fallback>
              </mc:AlternateContent>
            </a:graphicData>
          </a:graphic>
        </p:graphicFrame>
      </p:grpSp>
      <p:grpSp>
        <p:nvGrpSpPr>
          <p:cNvPr id="12" name="组合 11"/>
          <p:cNvGrpSpPr/>
          <p:nvPr/>
        </p:nvGrpSpPr>
        <p:grpSpPr>
          <a:xfrm>
            <a:off x="381000" y="3600673"/>
            <a:ext cx="11430000" cy="1714059"/>
            <a:chOff x="381000" y="3054135"/>
            <a:chExt cx="11430000" cy="1714059"/>
          </a:xfrm>
        </p:grpSpPr>
        <p:sp>
          <p:nvSpPr>
            <p:cNvPr id="10" name="矩形 9"/>
            <p:cNvSpPr>
              <a:spLocks noChangeAspect="1"/>
            </p:cNvSpPr>
            <p:nvPr/>
          </p:nvSpPr>
          <p:spPr>
            <a:xfrm>
              <a:off x="381000" y="3054135"/>
              <a:ext cx="11430000" cy="1714059"/>
            </a:xfrm>
            <a:prstGeom prst="rect">
              <a:avLst/>
            </a:prstGeom>
            <a:ln>
              <a:solidFill>
                <a:schemeClr val="tx1"/>
              </a:solidFill>
            </a:ln>
          </p:spPr>
          <p:txBody>
            <a:bodyPr>
              <a:spAutoFit/>
            </a:bodyPr>
            <a:lstStyle/>
            <a:p>
              <a:pPr>
                <a:lnSpc>
                  <a:spcPct val="130000"/>
                </a:lnSpc>
                <a:spcAft>
                  <a:spcPts val="0"/>
                </a:spcAft>
                <a:tabLst>
                  <a:tab pos="1188085" algn="l"/>
                  <a:tab pos="2163445" algn="l"/>
                  <a:tab pos="3142615" algn="l"/>
                  <a:tab pos="4190365" algn="l"/>
                </a:tabLst>
              </a:pPr>
              <a:r>
                <a:rPr lang="zh-CN" altLang="zh-CN" sz="2800" dirty="0">
                  <a:solidFill>
                    <a:srgbClr val="FF0000"/>
                  </a:solidFill>
                  <a:latin typeface="Arial" panose="020B0604020202020204" pitchFamily="34" charset="0"/>
                  <a:ea typeface="黑体" panose="02010609060101010101" pitchFamily="49" charset="-122"/>
                  <a:cs typeface="Times New Roman" panose="02020603050405020304" pitchFamily="18" charset="0"/>
                </a:rPr>
                <a:t>【易错警示】</a:t>
              </a:r>
              <a:r>
                <a:rPr lang="zh-CN" altLang="zh-CN" sz="2800" dirty="0">
                  <a:solidFill>
                    <a:srgbClr val="000000"/>
                  </a:solidFill>
                  <a:latin typeface="NEU-BZ-S92" panose="02020503000000020003" pitchFamily="18" charset="-122"/>
                  <a:ea typeface="Arial" panose="020B0604020202020204" pitchFamily="34" charset="0"/>
                  <a:cs typeface="Times New Roman" panose="02020603050405020304" pitchFamily="18" charset="0"/>
                </a:rPr>
                <a:t> </a:t>
              </a:r>
              <a:r>
                <a:rPr lang="zh-CN" altLang="zh-CN" sz="28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平均速度不是速度的平均值</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通过某段路程的平均速度应等于这段路程除以通过这段路程所用的时间</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不等于通过各个分段的速度的平均值</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a:t>
              </a:r>
              <a:r>
                <a:rPr lang="zh-CN" altLang="zh-CN" sz="2800" dirty="0">
                  <a:solidFill>
                    <a:srgbClr val="000000"/>
                  </a:solidFill>
                  <a:latin typeface="NEU-BZ-S92" panose="02020503000000020003" pitchFamily="18" charset="-122"/>
                  <a:ea typeface="Times New Roman" panose="02020603050405020304" pitchFamily="18" charset="0"/>
                  <a:cs typeface="Times New Roman" panose="02020603050405020304" pitchFamily="18" charset="0"/>
                </a:rPr>
                <a:t> </a:t>
              </a:r>
              <a:endParaRPr lang="zh-CN" alt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p:txBody>
        </p:sp>
        <p:graphicFrame>
          <p:nvGraphicFramePr>
            <p:cNvPr id="11" name="对象 10"/>
            <p:cNvGraphicFramePr>
              <a:graphicFrameLocks noChangeAspect="1"/>
            </p:cNvGraphicFramePr>
            <p:nvPr>
              <p:extLst>
                <p:ext uri="{D42A27DB-BD31-4B8C-83A1-F6EECF244321}">
                  <p14:modId xmlns:p14="http://schemas.microsoft.com/office/powerpoint/2010/main" val="3449023350"/>
                </p:ext>
              </p:extLst>
            </p:nvPr>
          </p:nvGraphicFramePr>
          <p:xfrm>
            <a:off x="2097965" y="4180819"/>
            <a:ext cx="3713162" cy="587375"/>
          </p:xfrm>
          <a:graphic>
            <a:graphicData uri="http://schemas.openxmlformats.org/presentationml/2006/ole">
              <mc:AlternateContent xmlns:mc="http://schemas.openxmlformats.org/markup-compatibility/2006">
                <mc:Choice xmlns:v="urn:schemas-microsoft-com:vml" Requires="v">
                  <p:oleObj spid="_x0000_s3089" name="文档" r:id="rId7" imgW="1492429" imgH="235034" progId="Word.Document.12">
                    <p:embed/>
                  </p:oleObj>
                </mc:Choice>
                <mc:Fallback>
                  <p:oleObj name="文档" r:id="rId7" imgW="1492429" imgH="235034" progId="Word.Document.12">
                    <p:embed/>
                    <p:pic>
                      <p:nvPicPr>
                        <p:cNvPr id="0" name=""/>
                        <p:cNvPicPr/>
                        <p:nvPr/>
                      </p:nvPicPr>
                      <p:blipFill>
                        <a:blip r:embed="rId8"/>
                        <a:stretch>
                          <a:fillRect/>
                        </a:stretch>
                      </p:blipFill>
                      <p:spPr>
                        <a:xfrm>
                          <a:off x="2097965" y="4180819"/>
                          <a:ext cx="3713162" cy="587375"/>
                        </a:xfrm>
                        <a:prstGeom prst="rect">
                          <a:avLst/>
                        </a:prstGeom>
                      </p:spPr>
                    </p:pic>
                  </p:oleObj>
                </mc:Fallback>
              </mc:AlternateContent>
            </a:graphicData>
          </a:graphic>
        </p:graphicFrame>
      </p:grpSp>
    </p:spTree>
    <p:extLst>
      <p:ext uri="{BB962C8B-B14F-4D97-AF65-F5344CB8AC3E}">
        <p14:creationId xmlns:p14="http://schemas.microsoft.com/office/powerpoint/2010/main" val="66217310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742273"/>
            <a:ext cx="11430000" cy="1772793"/>
          </a:xfrm>
          <a:prstGeom prst="rect">
            <a:avLst/>
          </a:prstGeom>
        </p:spPr>
        <p:txBody>
          <a:bodyPr>
            <a:spAutoFit/>
          </a:bodyPr>
          <a:lstStyle/>
          <a:p>
            <a:pPr>
              <a:lnSpc>
                <a:spcPct val="130000"/>
              </a:lnSpc>
            </a:pPr>
            <a:r>
              <a:rPr lang="zh-CN" altLang="zh-CN" sz="2800" dirty="0">
                <a:solidFill>
                  <a:srgbClr val="FF0000"/>
                </a:solidFill>
                <a:latin typeface="Arial" panose="020B0604020202020204" pitchFamily="34" charset="0"/>
                <a:ea typeface="黑体" panose="02010609060101010101" pitchFamily="49" charset="-122"/>
                <a:cs typeface="Times New Roman" panose="02020603050405020304" pitchFamily="18" charset="0"/>
              </a:rPr>
              <a:t>跟踪练习</a:t>
            </a:r>
            <a:r>
              <a:rPr lang="en-US" altLang="zh-CN" sz="2800" b="1" dirty="0">
                <a:solidFill>
                  <a:srgbClr val="FF0000"/>
                </a:solidFill>
                <a:latin typeface="Times New Roman" panose="02020603050405020304" pitchFamily="18" charset="0"/>
              </a:rPr>
              <a:t>2</a:t>
            </a:r>
            <a:r>
              <a:rPr lang="zh-CN" altLang="zh-CN" sz="2800" dirty="0">
                <a:solidFill>
                  <a:srgbClr val="000000"/>
                </a:solidFill>
                <a:latin typeface="Times New Roman" panose="02020603050405020304" pitchFamily="18" charset="0"/>
                <a:cs typeface="Times New Roman" panose="02020603050405020304" pitchFamily="18" charset="0"/>
              </a:rPr>
              <a:t>在百米赛跑中</a:t>
            </a:r>
            <a:r>
              <a:rPr lang="en-US" altLang="zh-CN" sz="2800" dirty="0">
                <a:solidFill>
                  <a:srgbClr val="000000"/>
                </a:solidFill>
                <a:latin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测得运动员在</a:t>
            </a:r>
            <a:r>
              <a:rPr lang="en-US" altLang="zh-CN" sz="2800" dirty="0">
                <a:solidFill>
                  <a:srgbClr val="000000"/>
                </a:solidFill>
                <a:latin typeface="Times New Roman" panose="02020603050405020304" pitchFamily="18" charset="0"/>
              </a:rPr>
              <a:t>7 s</a:t>
            </a:r>
            <a:r>
              <a:rPr lang="zh-CN" altLang="zh-CN" sz="2800" dirty="0">
                <a:solidFill>
                  <a:srgbClr val="000000"/>
                </a:solidFill>
                <a:latin typeface="Times New Roman" panose="02020603050405020304" pitchFamily="18" charset="0"/>
                <a:cs typeface="Times New Roman" panose="02020603050405020304" pitchFamily="18" charset="0"/>
              </a:rPr>
              <a:t>内的平均速度为</a:t>
            </a:r>
            <a:r>
              <a:rPr lang="en-US" altLang="zh-CN" sz="2800" dirty="0">
                <a:solidFill>
                  <a:srgbClr val="000000"/>
                </a:solidFill>
                <a:latin typeface="Times New Roman" panose="02020603050405020304" pitchFamily="18" charset="0"/>
              </a:rPr>
              <a:t>7 m/s,10 s</a:t>
            </a:r>
            <a:r>
              <a:rPr lang="zh-CN" altLang="zh-CN" sz="2800" dirty="0">
                <a:solidFill>
                  <a:srgbClr val="000000"/>
                </a:solidFill>
                <a:latin typeface="Times New Roman" panose="02020603050405020304" pitchFamily="18" charset="0"/>
                <a:cs typeface="Times New Roman" panose="02020603050405020304" pitchFamily="18" charset="0"/>
              </a:rPr>
              <a:t>到达终点</a:t>
            </a:r>
            <a:r>
              <a:rPr lang="en-US" altLang="zh-CN" sz="2800" dirty="0">
                <a:solidFill>
                  <a:srgbClr val="000000"/>
                </a:solidFill>
                <a:latin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则他百米赛跑全程的平均速度为</a:t>
            </a:r>
            <a:r>
              <a:rPr lang="en-US" altLang="zh-CN" sz="2800" dirty="0">
                <a:solidFill>
                  <a:srgbClr val="000000"/>
                </a:solidFill>
                <a:latin typeface="Times New Roman" panose="02020603050405020304" pitchFamily="18" charset="0"/>
              </a:rPr>
              <a:t>(</a:t>
            </a:r>
            <a:r>
              <a:rPr lang="zh-CN" altLang="zh-CN" sz="2800" i="1" dirty="0">
                <a:solidFill>
                  <a:srgbClr val="000000"/>
                </a:solidFill>
                <a:latin typeface="Times New Roman" panose="02020603050405020304" pitchFamily="18" charset="0"/>
                <a:cs typeface="Times New Roman" panose="02020603050405020304" pitchFamily="18" charset="0"/>
              </a:rPr>
              <a:t>　　</a:t>
            </a:r>
            <a:r>
              <a:rPr lang="en-US" altLang="zh-CN" sz="2800" dirty="0">
                <a:solidFill>
                  <a:srgbClr val="000000"/>
                </a:solidFill>
                <a:latin typeface="Times New Roman" panose="02020603050405020304" pitchFamily="18" charset="0"/>
              </a:rPr>
              <a:t>)</a:t>
            </a:r>
            <a:endParaRPr lang="zh-CN" altLang="en-US" sz="2800" dirty="0"/>
          </a:p>
          <a:p>
            <a:pPr>
              <a:lnSpc>
                <a:spcPct val="130000"/>
              </a:lnSpc>
              <a:spcAft>
                <a:spcPts val="0"/>
              </a:spcAft>
              <a:tabLst>
                <a:tab pos="1188085" algn="l"/>
                <a:tab pos="2163445" algn="l"/>
                <a:tab pos="3142615" algn="l"/>
                <a:tab pos="4190365" algn="l"/>
              </a:tabLst>
            </a:pPr>
            <a:r>
              <a:rPr lang="en-US" altLang="zh-CN" sz="2800" dirty="0" smtClean="0">
                <a:solidFill>
                  <a:srgbClr val="000000"/>
                </a:solidFill>
                <a:latin typeface="Times New Roman" panose="02020603050405020304" pitchFamily="18" charset="0"/>
                <a:cs typeface="Times New Roman" panose="02020603050405020304" pitchFamily="18" charset="0"/>
              </a:rPr>
              <a:t>A.15 m/s	B.11 m/s	C.10 m/s		D.9</a:t>
            </a:r>
            <a:r>
              <a:rPr lang="en-US" altLang="zh-CN" sz="2800" i="1" dirty="0" smtClean="0">
                <a:solidFill>
                  <a:srgbClr val="000000"/>
                </a:solidFill>
                <a:latin typeface="Times New Roman" panose="02020603050405020304" pitchFamily="18" charset="0"/>
                <a:cs typeface="Times New Roman" panose="02020603050405020304" pitchFamily="18" charset="0"/>
              </a:rPr>
              <a:t>.</a:t>
            </a:r>
            <a:r>
              <a:rPr lang="en-US" altLang="zh-CN" sz="2800" dirty="0" smtClean="0">
                <a:solidFill>
                  <a:srgbClr val="000000"/>
                </a:solidFill>
                <a:latin typeface="Times New Roman" panose="02020603050405020304" pitchFamily="18" charset="0"/>
                <a:cs typeface="Times New Roman" panose="02020603050405020304" pitchFamily="18" charset="0"/>
              </a:rPr>
              <a:t>7 m/s</a:t>
            </a:r>
            <a:endParaRPr lang="zh-CN" alt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p:txBody>
      </p:sp>
      <p:sp>
        <p:nvSpPr>
          <p:cNvPr id="14" name="矩形 13"/>
          <p:cNvSpPr>
            <a:spLocks noChangeAspect="1"/>
          </p:cNvSpPr>
          <p:nvPr/>
        </p:nvSpPr>
        <p:spPr>
          <a:xfrm>
            <a:off x="6533106" y="1342372"/>
            <a:ext cx="423514" cy="572593"/>
          </a:xfrm>
          <a:prstGeom prst="rect">
            <a:avLst/>
          </a:prstGeom>
        </p:spPr>
        <p:txBody>
          <a:bodyPr wrap="none">
            <a:spAutoFit/>
          </a:bodyPr>
          <a:lstStyle/>
          <a:p>
            <a:pPr>
              <a:lnSpc>
                <a:spcPct val="120000"/>
              </a:lnSpc>
            </a:pPr>
            <a:r>
              <a:rPr lang="en-US" altLang="zh-CN" sz="2800" dirty="0" smtClean="0">
                <a:solidFill>
                  <a:srgbClr val="FF0000"/>
                </a:solidFill>
                <a:latin typeface="Times New Roman" panose="02020603050405020304" pitchFamily="18" charset="0"/>
              </a:rPr>
              <a:t>C</a:t>
            </a:r>
            <a:endParaRPr lang="zh-CN" altLang="en-US" sz="2800" dirty="0">
              <a:solidFill>
                <a:srgbClr val="FF0000"/>
              </a:solidFill>
            </a:endParaRPr>
          </a:p>
        </p:txBody>
      </p:sp>
      <p:grpSp>
        <p:nvGrpSpPr>
          <p:cNvPr id="6" name="组合 5"/>
          <p:cNvGrpSpPr/>
          <p:nvPr/>
        </p:nvGrpSpPr>
        <p:grpSpPr>
          <a:xfrm>
            <a:off x="381000" y="2537149"/>
            <a:ext cx="11430000" cy="1156032"/>
            <a:chOff x="381000" y="3536586"/>
            <a:chExt cx="11430000" cy="1156032"/>
          </a:xfrm>
        </p:grpSpPr>
        <p:sp>
          <p:nvSpPr>
            <p:cNvPr id="5" name="矩形 4"/>
            <p:cNvSpPr>
              <a:spLocks noChangeAspect="1"/>
            </p:cNvSpPr>
            <p:nvPr/>
          </p:nvSpPr>
          <p:spPr>
            <a:xfrm>
              <a:off x="381000" y="3536586"/>
              <a:ext cx="11430000" cy="115390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dirty="0">
                  <a:solidFill>
                    <a:srgbClr val="FF0000"/>
                  </a:solidFill>
                  <a:latin typeface="Arial" panose="020B0604020202020204" pitchFamily="34" charset="0"/>
                  <a:ea typeface="黑体" panose="02010609060101010101" pitchFamily="49" charset="-122"/>
                  <a:cs typeface="Times New Roman" panose="02020603050405020304" pitchFamily="18" charset="0"/>
                </a:rPr>
                <a:t>解析</a:t>
              </a:r>
              <a:r>
                <a:rPr lang="en-US" altLang="zh-CN" sz="2800" dirty="0">
                  <a:solidFill>
                    <a:srgbClr val="FF0000"/>
                  </a:solidFill>
                  <a:latin typeface="Arial" panose="020B0604020202020204" pitchFamily="34" charset="0"/>
                  <a:ea typeface="黑体" panose="02010609060101010101" pitchFamily="49" charset="-122"/>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全程的路程</a:t>
              </a:r>
              <a:r>
                <a:rPr lang="en-US" altLang="zh-CN" sz="2800" i="1" dirty="0">
                  <a:solidFill>
                    <a:srgbClr val="000000"/>
                  </a:solidFill>
                  <a:latin typeface="Times New Roman" panose="02020603050405020304" pitchFamily="18" charset="0"/>
                  <a:cs typeface="Times New Roman" panose="02020603050405020304" pitchFamily="18" charset="0"/>
                </a:rPr>
                <a:t>s=</a:t>
              </a:r>
              <a:r>
                <a:rPr lang="en-US" altLang="zh-CN" sz="2800" dirty="0">
                  <a:solidFill>
                    <a:srgbClr val="000000"/>
                  </a:solidFill>
                  <a:latin typeface="Times New Roman" panose="02020603050405020304" pitchFamily="18" charset="0"/>
                  <a:cs typeface="Times New Roman" panose="02020603050405020304" pitchFamily="18" charset="0"/>
                </a:rPr>
                <a:t>100</a:t>
              </a:r>
              <a:r>
                <a:rPr lang="en-US"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800" dirty="0">
                  <a:solidFill>
                    <a:srgbClr val="000000"/>
                  </a:solidFill>
                  <a:latin typeface="Times New Roman" panose="02020603050405020304" pitchFamily="18" charset="0"/>
                  <a:cs typeface="Times New Roman" panose="02020603050405020304" pitchFamily="18" charset="0"/>
                </a:rPr>
                <a:t>m,</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全程所用的时间</a:t>
              </a:r>
              <a:r>
                <a:rPr lang="en-US" altLang="zh-CN" sz="2800" i="1" dirty="0">
                  <a:solidFill>
                    <a:srgbClr val="000000"/>
                  </a:solidFill>
                  <a:latin typeface="Times New Roman" panose="02020603050405020304" pitchFamily="18" charset="0"/>
                  <a:cs typeface="Times New Roman" panose="02020603050405020304" pitchFamily="18" charset="0"/>
                </a:rPr>
                <a:t>t=</a:t>
              </a:r>
              <a:r>
                <a:rPr lang="en-US" altLang="zh-CN" sz="2800" dirty="0">
                  <a:solidFill>
                    <a:srgbClr val="000000"/>
                  </a:solidFill>
                  <a:latin typeface="Times New Roman" panose="02020603050405020304" pitchFamily="18" charset="0"/>
                  <a:cs typeface="Times New Roman" panose="02020603050405020304" pitchFamily="18" charset="0"/>
                </a:rPr>
                <a:t>10</a:t>
              </a:r>
              <a:r>
                <a:rPr lang="en-US"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800" dirty="0">
                  <a:solidFill>
                    <a:srgbClr val="000000"/>
                  </a:solidFill>
                  <a:latin typeface="Times New Roman" panose="02020603050405020304" pitchFamily="18" charset="0"/>
                  <a:cs typeface="Times New Roman" panose="02020603050405020304" pitchFamily="18" charset="0"/>
                </a:rPr>
                <a:t>s</a:t>
              </a:r>
              <a:r>
                <a:rPr lang="en-US" altLang="zh-CN" sz="2800" dirty="0" smtClean="0">
                  <a:solidFill>
                    <a:srgbClr val="000000"/>
                  </a:solidFill>
                  <a:latin typeface="Times New Roman" panose="02020603050405020304" pitchFamily="18" charset="0"/>
                  <a:cs typeface="Times New Roman" panose="02020603050405020304" pitchFamily="18" charset="0"/>
                </a:rPr>
                <a:t>,</a:t>
              </a:r>
            </a:p>
            <a:p>
              <a:pPr>
                <a:lnSpc>
                  <a:spcPct val="130000"/>
                </a:lnSpc>
                <a:spcAft>
                  <a:spcPts val="0"/>
                </a:spcAft>
                <a:tabLst>
                  <a:tab pos="1188085" algn="l"/>
                  <a:tab pos="2163445" algn="l"/>
                  <a:tab pos="3142615" algn="l"/>
                  <a:tab pos="4190365" algn="l"/>
                </a:tabLst>
              </a:pPr>
              <a:r>
                <a:rPr lang="zh-CN" altLang="zh-CN" sz="28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全程</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的平均速度</a:t>
              </a:r>
              <a:r>
                <a:rPr lang="en-US"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8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sz="2800" dirty="0">
                  <a:solidFill>
                    <a:srgbClr val="000000"/>
                  </a:solidFill>
                  <a:latin typeface="Times New Roman" panose="02020603050405020304" pitchFamily="18" charset="0"/>
                  <a:cs typeface="Times New Roman" panose="02020603050405020304" pitchFamily="18" charset="0"/>
                </a:rPr>
                <a:t>C</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p:txBody>
        </p:sp>
        <p:graphicFrame>
          <p:nvGraphicFramePr>
            <p:cNvPr id="15" name="对象 14"/>
            <p:cNvGraphicFramePr>
              <a:graphicFrameLocks noChangeAspect="1"/>
            </p:cNvGraphicFramePr>
            <p:nvPr>
              <p:extLst>
                <p:ext uri="{D42A27DB-BD31-4B8C-83A1-F6EECF244321}">
                  <p14:modId xmlns:p14="http://schemas.microsoft.com/office/powerpoint/2010/main" val="3365581316"/>
                </p:ext>
              </p:extLst>
            </p:nvPr>
          </p:nvGraphicFramePr>
          <p:xfrm>
            <a:off x="3022875" y="4105243"/>
            <a:ext cx="3443287" cy="587375"/>
          </p:xfrm>
          <a:graphic>
            <a:graphicData uri="http://schemas.openxmlformats.org/presentationml/2006/ole">
              <mc:AlternateContent xmlns:mc="http://schemas.openxmlformats.org/markup-compatibility/2006">
                <mc:Choice xmlns:v="urn:schemas-microsoft-com:vml" Requires="v">
                  <p:oleObj spid="_x0000_s6150" name="文档" r:id="rId4" imgW="1383836" imgH="235034" progId="Word.Document.12">
                    <p:embed/>
                  </p:oleObj>
                </mc:Choice>
                <mc:Fallback>
                  <p:oleObj name="文档" r:id="rId4" imgW="1383836" imgH="235034" progId="Word.Document.12">
                    <p:embed/>
                    <p:pic>
                      <p:nvPicPr>
                        <p:cNvPr id="0" name=""/>
                        <p:cNvPicPr/>
                        <p:nvPr/>
                      </p:nvPicPr>
                      <p:blipFill>
                        <a:blip r:embed="rId5"/>
                        <a:stretch>
                          <a:fillRect/>
                        </a:stretch>
                      </p:blipFill>
                      <p:spPr>
                        <a:xfrm>
                          <a:off x="3022875" y="4105243"/>
                          <a:ext cx="3443287" cy="587375"/>
                        </a:xfrm>
                        <a:prstGeom prst="rect">
                          <a:avLst/>
                        </a:prstGeom>
                      </p:spPr>
                    </p:pic>
                  </p:oleObj>
                </mc:Fallback>
              </mc:AlternateContent>
            </a:graphicData>
          </a:graphic>
        </p:graphicFrame>
      </p:grpSp>
      <p:sp>
        <p:nvSpPr>
          <p:cNvPr id="8" name="矩形 7"/>
          <p:cNvSpPr>
            <a:spLocks noChangeAspect="1"/>
          </p:cNvSpPr>
          <p:nvPr/>
        </p:nvSpPr>
        <p:spPr>
          <a:xfrm>
            <a:off x="381000" y="3862516"/>
            <a:ext cx="11430000" cy="1153906"/>
          </a:xfrm>
          <a:prstGeom prst="rect">
            <a:avLst/>
          </a:prstGeom>
          <a:ln>
            <a:solidFill>
              <a:schemeClr val="tx1"/>
            </a:solidFill>
          </a:ln>
        </p:spPr>
        <p:txBody>
          <a:bodyPr>
            <a:spAutoFit/>
          </a:bodyPr>
          <a:lstStyle/>
          <a:p>
            <a:pPr>
              <a:lnSpc>
                <a:spcPct val="130000"/>
              </a:lnSpc>
              <a:spcAft>
                <a:spcPts val="0"/>
              </a:spcAft>
              <a:tabLst>
                <a:tab pos="1188085" algn="l"/>
                <a:tab pos="2163445" algn="l"/>
                <a:tab pos="3142615" algn="l"/>
                <a:tab pos="4190365" algn="l"/>
              </a:tabLst>
            </a:pPr>
            <a:r>
              <a:rPr lang="zh-CN" altLang="zh-CN" sz="2800" dirty="0">
                <a:solidFill>
                  <a:srgbClr val="FF0000"/>
                </a:solidFill>
                <a:latin typeface="Arial" panose="020B0604020202020204" pitchFamily="34" charset="0"/>
                <a:ea typeface="黑体" panose="02010609060101010101" pitchFamily="49" charset="-122"/>
                <a:cs typeface="Times New Roman" panose="02020603050405020304" pitchFamily="18" charset="0"/>
              </a:rPr>
              <a:t>【点拨】</a:t>
            </a:r>
            <a:r>
              <a:rPr lang="zh-CN" altLang="zh-CN" sz="28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本题考查平均速度的计算</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知道全程的平均速度等于全程的路程除以全程所用的时间是解题的关键。</a:t>
            </a:r>
            <a:endParaRPr lang="zh-CN" alt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p:txBody>
      </p:sp>
      <p:sp>
        <p:nvSpPr>
          <p:cNvPr id="3" name="矩形 2"/>
          <p:cNvSpPr>
            <a:spLocks noChangeAspect="1"/>
          </p:cNvSpPr>
          <p:nvPr/>
        </p:nvSpPr>
        <p:spPr>
          <a:xfrm>
            <a:off x="381000" y="3042547"/>
            <a:ext cx="11430000" cy="598562"/>
          </a:xfrm>
          <a:prstGeom prst="rect">
            <a:avLst/>
          </a:prstGeom>
        </p:spPr>
        <p:txBody>
          <a:bodyPr>
            <a:spAutoFit/>
          </a:bodyPr>
          <a:lstStyle/>
          <a:p>
            <a:pPr indent="304800">
              <a:lnSpc>
                <a:spcPct val="130000"/>
              </a:lnSpc>
              <a:spcAft>
                <a:spcPts val="0"/>
              </a:spcAft>
              <a:tabLst>
                <a:tab pos="1188085" algn="l"/>
                <a:tab pos="2163445" algn="l"/>
                <a:tab pos="3142615" algn="l"/>
                <a:tab pos="4190365" algn="l"/>
              </a:tabLst>
            </a:pPr>
            <a:endParaRPr lang="zh-CN" alt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p:txBody>
      </p:sp>
    </p:spTree>
    <p:extLst>
      <p:ext uri="{BB962C8B-B14F-4D97-AF65-F5344CB8AC3E}">
        <p14:creationId xmlns:p14="http://schemas.microsoft.com/office/powerpoint/2010/main" val="9859641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down)">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down)">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barn(inVertical)">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a:spLocks noChangeAspect="1"/>
          </p:cNvSpPr>
          <p:nvPr/>
        </p:nvSpPr>
        <p:spPr>
          <a:xfrm>
            <a:off x="381000" y="231228"/>
            <a:ext cx="11430000" cy="345325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dirty="0">
                <a:solidFill>
                  <a:srgbClr val="FF0000"/>
                </a:solidFill>
                <a:latin typeface="Arial" panose="020B0604020202020204" pitchFamily="34" charset="0"/>
                <a:ea typeface="黑体" panose="02010609060101010101" pitchFamily="49" charset="-122"/>
                <a:cs typeface="Times New Roman" panose="02020603050405020304" pitchFamily="18" charset="0"/>
              </a:rPr>
              <a:t>跟踪练习</a:t>
            </a:r>
            <a:r>
              <a:rPr lang="en-US" altLang="zh-CN" sz="2800" b="1" dirty="0">
                <a:solidFill>
                  <a:srgbClr val="FF0000"/>
                </a:solidFill>
                <a:latin typeface="Times New Roman" panose="02020603050405020304" pitchFamily="18" charset="0"/>
                <a:cs typeface="Times New Roman" panose="02020603050405020304" pitchFamily="18" charset="0"/>
              </a:rPr>
              <a:t>3</a:t>
            </a:r>
            <a:r>
              <a:rPr lang="zh-CN" altLang="zh-CN" sz="2800" dirty="0">
                <a:solidFill>
                  <a:srgbClr val="000000"/>
                </a:solidFill>
                <a:latin typeface="Times New Roman" panose="02020603050405020304" pitchFamily="18" charset="0"/>
                <a:cs typeface="Times New Roman" panose="02020603050405020304" pitchFamily="18" charset="0"/>
              </a:rPr>
              <a:t>为了测量某辆轿车在平直公路上匀速行驶的速度</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小宇同学拍摄了在同一底片上多次曝光的照片</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图中所附的刻度是均匀的</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如果每隔</a:t>
            </a:r>
            <a:r>
              <a:rPr lang="en-US" altLang="zh-CN" sz="2800" dirty="0">
                <a:solidFill>
                  <a:srgbClr val="000000"/>
                </a:solidFill>
                <a:latin typeface="Times New Roman" panose="02020603050405020304" pitchFamily="18" charset="0"/>
                <a:cs typeface="Times New Roman" panose="02020603050405020304" pitchFamily="18" charset="0"/>
              </a:rPr>
              <a:t>1 s</a:t>
            </a:r>
            <a:r>
              <a:rPr lang="zh-CN" altLang="zh-CN" sz="2800" dirty="0">
                <a:solidFill>
                  <a:srgbClr val="000000"/>
                </a:solidFill>
                <a:latin typeface="Times New Roman" panose="02020603050405020304" pitchFamily="18" charset="0"/>
                <a:cs typeface="Times New Roman" panose="02020603050405020304" pitchFamily="18" charset="0"/>
              </a:rPr>
              <a:t>拍摄</a:t>
            </a:r>
            <a:r>
              <a:rPr lang="en-US" altLang="zh-CN" sz="2800" dirty="0">
                <a:solidFill>
                  <a:srgbClr val="000000"/>
                </a:solidFill>
                <a:latin typeface="Times New Roman" panose="02020603050405020304" pitchFamily="18" charset="0"/>
                <a:cs typeface="Times New Roman" panose="02020603050405020304" pitchFamily="18" charset="0"/>
              </a:rPr>
              <a:t>1</a:t>
            </a:r>
            <a:r>
              <a:rPr lang="zh-CN" altLang="zh-CN" sz="2800" dirty="0">
                <a:solidFill>
                  <a:srgbClr val="000000"/>
                </a:solidFill>
                <a:latin typeface="Times New Roman" panose="02020603050405020304" pitchFamily="18" charset="0"/>
                <a:cs typeface="Times New Roman" panose="02020603050405020304" pitchFamily="18" charset="0"/>
              </a:rPr>
              <a:t>次</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轿车本身</a:t>
            </a:r>
            <a:r>
              <a:rPr lang="zh-CN" altLang="zh-CN" sz="2800" dirty="0" smtClean="0">
                <a:solidFill>
                  <a:srgbClr val="000000"/>
                </a:solidFill>
                <a:latin typeface="Times New Roman" panose="02020603050405020304" pitchFamily="18" charset="0"/>
                <a:cs typeface="Times New Roman" panose="02020603050405020304" pitchFamily="18" charset="0"/>
              </a:rPr>
              <a:t>总长</a:t>
            </a:r>
            <a:r>
              <a:rPr lang="en-US" altLang="zh-CN" sz="2800" dirty="0" smtClean="0">
                <a:solidFill>
                  <a:srgbClr val="000000"/>
                </a:solidFill>
                <a:latin typeface="Times New Roman" panose="02020603050405020304" pitchFamily="18" charset="0"/>
                <a:cs typeface="Times New Roman" panose="02020603050405020304" pitchFamily="18" charset="0"/>
              </a:rPr>
              <a:t>4</a:t>
            </a:r>
            <a:r>
              <a:rPr lang="en-US" altLang="zh-CN" sz="2800" i="1" dirty="0" smtClean="0">
                <a:solidFill>
                  <a:srgbClr val="000000"/>
                </a:solidFill>
                <a:latin typeface="Times New Roman" panose="02020603050405020304" pitchFamily="18" charset="0"/>
                <a:cs typeface="Times New Roman" panose="02020603050405020304" pitchFamily="18" charset="0"/>
              </a:rPr>
              <a:t>.</a:t>
            </a:r>
            <a:r>
              <a:rPr lang="en-US" altLang="zh-CN" sz="2800" dirty="0" smtClean="0">
                <a:solidFill>
                  <a:srgbClr val="000000"/>
                </a:solidFill>
                <a:latin typeface="Times New Roman" panose="02020603050405020304" pitchFamily="18" charset="0"/>
                <a:cs typeface="Times New Roman" panose="02020603050405020304" pitchFamily="18" charset="0"/>
              </a:rPr>
              <a:t>5 </a:t>
            </a:r>
            <a:r>
              <a:rPr lang="en-US" altLang="zh-CN" sz="2800" dirty="0">
                <a:solidFill>
                  <a:srgbClr val="000000"/>
                </a:solidFill>
                <a:latin typeface="Times New Roman" panose="02020603050405020304" pitchFamily="18" charset="0"/>
                <a:cs typeface="Times New Roman" panose="02020603050405020304" pitchFamily="18" charset="0"/>
              </a:rPr>
              <a:t>m,</a:t>
            </a:r>
            <a:r>
              <a:rPr lang="zh-CN" altLang="zh-CN" sz="2800" dirty="0">
                <a:solidFill>
                  <a:srgbClr val="000000"/>
                </a:solidFill>
                <a:latin typeface="Times New Roman" panose="02020603050405020304" pitchFamily="18" charset="0"/>
                <a:cs typeface="Times New Roman" panose="02020603050405020304" pitchFamily="18" charset="0"/>
              </a:rPr>
              <a:t>那么这辆轿车的速度约为</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i="1" dirty="0">
                <a:solidFill>
                  <a:srgbClr val="000000"/>
                </a:solidFill>
                <a:latin typeface="Times New Roman" panose="02020603050405020304" pitchFamily="18" charset="0"/>
                <a:cs typeface="Times New Roman" panose="02020603050405020304" pitchFamily="18" charset="0"/>
              </a:rPr>
              <a:t>　　</a:t>
            </a:r>
            <a:r>
              <a:rPr lang="en-US" altLang="zh-CN" sz="2800" dirty="0">
                <a:solidFill>
                  <a:srgbClr val="000000"/>
                </a:solidFill>
                <a:latin typeface="Times New Roman" panose="02020603050405020304" pitchFamily="18" charset="0"/>
                <a:cs typeface="Times New Roman" panose="02020603050405020304" pitchFamily="18" charset="0"/>
              </a:rPr>
              <a:t>)</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gn="ctr">
              <a:lnSpc>
                <a:spcPct val="130000"/>
              </a:lnSpc>
              <a:spcAft>
                <a:spcPts val="0"/>
              </a:spcAft>
              <a:tabLst>
                <a:tab pos="1188085" algn="l"/>
                <a:tab pos="2163445" algn="l"/>
                <a:tab pos="3142615" algn="l"/>
                <a:tab pos="4190365" algn="l"/>
              </a:tabLst>
            </a:pPr>
            <a:endParaRPr lang="en-US" altLang="zh-CN" sz="2800" dirty="0" smtClean="0">
              <a:solidFill>
                <a:srgbClr val="000000"/>
              </a:solidFill>
              <a:latin typeface="Times New Roman" panose="02020603050405020304" pitchFamily="18" charset="0"/>
              <a:cs typeface="Times New Roman" panose="02020603050405020304" pitchFamily="18" charset="0"/>
            </a:endParaRPr>
          </a:p>
          <a:p>
            <a:pPr algn="ctr">
              <a:lnSpc>
                <a:spcPct val="130000"/>
              </a:lnSpc>
              <a:spcAft>
                <a:spcPts val="0"/>
              </a:spcAft>
              <a:tabLst>
                <a:tab pos="1188085" algn="l"/>
                <a:tab pos="2163445" algn="l"/>
                <a:tab pos="3142615" algn="l"/>
                <a:tab pos="4190365" algn="l"/>
              </a:tabLst>
            </a:pPr>
            <a:r>
              <a:rPr lang="en-US" altLang="zh-CN" sz="2800" dirty="0">
                <a:solidFill>
                  <a:srgbClr val="000000"/>
                </a:solidFill>
                <a:latin typeface="Times New Roman" panose="02020603050405020304" pitchFamily="18" charset="0"/>
                <a:cs typeface="Times New Roman" panose="02020603050405020304" pitchFamily="18" charset="0"/>
              </a:rPr>
              <a:t> </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dirty="0">
                <a:solidFill>
                  <a:srgbClr val="000000"/>
                </a:solidFill>
                <a:latin typeface="Times New Roman" panose="02020603050405020304" pitchFamily="18" charset="0"/>
                <a:cs typeface="Times New Roman" panose="02020603050405020304" pitchFamily="18" charset="0"/>
              </a:rPr>
              <a:t>A.15 m/s	</a:t>
            </a:r>
            <a:r>
              <a:rPr lang="en-US" altLang="zh-CN" sz="2800" dirty="0" smtClean="0">
                <a:solidFill>
                  <a:srgbClr val="000000"/>
                </a:solidFill>
                <a:latin typeface="Times New Roman" panose="02020603050405020304" pitchFamily="18" charset="0"/>
                <a:cs typeface="Times New Roman" panose="02020603050405020304" pitchFamily="18" charset="0"/>
              </a:rPr>
              <a:t>B.10 </a:t>
            </a:r>
            <a:r>
              <a:rPr lang="en-US" altLang="zh-CN" sz="2800" dirty="0">
                <a:solidFill>
                  <a:srgbClr val="000000"/>
                </a:solidFill>
                <a:latin typeface="Times New Roman" panose="02020603050405020304" pitchFamily="18" charset="0"/>
                <a:cs typeface="Times New Roman" panose="02020603050405020304" pitchFamily="18" charset="0"/>
              </a:rPr>
              <a:t>m/s	C.6</a:t>
            </a:r>
            <a:r>
              <a:rPr lang="en-US" altLang="zh-CN" sz="2800" i="1" dirty="0">
                <a:solidFill>
                  <a:srgbClr val="000000"/>
                </a:solidFill>
                <a:latin typeface="Times New Roman" panose="02020603050405020304" pitchFamily="18" charset="0"/>
                <a:cs typeface="Times New Roman" panose="02020603050405020304" pitchFamily="18" charset="0"/>
              </a:rPr>
              <a:t>.</a:t>
            </a:r>
            <a:r>
              <a:rPr lang="en-US" altLang="zh-CN" sz="2800" dirty="0">
                <a:solidFill>
                  <a:srgbClr val="000000"/>
                </a:solidFill>
                <a:latin typeface="Times New Roman" panose="02020603050405020304" pitchFamily="18" charset="0"/>
                <a:cs typeface="Times New Roman" panose="02020603050405020304" pitchFamily="18" charset="0"/>
              </a:rPr>
              <a:t>75 m/s	D.2</a:t>
            </a:r>
            <a:r>
              <a:rPr lang="en-US" altLang="zh-CN" sz="2800" i="1" dirty="0">
                <a:solidFill>
                  <a:srgbClr val="000000"/>
                </a:solidFill>
                <a:latin typeface="Times New Roman" panose="02020603050405020304" pitchFamily="18" charset="0"/>
                <a:cs typeface="Times New Roman" panose="02020603050405020304" pitchFamily="18" charset="0"/>
              </a:rPr>
              <a:t>.</a:t>
            </a:r>
            <a:r>
              <a:rPr lang="en-US" altLang="zh-CN" sz="2800" dirty="0">
                <a:solidFill>
                  <a:srgbClr val="000000"/>
                </a:solidFill>
                <a:latin typeface="Times New Roman" panose="02020603050405020304" pitchFamily="18" charset="0"/>
                <a:cs typeface="Times New Roman" panose="02020603050405020304" pitchFamily="18" charset="0"/>
              </a:rPr>
              <a:t>5 m/s</a:t>
            </a:r>
            <a:endParaRPr lang="zh-CN" alt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p:txBody>
      </p:sp>
      <p:pic>
        <p:nvPicPr>
          <p:cNvPr id="6" name="24STYS30.eps" descr="id:2147485172;FounderCES"/>
          <p:cNvPicPr/>
          <p:nvPr/>
        </p:nvPicPr>
        <p:blipFill>
          <a:blip r:embed="rId3">
            <a:clrChange>
              <a:clrFrom>
                <a:srgbClr val="FFFFFF"/>
              </a:clrFrom>
              <a:clrTo>
                <a:srgbClr val="FFFFFF">
                  <a:alpha val="0"/>
                </a:srgbClr>
              </a:clrTo>
            </a:clrChange>
          </a:blip>
          <a:stretch>
            <a:fillRect/>
          </a:stretch>
        </p:blipFill>
        <p:spPr>
          <a:xfrm>
            <a:off x="1876096" y="2071135"/>
            <a:ext cx="7898524" cy="839218"/>
          </a:xfrm>
          <a:prstGeom prst="rect">
            <a:avLst/>
          </a:prstGeom>
        </p:spPr>
      </p:pic>
      <p:sp>
        <p:nvSpPr>
          <p:cNvPr id="10" name="矩形 9"/>
          <p:cNvSpPr>
            <a:spLocks noChangeAspect="1"/>
          </p:cNvSpPr>
          <p:nvPr/>
        </p:nvSpPr>
        <p:spPr>
          <a:xfrm>
            <a:off x="9150182" y="1374751"/>
            <a:ext cx="444352" cy="572593"/>
          </a:xfrm>
          <a:prstGeom prst="rect">
            <a:avLst/>
          </a:prstGeom>
        </p:spPr>
        <p:txBody>
          <a:bodyPr wrap="none">
            <a:spAutoFit/>
          </a:bodyPr>
          <a:lstStyle/>
          <a:p>
            <a:pPr>
              <a:lnSpc>
                <a:spcPct val="120000"/>
              </a:lnSpc>
            </a:pPr>
            <a:r>
              <a:rPr lang="en-US" altLang="zh-CN" sz="2800" dirty="0" smtClean="0">
                <a:solidFill>
                  <a:srgbClr val="FF0000"/>
                </a:solidFill>
                <a:latin typeface="Times New Roman" panose="02020603050405020304" pitchFamily="18" charset="0"/>
              </a:rPr>
              <a:t>A</a:t>
            </a:r>
            <a:endParaRPr lang="zh-CN" altLang="en-US" sz="2800" dirty="0">
              <a:solidFill>
                <a:srgbClr val="FF0000"/>
              </a:solidFill>
            </a:endParaRPr>
          </a:p>
        </p:txBody>
      </p:sp>
      <p:grpSp>
        <p:nvGrpSpPr>
          <p:cNvPr id="13" name="组合 12"/>
          <p:cNvGrpSpPr/>
          <p:nvPr/>
        </p:nvGrpSpPr>
        <p:grpSpPr>
          <a:xfrm>
            <a:off x="381000" y="3684481"/>
            <a:ext cx="11430000" cy="2332946"/>
            <a:chOff x="381000" y="4617669"/>
            <a:chExt cx="11430000" cy="2332946"/>
          </a:xfrm>
        </p:grpSpPr>
        <p:sp>
          <p:nvSpPr>
            <p:cNvPr id="11" name="矩形 10"/>
            <p:cNvSpPr>
              <a:spLocks noChangeAspect="1"/>
            </p:cNvSpPr>
            <p:nvPr/>
          </p:nvSpPr>
          <p:spPr>
            <a:xfrm>
              <a:off x="381000" y="4617669"/>
              <a:ext cx="11430000" cy="233294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dirty="0">
                  <a:solidFill>
                    <a:srgbClr val="FF0000"/>
                  </a:solidFill>
                  <a:latin typeface="Arial" panose="020B0604020202020204" pitchFamily="34" charset="0"/>
                  <a:ea typeface="黑体" panose="02010609060101010101" pitchFamily="49" charset="-122"/>
                  <a:cs typeface="Times New Roman" panose="02020603050405020304" pitchFamily="18" charset="0"/>
                </a:rPr>
                <a:t>解析</a:t>
              </a:r>
              <a:r>
                <a:rPr lang="en-US" altLang="zh-CN" sz="2800" dirty="0">
                  <a:solidFill>
                    <a:srgbClr val="FF0000"/>
                  </a:solidFill>
                  <a:latin typeface="Arial" panose="020B0604020202020204" pitchFamily="34" charset="0"/>
                  <a:ea typeface="黑体" panose="02010609060101010101" pitchFamily="49" charset="-122"/>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由图可知</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在照片中轿车的长度为</a:t>
              </a:r>
              <a:r>
                <a:rPr lang="en-US" altLang="zh-CN" sz="2800" dirty="0">
                  <a:solidFill>
                    <a:srgbClr val="000000"/>
                  </a:solidFill>
                  <a:latin typeface="Times New Roman" panose="02020603050405020304" pitchFamily="18" charset="0"/>
                  <a:cs typeface="Times New Roman" panose="02020603050405020304" pitchFamily="18" charset="0"/>
                </a:rPr>
                <a:t>3</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个小格</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在照片中轿车</a:t>
              </a:r>
              <a:r>
                <a:rPr lang="en-US" altLang="zh-CN" sz="2800" dirty="0">
                  <a:solidFill>
                    <a:srgbClr val="000000"/>
                  </a:solidFill>
                  <a:latin typeface="Times New Roman" panose="02020603050405020304" pitchFamily="18" charset="0"/>
                  <a:cs typeface="Times New Roman" panose="02020603050405020304" pitchFamily="18" charset="0"/>
                </a:rPr>
                <a:t>2</a:t>
              </a:r>
              <a:r>
                <a:rPr lang="en-US"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800" dirty="0">
                  <a:solidFill>
                    <a:srgbClr val="000000"/>
                  </a:solidFill>
                  <a:latin typeface="Times New Roman" panose="02020603050405020304" pitchFamily="18" charset="0"/>
                  <a:cs typeface="Times New Roman" panose="02020603050405020304" pitchFamily="18" charset="0"/>
                </a:rPr>
                <a:t>s</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内通过的路程为</a:t>
              </a:r>
              <a:r>
                <a:rPr lang="en-US" altLang="zh-CN" sz="2800" dirty="0">
                  <a:solidFill>
                    <a:srgbClr val="000000"/>
                  </a:solidFill>
                  <a:latin typeface="Times New Roman" panose="02020603050405020304" pitchFamily="18" charset="0"/>
                  <a:cs typeface="Times New Roman" panose="02020603050405020304" pitchFamily="18" charset="0"/>
                </a:rPr>
                <a:t>20</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个小</a:t>
              </a:r>
              <a:r>
                <a:rPr lang="zh-CN" altLang="zh-CN" sz="28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格</a:t>
              </a:r>
              <a:r>
                <a:rPr lang="en-US" altLang="zh-CN" sz="28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sz="28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因为</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轿车的实际长度为</a:t>
              </a:r>
              <a:r>
                <a:rPr lang="en-US" altLang="zh-CN" sz="2800" dirty="0">
                  <a:solidFill>
                    <a:srgbClr val="000000"/>
                  </a:solidFill>
                  <a:latin typeface="Times New Roman" panose="02020603050405020304" pitchFamily="18" charset="0"/>
                  <a:cs typeface="Times New Roman" panose="02020603050405020304" pitchFamily="18" charset="0"/>
                </a:rPr>
                <a:t>4</a:t>
              </a:r>
              <a:r>
                <a:rPr lang="en-US" altLang="zh-CN" sz="2800" i="1" dirty="0">
                  <a:solidFill>
                    <a:srgbClr val="000000"/>
                  </a:solidFill>
                  <a:latin typeface="Times New Roman" panose="02020603050405020304" pitchFamily="18" charset="0"/>
                  <a:cs typeface="Times New Roman" panose="02020603050405020304" pitchFamily="18" charset="0"/>
                </a:rPr>
                <a:t>.</a:t>
              </a:r>
              <a:r>
                <a:rPr lang="en-US" altLang="zh-CN" sz="2800" dirty="0">
                  <a:solidFill>
                    <a:srgbClr val="000000"/>
                  </a:solidFill>
                  <a:latin typeface="Times New Roman" panose="02020603050405020304" pitchFamily="18" charset="0"/>
                  <a:cs typeface="Times New Roman" panose="02020603050405020304" pitchFamily="18" charset="0"/>
                </a:rPr>
                <a:t>5</a:t>
              </a:r>
              <a:r>
                <a:rPr lang="en-US"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800" dirty="0">
                  <a:solidFill>
                    <a:srgbClr val="000000"/>
                  </a:solidFill>
                  <a:latin typeface="Times New Roman" panose="02020603050405020304" pitchFamily="18" charset="0"/>
                  <a:cs typeface="Times New Roman" panose="02020603050405020304" pitchFamily="18" charset="0"/>
                </a:rPr>
                <a:t>m,</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所以可知</a:t>
              </a:r>
              <a:r>
                <a:rPr lang="en-US" altLang="zh-CN" sz="2800" dirty="0">
                  <a:solidFill>
                    <a:srgbClr val="000000"/>
                  </a:solidFill>
                  <a:latin typeface="Times New Roman" panose="02020603050405020304" pitchFamily="18" charset="0"/>
                  <a:cs typeface="Times New Roman" panose="02020603050405020304" pitchFamily="18" charset="0"/>
                </a:rPr>
                <a:t>1</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个小格代表的实际长度为</a:t>
              </a:r>
              <a:r>
                <a:rPr lang="en-US" altLang="zh-CN" sz="2800" dirty="0">
                  <a:solidFill>
                    <a:srgbClr val="000000"/>
                  </a:solidFill>
                  <a:latin typeface="Times New Roman" panose="02020603050405020304" pitchFamily="18" charset="0"/>
                  <a:cs typeface="Times New Roman" panose="02020603050405020304" pitchFamily="18" charset="0"/>
                </a:rPr>
                <a:t>1</a:t>
              </a:r>
              <a:r>
                <a:rPr lang="en-US" altLang="zh-CN" sz="2800" i="1" dirty="0">
                  <a:solidFill>
                    <a:srgbClr val="000000"/>
                  </a:solidFill>
                  <a:latin typeface="Times New Roman" panose="02020603050405020304" pitchFamily="18" charset="0"/>
                  <a:cs typeface="Times New Roman" panose="02020603050405020304" pitchFamily="18" charset="0"/>
                </a:rPr>
                <a:t>.</a:t>
              </a:r>
              <a:r>
                <a:rPr lang="en-US" altLang="zh-CN" sz="2800" dirty="0">
                  <a:solidFill>
                    <a:srgbClr val="000000"/>
                  </a:solidFill>
                  <a:latin typeface="Times New Roman" panose="02020603050405020304" pitchFamily="18" charset="0"/>
                  <a:cs typeface="Times New Roman" panose="02020603050405020304" pitchFamily="18" charset="0"/>
                </a:rPr>
                <a:t>5</a:t>
              </a:r>
              <a:r>
                <a:rPr lang="en-US"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800" dirty="0">
                  <a:solidFill>
                    <a:srgbClr val="000000"/>
                  </a:solidFill>
                  <a:latin typeface="Times New Roman" panose="02020603050405020304" pitchFamily="18" charset="0"/>
                  <a:cs typeface="Times New Roman" panose="02020603050405020304" pitchFamily="18" charset="0"/>
                </a:rPr>
                <a:t>m,</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则轿车在</a:t>
              </a:r>
              <a:r>
                <a:rPr lang="en-US" altLang="zh-CN" sz="2800" i="1" dirty="0">
                  <a:solidFill>
                    <a:srgbClr val="000000"/>
                  </a:solidFill>
                  <a:latin typeface="Times New Roman" panose="02020603050405020304" pitchFamily="18" charset="0"/>
                  <a:cs typeface="Times New Roman" panose="02020603050405020304" pitchFamily="18" charset="0"/>
                </a:rPr>
                <a:t>t=</a:t>
              </a:r>
              <a:r>
                <a:rPr lang="en-US" altLang="zh-CN" sz="2800" dirty="0">
                  <a:solidFill>
                    <a:srgbClr val="000000"/>
                  </a:solidFill>
                  <a:latin typeface="Times New Roman" panose="02020603050405020304" pitchFamily="18" charset="0"/>
                  <a:cs typeface="Times New Roman" panose="02020603050405020304" pitchFamily="18" charset="0"/>
                </a:rPr>
                <a:t>2</a:t>
              </a:r>
              <a:r>
                <a:rPr lang="en-US"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800" dirty="0">
                  <a:solidFill>
                    <a:srgbClr val="000000"/>
                  </a:solidFill>
                  <a:latin typeface="Times New Roman" panose="02020603050405020304" pitchFamily="18" charset="0"/>
                  <a:cs typeface="Times New Roman" panose="02020603050405020304" pitchFamily="18" charset="0"/>
                </a:rPr>
                <a:t>s</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内实际通过的路程为</a:t>
              </a:r>
              <a:r>
                <a:rPr lang="en-US" altLang="zh-CN" sz="2800" i="1" dirty="0">
                  <a:solidFill>
                    <a:srgbClr val="000000"/>
                  </a:solidFill>
                  <a:latin typeface="Times New Roman" panose="02020603050405020304" pitchFamily="18" charset="0"/>
                  <a:cs typeface="Times New Roman" panose="02020603050405020304" pitchFamily="18" charset="0"/>
                </a:rPr>
                <a:t>s=</a:t>
              </a:r>
              <a:r>
                <a:rPr lang="en-US" altLang="zh-CN" sz="2800" dirty="0">
                  <a:solidFill>
                    <a:srgbClr val="000000"/>
                  </a:solidFill>
                  <a:latin typeface="Times New Roman" panose="02020603050405020304" pitchFamily="18" charset="0"/>
                  <a:cs typeface="Times New Roman" panose="02020603050405020304" pitchFamily="18" charset="0"/>
                </a:rPr>
                <a:t>20</a:t>
              </a:r>
              <a:r>
                <a:rPr lang="en-US" altLang="zh-CN" sz="2800" i="1" dirty="0">
                  <a:solidFill>
                    <a:srgbClr val="000000"/>
                  </a:solidFill>
                  <a:latin typeface="Times New Roman" panose="02020603050405020304" pitchFamily="18" charset="0"/>
                  <a:cs typeface="Times New Roman" panose="02020603050405020304" pitchFamily="18" charset="0"/>
                </a:rPr>
                <a:t>×</a:t>
              </a:r>
              <a:r>
                <a:rPr lang="en-US" altLang="zh-CN" sz="2800" dirty="0">
                  <a:solidFill>
                    <a:srgbClr val="000000"/>
                  </a:solidFill>
                  <a:latin typeface="Times New Roman" panose="02020603050405020304" pitchFamily="18" charset="0"/>
                  <a:cs typeface="Times New Roman" panose="02020603050405020304" pitchFamily="18" charset="0"/>
                </a:rPr>
                <a:t>1</a:t>
              </a:r>
              <a:r>
                <a:rPr lang="en-US" altLang="zh-CN" sz="2800" i="1" dirty="0">
                  <a:solidFill>
                    <a:srgbClr val="000000"/>
                  </a:solidFill>
                  <a:latin typeface="Times New Roman" panose="02020603050405020304" pitchFamily="18" charset="0"/>
                  <a:cs typeface="Times New Roman" panose="02020603050405020304" pitchFamily="18" charset="0"/>
                </a:rPr>
                <a:t>.</a:t>
              </a:r>
              <a:r>
                <a:rPr lang="en-US" altLang="zh-CN" sz="2800" dirty="0">
                  <a:solidFill>
                    <a:srgbClr val="000000"/>
                  </a:solidFill>
                  <a:latin typeface="Times New Roman" panose="02020603050405020304" pitchFamily="18" charset="0"/>
                  <a:cs typeface="Times New Roman" panose="02020603050405020304" pitchFamily="18" charset="0"/>
                </a:rPr>
                <a:t>5</a:t>
              </a:r>
              <a:r>
                <a:rPr lang="en-US"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800" dirty="0">
                  <a:solidFill>
                    <a:srgbClr val="000000"/>
                  </a:solidFill>
                  <a:latin typeface="Times New Roman" panose="02020603050405020304" pitchFamily="18" charset="0"/>
                  <a:cs typeface="Times New Roman" panose="02020603050405020304" pitchFamily="18" charset="0"/>
                </a:rPr>
                <a:t>m</a:t>
              </a:r>
              <a:r>
                <a:rPr lang="en-US" altLang="zh-CN" sz="2800" i="1" dirty="0">
                  <a:solidFill>
                    <a:srgbClr val="000000"/>
                  </a:solidFill>
                  <a:latin typeface="Times New Roman" panose="02020603050405020304" pitchFamily="18" charset="0"/>
                  <a:cs typeface="Times New Roman" panose="02020603050405020304" pitchFamily="18" charset="0"/>
                </a:rPr>
                <a:t>=</a:t>
              </a:r>
              <a:r>
                <a:rPr lang="en-US" altLang="zh-CN" sz="2800" dirty="0">
                  <a:solidFill>
                    <a:srgbClr val="000000"/>
                  </a:solidFill>
                  <a:latin typeface="Times New Roman" panose="02020603050405020304" pitchFamily="18" charset="0"/>
                  <a:cs typeface="Times New Roman" panose="02020603050405020304" pitchFamily="18" charset="0"/>
                </a:rPr>
                <a:t>30</a:t>
              </a:r>
              <a:r>
                <a:rPr lang="en-US"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800" dirty="0">
                  <a:solidFill>
                    <a:srgbClr val="000000"/>
                  </a:solidFill>
                  <a:latin typeface="Times New Roman" panose="02020603050405020304" pitchFamily="18" charset="0"/>
                  <a:cs typeface="Times New Roman" panose="02020603050405020304" pitchFamily="18" charset="0"/>
                </a:rPr>
                <a:t>m,</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该轿车的速度</a:t>
              </a:r>
              <a:endParaRPr lang="zh-CN" alt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p:txBody>
        </p:sp>
        <p:graphicFrame>
          <p:nvGraphicFramePr>
            <p:cNvPr id="12" name="对象 11"/>
            <p:cNvGraphicFramePr>
              <a:graphicFrameLocks noChangeAspect="1"/>
            </p:cNvGraphicFramePr>
            <p:nvPr>
              <p:extLst>
                <p:ext uri="{D42A27DB-BD31-4B8C-83A1-F6EECF244321}">
                  <p14:modId xmlns:p14="http://schemas.microsoft.com/office/powerpoint/2010/main" val="337823438"/>
                </p:ext>
              </p:extLst>
            </p:nvPr>
          </p:nvGraphicFramePr>
          <p:xfrm>
            <a:off x="2339703" y="6321200"/>
            <a:ext cx="3578225" cy="587375"/>
          </p:xfrm>
          <a:graphic>
            <a:graphicData uri="http://schemas.openxmlformats.org/presentationml/2006/ole">
              <mc:AlternateContent xmlns:mc="http://schemas.openxmlformats.org/markup-compatibility/2006">
                <mc:Choice xmlns:v="urn:schemas-microsoft-com:vml" Requires="v">
                  <p:oleObj spid="_x0000_s4106" name="文档" r:id="rId5" imgW="1430424" imgH="235034" progId="Word.Document.12">
                    <p:embed/>
                  </p:oleObj>
                </mc:Choice>
                <mc:Fallback>
                  <p:oleObj name="文档" r:id="rId5" imgW="1430424" imgH="235034" progId="Word.Document.12">
                    <p:embed/>
                    <p:pic>
                      <p:nvPicPr>
                        <p:cNvPr id="0" name=""/>
                        <p:cNvPicPr/>
                        <p:nvPr/>
                      </p:nvPicPr>
                      <p:blipFill>
                        <a:blip r:embed="rId6"/>
                        <a:stretch>
                          <a:fillRect/>
                        </a:stretch>
                      </p:blipFill>
                      <p:spPr>
                        <a:xfrm>
                          <a:off x="2339703" y="6321200"/>
                          <a:ext cx="3578225" cy="587375"/>
                        </a:xfrm>
                        <a:prstGeom prst="rect">
                          <a:avLst/>
                        </a:prstGeom>
                      </p:spPr>
                    </p:pic>
                  </p:oleObj>
                </mc:Fallback>
              </mc:AlternateContent>
            </a:graphicData>
          </a:graphic>
        </p:graphicFrame>
      </p:grpSp>
    </p:spTree>
    <p:extLst>
      <p:ext uri="{BB962C8B-B14F-4D97-AF65-F5344CB8AC3E}">
        <p14:creationId xmlns:p14="http://schemas.microsoft.com/office/powerpoint/2010/main" val="41553197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down)">
                                      <p:cBhvr>
                                        <p:cTn id="1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381000" y="2402219"/>
            <a:ext cx="11430000" cy="1153906"/>
            <a:chOff x="381000" y="3042547"/>
            <a:chExt cx="11430000" cy="1153906"/>
          </a:xfrm>
        </p:grpSpPr>
        <p:sp>
          <p:nvSpPr>
            <p:cNvPr id="9" name="矩形 8"/>
            <p:cNvSpPr>
              <a:spLocks noChangeAspect="1"/>
            </p:cNvSpPr>
            <p:nvPr/>
          </p:nvSpPr>
          <p:spPr>
            <a:xfrm>
              <a:off x="381000" y="3042547"/>
              <a:ext cx="11430000" cy="1153906"/>
            </a:xfrm>
            <a:prstGeom prst="rect">
              <a:avLst/>
            </a:prstGeom>
            <a:ln>
              <a:solidFill>
                <a:schemeClr val="tx1"/>
              </a:solidFill>
            </a:ln>
          </p:spPr>
          <p:txBody>
            <a:bodyPr>
              <a:spAutoFit/>
            </a:bodyPr>
            <a:lstStyle/>
            <a:p>
              <a:pPr>
                <a:lnSpc>
                  <a:spcPct val="130000"/>
                </a:lnSpc>
                <a:spcAft>
                  <a:spcPts val="0"/>
                </a:spcAft>
                <a:tabLst>
                  <a:tab pos="1188085" algn="l"/>
                  <a:tab pos="2163445" algn="l"/>
                  <a:tab pos="3142615" algn="l"/>
                  <a:tab pos="4190365" algn="l"/>
                </a:tabLst>
              </a:pPr>
              <a:r>
                <a:rPr lang="zh-CN" altLang="zh-CN" sz="2800" dirty="0">
                  <a:solidFill>
                    <a:srgbClr val="FF0000"/>
                  </a:solidFill>
                  <a:latin typeface="Arial" panose="020B0604020202020204" pitchFamily="34" charset="0"/>
                  <a:ea typeface="黑体" panose="02010609060101010101" pitchFamily="49" charset="-122"/>
                  <a:cs typeface="Times New Roman" panose="02020603050405020304" pitchFamily="18" charset="0"/>
                </a:rPr>
                <a:t>【点拨】</a:t>
              </a:r>
              <a:r>
                <a:rPr lang="zh-CN" altLang="zh-CN" sz="28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根据轿车的实际长度</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结合图片求出轿车在</a:t>
              </a:r>
              <a:r>
                <a:rPr lang="en-US" altLang="zh-CN" sz="2800" dirty="0">
                  <a:solidFill>
                    <a:srgbClr val="000000"/>
                  </a:solidFill>
                  <a:latin typeface="Times New Roman" panose="02020603050405020304" pitchFamily="18" charset="0"/>
                  <a:cs typeface="Times New Roman" panose="02020603050405020304" pitchFamily="18" charset="0"/>
                </a:rPr>
                <a:t>t=2</a:t>
              </a:r>
              <a:r>
                <a:rPr lang="en-US" altLang="zh-CN" sz="28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sz="2800" i="1" dirty="0">
                  <a:solidFill>
                    <a:srgbClr val="000000"/>
                  </a:solidFill>
                  <a:latin typeface="Times New Roman" panose="02020603050405020304" pitchFamily="18" charset="0"/>
                  <a:cs typeface="Times New Roman" panose="02020603050405020304" pitchFamily="18" charset="0"/>
                </a:rPr>
                <a:t>s</a:t>
              </a:r>
              <a:r>
                <a:rPr lang="zh-CN" altLang="zh-CN" sz="28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内实际通过的路程</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然后由速度公式</a:t>
              </a:r>
              <a:r>
                <a:rPr lang="en-US" altLang="zh-CN" sz="28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sz="28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计算轿车的速度。</a:t>
              </a:r>
              <a:endParaRPr lang="zh-CN" alt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p:txBody>
        </p:sp>
        <p:graphicFrame>
          <p:nvGraphicFramePr>
            <p:cNvPr id="14" name="对象 13"/>
            <p:cNvGraphicFramePr>
              <a:graphicFrameLocks noChangeAspect="1"/>
            </p:cNvGraphicFramePr>
            <p:nvPr>
              <p:extLst>
                <p:ext uri="{D42A27DB-BD31-4B8C-83A1-F6EECF244321}">
                  <p14:modId xmlns:p14="http://schemas.microsoft.com/office/powerpoint/2010/main" val="2962867299"/>
                </p:ext>
              </p:extLst>
            </p:nvPr>
          </p:nvGraphicFramePr>
          <p:xfrm>
            <a:off x="3474819" y="3608990"/>
            <a:ext cx="1196975" cy="565150"/>
          </p:xfrm>
          <a:graphic>
            <a:graphicData uri="http://schemas.openxmlformats.org/presentationml/2006/ole">
              <mc:AlternateContent xmlns:mc="http://schemas.openxmlformats.org/markup-compatibility/2006">
                <mc:Choice xmlns:v="urn:schemas-microsoft-com:vml" Requires="v">
                  <p:oleObj spid="_x0000_s8196" name="文档" r:id="rId4" imgW="481645" imgH="226050" progId="Word.Document.12">
                    <p:embed/>
                  </p:oleObj>
                </mc:Choice>
                <mc:Fallback>
                  <p:oleObj name="文档" r:id="rId4" imgW="481645" imgH="226050" progId="Word.Document.12">
                    <p:embed/>
                    <p:pic>
                      <p:nvPicPr>
                        <p:cNvPr id="0" name=""/>
                        <p:cNvPicPr/>
                        <p:nvPr/>
                      </p:nvPicPr>
                      <p:blipFill>
                        <a:blip r:embed="rId5"/>
                        <a:stretch>
                          <a:fillRect/>
                        </a:stretch>
                      </p:blipFill>
                      <p:spPr>
                        <a:xfrm>
                          <a:off x="3474819" y="3608990"/>
                          <a:ext cx="1196975" cy="565150"/>
                        </a:xfrm>
                        <a:prstGeom prst="rect">
                          <a:avLst/>
                        </a:prstGeom>
                      </p:spPr>
                    </p:pic>
                  </p:oleObj>
                </mc:Fallback>
              </mc:AlternateContent>
            </a:graphicData>
          </a:graphic>
        </p:graphicFrame>
      </p:grpSp>
    </p:spTree>
    <p:extLst>
      <p:ext uri="{BB962C8B-B14F-4D97-AF65-F5344CB8AC3E}">
        <p14:creationId xmlns:p14="http://schemas.microsoft.com/office/powerpoint/2010/main" val="15768704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5"/>
          <p:cNvSpPr>
            <a:spLocks noChangeArrowheads="1"/>
          </p:cNvSpPr>
          <p:nvPr/>
        </p:nvSpPr>
        <p:spPr bwMode="auto">
          <a:xfrm>
            <a:off x="1853022" y="1865726"/>
            <a:ext cx="8703138" cy="2243931"/>
          </a:xfrm>
          <a:prstGeom prst="rect">
            <a:avLst/>
          </a:prstGeom>
          <a:noFill/>
          <a:ln w="38100" cap="flat">
            <a:solidFill>
              <a:srgbClr val="3D7351"/>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2" name="文本框 1"/>
          <p:cNvSpPr txBox="1"/>
          <p:nvPr/>
        </p:nvSpPr>
        <p:spPr>
          <a:xfrm>
            <a:off x="3314700" y="2526026"/>
            <a:ext cx="5473700" cy="923330"/>
          </a:xfrm>
          <a:prstGeom prst="rect">
            <a:avLst/>
          </a:prstGeom>
          <a:noFill/>
        </p:spPr>
        <p:txBody>
          <a:bodyPr wrap="square" rtlCol="0">
            <a:spAutoFit/>
          </a:bodyPr>
          <a:lstStyle/>
          <a:p>
            <a:pPr algn="dist"/>
            <a:r>
              <a:rPr lang="zh-CN" altLang="en-US" sz="5400" b="1" smtClean="0">
                <a:latin typeface="+mn-ea"/>
              </a:rPr>
              <a:t>本课结束</a:t>
            </a:r>
            <a:endParaRPr lang="zh-CN" altLang="en-US" sz="5400" b="1">
              <a:latin typeface="+mn-ea"/>
            </a:endParaRPr>
          </a:p>
        </p:txBody>
      </p:sp>
      <p:sp>
        <p:nvSpPr>
          <p:cNvPr id="4" name="Rectangle 5"/>
          <p:cNvSpPr>
            <a:spLocks noChangeArrowheads="1"/>
          </p:cNvSpPr>
          <p:nvPr/>
        </p:nvSpPr>
        <p:spPr bwMode="auto">
          <a:xfrm>
            <a:off x="1981200" y="2025316"/>
            <a:ext cx="8460660" cy="1965675"/>
          </a:xfrm>
          <a:prstGeom prst="rect">
            <a:avLst/>
          </a:prstGeom>
          <a:noFill/>
          <a:ln w="38100" cap="flat">
            <a:solidFill>
              <a:srgbClr val="3D7351"/>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cs typeface="+mn-ea"/>
              <a:sym typeface="+mn-lt"/>
            </a:endParaRPr>
          </a:p>
        </p:txBody>
      </p:sp>
    </p:spTree>
    <p:extLst>
      <p:ext uri="{BB962C8B-B14F-4D97-AF65-F5344CB8AC3E}">
        <p14:creationId xmlns:p14="http://schemas.microsoft.com/office/powerpoint/2010/main" val="18523455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4500417" y="336338"/>
            <a:ext cx="2646878" cy="1107996"/>
          </a:xfrm>
          <a:prstGeom prst="rect">
            <a:avLst/>
          </a:prstGeom>
          <a:noFill/>
        </p:spPr>
        <p:txBody>
          <a:bodyPr wrap="none" lIns="91440" tIns="45720" rIns="91440" bIns="45720">
            <a:spAutoFit/>
            <a:scene3d>
              <a:camera prst="obliqueTopLeft"/>
              <a:lightRig rig="threePt" dir="t"/>
            </a:scene3d>
          </a:bodyPr>
          <a:lstStyle/>
          <a:p>
            <a:pPr algn="ctr"/>
            <a:r>
              <a:rPr lang="zh-CN" altLang="en-US" sz="6600" b="1" dirty="0" smtClean="0">
                <a:ln w="22225">
                  <a:solidFill>
                    <a:schemeClr val="accent2"/>
                  </a:solidFill>
                  <a:prstDash val="solid"/>
                </a:ln>
                <a:solidFill>
                  <a:srgbClr val="FFFF00"/>
                </a:solidFill>
                <a:effectLst>
                  <a:outerShdw blurRad="60007" dist="310007" dir="7680000" sy="30000" kx="1300200" algn="ctr" rotWithShape="0">
                    <a:prstClr val="black">
                      <a:alpha val="32000"/>
                    </a:prstClr>
                  </a:outerShdw>
                </a:effectLst>
              </a:rPr>
              <a:t>目    录</a:t>
            </a:r>
            <a:endParaRPr lang="zh-CN" altLang="en-US" sz="6600" b="1" cap="none" spc="0" dirty="0">
              <a:ln w="22225">
                <a:solidFill>
                  <a:schemeClr val="accent2"/>
                </a:solidFill>
                <a:prstDash val="solid"/>
              </a:ln>
              <a:solidFill>
                <a:srgbClr val="FFFF00"/>
              </a:solidFill>
              <a:effectLst>
                <a:outerShdw blurRad="60007" dist="310007" dir="7680000" sy="30000" kx="1300200" algn="ctr" rotWithShape="0">
                  <a:prstClr val="black">
                    <a:alpha val="32000"/>
                  </a:prstClr>
                </a:outerShdw>
              </a:effectLst>
            </a:endParaRPr>
          </a:p>
        </p:txBody>
      </p:sp>
      <p:sp>
        <p:nvSpPr>
          <p:cNvPr id="25" name="圆角矩形 24">
            <a:hlinkClick r:id="rId2" action="ppaction://hlinksldjump"/>
          </p:cNvPr>
          <p:cNvSpPr/>
          <p:nvPr/>
        </p:nvSpPr>
        <p:spPr>
          <a:xfrm>
            <a:off x="4110107" y="2307397"/>
            <a:ext cx="3995057" cy="762000"/>
          </a:xfrm>
          <a:prstGeom prst="roundRect">
            <a:avLst/>
          </a:prstGeom>
          <a:solidFill>
            <a:schemeClr val="accent6">
              <a:lumMod val="75000"/>
            </a:schemeClr>
          </a:solidFill>
          <a:effectLst>
            <a:outerShdw blurRad="76200" dir="13500000" sy="23000" kx="1200000" algn="br"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dirty="0" smtClean="0">
                <a:latin typeface="华文隶书" panose="02010800040101010101" pitchFamily="2" charset="-122"/>
                <a:ea typeface="华文隶书" panose="02010800040101010101" pitchFamily="2" charset="-122"/>
              </a:rPr>
              <a:t>基础</a:t>
            </a:r>
            <a:r>
              <a:rPr lang="en-US" altLang="zh-CN" sz="3600" dirty="0" smtClean="0">
                <a:latin typeface="华文隶书" panose="02010800040101010101" pitchFamily="2" charset="-122"/>
                <a:ea typeface="华文隶书" panose="02010800040101010101" pitchFamily="2" charset="-122"/>
              </a:rPr>
              <a:t>•</a:t>
            </a:r>
            <a:r>
              <a:rPr lang="zh-CN" altLang="en-US" sz="3600" dirty="0" smtClean="0">
                <a:latin typeface="华文隶书" panose="02010800040101010101" pitchFamily="2" charset="-122"/>
                <a:ea typeface="华文隶书" panose="02010800040101010101" pitchFamily="2" charset="-122"/>
              </a:rPr>
              <a:t>自主预习</a:t>
            </a:r>
            <a:endParaRPr lang="zh-CN" altLang="en-US" sz="3600" dirty="0">
              <a:latin typeface="华文隶书" panose="02010800040101010101" pitchFamily="2" charset="-122"/>
              <a:ea typeface="华文隶书" panose="02010800040101010101" pitchFamily="2" charset="-122"/>
            </a:endParaRPr>
          </a:p>
        </p:txBody>
      </p:sp>
      <p:sp>
        <p:nvSpPr>
          <p:cNvPr id="26" name="圆角矩形 25">
            <a:hlinkClick r:id="rId3" action="ppaction://hlinksldjump"/>
          </p:cNvPr>
          <p:cNvSpPr/>
          <p:nvPr/>
        </p:nvSpPr>
        <p:spPr>
          <a:xfrm>
            <a:off x="4110107" y="3540949"/>
            <a:ext cx="3995057" cy="762000"/>
          </a:xfrm>
          <a:prstGeom prst="roundRect">
            <a:avLst/>
          </a:prstGeom>
          <a:solidFill>
            <a:schemeClr val="accent6">
              <a:lumMod val="75000"/>
            </a:schemeClr>
          </a:solidFill>
          <a:effectLst>
            <a:outerShdw blurRad="76200" dir="13500000" sy="23000" kx="1200000" algn="br"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dirty="0" smtClean="0">
                <a:latin typeface="华文隶书" panose="02010800040101010101" pitchFamily="2" charset="-122"/>
                <a:ea typeface="华文隶书" panose="02010800040101010101" pitchFamily="2" charset="-122"/>
              </a:rPr>
              <a:t>探究</a:t>
            </a:r>
            <a:r>
              <a:rPr lang="en-US" altLang="zh-CN" sz="3600" dirty="0" smtClean="0">
                <a:latin typeface="华文隶书" panose="02010800040101010101" pitchFamily="2" charset="-122"/>
                <a:ea typeface="华文隶书" panose="02010800040101010101" pitchFamily="2" charset="-122"/>
              </a:rPr>
              <a:t>•</a:t>
            </a:r>
            <a:r>
              <a:rPr lang="zh-CN" altLang="en-US" sz="3600" dirty="0" smtClean="0">
                <a:latin typeface="华文隶书" panose="02010800040101010101" pitchFamily="2" charset="-122"/>
                <a:ea typeface="华文隶书" panose="02010800040101010101" pitchFamily="2" charset="-122"/>
              </a:rPr>
              <a:t>重难解析</a:t>
            </a:r>
            <a:endParaRPr lang="zh-CN" altLang="en-US" sz="3600" dirty="0">
              <a:latin typeface="华文隶书" panose="02010800040101010101" pitchFamily="2" charset="-122"/>
              <a:ea typeface="华文隶书" panose="02010800040101010101" pitchFamily="2" charset="-122"/>
            </a:endParaRPr>
          </a:p>
        </p:txBody>
      </p:sp>
    </p:spTree>
    <p:extLst>
      <p:ext uri="{BB962C8B-B14F-4D97-AF65-F5344CB8AC3E}">
        <p14:creationId xmlns:p14="http://schemas.microsoft.com/office/powerpoint/2010/main" val="162203318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381000" y="209677"/>
            <a:ext cx="11430001" cy="577785"/>
            <a:chOff x="381000" y="209677"/>
            <a:chExt cx="11430001" cy="577785"/>
          </a:xfrm>
        </p:grpSpPr>
        <p:grpSp>
          <p:nvGrpSpPr>
            <p:cNvPr id="8" name="组合 7"/>
            <p:cNvGrpSpPr/>
            <p:nvPr userDrawn="1"/>
          </p:nvGrpSpPr>
          <p:grpSpPr>
            <a:xfrm>
              <a:off x="381000" y="209677"/>
              <a:ext cx="771985" cy="577785"/>
              <a:chOff x="7201355" y="2798675"/>
              <a:chExt cx="771985" cy="577785"/>
            </a:xfrm>
          </p:grpSpPr>
          <p:sp>
            <p:nvSpPr>
              <p:cNvPr id="10" name="平行四边形 9"/>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平行四边形 10"/>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平行四边形 11"/>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平行四边形 12"/>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矩形 8"/>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3622979" y="103386"/>
            <a:ext cx="5746402" cy="669887"/>
            <a:chOff x="3606630" y="897473"/>
            <a:chExt cx="4749093" cy="669887"/>
          </a:xfrm>
        </p:grpSpPr>
        <p:pic>
          <p:nvPicPr>
            <p:cNvPr id="16" name="图片 15" descr="阴影"/>
            <p:cNvPicPr>
              <a:picLocks noChangeAspect="1"/>
            </p:cNvPicPr>
            <p:nvPr/>
          </p:nvPicPr>
          <p:blipFill>
            <a:blip r:embed="rId2"/>
            <a:stretch>
              <a:fillRect/>
            </a:stretch>
          </p:blipFill>
          <p:spPr>
            <a:xfrm>
              <a:off x="3606630" y="897473"/>
              <a:ext cx="4749093" cy="669887"/>
            </a:xfrm>
            <a:prstGeom prst="rect">
              <a:avLst/>
            </a:prstGeom>
          </p:spPr>
        </p:pic>
        <p:sp>
          <p:nvSpPr>
            <p:cNvPr id="17" name="文本框 16"/>
            <p:cNvSpPr txBox="1"/>
            <p:nvPr/>
          </p:nvSpPr>
          <p:spPr>
            <a:xfrm>
              <a:off x="4660338" y="900607"/>
              <a:ext cx="2510204" cy="584775"/>
            </a:xfrm>
            <a:prstGeom prst="rect">
              <a:avLst/>
            </a:prstGeom>
            <a:noFill/>
          </p:spPr>
          <p:txBody>
            <a:bodyPr wrap="square" rtlCol="0">
              <a:spAutoFit/>
            </a:bodyPr>
            <a:lstStyle/>
            <a:p>
              <a:pPr algn="ctr"/>
              <a:r>
                <a:rPr lang="zh-CN" altLang="en-US" sz="3200" dirty="0" smtClean="0">
                  <a:solidFill>
                    <a:schemeClr val="accent2"/>
                  </a:solidFill>
                  <a:latin typeface="华文隶书" panose="02010800040101010101" pitchFamily="2" charset="-122"/>
                  <a:ea typeface="华文隶书" panose="02010800040101010101" pitchFamily="2" charset="-122"/>
                </a:rPr>
                <a:t>基础</a:t>
              </a:r>
              <a:r>
                <a:rPr lang="en-US" altLang="zh-CN" sz="3200" dirty="0" smtClean="0">
                  <a:solidFill>
                    <a:schemeClr val="accent2"/>
                  </a:solidFill>
                  <a:latin typeface="华文隶书" panose="02010800040101010101" pitchFamily="2" charset="-122"/>
                  <a:ea typeface="华文隶书" panose="02010800040101010101" pitchFamily="2" charset="-122"/>
                </a:rPr>
                <a:t>•</a:t>
              </a:r>
              <a:r>
                <a:rPr lang="zh-CN" altLang="en-US" sz="3200" dirty="0" smtClean="0">
                  <a:solidFill>
                    <a:schemeClr val="accent2"/>
                  </a:solidFill>
                  <a:latin typeface="华文隶书" panose="02010800040101010101" pitchFamily="2" charset="-122"/>
                  <a:ea typeface="华文隶书" panose="02010800040101010101" pitchFamily="2" charset="-122"/>
                </a:rPr>
                <a:t>自主预习</a:t>
              </a:r>
              <a:endParaRPr lang="zh-CN" altLang="en-US" sz="3200" dirty="0">
                <a:solidFill>
                  <a:schemeClr val="accent2"/>
                </a:solidFill>
                <a:latin typeface="华文隶书" panose="02010800040101010101" pitchFamily="2" charset="-122"/>
                <a:ea typeface="华文隶书" panose="02010800040101010101" pitchFamily="2" charset="-122"/>
              </a:endParaRPr>
            </a:p>
          </p:txBody>
        </p:sp>
      </p:grpSp>
      <p:sp>
        <p:nvSpPr>
          <p:cNvPr id="2" name="矩形 1"/>
          <p:cNvSpPr>
            <a:spLocks noChangeAspect="1"/>
          </p:cNvSpPr>
          <p:nvPr/>
        </p:nvSpPr>
        <p:spPr>
          <a:xfrm>
            <a:off x="381000" y="752253"/>
            <a:ext cx="11430000" cy="513371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dirty="0">
                <a:solidFill>
                  <a:srgbClr val="000000"/>
                </a:solidFill>
                <a:latin typeface="Arial" panose="020B0604020202020204" pitchFamily="34" charset="0"/>
                <a:ea typeface="黑体" panose="02010609060101010101" pitchFamily="49" charset="-122"/>
                <a:cs typeface="Times New Roman" panose="02020603050405020304" pitchFamily="18" charset="0"/>
              </a:rPr>
              <a:t>一、比较物体运动的快慢</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dirty="0">
                <a:solidFill>
                  <a:srgbClr val="000000"/>
                </a:solidFill>
                <a:latin typeface="Times New Roman" panose="02020603050405020304" pitchFamily="18" charset="0"/>
                <a:cs typeface="Times New Roman" panose="02020603050405020304" pitchFamily="18" charset="0"/>
              </a:rPr>
              <a:t>阅读教材</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回答下列问题。</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dirty="0">
                <a:solidFill>
                  <a:srgbClr val="000000"/>
                </a:solidFill>
                <a:latin typeface="Times New Roman" panose="02020603050405020304" pitchFamily="18" charset="0"/>
                <a:cs typeface="Times New Roman" panose="02020603050405020304" pitchFamily="18" charset="0"/>
              </a:rPr>
              <a:t>学校运动会上</a:t>
            </a:r>
            <a:r>
              <a:rPr lang="en-US" altLang="zh-CN" sz="2800" dirty="0">
                <a:solidFill>
                  <a:srgbClr val="000000"/>
                </a:solidFill>
                <a:latin typeface="Times New Roman" panose="02020603050405020304" pitchFamily="18" charset="0"/>
                <a:cs typeface="Times New Roman" panose="02020603050405020304" pitchFamily="18" charset="0"/>
              </a:rPr>
              <a:t>,100 m</a:t>
            </a:r>
            <a:r>
              <a:rPr lang="zh-CN" altLang="zh-CN" sz="2800" dirty="0">
                <a:solidFill>
                  <a:srgbClr val="000000"/>
                </a:solidFill>
                <a:latin typeface="Times New Roman" panose="02020603050405020304" pitchFamily="18" charset="0"/>
                <a:cs typeface="Times New Roman" panose="02020603050405020304" pitchFamily="18" charset="0"/>
              </a:rPr>
              <a:t>短跑比赛正在紧张地进行着。</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dirty="0">
                <a:solidFill>
                  <a:srgbClr val="000000"/>
                </a:solidFill>
                <a:latin typeface="Times New Roman" panose="02020603050405020304" pitchFamily="18" charset="0"/>
                <a:cs typeface="Times New Roman" panose="02020603050405020304" pitchFamily="18" charset="0"/>
              </a:rPr>
              <a:t>(1)</a:t>
            </a:r>
            <a:r>
              <a:rPr lang="zh-CN" altLang="zh-CN" sz="2800" dirty="0">
                <a:solidFill>
                  <a:srgbClr val="000000"/>
                </a:solidFill>
                <a:latin typeface="Times New Roman" panose="02020603050405020304" pitchFamily="18" charset="0"/>
                <a:cs typeface="Times New Roman" panose="02020603050405020304" pitchFamily="18" charset="0"/>
              </a:rPr>
              <a:t>在比赛过程中</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你是通过时间相同</a:t>
            </a:r>
            <a:r>
              <a:rPr lang="zh-CN" altLang="zh-CN" sz="2800" dirty="0" smtClean="0">
                <a:solidFill>
                  <a:srgbClr val="000000"/>
                </a:solidFill>
                <a:latin typeface="Times New Roman" panose="02020603050405020304" pitchFamily="18" charset="0"/>
                <a:cs typeface="Times New Roman" panose="02020603050405020304" pitchFamily="18" charset="0"/>
              </a:rPr>
              <a:t>比</a:t>
            </a:r>
            <a:r>
              <a:rPr lang="en-US" altLang="zh-CN" sz="2800" i="1" dirty="0">
                <a:solidFill>
                  <a:srgbClr val="000000"/>
                </a:solidFill>
                <a:latin typeface="Times New Roman" panose="02020603050405020304" pitchFamily="18" charset="0"/>
                <a:cs typeface="Times New Roman" panose="02020603050405020304" pitchFamily="18" charset="0"/>
              </a:rPr>
              <a:t>________</a:t>
            </a:r>
            <a:r>
              <a:rPr lang="en-US" altLang="zh-CN" sz="2800" dirty="0" smtClean="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认为跑在前面的人运动得快。</a:t>
            </a:r>
            <a:r>
              <a:rPr lang="en-US" altLang="zh-CN" sz="2800" dirty="0">
                <a:solidFill>
                  <a:srgbClr val="000000"/>
                </a:solidFill>
                <a:latin typeface="Times New Roman" panose="02020603050405020304" pitchFamily="18" charset="0"/>
                <a:cs typeface="Times New Roman" panose="02020603050405020304" pitchFamily="18" charset="0"/>
              </a:rPr>
              <a:t> </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dirty="0">
                <a:solidFill>
                  <a:srgbClr val="000000"/>
                </a:solidFill>
                <a:latin typeface="Times New Roman" panose="02020603050405020304" pitchFamily="18" charset="0"/>
                <a:cs typeface="Times New Roman" panose="02020603050405020304" pitchFamily="18" charset="0"/>
              </a:rPr>
              <a:t>(2)</a:t>
            </a:r>
            <a:r>
              <a:rPr lang="zh-CN" altLang="zh-CN" sz="2800" dirty="0">
                <a:solidFill>
                  <a:srgbClr val="000000"/>
                </a:solidFill>
                <a:latin typeface="Times New Roman" panose="02020603050405020304" pitchFamily="18" charset="0"/>
                <a:cs typeface="Times New Roman" panose="02020603050405020304" pitchFamily="18" charset="0"/>
              </a:rPr>
              <a:t>运动员跑完全程后</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裁判员是通过路程相同</a:t>
            </a:r>
            <a:r>
              <a:rPr lang="zh-CN" altLang="zh-CN" sz="2800" dirty="0" smtClean="0">
                <a:solidFill>
                  <a:srgbClr val="000000"/>
                </a:solidFill>
                <a:latin typeface="Times New Roman" panose="02020603050405020304" pitchFamily="18" charset="0"/>
                <a:cs typeface="Times New Roman" panose="02020603050405020304" pitchFamily="18" charset="0"/>
              </a:rPr>
              <a:t>比</a:t>
            </a:r>
            <a:r>
              <a:rPr lang="en-US" altLang="zh-CN" sz="2800" i="1" dirty="0">
                <a:solidFill>
                  <a:srgbClr val="000000"/>
                </a:solidFill>
                <a:latin typeface="Times New Roman" panose="02020603050405020304" pitchFamily="18" charset="0"/>
                <a:cs typeface="Times New Roman" panose="02020603050405020304" pitchFamily="18" charset="0"/>
              </a:rPr>
              <a:t>________</a:t>
            </a:r>
            <a:r>
              <a:rPr lang="en-US" altLang="zh-CN" sz="2800" dirty="0" smtClean="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判定最先到达终点的人运动得快。</a:t>
            </a:r>
            <a:r>
              <a:rPr lang="en-US" altLang="zh-CN" sz="2800" dirty="0">
                <a:solidFill>
                  <a:srgbClr val="000000"/>
                </a:solidFill>
                <a:latin typeface="Times New Roman" panose="02020603050405020304" pitchFamily="18" charset="0"/>
                <a:cs typeface="Times New Roman" panose="02020603050405020304" pitchFamily="18" charset="0"/>
              </a:rPr>
              <a:t> </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dirty="0" smtClean="0">
                <a:solidFill>
                  <a:srgbClr val="000000"/>
                </a:solidFill>
                <a:latin typeface="Times New Roman" panose="02020603050405020304" pitchFamily="18" charset="0"/>
                <a:cs typeface="Times New Roman" panose="02020603050405020304" pitchFamily="18" charset="0"/>
              </a:rPr>
              <a:t>(</a:t>
            </a:r>
            <a:r>
              <a:rPr lang="en-US" altLang="zh-CN" sz="2800" dirty="0">
                <a:solidFill>
                  <a:srgbClr val="000000"/>
                </a:solidFill>
                <a:latin typeface="Times New Roman" panose="02020603050405020304" pitchFamily="18" charset="0"/>
                <a:cs typeface="Times New Roman" panose="02020603050405020304" pitchFamily="18" charset="0"/>
              </a:rPr>
              <a:t>3)</a:t>
            </a:r>
            <a:r>
              <a:rPr lang="zh-CN" altLang="zh-CN" sz="2800" dirty="0">
                <a:solidFill>
                  <a:srgbClr val="000000"/>
                </a:solidFill>
                <a:latin typeface="Times New Roman" panose="02020603050405020304" pitchFamily="18" charset="0"/>
                <a:cs typeface="Times New Roman" panose="02020603050405020304" pitchFamily="18" charset="0"/>
              </a:rPr>
              <a:t>小聪同学的</a:t>
            </a:r>
            <a:r>
              <a:rPr lang="en-US" altLang="zh-CN" sz="2800" dirty="0">
                <a:solidFill>
                  <a:srgbClr val="000000"/>
                </a:solidFill>
                <a:latin typeface="Times New Roman" panose="02020603050405020304" pitchFamily="18" charset="0"/>
                <a:cs typeface="Times New Roman" panose="02020603050405020304" pitchFamily="18" charset="0"/>
              </a:rPr>
              <a:t>100 m</a:t>
            </a:r>
            <a:r>
              <a:rPr lang="zh-CN" altLang="zh-CN" sz="2800" dirty="0">
                <a:solidFill>
                  <a:srgbClr val="000000"/>
                </a:solidFill>
                <a:latin typeface="Times New Roman" panose="02020603050405020304" pitchFamily="18" charset="0"/>
                <a:cs typeface="Times New Roman" panose="02020603050405020304" pitchFamily="18" charset="0"/>
              </a:rPr>
              <a:t>短跑成绩为</a:t>
            </a:r>
            <a:r>
              <a:rPr lang="en-US" altLang="zh-CN" sz="2800" dirty="0">
                <a:solidFill>
                  <a:srgbClr val="000000"/>
                </a:solidFill>
                <a:latin typeface="Times New Roman" panose="02020603050405020304" pitchFamily="18" charset="0"/>
                <a:cs typeface="Times New Roman" panose="02020603050405020304" pitchFamily="18" charset="0"/>
              </a:rPr>
              <a:t>17 s,</a:t>
            </a:r>
            <a:r>
              <a:rPr lang="zh-CN" altLang="zh-CN" sz="2800" dirty="0">
                <a:solidFill>
                  <a:srgbClr val="000000"/>
                </a:solidFill>
                <a:latin typeface="Times New Roman" panose="02020603050405020304" pitchFamily="18" charset="0"/>
                <a:cs typeface="Times New Roman" panose="02020603050405020304" pitchFamily="18" charset="0"/>
              </a:rPr>
              <a:t>小明同学的</a:t>
            </a:r>
            <a:r>
              <a:rPr lang="en-US" altLang="zh-CN" sz="2800" dirty="0">
                <a:solidFill>
                  <a:srgbClr val="000000"/>
                </a:solidFill>
                <a:latin typeface="Times New Roman" panose="02020603050405020304" pitchFamily="18" charset="0"/>
                <a:cs typeface="Times New Roman" panose="02020603050405020304" pitchFamily="18" charset="0"/>
              </a:rPr>
              <a:t>50 m</a:t>
            </a:r>
            <a:r>
              <a:rPr lang="zh-CN" altLang="zh-CN" sz="2800" dirty="0">
                <a:solidFill>
                  <a:srgbClr val="000000"/>
                </a:solidFill>
                <a:latin typeface="Times New Roman" panose="02020603050405020304" pitchFamily="18" charset="0"/>
                <a:cs typeface="Times New Roman" panose="02020603050405020304" pitchFamily="18" charset="0"/>
              </a:rPr>
              <a:t>短跑成绩为</a:t>
            </a:r>
            <a:r>
              <a:rPr lang="en-US" altLang="zh-CN" sz="2800" dirty="0">
                <a:solidFill>
                  <a:srgbClr val="000000"/>
                </a:solidFill>
                <a:latin typeface="Times New Roman" panose="02020603050405020304" pitchFamily="18" charset="0"/>
                <a:cs typeface="Times New Roman" panose="02020603050405020304" pitchFamily="18" charset="0"/>
              </a:rPr>
              <a:t>8 s,</a:t>
            </a:r>
            <a:r>
              <a:rPr lang="zh-CN" altLang="zh-CN" sz="2800" dirty="0">
                <a:solidFill>
                  <a:srgbClr val="000000"/>
                </a:solidFill>
                <a:latin typeface="Times New Roman" panose="02020603050405020304" pitchFamily="18" charset="0"/>
                <a:cs typeface="Times New Roman" panose="02020603050405020304" pitchFamily="18" charset="0"/>
              </a:rPr>
              <a:t>要知道他俩谁运动得快</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应该怎么办</a:t>
            </a:r>
            <a:r>
              <a:rPr lang="en-US" altLang="zh-CN" sz="2800" dirty="0">
                <a:solidFill>
                  <a:srgbClr val="000000"/>
                </a:solidFill>
                <a:latin typeface="Times New Roman" panose="02020603050405020304" pitchFamily="18" charset="0"/>
                <a:cs typeface="Times New Roman" panose="02020603050405020304" pitchFamily="18" charset="0"/>
              </a:rPr>
              <a:t>?</a:t>
            </a:r>
            <a:endParaRPr lang="zh-CN" alt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p:txBody>
      </p:sp>
      <p:sp>
        <p:nvSpPr>
          <p:cNvPr id="3" name="矩形 2"/>
          <p:cNvSpPr>
            <a:spLocks noChangeAspect="1"/>
          </p:cNvSpPr>
          <p:nvPr/>
        </p:nvSpPr>
        <p:spPr>
          <a:xfrm>
            <a:off x="6518514" y="2433049"/>
            <a:ext cx="992579" cy="652486"/>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路程</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4" name="矩形 3"/>
          <p:cNvSpPr>
            <a:spLocks noChangeAspect="1"/>
          </p:cNvSpPr>
          <p:nvPr/>
        </p:nvSpPr>
        <p:spPr>
          <a:xfrm>
            <a:off x="7982016" y="3547147"/>
            <a:ext cx="992579" cy="600229"/>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时间</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5" name="矩形 4"/>
          <p:cNvSpPr>
            <a:spLocks noChangeAspect="1"/>
          </p:cNvSpPr>
          <p:nvPr/>
        </p:nvSpPr>
        <p:spPr>
          <a:xfrm>
            <a:off x="381000" y="5725659"/>
            <a:ext cx="11430000" cy="1160382"/>
          </a:xfrm>
          <a:prstGeom prst="rect">
            <a:avLst/>
          </a:prstGeom>
        </p:spPr>
        <p:txBody>
          <a:bodyPr>
            <a:spAutoFit/>
          </a:bodyPr>
          <a:lstStyle/>
          <a:p>
            <a:pPr>
              <a:lnSpc>
                <a:spcPct val="130000"/>
              </a:lnSpc>
            </a:pPr>
            <a:r>
              <a:rPr lang="zh-CN" altLang="zh-CN" sz="2800" dirty="0">
                <a:solidFill>
                  <a:srgbClr val="FF0000"/>
                </a:solidFill>
                <a:latin typeface="Times New Roman" panose="02020603050405020304" pitchFamily="18" charset="0"/>
                <a:cs typeface="Times New Roman" panose="02020603050405020304" pitchFamily="18" charset="0"/>
              </a:rPr>
              <a:t>时间、路程都不相同时</a:t>
            </a:r>
            <a:r>
              <a:rPr lang="en-US" altLang="zh-CN" sz="2800" dirty="0">
                <a:solidFill>
                  <a:srgbClr val="FF0000"/>
                </a:solidFill>
                <a:latin typeface="Times New Roman" panose="02020603050405020304" pitchFamily="18" charset="0"/>
              </a:rPr>
              <a:t>,</a:t>
            </a:r>
            <a:r>
              <a:rPr lang="zh-CN" altLang="zh-CN" sz="2800" dirty="0">
                <a:solidFill>
                  <a:srgbClr val="FF0000"/>
                </a:solidFill>
                <a:latin typeface="Times New Roman" panose="02020603050405020304" pitchFamily="18" charset="0"/>
                <a:cs typeface="Times New Roman" panose="02020603050405020304" pitchFamily="18" charset="0"/>
              </a:rPr>
              <a:t>比较</a:t>
            </a:r>
            <a:r>
              <a:rPr lang="en-US" altLang="zh-CN" sz="2800" dirty="0">
                <a:solidFill>
                  <a:srgbClr val="FF0000"/>
                </a:solidFill>
                <a:latin typeface="Times New Roman" panose="02020603050405020304" pitchFamily="18" charset="0"/>
              </a:rPr>
              <a:t>1 s</a:t>
            </a:r>
            <a:r>
              <a:rPr lang="zh-CN" altLang="zh-CN" sz="2800" dirty="0">
                <a:solidFill>
                  <a:srgbClr val="FF0000"/>
                </a:solidFill>
                <a:latin typeface="Times New Roman" panose="02020603050405020304" pitchFamily="18" charset="0"/>
                <a:cs typeface="Times New Roman" panose="02020603050405020304" pitchFamily="18" charset="0"/>
              </a:rPr>
              <a:t>内通过的路程</a:t>
            </a:r>
            <a:r>
              <a:rPr lang="en-US" altLang="zh-CN" sz="2800" dirty="0">
                <a:solidFill>
                  <a:srgbClr val="FF0000"/>
                </a:solidFill>
                <a:latin typeface="Times New Roman" panose="02020603050405020304" pitchFamily="18" charset="0"/>
              </a:rPr>
              <a:t>,1 s</a:t>
            </a:r>
            <a:r>
              <a:rPr lang="zh-CN" altLang="zh-CN" sz="2800" dirty="0">
                <a:solidFill>
                  <a:srgbClr val="FF0000"/>
                </a:solidFill>
                <a:latin typeface="Times New Roman" panose="02020603050405020304" pitchFamily="18" charset="0"/>
                <a:cs typeface="Times New Roman" panose="02020603050405020304" pitchFamily="18" charset="0"/>
              </a:rPr>
              <a:t>内通过路程长的运动得快。</a:t>
            </a:r>
            <a:endParaRPr lang="zh-CN" altLang="en-US" sz="2800" dirty="0"/>
          </a:p>
        </p:txBody>
      </p:sp>
    </p:spTree>
    <p:extLst>
      <p:ext uri="{BB962C8B-B14F-4D97-AF65-F5344CB8AC3E}">
        <p14:creationId xmlns:p14="http://schemas.microsoft.com/office/powerpoint/2010/main" val="202415493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Rot by="120000">
                                      <p:cBhvr>
                                        <p:cTn id="6" dur="100" fill="hold">
                                          <p:stCondLst>
                                            <p:cond delay="0"/>
                                          </p:stCondLst>
                                        </p:cTn>
                                        <p:tgtEl>
                                          <p:spTgt spid="15"/>
                                        </p:tgtEl>
                                        <p:attrNameLst>
                                          <p:attrName>r</p:attrName>
                                        </p:attrNameLst>
                                      </p:cBhvr>
                                    </p:animRot>
                                    <p:animRot by="-240000">
                                      <p:cBhvr>
                                        <p:cTn id="7" dur="200" fill="hold">
                                          <p:stCondLst>
                                            <p:cond delay="200"/>
                                          </p:stCondLst>
                                        </p:cTn>
                                        <p:tgtEl>
                                          <p:spTgt spid="15"/>
                                        </p:tgtEl>
                                        <p:attrNameLst>
                                          <p:attrName>r</p:attrName>
                                        </p:attrNameLst>
                                      </p:cBhvr>
                                    </p:animRot>
                                    <p:animRot by="240000">
                                      <p:cBhvr>
                                        <p:cTn id="8" dur="200" fill="hold">
                                          <p:stCondLst>
                                            <p:cond delay="400"/>
                                          </p:stCondLst>
                                        </p:cTn>
                                        <p:tgtEl>
                                          <p:spTgt spid="15"/>
                                        </p:tgtEl>
                                        <p:attrNameLst>
                                          <p:attrName>r</p:attrName>
                                        </p:attrNameLst>
                                      </p:cBhvr>
                                    </p:animRot>
                                    <p:animRot by="-240000">
                                      <p:cBhvr>
                                        <p:cTn id="9" dur="200" fill="hold">
                                          <p:stCondLst>
                                            <p:cond delay="600"/>
                                          </p:stCondLst>
                                        </p:cTn>
                                        <p:tgtEl>
                                          <p:spTgt spid="15"/>
                                        </p:tgtEl>
                                        <p:attrNameLst>
                                          <p:attrName>r</p:attrName>
                                        </p:attrNameLst>
                                      </p:cBhvr>
                                    </p:animRot>
                                    <p:animRot by="120000">
                                      <p:cBhvr>
                                        <p:cTn id="10" dur="200" fill="hold">
                                          <p:stCondLst>
                                            <p:cond delay="800"/>
                                          </p:stCondLst>
                                        </p:cTn>
                                        <p:tgtEl>
                                          <p:spTgt spid="15"/>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down)">
                                      <p:cBhvr>
                                        <p:cTn id="15" dur="500"/>
                                        <p:tgtEl>
                                          <p:spTgt spid="3"/>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down)">
                                      <p:cBhvr>
                                        <p:cTn id="20" dur="500"/>
                                        <p:tgtEl>
                                          <p:spTgt spid="4"/>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down)">
                                      <p:cBhvr>
                                        <p:cTn id="2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81000" y="1224854"/>
            <a:ext cx="11430000" cy="289310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dirty="0">
                <a:solidFill>
                  <a:srgbClr val="000000"/>
                </a:solidFill>
                <a:latin typeface="Arial" panose="020B0604020202020204" pitchFamily="34" charset="0"/>
                <a:ea typeface="黑体" panose="02010609060101010101" pitchFamily="49" charset="-122"/>
                <a:cs typeface="Times New Roman" panose="02020603050405020304" pitchFamily="18" charset="0"/>
              </a:rPr>
              <a:t>二、速度</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dirty="0">
                <a:solidFill>
                  <a:srgbClr val="000000"/>
                </a:solidFill>
                <a:latin typeface="Times New Roman" panose="02020603050405020304" pitchFamily="18" charset="0"/>
                <a:cs typeface="Times New Roman" panose="02020603050405020304" pitchFamily="18" charset="0"/>
              </a:rPr>
              <a:t>阅读教材</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回答下列问题。</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dirty="0" smtClean="0">
                <a:solidFill>
                  <a:srgbClr val="000000"/>
                </a:solidFill>
                <a:latin typeface="Times New Roman" panose="02020603050405020304" pitchFamily="18" charset="0"/>
                <a:cs typeface="Times New Roman" panose="02020603050405020304" pitchFamily="18" charset="0"/>
              </a:rPr>
              <a:t>1</a:t>
            </a:r>
            <a:r>
              <a:rPr lang="en-US" altLang="zh-CN" sz="2800" i="1" dirty="0">
                <a:solidFill>
                  <a:srgbClr val="000000"/>
                </a:solidFill>
                <a:latin typeface="Times New Roman" panose="02020603050405020304" pitchFamily="18" charset="0"/>
                <a:cs typeface="Times New Roman" panose="02020603050405020304" pitchFamily="18" charset="0"/>
              </a:rPr>
              <a:t>.</a:t>
            </a:r>
            <a:r>
              <a:rPr lang="zh-CN" altLang="zh-CN" sz="2800" dirty="0" smtClean="0">
                <a:solidFill>
                  <a:srgbClr val="000000"/>
                </a:solidFill>
                <a:latin typeface="Times New Roman" panose="02020603050405020304" pitchFamily="18" charset="0"/>
                <a:cs typeface="Times New Roman" panose="02020603050405020304" pitchFamily="18" charset="0"/>
              </a:rPr>
              <a:t>物理学</a:t>
            </a:r>
            <a:r>
              <a:rPr lang="zh-CN" altLang="en-US" sz="2800" dirty="0" smtClean="0">
                <a:solidFill>
                  <a:srgbClr val="000000"/>
                </a:solidFill>
                <a:latin typeface="Times New Roman" panose="02020603050405020304" pitchFamily="18" charset="0"/>
                <a:cs typeface="Times New Roman" panose="02020603050405020304" pitchFamily="18" charset="0"/>
              </a:rPr>
              <a:t>上</a:t>
            </a:r>
            <a:r>
              <a:rPr lang="zh-CN" altLang="zh-CN" sz="2800" dirty="0" smtClean="0">
                <a:solidFill>
                  <a:srgbClr val="000000"/>
                </a:solidFill>
                <a:latin typeface="Times New Roman" panose="02020603050405020304" pitchFamily="18" charset="0"/>
                <a:cs typeface="Times New Roman" panose="02020603050405020304" pitchFamily="18" charset="0"/>
              </a:rPr>
              <a:t>用</a:t>
            </a:r>
            <a:r>
              <a:rPr lang="zh-CN" altLang="zh-CN" sz="2800" dirty="0">
                <a:solidFill>
                  <a:srgbClr val="000000"/>
                </a:solidFill>
                <a:latin typeface="Times New Roman" panose="02020603050405020304" pitchFamily="18" charset="0"/>
                <a:cs typeface="Times New Roman" panose="02020603050405020304" pitchFamily="18" charset="0"/>
              </a:rPr>
              <a:t>相同时间内比较</a:t>
            </a:r>
            <a:r>
              <a:rPr lang="en-US" altLang="zh-CN" sz="2800" i="1" dirty="0">
                <a:solidFill>
                  <a:srgbClr val="000000"/>
                </a:solidFill>
                <a:latin typeface="Times New Roman" panose="02020603050405020304" pitchFamily="18" charset="0"/>
                <a:cs typeface="Times New Roman" panose="02020603050405020304" pitchFamily="18" charset="0"/>
              </a:rPr>
              <a:t>________</a:t>
            </a:r>
            <a:r>
              <a:rPr lang="zh-CN" altLang="zh-CN" sz="2800" dirty="0">
                <a:solidFill>
                  <a:srgbClr val="000000"/>
                </a:solidFill>
                <a:latin typeface="Times New Roman" panose="02020603050405020304" pitchFamily="18" charset="0"/>
                <a:cs typeface="Times New Roman" panose="02020603050405020304" pitchFamily="18" charset="0"/>
              </a:rPr>
              <a:t>的方法</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来比较物体运动的快慢。</a:t>
            </a:r>
            <a:r>
              <a:rPr lang="en-US" altLang="zh-CN" sz="2800" dirty="0">
                <a:solidFill>
                  <a:srgbClr val="000000"/>
                </a:solidFill>
                <a:latin typeface="Times New Roman" panose="02020603050405020304" pitchFamily="18" charset="0"/>
                <a:cs typeface="Times New Roman" panose="02020603050405020304" pitchFamily="18" charset="0"/>
              </a:rPr>
              <a:t> </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dirty="0">
                <a:solidFill>
                  <a:srgbClr val="000000"/>
                </a:solidFill>
                <a:latin typeface="Times New Roman" panose="02020603050405020304" pitchFamily="18" charset="0"/>
                <a:cs typeface="Times New Roman" panose="02020603050405020304" pitchFamily="18" charset="0"/>
              </a:rPr>
              <a:t>2</a:t>
            </a:r>
            <a:r>
              <a:rPr lang="en-US" altLang="zh-CN" sz="2800" i="1"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把路程与</a:t>
            </a:r>
            <a:r>
              <a:rPr lang="en-US" altLang="zh-CN" sz="2800" i="1" dirty="0">
                <a:solidFill>
                  <a:srgbClr val="000000"/>
                </a:solidFill>
                <a:latin typeface="Times New Roman" panose="02020603050405020304" pitchFamily="18" charset="0"/>
                <a:cs typeface="Times New Roman" panose="02020603050405020304" pitchFamily="18" charset="0"/>
              </a:rPr>
              <a:t>________</a:t>
            </a:r>
            <a:r>
              <a:rPr lang="zh-CN" altLang="zh-CN" sz="2800" dirty="0">
                <a:solidFill>
                  <a:srgbClr val="000000"/>
                </a:solidFill>
                <a:latin typeface="Times New Roman" panose="02020603050405020304" pitchFamily="18" charset="0"/>
                <a:cs typeface="Times New Roman" panose="02020603050405020304" pitchFamily="18" charset="0"/>
              </a:rPr>
              <a:t>之比叫作速度。</a:t>
            </a:r>
            <a:r>
              <a:rPr lang="en-US" altLang="zh-CN" sz="2800" dirty="0">
                <a:solidFill>
                  <a:srgbClr val="000000"/>
                </a:solidFill>
                <a:latin typeface="Times New Roman" panose="02020603050405020304" pitchFamily="18" charset="0"/>
                <a:cs typeface="Times New Roman" panose="02020603050405020304" pitchFamily="18" charset="0"/>
              </a:rPr>
              <a:t> </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dirty="0">
                <a:solidFill>
                  <a:srgbClr val="000000"/>
                </a:solidFill>
                <a:latin typeface="Times New Roman" panose="02020603050405020304" pitchFamily="18" charset="0"/>
                <a:cs typeface="Times New Roman" panose="02020603050405020304" pitchFamily="18" charset="0"/>
              </a:rPr>
              <a:t>3</a:t>
            </a:r>
            <a:r>
              <a:rPr lang="en-US" altLang="zh-CN" sz="2800" i="1"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课间你步行去卫生间</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步行的速度大约是多少呢</a:t>
            </a:r>
            <a:r>
              <a:rPr lang="en-US" altLang="zh-CN" sz="2800" dirty="0">
                <a:solidFill>
                  <a:srgbClr val="000000"/>
                </a:solidFill>
                <a:latin typeface="Times New Roman" panose="02020603050405020304" pitchFamily="18" charset="0"/>
                <a:cs typeface="Times New Roman" panose="02020603050405020304" pitchFamily="18" charset="0"/>
              </a:rPr>
              <a:t>?</a:t>
            </a:r>
            <a:endParaRPr lang="zh-CN" alt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p:txBody>
      </p:sp>
      <p:sp>
        <p:nvSpPr>
          <p:cNvPr id="4" name="矩形 3"/>
          <p:cNvSpPr>
            <a:spLocks noChangeAspect="1"/>
          </p:cNvSpPr>
          <p:nvPr/>
        </p:nvSpPr>
        <p:spPr>
          <a:xfrm>
            <a:off x="5257801" y="2341922"/>
            <a:ext cx="992579" cy="600229"/>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路程</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5" name="矩形 4"/>
          <p:cNvSpPr>
            <a:spLocks noChangeAspect="1"/>
          </p:cNvSpPr>
          <p:nvPr/>
        </p:nvSpPr>
        <p:spPr>
          <a:xfrm>
            <a:off x="2354641" y="2900111"/>
            <a:ext cx="992579" cy="600229"/>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时间</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6" name="矩形 5"/>
          <p:cNvSpPr>
            <a:spLocks noChangeAspect="1"/>
          </p:cNvSpPr>
          <p:nvPr/>
        </p:nvSpPr>
        <p:spPr>
          <a:xfrm>
            <a:off x="391510" y="4059220"/>
            <a:ext cx="2408032" cy="652486"/>
          </a:xfrm>
          <a:prstGeom prst="rect">
            <a:avLst/>
          </a:prstGeom>
        </p:spPr>
        <p:txBody>
          <a:bodyPr wrap="none">
            <a:spAutoFit/>
          </a:bodyPr>
          <a:lstStyle/>
          <a:p>
            <a:pPr>
              <a:lnSpc>
                <a:spcPct val="130000"/>
              </a:lnSpc>
            </a:pPr>
            <a:r>
              <a:rPr lang="zh-CN" altLang="en-US" sz="2800" dirty="0">
                <a:solidFill>
                  <a:srgbClr val="FF0000"/>
                </a:solidFill>
                <a:latin typeface="Times New Roman" panose="02020603050405020304" pitchFamily="18" charset="0"/>
              </a:rPr>
              <a:t>约为</a:t>
            </a:r>
            <a:r>
              <a:rPr lang="en-US" altLang="zh-CN" sz="2800" dirty="0" smtClean="0">
                <a:solidFill>
                  <a:srgbClr val="FF0000"/>
                </a:solidFill>
                <a:latin typeface="Times New Roman" panose="02020603050405020304" pitchFamily="18" charset="0"/>
              </a:rPr>
              <a:t>1</a:t>
            </a:r>
            <a:r>
              <a:rPr lang="en-US" altLang="zh-CN" sz="2800" i="1" dirty="0" smtClean="0">
                <a:solidFill>
                  <a:srgbClr val="FF0000"/>
                </a:solidFill>
                <a:latin typeface="Times New Roman" panose="02020603050405020304" pitchFamily="18" charset="0"/>
              </a:rPr>
              <a:t>.</a:t>
            </a:r>
            <a:r>
              <a:rPr lang="en-US" altLang="zh-CN" sz="2800" dirty="0" smtClean="0">
                <a:solidFill>
                  <a:srgbClr val="FF0000"/>
                </a:solidFill>
                <a:latin typeface="Times New Roman" panose="02020603050405020304" pitchFamily="18" charset="0"/>
              </a:rPr>
              <a:t>1 </a:t>
            </a:r>
            <a:r>
              <a:rPr lang="en-US" altLang="zh-CN" sz="2800" dirty="0">
                <a:solidFill>
                  <a:srgbClr val="FF0000"/>
                </a:solidFill>
                <a:latin typeface="Times New Roman" panose="02020603050405020304" pitchFamily="18" charset="0"/>
              </a:rPr>
              <a:t>m/s</a:t>
            </a:r>
            <a:r>
              <a:rPr lang="zh-CN" altLang="zh-CN" sz="2800" dirty="0" smtClean="0">
                <a:solidFill>
                  <a:srgbClr val="FF0000"/>
                </a:solidFill>
                <a:latin typeface="Times New Roman" panose="02020603050405020304" pitchFamily="18" charset="0"/>
                <a:cs typeface="Times New Roman" panose="02020603050405020304" pitchFamily="18" charset="0"/>
              </a:rPr>
              <a:t>。</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Tree>
    <p:extLst>
      <p:ext uri="{BB962C8B-B14F-4D97-AF65-F5344CB8AC3E}">
        <p14:creationId xmlns:p14="http://schemas.microsoft.com/office/powerpoint/2010/main" val="166209564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down)">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571697"/>
            <a:ext cx="11430000" cy="289310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dirty="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三、匀速直线运动</a:t>
            </a:r>
            <a:endParaRPr lang="zh-CN" altLang="zh-CN" sz="2800" dirty="0" smtClean="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dirty="0">
                <a:solidFill>
                  <a:srgbClr val="000000"/>
                </a:solidFill>
                <a:latin typeface="Times New Roman" panose="02020603050405020304" pitchFamily="18" charset="0"/>
                <a:cs typeface="Times New Roman" panose="02020603050405020304" pitchFamily="18" charset="0"/>
              </a:rPr>
              <a:t>阅读教材</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回答下列问题。</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dirty="0" smtClean="0">
                <a:solidFill>
                  <a:srgbClr val="000000"/>
                </a:solidFill>
                <a:latin typeface="Times New Roman" panose="02020603050405020304" pitchFamily="18" charset="0"/>
                <a:cs typeface="Times New Roman" panose="02020603050405020304" pitchFamily="18" charset="0"/>
              </a:rPr>
              <a:t>1</a:t>
            </a:r>
            <a:r>
              <a:rPr lang="en-US" altLang="zh-CN" sz="2800" i="1"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平直铁轨上的列车与环山公路上的</a:t>
            </a:r>
            <a:r>
              <a:rPr lang="zh-CN" altLang="zh-CN" sz="2800" dirty="0" smtClean="0">
                <a:solidFill>
                  <a:srgbClr val="000000"/>
                </a:solidFill>
                <a:latin typeface="Times New Roman" panose="02020603050405020304" pitchFamily="18" charset="0"/>
                <a:cs typeface="Times New Roman" panose="02020603050405020304" pitchFamily="18" charset="0"/>
              </a:rPr>
              <a:t>汽车运动</a:t>
            </a:r>
            <a:r>
              <a:rPr lang="en-US" altLang="zh-CN" sz="2800" i="1" dirty="0">
                <a:solidFill>
                  <a:srgbClr val="000000"/>
                </a:solidFill>
                <a:latin typeface="Times New Roman" panose="02020603050405020304" pitchFamily="18" charset="0"/>
                <a:cs typeface="Times New Roman" panose="02020603050405020304" pitchFamily="18" charset="0"/>
              </a:rPr>
              <a:t>________</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选填</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一样</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或</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不一样</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a:t>
            </a:r>
            <a:r>
              <a:rPr lang="en-US" altLang="zh-CN" sz="2800" dirty="0">
                <a:solidFill>
                  <a:srgbClr val="000000"/>
                </a:solidFill>
                <a:latin typeface="Times New Roman" panose="02020603050405020304" pitchFamily="18" charset="0"/>
                <a:cs typeface="Times New Roman" panose="02020603050405020304" pitchFamily="18" charset="0"/>
              </a:rPr>
              <a:t> </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pPr>
            <a:r>
              <a:rPr lang="en-US" altLang="zh-CN" sz="2800" b="1" dirty="0">
                <a:solidFill>
                  <a:srgbClr val="000000"/>
                </a:solidFill>
                <a:latin typeface="Times New Roman" panose="02020603050405020304" pitchFamily="18" charset="0"/>
              </a:rPr>
              <a:t>2</a:t>
            </a:r>
            <a:r>
              <a:rPr lang="en-US" altLang="zh-CN" sz="2800" i="1" dirty="0">
                <a:solidFill>
                  <a:srgbClr val="000000"/>
                </a:solidFill>
                <a:latin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从北京到上海的高铁在途中</a:t>
            </a:r>
            <a:r>
              <a:rPr lang="zh-CN" altLang="zh-CN" sz="2800" dirty="0" smtClean="0">
                <a:solidFill>
                  <a:srgbClr val="000000"/>
                </a:solidFill>
                <a:latin typeface="Times New Roman" panose="02020603050405020304" pitchFamily="18" charset="0"/>
                <a:cs typeface="Times New Roman" panose="02020603050405020304" pitchFamily="18" charset="0"/>
              </a:rPr>
              <a:t>速度</a:t>
            </a:r>
            <a:r>
              <a:rPr lang="en-US" altLang="zh-CN" sz="2800" i="1" dirty="0">
                <a:solidFill>
                  <a:srgbClr val="000000"/>
                </a:solidFill>
                <a:latin typeface="Times New Roman" panose="02020603050405020304" pitchFamily="18" charset="0"/>
                <a:cs typeface="Times New Roman" panose="02020603050405020304" pitchFamily="18" charset="0"/>
              </a:rPr>
              <a:t>________ </a:t>
            </a:r>
            <a:r>
              <a:rPr lang="en-US" altLang="zh-CN" sz="2800" dirty="0" smtClean="0">
                <a:solidFill>
                  <a:srgbClr val="000000"/>
                </a:solidFill>
                <a:latin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选填</a:t>
            </a:r>
            <a:r>
              <a:rPr lang="en-US" altLang="zh-CN" sz="2800" dirty="0">
                <a:solidFill>
                  <a:srgbClr val="000000"/>
                </a:solidFill>
                <a:latin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不变</a:t>
            </a:r>
            <a:r>
              <a:rPr lang="en-US" altLang="zh-CN" sz="2800" dirty="0">
                <a:solidFill>
                  <a:srgbClr val="000000"/>
                </a:solidFill>
                <a:latin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或</a:t>
            </a:r>
            <a:r>
              <a:rPr lang="en-US" altLang="zh-CN" sz="2800" dirty="0">
                <a:solidFill>
                  <a:srgbClr val="000000"/>
                </a:solidFill>
                <a:latin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改变</a:t>
            </a:r>
            <a:r>
              <a:rPr lang="en-US" altLang="zh-CN" sz="2800" dirty="0">
                <a:solidFill>
                  <a:srgbClr val="000000"/>
                </a:solidFill>
                <a:latin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a:t>
            </a:r>
            <a:r>
              <a:rPr lang="en-US" altLang="zh-CN" sz="2800" dirty="0">
                <a:solidFill>
                  <a:srgbClr val="000000"/>
                </a:solidFill>
                <a:latin typeface="Times New Roman" panose="02020603050405020304" pitchFamily="18" charset="0"/>
                <a:cs typeface="Times New Roman" panose="02020603050405020304" pitchFamily="18" charset="0"/>
              </a:rPr>
              <a:t> </a:t>
            </a:r>
            <a:endParaRPr lang="zh-CN" altLang="en-US" sz="2800" dirty="0"/>
          </a:p>
        </p:txBody>
      </p:sp>
      <p:sp>
        <p:nvSpPr>
          <p:cNvPr id="4" name="矩形 3"/>
          <p:cNvSpPr>
            <a:spLocks noChangeAspect="1"/>
          </p:cNvSpPr>
          <p:nvPr/>
        </p:nvSpPr>
        <p:spPr>
          <a:xfrm>
            <a:off x="7591096" y="2688765"/>
            <a:ext cx="1351652" cy="600229"/>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不一样</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5" name="矩形 4"/>
          <p:cNvSpPr>
            <a:spLocks noChangeAspect="1"/>
          </p:cNvSpPr>
          <p:nvPr/>
        </p:nvSpPr>
        <p:spPr>
          <a:xfrm>
            <a:off x="5877910" y="3805834"/>
            <a:ext cx="992579" cy="600229"/>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改变</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Tree>
    <p:extLst>
      <p:ext uri="{BB962C8B-B14F-4D97-AF65-F5344CB8AC3E}">
        <p14:creationId xmlns:p14="http://schemas.microsoft.com/office/powerpoint/2010/main" val="186152066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down)">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381000" y="209677"/>
            <a:ext cx="11430001" cy="577785"/>
            <a:chOff x="381000" y="209677"/>
            <a:chExt cx="11430001" cy="577785"/>
          </a:xfrm>
        </p:grpSpPr>
        <p:grpSp>
          <p:nvGrpSpPr>
            <p:cNvPr id="21" name="组合 20"/>
            <p:cNvGrpSpPr/>
            <p:nvPr userDrawn="1"/>
          </p:nvGrpSpPr>
          <p:grpSpPr>
            <a:xfrm>
              <a:off x="381000" y="209677"/>
              <a:ext cx="771985" cy="577785"/>
              <a:chOff x="7201355" y="2798675"/>
              <a:chExt cx="771985" cy="577785"/>
            </a:xfrm>
          </p:grpSpPr>
          <p:sp>
            <p:nvSpPr>
              <p:cNvPr id="23" name="平行四边形 22"/>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平行四边形 23"/>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平行四边形 24"/>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平行四边形 25"/>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矩形 21"/>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7" name="组合 26"/>
          <p:cNvGrpSpPr/>
          <p:nvPr/>
        </p:nvGrpSpPr>
        <p:grpSpPr>
          <a:xfrm>
            <a:off x="3622979" y="103386"/>
            <a:ext cx="5746402" cy="669887"/>
            <a:chOff x="3606630" y="897473"/>
            <a:chExt cx="4749093" cy="669887"/>
          </a:xfrm>
        </p:grpSpPr>
        <p:pic>
          <p:nvPicPr>
            <p:cNvPr id="28" name="图片 27" descr="阴影"/>
            <p:cNvPicPr>
              <a:picLocks noChangeAspect="1"/>
            </p:cNvPicPr>
            <p:nvPr/>
          </p:nvPicPr>
          <p:blipFill>
            <a:blip r:embed="rId3"/>
            <a:stretch>
              <a:fillRect/>
            </a:stretch>
          </p:blipFill>
          <p:spPr>
            <a:xfrm>
              <a:off x="3606630" y="897473"/>
              <a:ext cx="4749093" cy="669887"/>
            </a:xfrm>
            <a:prstGeom prst="rect">
              <a:avLst/>
            </a:prstGeom>
          </p:spPr>
        </p:pic>
        <p:sp>
          <p:nvSpPr>
            <p:cNvPr id="29" name="文本框 28"/>
            <p:cNvSpPr txBox="1"/>
            <p:nvPr/>
          </p:nvSpPr>
          <p:spPr>
            <a:xfrm>
              <a:off x="4660338" y="900607"/>
              <a:ext cx="2510204" cy="584775"/>
            </a:xfrm>
            <a:prstGeom prst="rect">
              <a:avLst/>
            </a:prstGeom>
            <a:noFill/>
          </p:spPr>
          <p:txBody>
            <a:bodyPr wrap="square" rtlCol="0">
              <a:spAutoFit/>
            </a:bodyPr>
            <a:lstStyle/>
            <a:p>
              <a:pPr algn="ctr"/>
              <a:r>
                <a:rPr lang="zh-CN" altLang="en-US" sz="3200" dirty="0" smtClean="0">
                  <a:solidFill>
                    <a:schemeClr val="accent2"/>
                  </a:solidFill>
                  <a:latin typeface="华文隶书" panose="02010800040101010101" pitchFamily="2" charset="-122"/>
                  <a:ea typeface="华文隶书" panose="02010800040101010101" pitchFamily="2" charset="-122"/>
                </a:rPr>
                <a:t>探究</a:t>
              </a:r>
              <a:r>
                <a:rPr lang="en-US" altLang="zh-CN" sz="3200" dirty="0" smtClean="0">
                  <a:solidFill>
                    <a:schemeClr val="accent2"/>
                  </a:solidFill>
                  <a:latin typeface="华文隶书" panose="02010800040101010101" pitchFamily="2" charset="-122"/>
                  <a:ea typeface="华文隶书" panose="02010800040101010101" pitchFamily="2" charset="-122"/>
                </a:rPr>
                <a:t>•</a:t>
              </a:r>
              <a:r>
                <a:rPr lang="zh-CN" altLang="en-US" sz="3200" dirty="0" smtClean="0">
                  <a:solidFill>
                    <a:schemeClr val="accent2"/>
                  </a:solidFill>
                  <a:latin typeface="华文隶书" panose="02010800040101010101" pitchFamily="2" charset="-122"/>
                  <a:ea typeface="华文隶书" panose="02010800040101010101" pitchFamily="2" charset="-122"/>
                </a:rPr>
                <a:t>重难解析</a:t>
              </a:r>
              <a:endParaRPr lang="zh-CN" altLang="en-US" sz="3200" dirty="0">
                <a:solidFill>
                  <a:schemeClr val="accent2"/>
                </a:solidFill>
                <a:latin typeface="华文隶书" panose="02010800040101010101" pitchFamily="2" charset="-122"/>
                <a:ea typeface="华文隶书" panose="02010800040101010101" pitchFamily="2" charset="-122"/>
              </a:endParaRPr>
            </a:p>
          </p:txBody>
        </p:sp>
      </p:grpSp>
      <p:sp>
        <p:nvSpPr>
          <p:cNvPr id="2" name="矩形 1"/>
          <p:cNvSpPr>
            <a:spLocks noChangeAspect="1"/>
          </p:cNvSpPr>
          <p:nvPr/>
        </p:nvSpPr>
        <p:spPr>
          <a:xfrm>
            <a:off x="381000" y="1135692"/>
            <a:ext cx="4233851" cy="652486"/>
          </a:xfrm>
          <a:prstGeom prst="rect">
            <a:avLst/>
          </a:prstGeom>
        </p:spPr>
        <p:txBody>
          <a:bodyPr wrap="none">
            <a:spAutoFit/>
          </a:bodyPr>
          <a:lstStyle/>
          <a:p>
            <a:pPr>
              <a:lnSpc>
                <a:spcPct val="130000"/>
              </a:lnSpc>
              <a:spcAft>
                <a:spcPts val="0"/>
              </a:spcAft>
              <a:tabLst>
                <a:tab pos="1188085" algn="l"/>
                <a:tab pos="2163445" algn="l"/>
                <a:tab pos="3142615" algn="l"/>
                <a:tab pos="4190365" algn="l"/>
              </a:tabLst>
            </a:pPr>
            <a:r>
              <a:rPr lang="zh-CN" altLang="zh-CN" sz="2800" dirty="0">
                <a:solidFill>
                  <a:srgbClr val="000000"/>
                </a:solidFill>
                <a:latin typeface="Arial" panose="020B0604020202020204" pitchFamily="34" charset="0"/>
                <a:ea typeface="黑体" panose="02010609060101010101" pitchFamily="49" charset="-122"/>
                <a:cs typeface="Times New Roman" panose="02020603050405020304" pitchFamily="18" charset="0"/>
              </a:rPr>
              <a:t>一、理解速度概念及</a:t>
            </a:r>
            <a:r>
              <a:rPr lang="zh-CN" altLang="zh-CN" sz="2800" dirty="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公式</a:t>
            </a:r>
            <a:r>
              <a:rPr lang="en-US" altLang="zh-CN" sz="2800" dirty="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 </a:t>
            </a:r>
            <a:endParaRPr lang="zh-CN" alt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p:txBody>
      </p:sp>
      <p:graphicFrame>
        <p:nvGraphicFramePr>
          <p:cNvPr id="4" name="表格 3"/>
          <p:cNvGraphicFramePr>
            <a:graphicFrameLocks noGrp="1" noChangeAspect="1"/>
          </p:cNvGraphicFramePr>
          <p:nvPr>
            <p:extLst>
              <p:ext uri="{D42A27DB-BD31-4B8C-83A1-F6EECF244321}">
                <p14:modId xmlns:p14="http://schemas.microsoft.com/office/powerpoint/2010/main" val="1123118428"/>
              </p:ext>
            </p:extLst>
          </p:nvPr>
        </p:nvGraphicFramePr>
        <p:xfrm>
          <a:off x="381000" y="1817606"/>
          <a:ext cx="11430000" cy="3699191"/>
        </p:xfrm>
        <a:graphic>
          <a:graphicData uri="http://schemas.openxmlformats.org/drawingml/2006/table">
            <a:tbl>
              <a:tblPr firstRow="1" firstCol="1" bandRow="1"/>
              <a:tblGrid>
                <a:gridCol w="1731579"/>
                <a:gridCol w="9698421"/>
              </a:tblGrid>
              <a:tr h="0">
                <a:tc>
                  <a:txBody>
                    <a:bodyPr/>
                    <a:lstStyle/>
                    <a:p>
                      <a:pPr>
                        <a:spcAft>
                          <a:spcPts val="0"/>
                        </a:spcAft>
                        <a:tabLst>
                          <a:tab pos="1188085" algn="l"/>
                          <a:tab pos="2163445" algn="l"/>
                          <a:tab pos="3142615" algn="l"/>
                          <a:tab pos="4190365" algn="l"/>
                        </a:tabLst>
                      </a:pPr>
                      <a:r>
                        <a:rPr lang="zh-CN"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物理意义</a:t>
                      </a:r>
                      <a:endParaRPr 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tabLst>
                          <a:tab pos="1188085" algn="l"/>
                          <a:tab pos="2163445" algn="l"/>
                          <a:tab pos="3142615" algn="l"/>
                          <a:tab pos="4190365" algn="l"/>
                        </a:tabLst>
                      </a:pP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表示物体运动的快慢</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物体运动越快</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速度越大</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运动越慢</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速度越小</a:t>
                      </a:r>
                      <a:endParaRPr lang="zh-CN" sz="280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a:txBody>
                  <a:tcPr marL="33020" marR="3302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tabLst>
                          <a:tab pos="1188085" algn="l"/>
                          <a:tab pos="2163445" algn="l"/>
                          <a:tab pos="3142615" algn="l"/>
                          <a:tab pos="4190365" algn="l"/>
                        </a:tabLst>
                      </a:pP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定义</a:t>
                      </a:r>
                      <a:endParaRPr lang="zh-CN" sz="280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tabLst>
                          <a:tab pos="1188085" algn="l"/>
                          <a:tab pos="2163445" algn="l"/>
                          <a:tab pos="3142615" algn="l"/>
                          <a:tab pos="4190365" algn="l"/>
                        </a:tabLst>
                      </a:pPr>
                      <a:r>
                        <a:rPr lang="zh-CN"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路程与时间之比</a:t>
                      </a:r>
                      <a:endParaRPr 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a:txBody>
                  <a:tcPr marL="33020" marR="3302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12151">
                <a:tc>
                  <a:txBody>
                    <a:bodyPr/>
                    <a:lstStyle/>
                    <a:p>
                      <a:pPr>
                        <a:spcAft>
                          <a:spcPts val="0"/>
                        </a:spcAft>
                        <a:tabLst>
                          <a:tab pos="1188085" algn="l"/>
                          <a:tab pos="2163445" algn="l"/>
                          <a:tab pos="3142615" algn="l"/>
                          <a:tab pos="4190365" algn="l"/>
                        </a:tabLst>
                      </a:pP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公式</a:t>
                      </a:r>
                      <a:endParaRPr lang="zh-CN" sz="280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tabLst>
                          <a:tab pos="1188085" algn="l"/>
                          <a:tab pos="2163445" algn="l"/>
                          <a:tab pos="3142615" algn="l"/>
                          <a:tab pos="4190365" algn="l"/>
                        </a:tabLst>
                      </a:pPr>
                      <a:r>
                        <a:rPr lang="zh-CN" altLang="en-US" sz="28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如果</a:t>
                      </a:r>
                      <a:r>
                        <a:rPr lang="zh-CN" sz="28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用</a:t>
                      </a:r>
                      <a:r>
                        <a:rPr lang="en-US" sz="28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zh-CN"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表示路程</a:t>
                      </a: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8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表示时间</a:t>
                      </a: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则速度</a:t>
                      </a:r>
                      <a:endParaRPr 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a:txBody>
                  <a:tcPr marL="33020" marR="3302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tabLst>
                          <a:tab pos="1188085" algn="l"/>
                          <a:tab pos="2163445" algn="l"/>
                          <a:tab pos="3142615" algn="l"/>
                          <a:tab pos="4190365" algn="l"/>
                        </a:tabLst>
                      </a:pP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单位</a:t>
                      </a:r>
                      <a:endParaRPr lang="zh-CN" sz="280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tabLst>
                          <a:tab pos="1188085" algn="l"/>
                          <a:tab pos="2163445" algn="l"/>
                          <a:tab pos="3142615" algn="l"/>
                          <a:tab pos="4190365" algn="l"/>
                        </a:tabLst>
                      </a:pPr>
                      <a:r>
                        <a:rPr lang="zh-CN"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在国际单位制中</a:t>
                      </a: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路程的单位是</a:t>
                      </a: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zh-CN"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时间的单位是</a:t>
                      </a: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en-US" sz="28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en-US" sz="2800" dirty="0" smtClean="0">
                          <a:solidFill>
                            <a:srgbClr val="000000"/>
                          </a:solidFill>
                          <a:effectLst/>
                          <a:latin typeface="Times New Roman" panose="02020603050405020304" pitchFamily="18" charset="0"/>
                          <a:ea typeface="+mn-ea"/>
                          <a:cs typeface="Times New Roman" panose="02020603050405020304" pitchFamily="18" charset="0"/>
                        </a:rPr>
                        <a:t>则</a:t>
                      </a:r>
                      <a:r>
                        <a:rPr lang="zh-CN" sz="28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速度</a:t>
                      </a:r>
                      <a:r>
                        <a:rPr lang="zh-CN"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的单位是</a:t>
                      </a: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m/s,</a:t>
                      </a:r>
                      <a:r>
                        <a:rPr lang="zh-CN"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常用单位还有</a:t>
                      </a: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km/h,1 m/s</a:t>
                      </a:r>
                      <a:r>
                        <a:rPr lang="en-US" sz="28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8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 km/h</a:t>
                      </a:r>
                      <a:endParaRPr 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a:txBody>
                  <a:tcPr marL="33020" marR="3302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tabLst>
                          <a:tab pos="1188085" algn="l"/>
                          <a:tab pos="2163445" algn="l"/>
                          <a:tab pos="3142615" algn="l"/>
                          <a:tab pos="4190365" algn="l"/>
                        </a:tabLst>
                      </a:pP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注意事项</a:t>
                      </a:r>
                      <a:endParaRPr lang="zh-CN" sz="280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spcAft>
                          <a:spcPts val="0"/>
                        </a:spcAft>
                        <a:tabLst>
                          <a:tab pos="1188085" algn="l"/>
                          <a:tab pos="2163445" algn="l"/>
                          <a:tab pos="3142615" algn="l"/>
                          <a:tab pos="4190365" algn="l"/>
                        </a:tabLst>
                      </a:pP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8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a:t>
                      </a:r>
                      <a:r>
                        <a:rPr lang="zh-CN"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8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zh-CN"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8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必须是对应同一物体的三个量</a:t>
                      </a: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运算过程中要注意统一单位</a:t>
                      </a:r>
                      <a:endParaRPr 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a:txBody>
                  <a:tcPr marL="33020" marR="3302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r>
            </a:tbl>
          </a:graphicData>
        </a:graphic>
      </p:graphicFrame>
      <p:graphicFrame>
        <p:nvGraphicFramePr>
          <p:cNvPr id="15" name="对象 14"/>
          <p:cNvGraphicFramePr>
            <a:graphicFrameLocks noChangeAspect="1"/>
          </p:cNvGraphicFramePr>
          <p:nvPr>
            <p:extLst>
              <p:ext uri="{D42A27DB-BD31-4B8C-83A1-F6EECF244321}">
                <p14:modId xmlns:p14="http://schemas.microsoft.com/office/powerpoint/2010/main" val="3135803711"/>
              </p:ext>
            </p:extLst>
          </p:nvPr>
        </p:nvGraphicFramePr>
        <p:xfrm>
          <a:off x="7626403" y="3194514"/>
          <a:ext cx="1139825" cy="565150"/>
        </p:xfrm>
        <a:graphic>
          <a:graphicData uri="http://schemas.openxmlformats.org/presentationml/2006/ole">
            <mc:AlternateContent xmlns:mc="http://schemas.openxmlformats.org/markup-compatibility/2006">
              <mc:Choice xmlns:v="urn:schemas-microsoft-com:vml" Requires="v">
                <p:oleObj spid="_x0000_s1032" name="文档" r:id="rId5" imgW="454553" imgH="226050" progId="Word.Document.12">
                  <p:embed/>
                </p:oleObj>
              </mc:Choice>
              <mc:Fallback>
                <p:oleObj name="文档" r:id="rId5" imgW="454553" imgH="226050" progId="Word.Document.12">
                  <p:embed/>
                  <p:pic>
                    <p:nvPicPr>
                      <p:cNvPr id="0" name=""/>
                      <p:cNvPicPr/>
                      <p:nvPr/>
                    </p:nvPicPr>
                    <p:blipFill>
                      <a:blip r:embed="rId6"/>
                      <a:stretch>
                        <a:fillRect/>
                      </a:stretch>
                    </p:blipFill>
                    <p:spPr>
                      <a:xfrm>
                        <a:off x="7626403" y="3194514"/>
                        <a:ext cx="1139825" cy="565150"/>
                      </a:xfrm>
                      <a:prstGeom prst="rect">
                        <a:avLst/>
                      </a:prstGeom>
                    </p:spPr>
                  </p:pic>
                </p:oleObj>
              </mc:Fallback>
            </mc:AlternateContent>
          </a:graphicData>
        </a:graphic>
      </p:graphicFrame>
    </p:spTree>
    <p:extLst>
      <p:ext uri="{BB962C8B-B14F-4D97-AF65-F5344CB8AC3E}">
        <p14:creationId xmlns:p14="http://schemas.microsoft.com/office/powerpoint/2010/main" val="429085815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对象 2"/>
          <p:cNvGraphicFramePr>
            <a:graphicFrameLocks noChangeAspect="1"/>
          </p:cNvGraphicFramePr>
          <p:nvPr>
            <p:extLst>
              <p:ext uri="{D42A27DB-BD31-4B8C-83A1-F6EECF244321}">
                <p14:modId xmlns:p14="http://schemas.microsoft.com/office/powerpoint/2010/main" val="3089974283"/>
              </p:ext>
            </p:extLst>
          </p:nvPr>
        </p:nvGraphicFramePr>
        <p:xfrm>
          <a:off x="175082" y="2138701"/>
          <a:ext cx="11841835" cy="1678460"/>
        </p:xfrm>
        <a:graphic>
          <a:graphicData uri="http://schemas.openxmlformats.org/presentationml/2006/ole">
            <mc:AlternateContent xmlns:mc="http://schemas.openxmlformats.org/markup-compatibility/2006">
              <mc:Choice xmlns:v="urn:schemas-microsoft-com:vml" Requires="v">
                <p:oleObj spid="_x0000_s2057" name="文档" r:id="rId4" imgW="4736734" imgH="671384" progId="Word.Document.12">
                  <p:embed/>
                </p:oleObj>
              </mc:Choice>
              <mc:Fallback>
                <p:oleObj name="文档" r:id="rId4" imgW="4736734" imgH="671384" progId="Word.Document.12">
                  <p:embed/>
                  <p:pic>
                    <p:nvPicPr>
                      <p:cNvPr id="0" name=""/>
                      <p:cNvPicPr/>
                      <p:nvPr/>
                    </p:nvPicPr>
                    <p:blipFill>
                      <a:blip r:embed="rId5"/>
                      <a:stretch>
                        <a:fillRect/>
                      </a:stretch>
                    </p:blipFill>
                    <p:spPr>
                      <a:xfrm>
                        <a:off x="175082" y="2138701"/>
                        <a:ext cx="11841835" cy="1678460"/>
                      </a:xfrm>
                      <a:prstGeom prst="rect">
                        <a:avLst/>
                      </a:prstGeom>
                    </p:spPr>
                  </p:pic>
                </p:oleObj>
              </mc:Fallback>
            </mc:AlternateContent>
          </a:graphicData>
        </a:graphic>
      </p:graphicFrame>
    </p:spTree>
    <p:extLst>
      <p:ext uri="{BB962C8B-B14F-4D97-AF65-F5344CB8AC3E}">
        <p14:creationId xmlns:p14="http://schemas.microsoft.com/office/powerpoint/2010/main" val="37673274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42040"/>
            <a:ext cx="11430000" cy="2274212"/>
          </a:xfrm>
          <a:prstGeom prst="rect">
            <a:avLst/>
          </a:prstGeom>
        </p:spPr>
        <p:txBody>
          <a:bodyPr>
            <a:spAutoFit/>
          </a:bodyPr>
          <a:lstStyle/>
          <a:p>
            <a:pPr>
              <a:lnSpc>
                <a:spcPct val="130000"/>
              </a:lnSpc>
            </a:pPr>
            <a:r>
              <a:rPr lang="zh-CN" altLang="zh-CN" sz="2800" dirty="0">
                <a:solidFill>
                  <a:srgbClr val="FF0000"/>
                </a:solidFill>
                <a:latin typeface="Arial" panose="020B0604020202020204" pitchFamily="34" charset="0"/>
                <a:ea typeface="黑体" panose="02010609060101010101" pitchFamily="49" charset="-122"/>
                <a:cs typeface="Times New Roman" panose="02020603050405020304" pitchFamily="18" charset="0"/>
              </a:rPr>
              <a:t>跟踪练习</a:t>
            </a:r>
            <a:r>
              <a:rPr lang="en-US" altLang="zh-CN" sz="2800" b="1" dirty="0">
                <a:solidFill>
                  <a:srgbClr val="FF0000"/>
                </a:solidFill>
                <a:latin typeface="Times New Roman" panose="02020603050405020304" pitchFamily="18" charset="0"/>
              </a:rPr>
              <a:t>1</a:t>
            </a:r>
            <a:r>
              <a:rPr lang="zh-CN" altLang="zh-CN" sz="2800" dirty="0">
                <a:solidFill>
                  <a:srgbClr val="000000"/>
                </a:solidFill>
                <a:latin typeface="Times New Roman" panose="02020603050405020304" pitchFamily="18" charset="0"/>
                <a:cs typeface="Times New Roman" panose="02020603050405020304" pitchFamily="18" charset="0"/>
              </a:rPr>
              <a:t>下图为测试飞机滑跑阶段动力性能的监控屏幕截图</a:t>
            </a:r>
            <a:r>
              <a:rPr lang="en-US" altLang="zh-CN" sz="2800" dirty="0">
                <a:solidFill>
                  <a:srgbClr val="000000"/>
                </a:solidFill>
                <a:latin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在这段时间内飞机的速度是不变的</a:t>
            </a:r>
            <a:r>
              <a:rPr lang="en-US" altLang="zh-CN" sz="2800" dirty="0">
                <a:solidFill>
                  <a:srgbClr val="000000"/>
                </a:solidFill>
                <a:latin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图中计时器</a:t>
            </a:r>
            <a:r>
              <a:rPr lang="en-US" altLang="zh-CN" sz="2800" dirty="0">
                <a:solidFill>
                  <a:srgbClr val="000000"/>
                </a:solidFill>
                <a:latin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数字分别表示</a:t>
            </a:r>
            <a:r>
              <a:rPr lang="en-US" altLang="zh-CN" sz="2800" dirty="0">
                <a:solidFill>
                  <a:srgbClr val="000000"/>
                </a:solidFill>
                <a:latin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时</a:t>
            </a:r>
            <a:r>
              <a:rPr lang="en-US" altLang="zh-CN" sz="2800" dirty="0">
                <a:solidFill>
                  <a:srgbClr val="000000"/>
                </a:solidFill>
                <a:latin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分</a:t>
            </a:r>
            <a:r>
              <a:rPr lang="en-US" altLang="zh-CN" sz="2800" dirty="0">
                <a:solidFill>
                  <a:srgbClr val="000000"/>
                </a:solidFill>
                <a:latin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秒</a:t>
            </a:r>
            <a:r>
              <a:rPr lang="en-US" altLang="zh-CN" sz="2800" dirty="0">
                <a:solidFill>
                  <a:srgbClr val="000000"/>
                </a:solidFill>
                <a:latin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表示飞机到达感光装置的时刻</a:t>
            </a:r>
            <a:r>
              <a:rPr lang="en-US" altLang="zh-CN" sz="2800" dirty="0">
                <a:solidFill>
                  <a:srgbClr val="000000"/>
                </a:solidFill>
                <a:latin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飞机长度约为教室长度的</a:t>
            </a:r>
            <a:r>
              <a:rPr lang="en-US" altLang="zh-CN" sz="2800" dirty="0">
                <a:solidFill>
                  <a:srgbClr val="000000"/>
                </a:solidFill>
                <a:latin typeface="Times New Roman" panose="02020603050405020304" pitchFamily="18" charset="0"/>
              </a:rPr>
              <a:t>2</a:t>
            </a:r>
            <a:r>
              <a:rPr lang="zh-CN" altLang="zh-CN" sz="2800" dirty="0">
                <a:solidFill>
                  <a:srgbClr val="000000"/>
                </a:solidFill>
                <a:latin typeface="Times New Roman" panose="02020603050405020304" pitchFamily="18" charset="0"/>
                <a:cs typeface="Times New Roman" panose="02020603050405020304" pitchFamily="18" charset="0"/>
              </a:rPr>
              <a:t>倍</a:t>
            </a:r>
            <a:r>
              <a:rPr lang="en-US" altLang="zh-CN" sz="2800" dirty="0">
                <a:solidFill>
                  <a:srgbClr val="000000"/>
                </a:solidFill>
                <a:latin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结合图片信息</a:t>
            </a:r>
            <a:r>
              <a:rPr lang="en-US" altLang="zh-CN" sz="2800" dirty="0">
                <a:solidFill>
                  <a:srgbClr val="000000"/>
                </a:solidFill>
                <a:latin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估算飞机的滑跑速度最接近</a:t>
            </a:r>
            <a:r>
              <a:rPr lang="en-US" altLang="zh-CN" sz="2800" dirty="0">
                <a:solidFill>
                  <a:srgbClr val="000000"/>
                </a:solidFill>
                <a:latin typeface="Times New Roman" panose="02020603050405020304" pitchFamily="18" charset="0"/>
              </a:rPr>
              <a:t>(</a:t>
            </a:r>
            <a:r>
              <a:rPr lang="zh-CN" altLang="zh-CN" sz="2800" i="1" dirty="0">
                <a:solidFill>
                  <a:srgbClr val="000000"/>
                </a:solidFill>
                <a:latin typeface="Times New Roman" panose="02020603050405020304" pitchFamily="18" charset="0"/>
                <a:cs typeface="Times New Roman" panose="02020603050405020304" pitchFamily="18" charset="0"/>
              </a:rPr>
              <a:t>　　</a:t>
            </a:r>
            <a:r>
              <a:rPr lang="en-US" altLang="zh-CN" sz="2800" dirty="0">
                <a:solidFill>
                  <a:srgbClr val="000000"/>
                </a:solidFill>
                <a:latin typeface="Times New Roman" panose="02020603050405020304" pitchFamily="18" charset="0"/>
              </a:rPr>
              <a:t>)</a:t>
            </a:r>
            <a:endParaRPr lang="zh-CN" altLang="en-US" sz="2800" dirty="0"/>
          </a:p>
        </p:txBody>
      </p:sp>
      <p:pic>
        <p:nvPicPr>
          <p:cNvPr id="4" name="24STYS28.eps" descr="id:2147485151;FounderCES"/>
          <p:cNvPicPr/>
          <p:nvPr/>
        </p:nvPicPr>
        <p:blipFill>
          <a:blip r:embed="rId3">
            <a:clrChange>
              <a:clrFrom>
                <a:srgbClr val="FFFFFF"/>
              </a:clrFrom>
              <a:clrTo>
                <a:srgbClr val="FFFFFF">
                  <a:alpha val="0"/>
                </a:srgbClr>
              </a:clrTo>
            </a:clrChange>
          </a:blip>
          <a:stretch>
            <a:fillRect/>
          </a:stretch>
        </p:blipFill>
        <p:spPr>
          <a:xfrm>
            <a:off x="1888141" y="2326762"/>
            <a:ext cx="7875970" cy="1133245"/>
          </a:xfrm>
          <a:prstGeom prst="rect">
            <a:avLst/>
          </a:prstGeom>
        </p:spPr>
      </p:pic>
      <p:sp>
        <p:nvSpPr>
          <p:cNvPr id="5" name="矩形 4"/>
          <p:cNvSpPr>
            <a:spLocks noChangeAspect="1"/>
          </p:cNvSpPr>
          <p:nvPr/>
        </p:nvSpPr>
        <p:spPr>
          <a:xfrm>
            <a:off x="381000" y="3470517"/>
            <a:ext cx="11430000" cy="115833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dirty="0">
                <a:solidFill>
                  <a:srgbClr val="000000"/>
                </a:solidFill>
                <a:latin typeface="Times New Roman" panose="02020603050405020304" pitchFamily="18" charset="0"/>
                <a:cs typeface="Times New Roman" panose="02020603050405020304" pitchFamily="18" charset="0"/>
              </a:rPr>
              <a:t>A.10 m/s	B.30 m/s</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dirty="0">
                <a:solidFill>
                  <a:srgbClr val="000000"/>
                </a:solidFill>
                <a:latin typeface="Times New Roman" panose="02020603050405020304" pitchFamily="18" charset="0"/>
                <a:cs typeface="Times New Roman" panose="02020603050405020304" pitchFamily="18" charset="0"/>
              </a:rPr>
              <a:t>C.60 m/s	D.90 m/s</a:t>
            </a:r>
            <a:endParaRPr lang="zh-CN" alt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p:txBody>
      </p:sp>
      <p:sp>
        <p:nvSpPr>
          <p:cNvPr id="7" name="矩形 6"/>
          <p:cNvSpPr>
            <a:spLocks noChangeAspect="1"/>
          </p:cNvSpPr>
          <p:nvPr/>
        </p:nvSpPr>
        <p:spPr>
          <a:xfrm>
            <a:off x="3968582" y="1743659"/>
            <a:ext cx="423514" cy="572593"/>
          </a:xfrm>
          <a:prstGeom prst="rect">
            <a:avLst/>
          </a:prstGeom>
        </p:spPr>
        <p:txBody>
          <a:bodyPr wrap="none">
            <a:spAutoFit/>
          </a:bodyPr>
          <a:lstStyle/>
          <a:p>
            <a:pPr>
              <a:lnSpc>
                <a:spcPct val="120000"/>
              </a:lnSpc>
            </a:pPr>
            <a:r>
              <a:rPr lang="en-US" altLang="zh-CN" sz="2800" dirty="0" smtClean="0">
                <a:solidFill>
                  <a:srgbClr val="FF0000"/>
                </a:solidFill>
                <a:latin typeface="Times New Roman" panose="02020603050405020304" pitchFamily="18" charset="0"/>
              </a:rPr>
              <a:t>B</a:t>
            </a:r>
            <a:endParaRPr lang="zh-CN" altLang="en-US" sz="2800" dirty="0">
              <a:solidFill>
                <a:srgbClr val="FF0000"/>
              </a:solidFill>
            </a:endParaRPr>
          </a:p>
        </p:txBody>
      </p:sp>
      <p:grpSp>
        <p:nvGrpSpPr>
          <p:cNvPr id="8" name="组合 7"/>
          <p:cNvGrpSpPr/>
          <p:nvPr/>
        </p:nvGrpSpPr>
        <p:grpSpPr>
          <a:xfrm>
            <a:off x="381000" y="4639357"/>
            <a:ext cx="11430000" cy="1772793"/>
            <a:chOff x="381000" y="1700926"/>
            <a:chExt cx="11430000" cy="1772793"/>
          </a:xfrm>
        </p:grpSpPr>
        <p:sp>
          <p:nvSpPr>
            <p:cNvPr id="9" name="矩形 8"/>
            <p:cNvSpPr>
              <a:spLocks noChangeAspect="1"/>
            </p:cNvSpPr>
            <p:nvPr/>
          </p:nvSpPr>
          <p:spPr>
            <a:xfrm>
              <a:off x="381000" y="1700926"/>
              <a:ext cx="11430000" cy="177279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dirty="0">
                  <a:solidFill>
                    <a:srgbClr val="FF0000"/>
                  </a:solidFill>
                  <a:latin typeface="Arial" panose="020B0604020202020204" pitchFamily="34" charset="0"/>
                  <a:ea typeface="黑体" panose="02010609060101010101" pitchFamily="49" charset="-122"/>
                  <a:cs typeface="Times New Roman" panose="02020603050405020304" pitchFamily="18" charset="0"/>
                </a:rPr>
                <a:t>解析</a:t>
              </a:r>
              <a:r>
                <a:rPr lang="en-US" altLang="zh-CN" sz="2800" dirty="0">
                  <a:solidFill>
                    <a:srgbClr val="FF0000"/>
                  </a:solidFill>
                  <a:latin typeface="Arial" panose="020B0604020202020204" pitchFamily="34" charset="0"/>
                  <a:ea typeface="黑体" panose="02010609060101010101" pitchFamily="49" charset="-122"/>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教室长度约</a:t>
              </a:r>
              <a:r>
                <a:rPr lang="en-US" altLang="zh-CN" sz="2800" dirty="0">
                  <a:solidFill>
                    <a:srgbClr val="000000"/>
                  </a:solidFill>
                  <a:latin typeface="Times New Roman" panose="02020603050405020304" pitchFamily="18" charset="0"/>
                  <a:cs typeface="Times New Roman" panose="02020603050405020304" pitchFamily="18" charset="0"/>
                </a:rPr>
                <a:t>10</a:t>
              </a:r>
              <a:r>
                <a:rPr lang="en-US"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800" dirty="0">
                  <a:solidFill>
                    <a:srgbClr val="000000"/>
                  </a:solidFill>
                  <a:latin typeface="Times New Roman" panose="02020603050405020304" pitchFamily="18" charset="0"/>
                  <a:cs typeface="Times New Roman" panose="02020603050405020304" pitchFamily="18" charset="0"/>
                </a:rPr>
                <a:t>m,</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飞机长度约为教室长度的</a:t>
              </a:r>
              <a:r>
                <a:rPr lang="en-US" altLang="zh-CN" sz="2800" dirty="0">
                  <a:solidFill>
                    <a:srgbClr val="000000"/>
                  </a:solidFill>
                  <a:latin typeface="Times New Roman" panose="02020603050405020304" pitchFamily="18" charset="0"/>
                  <a:cs typeface="Times New Roman" panose="02020603050405020304" pitchFamily="18" charset="0"/>
                </a:rPr>
                <a:t>2</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倍</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飞机长度约</a:t>
              </a:r>
              <a:r>
                <a:rPr lang="en-US" altLang="zh-CN" sz="2800" dirty="0">
                  <a:solidFill>
                    <a:srgbClr val="000000"/>
                  </a:solidFill>
                  <a:latin typeface="Times New Roman" panose="02020603050405020304" pitchFamily="18" charset="0"/>
                  <a:cs typeface="Times New Roman" panose="02020603050405020304" pitchFamily="18" charset="0"/>
                </a:rPr>
                <a:t>20</a:t>
              </a:r>
              <a:r>
                <a:rPr lang="en-US"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800" dirty="0">
                  <a:solidFill>
                    <a:srgbClr val="000000"/>
                  </a:solidFill>
                  <a:latin typeface="Times New Roman" panose="02020603050405020304" pitchFamily="18" charset="0"/>
                  <a:cs typeface="Times New Roman" panose="02020603050405020304" pitchFamily="18" charset="0"/>
                </a:rPr>
                <a:t>m,</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这段距离大约是飞机长度</a:t>
              </a:r>
              <a:r>
                <a:rPr lang="zh-CN" altLang="zh-CN" sz="28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a:t>
              </a:r>
              <a:r>
                <a:rPr lang="en-US" altLang="zh-CN" sz="2800" dirty="0" smtClean="0">
                  <a:solidFill>
                    <a:srgbClr val="000000"/>
                  </a:solidFill>
                  <a:latin typeface="Times New Roman" panose="02020603050405020304" pitchFamily="18" charset="0"/>
                  <a:cs typeface="Times New Roman" panose="02020603050405020304" pitchFamily="18" charset="0"/>
                </a:rPr>
                <a:t>7</a:t>
              </a:r>
              <a:r>
                <a:rPr lang="zh-CN" altLang="zh-CN" sz="28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倍</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sz="2800" i="1" dirty="0" smtClean="0">
                  <a:solidFill>
                    <a:srgbClr val="000000"/>
                  </a:solidFill>
                  <a:latin typeface="Times New Roman" panose="02020603050405020304" pitchFamily="18" charset="0"/>
                  <a:cs typeface="Times New Roman" panose="02020603050405020304" pitchFamily="18" charset="0"/>
                </a:rPr>
                <a:t>s=</a:t>
              </a:r>
              <a:r>
                <a:rPr lang="en-US" altLang="zh-CN" sz="2800" dirty="0" smtClean="0">
                  <a:solidFill>
                    <a:srgbClr val="000000"/>
                  </a:solidFill>
                  <a:latin typeface="Times New Roman" panose="02020603050405020304" pitchFamily="18" charset="0"/>
                  <a:cs typeface="Times New Roman" panose="02020603050405020304" pitchFamily="18" charset="0"/>
                </a:rPr>
                <a:t>7</a:t>
              </a:r>
              <a:r>
                <a:rPr lang="en-US" altLang="zh-CN" sz="2800" i="1" dirty="0" smtClean="0">
                  <a:solidFill>
                    <a:srgbClr val="000000"/>
                  </a:solidFill>
                  <a:latin typeface="Times New Roman" panose="02020603050405020304" pitchFamily="18" charset="0"/>
                  <a:cs typeface="Times New Roman" panose="02020603050405020304" pitchFamily="18" charset="0"/>
                </a:rPr>
                <a:t>×</a:t>
              </a:r>
              <a:r>
                <a:rPr lang="en-US" altLang="zh-CN" sz="2800" dirty="0" smtClean="0">
                  <a:solidFill>
                    <a:srgbClr val="000000"/>
                  </a:solidFill>
                  <a:latin typeface="Times New Roman" panose="02020603050405020304" pitchFamily="18" charset="0"/>
                  <a:cs typeface="Times New Roman" panose="02020603050405020304" pitchFamily="18" charset="0"/>
                </a:rPr>
                <a:t>20</a:t>
              </a:r>
              <a:r>
                <a:rPr lang="en-US" altLang="zh-CN" sz="28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800" dirty="0" smtClean="0">
                  <a:solidFill>
                    <a:srgbClr val="000000"/>
                  </a:solidFill>
                  <a:latin typeface="Times New Roman" panose="02020603050405020304" pitchFamily="18" charset="0"/>
                  <a:cs typeface="Times New Roman" panose="02020603050405020304" pitchFamily="18" charset="0"/>
                </a:rPr>
                <a:t>m</a:t>
              </a:r>
              <a:r>
                <a:rPr lang="en-US" altLang="zh-CN" sz="2800" i="1" dirty="0" smtClean="0">
                  <a:solidFill>
                    <a:srgbClr val="000000"/>
                  </a:solidFill>
                  <a:latin typeface="Times New Roman" panose="02020603050405020304" pitchFamily="18" charset="0"/>
                  <a:cs typeface="Times New Roman" panose="02020603050405020304" pitchFamily="18" charset="0"/>
                </a:rPr>
                <a:t>=</a:t>
              </a:r>
              <a:r>
                <a:rPr lang="en-US" altLang="zh-CN" sz="2800" dirty="0" smtClean="0">
                  <a:solidFill>
                    <a:srgbClr val="000000"/>
                  </a:solidFill>
                  <a:latin typeface="Times New Roman" panose="02020603050405020304" pitchFamily="18" charset="0"/>
                  <a:cs typeface="Times New Roman" panose="02020603050405020304" pitchFamily="18" charset="0"/>
                </a:rPr>
                <a:t>140</a:t>
              </a:r>
              <a:r>
                <a:rPr lang="en-US" altLang="zh-CN" sz="28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800" dirty="0">
                  <a:solidFill>
                    <a:srgbClr val="000000"/>
                  </a:solidFill>
                  <a:latin typeface="Times New Roman" panose="02020603050405020304" pitchFamily="18" charset="0"/>
                  <a:cs typeface="Times New Roman" panose="02020603050405020304" pitchFamily="18" charset="0"/>
                </a:rPr>
                <a:t>m,</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由图可知飞机的运动时间为</a:t>
              </a:r>
              <a:r>
                <a:rPr lang="en-US" altLang="zh-CN" sz="2800" dirty="0">
                  <a:solidFill>
                    <a:srgbClr val="000000"/>
                  </a:solidFill>
                  <a:latin typeface="Times New Roman" panose="02020603050405020304" pitchFamily="18" charset="0"/>
                  <a:cs typeface="Times New Roman" panose="02020603050405020304" pitchFamily="18" charset="0"/>
                </a:rPr>
                <a:t>4</a:t>
              </a:r>
              <a:r>
                <a:rPr lang="en-US"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800" dirty="0">
                  <a:solidFill>
                    <a:srgbClr val="000000"/>
                  </a:solidFill>
                  <a:latin typeface="Times New Roman" panose="02020603050405020304" pitchFamily="18" charset="0"/>
                  <a:cs typeface="Times New Roman" panose="02020603050405020304" pitchFamily="18" charset="0"/>
                </a:rPr>
                <a:t>s,</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飞机的滑跑速度</a:t>
              </a:r>
              <a:endParaRPr lang="zh-CN" alt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p:txBody>
        </p:sp>
        <p:graphicFrame>
          <p:nvGraphicFramePr>
            <p:cNvPr id="10" name="对象 9"/>
            <p:cNvGraphicFramePr>
              <a:graphicFrameLocks noChangeAspect="1"/>
            </p:cNvGraphicFramePr>
            <p:nvPr>
              <p:extLst>
                <p:ext uri="{D42A27DB-BD31-4B8C-83A1-F6EECF244321}">
                  <p14:modId xmlns:p14="http://schemas.microsoft.com/office/powerpoint/2010/main" val="2951488738"/>
                </p:ext>
              </p:extLst>
            </p:nvPr>
          </p:nvGraphicFramePr>
          <p:xfrm>
            <a:off x="4263095" y="2838120"/>
            <a:ext cx="3036887" cy="587375"/>
          </p:xfrm>
          <a:graphic>
            <a:graphicData uri="http://schemas.openxmlformats.org/presentationml/2006/ole">
              <mc:AlternateContent xmlns:mc="http://schemas.openxmlformats.org/markup-compatibility/2006">
                <mc:Choice xmlns:v="urn:schemas-microsoft-com:vml" Requires="v">
                  <p:oleObj spid="_x0000_s7172" name="文档" r:id="rId5" imgW="1214194" imgH="234675" progId="Word.Document.12">
                    <p:embed/>
                  </p:oleObj>
                </mc:Choice>
                <mc:Fallback>
                  <p:oleObj name="文档" r:id="rId5" imgW="1214194" imgH="234675" progId="Word.Document.12">
                    <p:embed/>
                    <p:pic>
                      <p:nvPicPr>
                        <p:cNvPr id="0" name=""/>
                        <p:cNvPicPr/>
                        <p:nvPr/>
                      </p:nvPicPr>
                      <p:blipFill>
                        <a:blip r:embed="rId6"/>
                        <a:stretch>
                          <a:fillRect/>
                        </a:stretch>
                      </p:blipFill>
                      <p:spPr>
                        <a:xfrm>
                          <a:off x="4263095" y="2838120"/>
                          <a:ext cx="3036887" cy="587375"/>
                        </a:xfrm>
                        <a:prstGeom prst="rect">
                          <a:avLst/>
                        </a:prstGeom>
                      </p:spPr>
                    </p:pic>
                  </p:oleObj>
                </mc:Fallback>
              </mc:AlternateContent>
            </a:graphicData>
          </a:graphic>
        </p:graphicFrame>
      </p:grpSp>
    </p:spTree>
    <p:extLst>
      <p:ext uri="{BB962C8B-B14F-4D97-AF65-F5344CB8AC3E}">
        <p14:creationId xmlns:p14="http://schemas.microsoft.com/office/powerpoint/2010/main" val="16057632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down)">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a:spLocks noChangeAspect="1"/>
          </p:cNvSpPr>
          <p:nvPr/>
        </p:nvSpPr>
        <p:spPr>
          <a:xfrm>
            <a:off x="381000" y="2474227"/>
            <a:ext cx="11430000" cy="177279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dirty="0">
                <a:solidFill>
                  <a:srgbClr val="FF0000"/>
                </a:solidFill>
                <a:latin typeface="Arial" panose="020B0604020202020204" pitchFamily="34" charset="0"/>
                <a:ea typeface="黑体" panose="02010609060101010101" pitchFamily="49" charset="-122"/>
                <a:cs typeface="Times New Roman" panose="02020603050405020304" pitchFamily="18" charset="0"/>
              </a:rPr>
              <a:t>【点拨】</a:t>
            </a:r>
            <a:r>
              <a:rPr lang="zh-CN" altLang="zh-CN" sz="28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本题考查速度公式的灵活运用</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从图中读取信息是解题的关键。教室长度约</a:t>
            </a:r>
            <a:r>
              <a:rPr lang="en-US" altLang="zh-CN" sz="2800" dirty="0">
                <a:solidFill>
                  <a:srgbClr val="000000"/>
                </a:solidFill>
                <a:latin typeface="Times New Roman" panose="02020603050405020304" pitchFamily="18" charset="0"/>
                <a:cs typeface="Times New Roman" panose="02020603050405020304" pitchFamily="18" charset="0"/>
              </a:rPr>
              <a:t>10</a:t>
            </a:r>
            <a:r>
              <a:rPr lang="en-US" altLang="zh-CN" sz="28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sz="2800" i="1" dirty="0">
                <a:solidFill>
                  <a:srgbClr val="000000"/>
                </a:solidFill>
                <a:latin typeface="Times New Roman" panose="02020603050405020304" pitchFamily="18" charset="0"/>
                <a:cs typeface="Times New Roman" panose="02020603050405020304" pitchFamily="18" charset="0"/>
              </a:rPr>
              <a:t>m</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飞机长度约为教室长度的</a:t>
            </a:r>
            <a:r>
              <a:rPr lang="en-US" altLang="zh-CN" sz="2800" dirty="0">
                <a:solidFill>
                  <a:srgbClr val="000000"/>
                </a:solidFill>
                <a:latin typeface="Times New Roman" panose="02020603050405020304" pitchFamily="18" charset="0"/>
                <a:cs typeface="Times New Roman" panose="02020603050405020304" pitchFamily="18" charset="0"/>
              </a:rPr>
              <a:t>2</a:t>
            </a:r>
            <a:r>
              <a:rPr lang="zh-CN" altLang="zh-CN" sz="28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倍</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这段距离大约是飞机长度</a:t>
            </a:r>
            <a:r>
              <a:rPr lang="zh-CN" altLang="zh-CN" sz="2800"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a:t>
            </a:r>
            <a:r>
              <a:rPr lang="en-US" altLang="zh-CN" sz="2800" dirty="0" smtClean="0">
                <a:solidFill>
                  <a:srgbClr val="000000"/>
                </a:solidFill>
                <a:latin typeface="Times New Roman" panose="02020603050405020304" pitchFamily="18" charset="0"/>
                <a:cs typeface="Times New Roman" panose="02020603050405020304" pitchFamily="18" charset="0"/>
              </a:rPr>
              <a:t>7</a:t>
            </a:r>
            <a:r>
              <a:rPr lang="zh-CN" altLang="zh-CN" sz="2800"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倍</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由图可知飞机的运动时间为</a:t>
            </a:r>
            <a:r>
              <a:rPr lang="en-US" altLang="zh-CN" sz="2800" dirty="0">
                <a:solidFill>
                  <a:srgbClr val="000000"/>
                </a:solidFill>
                <a:latin typeface="Times New Roman" panose="02020603050405020304" pitchFamily="18" charset="0"/>
                <a:cs typeface="Times New Roman" panose="02020603050405020304" pitchFamily="18" charset="0"/>
              </a:rPr>
              <a:t>4</a:t>
            </a:r>
            <a:r>
              <a:rPr lang="en-US" altLang="zh-CN" sz="28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sz="2800" i="1" dirty="0">
                <a:solidFill>
                  <a:srgbClr val="000000"/>
                </a:solidFill>
                <a:latin typeface="Times New Roman" panose="02020603050405020304" pitchFamily="18" charset="0"/>
                <a:cs typeface="Times New Roman" panose="02020603050405020304" pitchFamily="18" charset="0"/>
              </a:rPr>
              <a:t>s</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根据速度公式得出飞机的滑跑速度。</a:t>
            </a:r>
            <a:endParaRPr lang="zh-CN" alt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p:txBody>
      </p:sp>
    </p:spTree>
    <p:extLst>
      <p:ext uri="{BB962C8B-B14F-4D97-AF65-F5344CB8AC3E}">
        <p14:creationId xmlns:p14="http://schemas.microsoft.com/office/powerpoint/2010/main" val="163693390"/>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KSO_WM_BEAUTIFY_FLAG" val=""/>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演示文稿2" id="{70E64BFA-7F28-4524-A2F1-429ED1F70AD6}" vid="{BD76309B-3463-496C-8A18-DE26D7DDD99E}"/>
    </a:ext>
  </a:extLst>
</a:theme>
</file>

<file path=ppt/theme/theme2.xml><?xml version="1.0" encoding="utf-8"?>
<a:theme xmlns:a="http://schemas.openxmlformats.org/drawingml/2006/main" name="专业教辅课件Q:251490010">
  <a:themeElements>
    <a:clrScheme name="穿越">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演示文稿3" id="{8BD615A3-ED6F-4864-AAC0-0556D364D909}" vid="{BB39B361-BEE4-4C79-9337-7BDCCC8254BC}"/>
    </a:ext>
  </a:extLst>
</a:theme>
</file>

<file path=docProps/app.xml><?xml version="1.0" encoding="utf-8"?>
<Properties xmlns="http://schemas.openxmlformats.org/officeDocument/2006/extended-properties" xmlns:vt="http://schemas.openxmlformats.org/officeDocument/2006/docPropsVTypes">
  <Template>新模板</Template>
  <TotalTime>314</TotalTime>
  <Words>841</Words>
  <Application>Microsoft Office PowerPoint</Application>
  <PresentationFormat>宽屏</PresentationFormat>
  <Paragraphs>64</Paragraphs>
  <Slides>14</Slides>
  <Notes>0</Notes>
  <HiddenSlides>0</HiddenSlides>
  <MMClips>0</MMClips>
  <ScaleCrop>false</ScaleCrop>
  <HeadingPairs>
    <vt:vector size="8" baseType="variant">
      <vt:variant>
        <vt:lpstr>已用的字体</vt:lpstr>
      </vt:variant>
      <vt:variant>
        <vt:i4>11</vt:i4>
      </vt:variant>
      <vt:variant>
        <vt:lpstr>主题</vt:lpstr>
      </vt:variant>
      <vt:variant>
        <vt:i4>2</vt:i4>
      </vt:variant>
      <vt:variant>
        <vt:lpstr>嵌入 OLE 服务器</vt:lpstr>
      </vt:variant>
      <vt:variant>
        <vt:i4>1</vt:i4>
      </vt:variant>
      <vt:variant>
        <vt:lpstr>幻灯片标题</vt:lpstr>
      </vt:variant>
      <vt:variant>
        <vt:i4>14</vt:i4>
      </vt:variant>
    </vt:vector>
  </HeadingPairs>
  <TitlesOfParts>
    <vt:vector size="28" baseType="lpstr">
      <vt:lpstr>NEU-BZ-S92</vt:lpstr>
      <vt:lpstr>仿宋</vt:lpstr>
      <vt:lpstr>黑体</vt:lpstr>
      <vt:lpstr>华文隶书</vt:lpstr>
      <vt:lpstr>楷体</vt:lpstr>
      <vt:lpstr>隶书</vt:lpstr>
      <vt:lpstr>宋体</vt:lpstr>
      <vt:lpstr>微软雅黑</vt:lpstr>
      <vt:lpstr>Arial</vt:lpstr>
      <vt:lpstr>Calibri</vt:lpstr>
      <vt:lpstr>Times New Roman</vt:lpstr>
      <vt:lpstr>Office 主题</vt:lpstr>
      <vt:lpstr>专业教辅课件Q:251490010</vt:lpstr>
      <vt:lpstr>文档</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Microsoft</cp:lastModifiedBy>
  <cp:revision>42</cp:revision>
  <dcterms:created xsi:type="dcterms:W3CDTF">2021-07-19T03:09:34Z</dcterms:created>
  <dcterms:modified xsi:type="dcterms:W3CDTF">2024-09-29T06:11:34Z</dcterms:modified>
</cp:coreProperties>
</file>