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1" r:id="rId2"/>
  </p:sldMasterIdLst>
  <p:sldIdLst>
    <p:sldId id="360" r:id="rId3"/>
    <p:sldId id="348" r:id="rId4"/>
    <p:sldId id="349" r:id="rId5"/>
    <p:sldId id="350" r:id="rId6"/>
    <p:sldId id="361" r:id="rId7"/>
    <p:sldId id="351" r:id="rId8"/>
    <p:sldId id="352" r:id="rId9"/>
    <p:sldId id="353" r:id="rId10"/>
    <p:sldId id="362" r:id="rId11"/>
    <p:sldId id="363" r:id="rId12"/>
    <p:sldId id="364" r:id="rId13"/>
    <p:sldId id="365" r:id="rId14"/>
    <p:sldId id="366" r:id="rId15"/>
    <p:sldId id="367" r:id="rId16"/>
    <p:sldId id="295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9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06456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556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38781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3146998" y="2638174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5" name="组合 84"/>
          <p:cNvGrpSpPr/>
          <p:nvPr userDrawn="1"/>
        </p:nvGrpSpPr>
        <p:grpSpPr>
          <a:xfrm>
            <a:off x="2432136" y="3438899"/>
            <a:ext cx="3058452" cy="1271682"/>
            <a:chOff x="1125321" y="485528"/>
            <a:chExt cx="3058452" cy="1271682"/>
          </a:xfrm>
        </p:grpSpPr>
        <p:grpSp>
          <p:nvGrpSpPr>
            <p:cNvPr id="86" name="组合 85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9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7" name="组合 86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9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9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0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98" name="组合 97"/>
          <p:cNvGrpSpPr/>
          <p:nvPr userDrawn="1"/>
        </p:nvGrpSpPr>
        <p:grpSpPr>
          <a:xfrm>
            <a:off x="4150520" y="1626356"/>
            <a:ext cx="3058452" cy="1271682"/>
            <a:chOff x="1125321" y="485528"/>
            <a:chExt cx="3058452" cy="1271682"/>
          </a:xfrm>
        </p:grpSpPr>
        <p:grpSp>
          <p:nvGrpSpPr>
            <p:cNvPr id="99" name="组合 98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0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0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0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" name="组合 101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0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2" name="组合 111"/>
          <p:cNvGrpSpPr/>
          <p:nvPr userDrawn="1"/>
        </p:nvGrpSpPr>
        <p:grpSpPr>
          <a:xfrm>
            <a:off x="6409615" y="3746097"/>
            <a:ext cx="3058452" cy="1271682"/>
            <a:chOff x="1125321" y="485528"/>
            <a:chExt cx="3058452" cy="1271682"/>
          </a:xfrm>
        </p:grpSpPr>
        <p:grpSp>
          <p:nvGrpSpPr>
            <p:cNvPr id="113" name="组合 112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2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4" name="组合 113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2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5" name="组合 114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6" name="组合 115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1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8326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01889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0295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29455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14893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9.xml"/><Relationship Id="rId9" Type="http://schemas.openxmlformats.org/officeDocument/2006/relationships/slide" Target="../slides/slid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  <p:sldLayoutId id="2147483700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5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专项训练</a:t>
            </a:r>
            <a:r>
              <a:rPr lang="zh-CN" altLang="en-US" sz="4656" b="1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二</a:t>
            </a:r>
            <a:endParaRPr lang="en-US" altLang="zh-CN" sz="4656" b="1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凸透镜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成像规律的探究及其应用</a:t>
            </a:r>
          </a:p>
        </p:txBody>
      </p:sp>
    </p:spTree>
    <p:extLst>
      <p:ext uri="{BB962C8B-B14F-4D97-AF65-F5344CB8AC3E}">
        <p14:creationId xmlns:p14="http://schemas.microsoft.com/office/powerpoint/2010/main" val="1218904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197026"/>
            <a:ext cx="11430000" cy="339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老奶奶用放大镜看报纸时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报纸离放大镜的距离在放大镜的焦距之内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为了使看到的字更大、更清晰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应使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报纸与眼睛不动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放大镜离报纸近一些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报纸与眼睛不动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放大镜离报纸远一些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报纸与放大镜不动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眼睛离报纸近一些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报纸与放大镜不动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眼睛离报纸远一些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172199" y="1741042"/>
            <a:ext cx="423514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911347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324071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如图甲所示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在装有水的杯子里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小红将一支铅笔分别紧贴杯壁内、外竖直放置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两次都观察到铅笔放大的像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俯视图如图乙、图丙所示。下列说法正确的是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4" name="KW8TRX156.eps" descr="id:214749254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35619" y="2048640"/>
            <a:ext cx="8575029" cy="1708387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81000" y="3752189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图乙中铅笔向前移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像一直变小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图乙中铅笔向前移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像先变小后变大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图丙中铅笔向后移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像一直变大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图丙中铅笔向后移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像先变小后变大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136227" y="1427966"/>
            <a:ext cx="444352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483429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58991"/>
            <a:ext cx="11430000" cy="39546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小丽拿自己的近视眼镜给凸透镜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戴上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光屏上出现烛焰清晰的像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而拿走眼镜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光屏上烛焰的像变得模糊。为了能在光屏上重新得到清晰的像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下列操作可行的是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将蜡烛远离凸透镜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将光屏靠近凸透镜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将光屏远离凸透镜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将蜡烛和光屏同时远离凸透镜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7" name="KW8TRX157.eps" descr="id:214749255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36371" y="2178028"/>
            <a:ext cx="2685393" cy="2532475"/>
          </a:xfrm>
          <a:prstGeom prst="rect">
            <a:avLst/>
          </a:prstGeom>
        </p:spPr>
      </p:pic>
      <p:sp>
        <p:nvSpPr>
          <p:cNvPr id="8" name="矩形 7"/>
          <p:cNvSpPr>
            <a:spLocks noChangeAspect="1"/>
          </p:cNvSpPr>
          <p:nvPr/>
        </p:nvSpPr>
        <p:spPr>
          <a:xfrm>
            <a:off x="4758558" y="2077374"/>
            <a:ext cx="423514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060151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569510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生物老师在课上用幻灯片向大家展示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节肢动物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的图片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插好幻灯片后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要将屏幕上的像调大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这时应使幻灯机的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镜头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远离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靠近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胶片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放大后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老师发现屏幕上的图片偏左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此时应将胶片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向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左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右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移。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5" name="KW8TRX159.eps" descr="id:214749256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63992" y="2928542"/>
            <a:ext cx="1287539" cy="1951168"/>
          </a:xfrm>
          <a:prstGeom prst="rect">
            <a:avLst/>
          </a:prstGeom>
        </p:spPr>
      </p:pic>
      <p:pic>
        <p:nvPicPr>
          <p:cNvPr id="6" name="KW8TRX158.eps" descr="id:2147492558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89567" y="3384061"/>
            <a:ext cx="2176419" cy="1221718"/>
          </a:xfrm>
          <a:prstGeom prst="rect">
            <a:avLst/>
          </a:prstGeom>
        </p:spPr>
      </p:pic>
      <p:sp>
        <p:nvSpPr>
          <p:cNvPr id="8" name="矩形 7"/>
          <p:cNvSpPr>
            <a:spLocks noChangeAspect="1"/>
          </p:cNvSpPr>
          <p:nvPr/>
        </p:nvSpPr>
        <p:spPr>
          <a:xfrm>
            <a:off x="9020503" y="1127407"/>
            <a:ext cx="902811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靠近</a:t>
            </a:r>
            <a:endParaRPr lang="zh-CN" altLang="en-US" sz="2800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01413" y="2234568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左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40799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spect="1"/>
          </p:cNvSpPr>
          <p:nvPr/>
        </p:nvSpPr>
        <p:spPr>
          <a:xfrm>
            <a:off x="381000" y="1742967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一新建的电影院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在调试设备时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技术人员发现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银幕上的画面超出了整个银幕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此时应将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放映机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 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靠近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远离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屏幕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同时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 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增大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减小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镜头与胶片的距离。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891455" y="2299881"/>
            <a:ext cx="902811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靠近</a:t>
            </a:r>
            <a:endParaRPr lang="zh-CN" altLang="en-US" sz="2800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0470931" y="2310391"/>
            <a:ext cx="902811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增大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293260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853022" y="1865726"/>
            <a:ext cx="8703138" cy="2243931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14700" y="2526026"/>
            <a:ext cx="5473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smtClean="0">
                <a:latin typeface="+mn-ea"/>
              </a:rPr>
              <a:t>本课结束</a:t>
            </a:r>
            <a:endParaRPr lang="zh-CN" altLang="en-US" sz="5400" b="1">
              <a:latin typeface="+mn-ea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981200" y="2025316"/>
            <a:ext cx="8460660" cy="1965675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234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81000" y="628872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一、探究凸透镜的成像规律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某实验小组做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探究凸透镜成像规律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实验过程中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使用如图所示的器材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进行了如下操作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7" name="KW8TRX160.eps" descr="id:214748669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93038" y="2353441"/>
            <a:ext cx="7805924" cy="2976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2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45681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为使发光二极管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的像成在光屏中央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实验前调整高度时发光二极管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需要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不需要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点亮。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在图中光屏上恰好成一清晰的像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此时物距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与凸透镜焦距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的关系是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u&gt;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f&lt;u&lt;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u&lt;f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不改变凸透镜的位置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将发光二极管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向左移动适当距离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光屏向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移动才能再次在光屏上成清晰的像。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利用以上器材验证光发生折射时光路可逆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可调换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与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的位置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观察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屏上能否呈现清晰的像。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980090" y="1301872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需要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43455" y="2398185"/>
            <a:ext cx="974947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u&gt;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0712668" y="2982074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左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820807" y="4064241"/>
            <a:ext cx="2270173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发光二极管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 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242848" y="4624068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30635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90238"/>
            <a:ext cx="11430000" cy="5937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小敏同学利用如图所示的装置做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探究凸透镜成像的规律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3" name="KW8TRX161.eps" descr="id:214748669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5911" y="1193622"/>
            <a:ext cx="2944112" cy="1380662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81000" y="3123517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如图甲所示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平行光正对凸透镜照射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移动光屏直到光屏上出现一个最小、最亮的光斑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据此可知该凸透镜的焦距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f=__________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在调整发光二极管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、凸透镜和光屏的高度时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发光二极管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需要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不需要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点亮。组装实验装置时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为使像成在光屏中央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应该进行的操作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295771" y="2519255"/>
            <a:ext cx="633507" cy="5937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694111" y="3693770"/>
            <a:ext cx="902811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10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0 </a:t>
            </a:r>
            <a:endParaRPr lang="zh-CN" altLang="en-US" sz="2800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0216594" y="4246592"/>
            <a:ext cx="902811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需要</a:t>
            </a:r>
            <a:endParaRPr lang="zh-CN" altLang="en-US" sz="2800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2851162" y="5380178"/>
            <a:ext cx="9361858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使发光二极管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、凸透镜和光屏三者的中心大致在同一高度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115875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81000" y="3145065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调整实验装置后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如图乙所示位置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此时光屏上清晰的像应该是倒立、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的实像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成像特点与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放大镜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投影仪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照相机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成像特点相同。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若将发光二极管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移动到光具座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cm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刻度线处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则此时像距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22434" y="3705044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放大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420174" y="3696728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投影仪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0184203" y="4787373"/>
            <a:ext cx="902811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15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0 </a:t>
            </a:r>
            <a:endParaRPr lang="zh-CN" altLang="en-US" sz="2800" dirty="0"/>
          </a:p>
        </p:txBody>
      </p:sp>
      <p:pic>
        <p:nvPicPr>
          <p:cNvPr id="12" name="KW8TRX162.eps" descr="id:214748670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5092" y="246187"/>
            <a:ext cx="6141764" cy="2360154"/>
          </a:xfrm>
          <a:prstGeom prst="rect">
            <a:avLst/>
          </a:prstGeom>
        </p:spPr>
      </p:pic>
      <p:sp>
        <p:nvSpPr>
          <p:cNvPr id="13" name="矩形 12"/>
          <p:cNvSpPr>
            <a:spLocks noChangeAspect="1"/>
          </p:cNvSpPr>
          <p:nvPr/>
        </p:nvSpPr>
        <p:spPr>
          <a:xfrm>
            <a:off x="5813621" y="2551313"/>
            <a:ext cx="543739" cy="5937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5015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spect="1"/>
          </p:cNvSpPr>
          <p:nvPr/>
        </p:nvSpPr>
        <p:spPr>
          <a:xfrm>
            <a:off x="381000" y="165030"/>
            <a:ext cx="7234673" cy="5937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小玉和小涵做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探究凸透镜成像规律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085170" y="828026"/>
            <a:ext cx="8976685" cy="5656251"/>
            <a:chOff x="664756" y="951939"/>
            <a:chExt cx="8976685" cy="5656251"/>
          </a:xfrm>
        </p:grpSpPr>
        <p:pic>
          <p:nvPicPr>
            <p:cNvPr id="9" name="KW8TRX165.eps" descr="id:2147486712;FounderCES"/>
            <p:cNvPicPr/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64756" y="951939"/>
              <a:ext cx="6356153" cy="2411686"/>
            </a:xfrm>
            <a:prstGeom prst="rect">
              <a:avLst/>
            </a:prstGeom>
          </p:spPr>
        </p:pic>
        <p:pic>
          <p:nvPicPr>
            <p:cNvPr id="10" name="KW8TRX166.eps" descr="id:2147486719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175529" y="1538964"/>
              <a:ext cx="388087" cy="1824661"/>
            </a:xfrm>
            <a:prstGeom prst="rect">
              <a:avLst/>
            </a:prstGeom>
          </p:spPr>
        </p:pic>
        <p:pic>
          <p:nvPicPr>
            <p:cNvPr id="11" name="KW8TRX167.eps" descr="id:2147486726;FounderCES"/>
            <p:cNvPicPr/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092646" y="3954178"/>
              <a:ext cx="6356153" cy="2052949"/>
            </a:xfrm>
            <a:prstGeom prst="rect">
              <a:avLst/>
            </a:prstGeom>
          </p:spPr>
        </p:pic>
        <p:sp>
          <p:nvSpPr>
            <p:cNvPr id="12" name="矩形 11"/>
            <p:cNvSpPr>
              <a:spLocks noChangeAspect="1"/>
            </p:cNvSpPr>
            <p:nvPr/>
          </p:nvSpPr>
          <p:spPr>
            <a:xfrm>
              <a:off x="3656157" y="3360426"/>
              <a:ext cx="633507" cy="5937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甲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endParaRPr lang="zh-CN" altLang="zh-CN" sz="2800" dirty="0">
                <a:solidFill>
                  <a:srgbClr val="000000"/>
                </a:solidFill>
                <a:effectLst/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  <p:sp>
          <p:nvSpPr>
            <p:cNvPr id="13" name="矩形 12"/>
            <p:cNvSpPr>
              <a:spLocks noChangeAspect="1"/>
            </p:cNvSpPr>
            <p:nvPr/>
          </p:nvSpPr>
          <p:spPr>
            <a:xfrm>
              <a:off x="9097702" y="3360426"/>
              <a:ext cx="543739" cy="5937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乙</a:t>
              </a:r>
              <a:endParaRPr lang="zh-CN" altLang="zh-CN" sz="2800" dirty="0">
                <a:solidFill>
                  <a:srgbClr val="000000"/>
                </a:solidFill>
                <a:effectLst/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  <p:sp>
          <p:nvSpPr>
            <p:cNvPr id="14" name="矩形 13"/>
            <p:cNvSpPr>
              <a:spLocks noChangeAspect="1"/>
            </p:cNvSpPr>
            <p:nvPr/>
          </p:nvSpPr>
          <p:spPr>
            <a:xfrm>
              <a:off x="5998852" y="6014438"/>
              <a:ext cx="543739" cy="5937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丙</a:t>
              </a:r>
              <a:endParaRPr lang="zh-CN" altLang="zh-CN" sz="2800" dirty="0">
                <a:solidFill>
                  <a:srgbClr val="000000"/>
                </a:solidFill>
                <a:effectLst/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798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89425"/>
            <a:ext cx="11430000" cy="45148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将凸透镜正对平行光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当光屏移动到如图甲所示的位置时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屏上呈现出最小、最亮的光斑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则可知凸透镜的焦距为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。实验过程中小玉发现像的位置偏高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如图乙所示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为了能使像成在光屏的中央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应将凸透镜向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调节。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当发光二极管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在图丙所示位置时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小玉在光屏上可观察到一个清晰、倒立、放大的实像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若想得到一个清晰、缩小的实像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发光二极管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应向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凸透镜的方向移动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同时光屏应向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凸透镜的方向移动。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均选填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远离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靠近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391400" y="1248857"/>
            <a:ext cx="902811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10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0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125717" y="2357119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80393" y="4024051"/>
            <a:ext cx="99257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远离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654158" y="4024051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靠近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321482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78675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小涵在接下来的实验中将发光二极管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从略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大于焦距处逐渐远离凸透镜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物距随时间的变化图像如图所示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则像距与时间的大致变化关系为图中的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3" name="KW8TRX168.eps" descr="id:214748673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1362" y="1984583"/>
            <a:ext cx="11216652" cy="1712139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81000" y="3778061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实验结束后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小涵将一只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眼镜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镜片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放在透镜和发光二极管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之间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发现光屏上原来清晰的像变得模糊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将光屏靠近凸透镜移动到某一位置时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光屏上又看到发光二极管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清晰的像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由此可知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该镜片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可以用来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矫正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近视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远视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眼。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579178" y="1287825"/>
            <a:ext cx="423514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0355317" y="4904657"/>
            <a:ext cx="902811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远视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79559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937971"/>
            <a:ext cx="11430000" cy="39546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二、凸透镜成像规律及应用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拍集体照时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摄影师发现两侧都有人不在画面中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而该相机镜头的焦距不变。为了使每个人都能进入画面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应采取的措施是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使镜头离被拍摄的人群远些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离底片近些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使镜头离被拍摄的人群远些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离底片也远些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使镜头离被拍摄的人群近些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离底片也近些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使镜头离被拍摄的人群近些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离底片远些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274268" y="2045843"/>
            <a:ext cx="444352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843597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309</TotalTime>
  <Words>872</Words>
  <Application>Microsoft Office PowerPoint</Application>
  <PresentationFormat>宽屏</PresentationFormat>
  <Paragraphs>72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NEU-BZ-S92</vt:lpstr>
      <vt:lpstr>黑体</vt:lpstr>
      <vt:lpstr>楷体</vt:lpstr>
      <vt:lpstr>隶书</vt:lpstr>
      <vt:lpstr>宋体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39</cp:revision>
  <dcterms:created xsi:type="dcterms:W3CDTF">2021-07-19T03:09:34Z</dcterms:created>
  <dcterms:modified xsi:type="dcterms:W3CDTF">2024-09-30T02:25:35Z</dcterms:modified>
</cp:coreProperties>
</file>