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sldIdLst>
    <p:sldId id="355" r:id="rId3"/>
    <p:sldId id="342" r:id="rId4"/>
    <p:sldId id="296" r:id="rId5"/>
    <p:sldId id="346" r:id="rId6"/>
    <p:sldId id="345" r:id="rId7"/>
    <p:sldId id="347" r:id="rId8"/>
    <p:sldId id="353" r:id="rId9"/>
    <p:sldId id="348" r:id="rId10"/>
    <p:sldId id="349" r:id="rId11"/>
    <p:sldId id="354" r:id="rId12"/>
    <p:sldId id="351" r:id="rId13"/>
    <p:sldId id="352" r:id="rId14"/>
    <p:sldId id="295"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1" d="100"/>
          <a:sy n="91" d="100"/>
        </p:scale>
        <p:origin x="348" y="9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034325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440312"/>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3146998" y="2638174"/>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组合 84"/>
          <p:cNvGrpSpPr/>
          <p:nvPr userDrawn="1"/>
        </p:nvGrpSpPr>
        <p:grpSpPr>
          <a:xfrm>
            <a:off x="2432136" y="3438899"/>
            <a:ext cx="3058452" cy="1271682"/>
            <a:chOff x="1125321" y="485528"/>
            <a:chExt cx="3058452" cy="1271682"/>
          </a:xfrm>
        </p:grpSpPr>
        <p:grpSp>
          <p:nvGrpSpPr>
            <p:cNvPr id="86" name="组合 85"/>
            <p:cNvGrpSpPr/>
            <p:nvPr/>
          </p:nvGrpSpPr>
          <p:grpSpPr>
            <a:xfrm rot="2568293">
              <a:off x="3613219" y="485528"/>
              <a:ext cx="122859" cy="173836"/>
              <a:chOff x="2899932" y="286608"/>
              <a:chExt cx="373440" cy="748067"/>
            </a:xfrm>
            <a:solidFill>
              <a:srgbClr val="FFC000"/>
            </a:solidFill>
          </p:grpSpPr>
          <p:sp>
            <p:nvSpPr>
              <p:cNvPr id="9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rot="9432564">
              <a:off x="3628846" y="1610197"/>
              <a:ext cx="103902" cy="147013"/>
              <a:chOff x="2899932" y="286608"/>
              <a:chExt cx="373440" cy="748067"/>
            </a:xfrm>
            <a:solidFill>
              <a:srgbClr val="D9827B"/>
            </a:solidFill>
          </p:grpSpPr>
          <p:sp>
            <p:nvSpPr>
              <p:cNvPr id="9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 name="组合 87"/>
            <p:cNvGrpSpPr/>
            <p:nvPr/>
          </p:nvGrpSpPr>
          <p:grpSpPr>
            <a:xfrm rot="18900000">
              <a:off x="1125321" y="744329"/>
              <a:ext cx="124284" cy="175853"/>
              <a:chOff x="2899932" y="286608"/>
              <a:chExt cx="373440" cy="748067"/>
            </a:xfrm>
            <a:solidFill>
              <a:srgbClr val="3D7351"/>
            </a:solidFill>
          </p:grpSpPr>
          <p:sp>
            <p:nvSpPr>
              <p:cNvPr id="9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9" name="组合 88"/>
            <p:cNvGrpSpPr/>
            <p:nvPr/>
          </p:nvGrpSpPr>
          <p:grpSpPr>
            <a:xfrm rot="6975246">
              <a:off x="4126861" y="1304244"/>
              <a:ext cx="47134" cy="66691"/>
              <a:chOff x="2899932" y="286608"/>
              <a:chExt cx="373440" cy="748067"/>
            </a:xfrm>
          </p:grpSpPr>
          <p:sp>
            <p:nvSpPr>
              <p:cNvPr id="90"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8" name="组合 97"/>
          <p:cNvGrpSpPr/>
          <p:nvPr userDrawn="1"/>
        </p:nvGrpSpPr>
        <p:grpSpPr>
          <a:xfrm>
            <a:off x="4150520" y="1626356"/>
            <a:ext cx="3058452" cy="1271682"/>
            <a:chOff x="1125321" y="485528"/>
            <a:chExt cx="3058452" cy="1271682"/>
          </a:xfrm>
        </p:grpSpPr>
        <p:grpSp>
          <p:nvGrpSpPr>
            <p:cNvPr id="99" name="组合 98"/>
            <p:cNvGrpSpPr/>
            <p:nvPr/>
          </p:nvGrpSpPr>
          <p:grpSpPr>
            <a:xfrm rot="2568293">
              <a:off x="3613219" y="485528"/>
              <a:ext cx="122859" cy="173836"/>
              <a:chOff x="2899932" y="286608"/>
              <a:chExt cx="373440" cy="748067"/>
            </a:xfrm>
            <a:solidFill>
              <a:srgbClr val="FFC000"/>
            </a:solidFill>
          </p:grpSpPr>
          <p:sp>
            <p:nvSpPr>
              <p:cNvPr id="10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rot="9432564">
              <a:off x="3628846" y="1610197"/>
              <a:ext cx="103902" cy="147013"/>
              <a:chOff x="2899932" y="286608"/>
              <a:chExt cx="373440" cy="748067"/>
            </a:xfrm>
            <a:solidFill>
              <a:srgbClr val="D9827B"/>
            </a:solidFill>
          </p:grpSpPr>
          <p:sp>
            <p:nvSpPr>
              <p:cNvPr id="10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1" name="组合 100"/>
            <p:cNvGrpSpPr/>
            <p:nvPr/>
          </p:nvGrpSpPr>
          <p:grpSpPr>
            <a:xfrm rot="18900000">
              <a:off x="1125321" y="744329"/>
              <a:ext cx="124284" cy="175853"/>
              <a:chOff x="2899932" y="286608"/>
              <a:chExt cx="373440" cy="748067"/>
            </a:xfrm>
            <a:solidFill>
              <a:srgbClr val="3D7351"/>
            </a:solidFill>
          </p:grpSpPr>
          <p:sp>
            <p:nvSpPr>
              <p:cNvPr id="10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rot="6975246">
              <a:off x="4126861" y="1304244"/>
              <a:ext cx="47134" cy="66691"/>
              <a:chOff x="2899932" y="286608"/>
              <a:chExt cx="373440" cy="748067"/>
            </a:xfrm>
          </p:grpSpPr>
          <p:sp>
            <p:nvSpPr>
              <p:cNvPr id="10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2" name="组合 111"/>
          <p:cNvGrpSpPr/>
          <p:nvPr userDrawn="1"/>
        </p:nvGrpSpPr>
        <p:grpSpPr>
          <a:xfrm>
            <a:off x="6409615" y="3746097"/>
            <a:ext cx="3058452" cy="1271682"/>
            <a:chOff x="1125321" y="485528"/>
            <a:chExt cx="3058452" cy="1271682"/>
          </a:xfrm>
        </p:grpSpPr>
        <p:grpSp>
          <p:nvGrpSpPr>
            <p:cNvPr id="113" name="组合 112"/>
            <p:cNvGrpSpPr/>
            <p:nvPr/>
          </p:nvGrpSpPr>
          <p:grpSpPr>
            <a:xfrm rot="2568293">
              <a:off x="3613219" y="485528"/>
              <a:ext cx="122859" cy="173836"/>
              <a:chOff x="2899932" y="286608"/>
              <a:chExt cx="373440" cy="748067"/>
            </a:xfrm>
            <a:solidFill>
              <a:srgbClr val="FFC000"/>
            </a:solidFill>
          </p:grpSpPr>
          <p:sp>
            <p:nvSpPr>
              <p:cNvPr id="12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4" name="组合 113"/>
            <p:cNvGrpSpPr/>
            <p:nvPr/>
          </p:nvGrpSpPr>
          <p:grpSpPr>
            <a:xfrm rot="9432564">
              <a:off x="3628846" y="1610197"/>
              <a:ext cx="103902" cy="147013"/>
              <a:chOff x="2899932" y="286608"/>
              <a:chExt cx="373440" cy="748067"/>
            </a:xfrm>
            <a:solidFill>
              <a:srgbClr val="D9827B"/>
            </a:solidFill>
          </p:grpSpPr>
          <p:sp>
            <p:nvSpPr>
              <p:cNvPr id="12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5" name="组合 114"/>
            <p:cNvGrpSpPr/>
            <p:nvPr/>
          </p:nvGrpSpPr>
          <p:grpSpPr>
            <a:xfrm rot="18900000">
              <a:off x="1125321" y="744329"/>
              <a:ext cx="124284" cy="175853"/>
              <a:chOff x="2899932" y="286608"/>
              <a:chExt cx="373440" cy="748067"/>
            </a:xfrm>
            <a:solidFill>
              <a:srgbClr val="3D7351"/>
            </a:solidFill>
          </p:grpSpPr>
          <p:sp>
            <p:nvSpPr>
              <p:cNvPr id="11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组合 115"/>
            <p:cNvGrpSpPr/>
            <p:nvPr/>
          </p:nvGrpSpPr>
          <p:grpSpPr>
            <a:xfrm rot="6975246">
              <a:off x="4126861" y="1304244"/>
              <a:ext cx="47134" cy="66691"/>
              <a:chOff x="2899932" y="286608"/>
              <a:chExt cx="373440" cy="748067"/>
            </a:xfrm>
          </p:grpSpPr>
          <p:sp>
            <p:nvSpPr>
              <p:cNvPr id="11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7020277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7002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88269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604613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18603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427152127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3</a:t>
            </a:r>
            <a:r>
              <a:rPr lang="zh-CN" altLang="en-US" sz="4656" b="1" dirty="0">
                <a:solidFill>
                  <a:srgbClr val="D60093"/>
                </a:solidFill>
                <a:latin typeface="隶书" panose="02010509060101010101" pitchFamily="49" charset="-122"/>
                <a:ea typeface="隶书" panose="02010509060101010101" pitchFamily="49" charset="-122"/>
              </a:rPr>
              <a:t>节　平面镜成像</a:t>
            </a:r>
          </a:p>
        </p:txBody>
      </p:sp>
    </p:spTree>
    <p:extLst>
      <p:ext uri="{BB962C8B-B14F-4D97-AF65-F5344CB8AC3E}">
        <p14:creationId xmlns:p14="http://schemas.microsoft.com/office/powerpoint/2010/main" val="197719308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88837"/>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NEU-BZ-S92" panose="02020503000000020003" pitchFamily="18" charset="-122"/>
                <a:cs typeface="宋体" panose="02010600030101010101" pitchFamily="2" charset="-122"/>
              </a:rPr>
              <a:t>①</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先通过平面镜作出发光点</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的对称点</a:t>
            </a:r>
            <a:r>
              <a:rPr lang="en-US" altLang="zh-CN" sz="2800" i="1" dirty="0" smtClean="0">
                <a:solidFill>
                  <a:srgbClr val="000000"/>
                </a:solidFill>
                <a:latin typeface="Times New Roman" panose="02020603050405020304" pitchFamily="18" charset="0"/>
                <a:cs typeface="Times New Roman" panose="02020603050405020304" pitchFamily="18" charset="0"/>
              </a:rPr>
              <a:t>S‘</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a:t>
            </a:r>
            <a:r>
              <a:rPr lang="en-US" altLang="zh-CN" sz="2800" i="1" dirty="0" smtClean="0">
                <a:solidFill>
                  <a:srgbClr val="000000"/>
                </a:solidFill>
                <a:latin typeface="Times New Roman" panose="02020603050405020304" pitchFamily="18" charset="0"/>
                <a:cs typeface="Times New Roman" panose="02020603050405020304" pitchFamily="18" charset="0"/>
              </a:rPr>
              <a:t>S’A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交平面镜于点</a:t>
            </a:r>
            <a:r>
              <a:rPr lang="en-US" altLang="zh-CN" sz="2800" i="1" dirty="0">
                <a:solidFill>
                  <a:srgbClr val="000000"/>
                </a:solidFill>
                <a:latin typeface="Times New Roman" panose="02020603050405020304" pitchFamily="18" charset="0"/>
                <a:cs typeface="Times New Roman" panose="02020603050405020304" pitchFamily="18" charset="0"/>
              </a:rPr>
              <a:t>O</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NEU-BZ-S92" panose="02020503000000020003" pitchFamily="18" charset="-122"/>
                <a:cs typeface="宋体" panose="02010600030101010101" pitchFamily="2" charset="-122"/>
              </a:rPr>
              <a:t>②</a:t>
            </a:r>
            <a:r>
              <a:rPr lang="en-US" altLang="zh-CN" sz="2800" i="1" dirty="0">
                <a:solidFill>
                  <a:srgbClr val="000000"/>
                </a:solidFill>
                <a:latin typeface="Times New Roman" panose="02020603050405020304" pitchFamily="18" charset="0"/>
                <a:cs typeface="Times New Roman" panose="02020603050405020304" pitchFamily="18" charset="0"/>
              </a:rPr>
              <a:t>OA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为反射光线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NEU-BZ-S92" panose="02020503000000020003" pitchFamily="18" charset="-122"/>
                <a:cs typeface="宋体" panose="02010600030101010101" pitchFamily="2" charset="-122"/>
              </a:rPr>
              <a:t>③</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a:t>
            </a:r>
            <a:r>
              <a:rPr lang="en-US" altLang="zh-CN" sz="2800" i="1" dirty="0" smtClean="0">
                <a:solidFill>
                  <a:srgbClr val="000000"/>
                </a:solidFill>
                <a:latin typeface="Times New Roman" panose="02020603050405020304" pitchFamily="18" charset="0"/>
                <a:cs typeface="Times New Roman" panose="02020603050405020304" pitchFamily="18" charset="0"/>
              </a:rPr>
              <a:t>SO</a:t>
            </a:r>
            <a:r>
              <a:rPr lang="zh-CN" altLang="en-US"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入射</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如图所示。故选</a:t>
            </a: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9" name="NW8TRX141.eps" descr="id:2147485722;FounderCES"/>
          <p:cNvPicPr/>
          <p:nvPr/>
        </p:nvPicPr>
        <p:blipFill>
          <a:blip r:embed="rId2">
            <a:clrChange>
              <a:clrFrom>
                <a:srgbClr val="FFFFFF"/>
              </a:clrFrom>
              <a:clrTo>
                <a:srgbClr val="FFFFFF">
                  <a:alpha val="0"/>
                </a:srgbClr>
              </a:clrTo>
            </a:clrChange>
          </a:blip>
          <a:stretch>
            <a:fillRect/>
          </a:stretch>
        </p:blipFill>
        <p:spPr>
          <a:xfrm>
            <a:off x="4340531" y="1442743"/>
            <a:ext cx="2386090" cy="2317565"/>
          </a:xfrm>
          <a:prstGeom prst="rect">
            <a:avLst/>
          </a:prstGeom>
        </p:spPr>
      </p:pic>
      <p:sp>
        <p:nvSpPr>
          <p:cNvPr id="10" name="矩形 9"/>
          <p:cNvSpPr>
            <a:spLocks noChangeAspect="1"/>
          </p:cNvSpPr>
          <p:nvPr/>
        </p:nvSpPr>
        <p:spPr>
          <a:xfrm>
            <a:off x="381000" y="3781328"/>
            <a:ext cx="11430000" cy="2274212"/>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本题利用了平面镜成像特点和原理来完成光路。一定要注意像与物关于镜面是对称的。先根据平面镜成像的特点作出</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的像</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再根据平面镜成像原理可知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反射光线所有的反向延长线都会过</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则与平面镜的交点为入射点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再完成光路即可。</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3792631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47697"/>
            <a:ext cx="11430000" cy="28343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三、平面镜的应用</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平面镜的应用</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可以成像</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可以改变光的传播方向。</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如图甲所示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检查视力时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视力表放在被测者头部的后上方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下列关于如图乙所示的视力表上的字母</a:t>
            </a:r>
            <a:r>
              <a:rPr lang="en-US" altLang="zh-CN" sz="2800" dirty="0">
                <a:solidFill>
                  <a:srgbClr val="000000"/>
                </a:solidFill>
                <a:latin typeface="Times New Roman" panose="02020603050405020304" pitchFamily="18" charset="0"/>
                <a:cs typeface="Times New Roman" panose="02020603050405020304" pitchFamily="18" charset="0"/>
              </a:rPr>
              <a:t>“E”</a:t>
            </a:r>
            <a:r>
              <a:rPr lang="zh-CN" altLang="zh-CN" sz="2800" dirty="0">
                <a:solidFill>
                  <a:srgbClr val="000000"/>
                </a:solidFill>
                <a:latin typeface="Times New Roman" panose="02020603050405020304" pitchFamily="18" charset="0"/>
                <a:cs typeface="Times New Roman" panose="02020603050405020304" pitchFamily="18" charset="0"/>
              </a:rPr>
              <a:t>在平面镜中像的选项中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正确的</a:t>
            </a:r>
            <a:r>
              <a:rPr lang="zh-CN" altLang="zh-CN" sz="2800" dirty="0" smtClean="0">
                <a:solidFill>
                  <a:srgbClr val="000000"/>
                </a:solidFill>
                <a:latin typeface="Times New Roman" panose="02020603050405020304" pitchFamily="18" charset="0"/>
                <a:cs typeface="Times New Roman" panose="02020603050405020304" pitchFamily="18" charset="0"/>
              </a:rPr>
              <a:t>是</a:t>
            </a:r>
            <a:endParaRPr lang="en-US" altLang="zh-CN" sz="2800" dirty="0" smtClean="0">
              <a:solidFill>
                <a:srgbClr val="000000"/>
              </a:solidFill>
              <a:latin typeface="Times New Roman" panose="02020603050405020304" pitchFamily="18" charset="0"/>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pSp>
        <p:nvGrpSpPr>
          <p:cNvPr id="8" name="组合 7"/>
          <p:cNvGrpSpPr/>
          <p:nvPr/>
        </p:nvGrpSpPr>
        <p:grpSpPr>
          <a:xfrm>
            <a:off x="1028482" y="2451139"/>
            <a:ext cx="8839146" cy="2416121"/>
            <a:chOff x="1028482" y="2882063"/>
            <a:chExt cx="8839146" cy="2416121"/>
          </a:xfrm>
        </p:grpSpPr>
        <p:pic>
          <p:nvPicPr>
            <p:cNvPr id="4" name="NW8TRX144.eps" descr="id:2147488231;FounderCES"/>
            <p:cNvPicPr/>
            <p:nvPr/>
          </p:nvPicPr>
          <p:blipFill>
            <a:blip r:embed="rId2">
              <a:clrChange>
                <a:clrFrom>
                  <a:srgbClr val="FFFFFF"/>
                </a:clrFrom>
                <a:clrTo>
                  <a:srgbClr val="FFFFFF">
                    <a:alpha val="0"/>
                  </a:srgbClr>
                </a:clrTo>
              </a:clrChange>
            </a:blip>
            <a:stretch>
              <a:fillRect/>
            </a:stretch>
          </p:blipFill>
          <p:spPr>
            <a:xfrm>
              <a:off x="1028482" y="2882063"/>
              <a:ext cx="6496926" cy="1961781"/>
            </a:xfrm>
            <a:prstGeom prst="rect">
              <a:avLst/>
            </a:prstGeom>
          </p:spPr>
        </p:pic>
        <p:pic>
          <p:nvPicPr>
            <p:cNvPr id="5" name="NW8TRX145.eps" descr="id:2147488238;FounderCES"/>
            <p:cNvPicPr/>
            <p:nvPr/>
          </p:nvPicPr>
          <p:blipFill>
            <a:blip r:embed="rId3">
              <a:clrChange>
                <a:clrFrom>
                  <a:srgbClr val="FFFFFF"/>
                </a:clrFrom>
                <a:clrTo>
                  <a:srgbClr val="FFFFFF">
                    <a:alpha val="0"/>
                  </a:srgbClr>
                </a:clrTo>
              </a:clrChange>
            </a:blip>
            <a:stretch>
              <a:fillRect/>
            </a:stretch>
          </p:blipFill>
          <p:spPr>
            <a:xfrm>
              <a:off x="9181640" y="3347540"/>
              <a:ext cx="685988" cy="1232238"/>
            </a:xfrm>
            <a:prstGeom prst="rect">
              <a:avLst/>
            </a:prstGeom>
          </p:spPr>
        </p:pic>
        <p:sp>
          <p:nvSpPr>
            <p:cNvPr id="6" name="矩形 5"/>
            <p:cNvSpPr>
              <a:spLocks noChangeAspect="1"/>
            </p:cNvSpPr>
            <p:nvPr/>
          </p:nvSpPr>
          <p:spPr>
            <a:xfrm>
              <a:off x="3166241" y="4697955"/>
              <a:ext cx="633507" cy="600229"/>
            </a:xfrm>
            <a:prstGeom prst="rect">
              <a:avLst/>
            </a:prstGeom>
          </p:spPr>
          <p:txBody>
            <a:bodyPr wrap="none">
              <a:spAutoFit/>
            </a:bodyPr>
            <a:lstStyle/>
            <a:p>
              <a:pPr>
                <a:lnSpc>
                  <a:spcPct val="130000"/>
                </a:lnSpc>
              </a:pP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en-US" sz="2800" dirty="0"/>
            </a:p>
          </p:txBody>
        </p:sp>
        <p:sp>
          <p:nvSpPr>
            <p:cNvPr id="7" name="矩形 6"/>
            <p:cNvSpPr>
              <a:spLocks noChangeAspect="1"/>
            </p:cNvSpPr>
            <p:nvPr/>
          </p:nvSpPr>
          <p:spPr>
            <a:xfrm>
              <a:off x="9252764" y="4697954"/>
              <a:ext cx="543739" cy="600229"/>
            </a:xfrm>
            <a:prstGeom prst="rect">
              <a:avLst/>
            </a:prstGeom>
          </p:spPr>
          <p:txBody>
            <a:bodyPr wrap="none">
              <a:spAutoFit/>
            </a:bodyPr>
            <a:lstStyle/>
            <a:p>
              <a:pPr>
                <a:lnSpc>
                  <a:spcPct val="130000"/>
                </a:lnSpc>
              </a:pPr>
              <a:r>
                <a:rPr lang="zh-CN" altLang="en-US"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en-US" sz="2800" dirty="0"/>
            </a:p>
          </p:txBody>
        </p:sp>
      </p:grpSp>
      <p:pic>
        <p:nvPicPr>
          <p:cNvPr id="10" name="NW8TRX146.eps" descr="id:2147488245;FounderCES"/>
          <p:cNvPicPr/>
          <p:nvPr/>
        </p:nvPicPr>
        <p:blipFill>
          <a:blip r:embed="rId4">
            <a:clrChange>
              <a:clrFrom>
                <a:srgbClr val="FFFFFF"/>
              </a:clrFrom>
              <a:clrTo>
                <a:srgbClr val="FFFFFF">
                  <a:alpha val="0"/>
                </a:srgbClr>
              </a:clrTo>
            </a:clrChange>
          </a:blip>
          <a:stretch>
            <a:fillRect/>
          </a:stretch>
        </p:blipFill>
        <p:spPr>
          <a:xfrm>
            <a:off x="2828355" y="4877769"/>
            <a:ext cx="5863699" cy="1900303"/>
          </a:xfrm>
          <a:prstGeom prst="rect">
            <a:avLst/>
          </a:prstGeom>
        </p:spPr>
      </p:pic>
      <p:sp>
        <p:nvSpPr>
          <p:cNvPr id="11" name="矩形 10"/>
          <p:cNvSpPr>
            <a:spLocks noChangeAspect="1"/>
          </p:cNvSpPr>
          <p:nvPr/>
        </p:nvSpPr>
        <p:spPr>
          <a:xfrm>
            <a:off x="11047450" y="2277154"/>
            <a:ext cx="423514"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B</a:t>
            </a:r>
            <a:endParaRPr lang="zh-CN" altLang="en-US" sz="2800" dirty="0"/>
          </a:p>
        </p:txBody>
      </p:sp>
    </p:spTree>
    <p:extLst>
      <p:ext uri="{BB962C8B-B14F-4D97-AF65-F5344CB8AC3E}">
        <p14:creationId xmlns:p14="http://schemas.microsoft.com/office/powerpoint/2010/main" val="273389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a:spLocks noChangeAspect="1"/>
          </p:cNvSpPr>
          <p:nvPr/>
        </p:nvSpPr>
        <p:spPr>
          <a:xfrm>
            <a:off x="381000" y="1220278"/>
            <a:ext cx="11430000" cy="2279022"/>
          </a:xfrm>
          <a:prstGeom prst="rect">
            <a:avLst/>
          </a:prstGeom>
        </p:spPr>
        <p:txBody>
          <a:bodyPr>
            <a:spAutoFit/>
          </a:bodyPr>
          <a:lstStyle/>
          <a:p>
            <a:pPr>
              <a:lnSpc>
                <a:spcPct val="130000"/>
              </a:lnSpc>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物体在平面镜中成虚像</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像与物大小相等</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像与物关于镜面对称</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如题图乙</a:t>
            </a:r>
            <a:r>
              <a:rPr lang="en-US" altLang="zh-CN" sz="2800" dirty="0">
                <a:solidFill>
                  <a:srgbClr val="000000"/>
                </a:solidFill>
                <a:latin typeface="Times New Roman" panose="02020603050405020304" pitchFamily="18" charset="0"/>
              </a:rPr>
              <a:t>“E”</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的像开口向右</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则在平面镜中看到的字母</a:t>
            </a:r>
            <a:r>
              <a:rPr lang="en-US" altLang="zh-CN" sz="2800" dirty="0">
                <a:solidFill>
                  <a:srgbClr val="000000"/>
                </a:solidFill>
                <a:latin typeface="Times New Roman" panose="02020603050405020304" pitchFamily="18" charset="0"/>
              </a:rPr>
              <a:t>“E”</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开口向左</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800" dirty="0">
                <a:solidFill>
                  <a:srgbClr val="000000"/>
                </a:solidFill>
                <a:latin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en-US" sz="2800" dirty="0"/>
          </a:p>
          <a:p>
            <a:pPr>
              <a:lnSpc>
                <a:spcPct val="130000"/>
              </a:lnSpc>
              <a:spcAft>
                <a:spcPts val="0"/>
              </a:spcAft>
              <a:tabLst>
                <a:tab pos="1188085" algn="l"/>
                <a:tab pos="2163445" algn="l"/>
                <a:tab pos="3142615" algn="l"/>
                <a:tab pos="4190365" algn="l"/>
              </a:tabLst>
            </a:pP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11" name="矩形 10"/>
          <p:cNvSpPr>
            <a:spLocks noChangeAspect="1"/>
          </p:cNvSpPr>
          <p:nvPr/>
        </p:nvSpPr>
        <p:spPr>
          <a:xfrm>
            <a:off x="381000" y="3018420"/>
            <a:ext cx="11430000" cy="1714059"/>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本题考查对平面镜成像特点的掌握程度。平面镜成像的特点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物体在平面镜中成虚像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像与物大小相等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像与物的连线与镜面垂直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像与物到平面镜的距离相等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像和物关于镜面对称。</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3393047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1853022" y="1865726"/>
            <a:ext cx="8703138" cy="2243931"/>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 name="文本框 1"/>
          <p:cNvSpPr txBox="1"/>
          <p:nvPr/>
        </p:nvSpPr>
        <p:spPr>
          <a:xfrm>
            <a:off x="3314700" y="2526026"/>
            <a:ext cx="5473700" cy="923330"/>
          </a:xfrm>
          <a:prstGeom prst="rect">
            <a:avLst/>
          </a:prstGeom>
          <a:noFill/>
        </p:spPr>
        <p:txBody>
          <a:bodyPr wrap="square" rtlCol="0">
            <a:spAutoFit/>
          </a:bodyPr>
          <a:lstStyle/>
          <a:p>
            <a:pPr algn="dist"/>
            <a:r>
              <a:rPr lang="zh-CN" altLang="en-US" sz="5400" b="1" smtClean="0">
                <a:latin typeface="+mn-ea"/>
              </a:rPr>
              <a:t>本课结束</a:t>
            </a:r>
            <a:endParaRPr lang="zh-CN" altLang="en-US" sz="5400" b="1">
              <a:latin typeface="+mn-ea"/>
            </a:endParaRPr>
          </a:p>
        </p:txBody>
      </p:sp>
      <p:sp>
        <p:nvSpPr>
          <p:cNvPr id="4" name="Rectangle 5"/>
          <p:cNvSpPr>
            <a:spLocks noChangeArrowheads="1"/>
          </p:cNvSpPr>
          <p:nvPr/>
        </p:nvSpPr>
        <p:spPr bwMode="auto">
          <a:xfrm>
            <a:off x="1981200" y="2025316"/>
            <a:ext cx="8460660" cy="1965675"/>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852345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110107" y="230739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基础</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110107" y="354094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探究</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191831"/>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一、平面镜成像的特点</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用平面镜观察自己的脸</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思考下列问题</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脸在镜子的前方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像成在镜子的</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方。</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当你远离或靠近平面镜时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像到镜面的距离</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变化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不变化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当你远离或靠近平面镜时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像的</a:t>
            </a:r>
            <a:r>
              <a:rPr lang="zh-CN" altLang="zh-CN" sz="2800" dirty="0" smtClean="0">
                <a:solidFill>
                  <a:srgbClr val="000000"/>
                </a:solidFill>
                <a:latin typeface="Times New Roman" panose="02020603050405020304" pitchFamily="18" charset="0"/>
                <a:cs typeface="Times New Roman" panose="02020603050405020304" pitchFamily="18" charset="0"/>
              </a:rPr>
              <a:t>大小</a:t>
            </a:r>
            <a:r>
              <a:rPr lang="en-US" altLang="zh-CN" sz="2800" i="1" dirty="0">
                <a:solidFill>
                  <a:srgbClr val="000000"/>
                </a:solidFill>
                <a:latin typeface="Times New Roman" panose="02020603050405020304" pitchFamily="18" charset="0"/>
                <a:cs typeface="Times New Roman" panose="02020603050405020304" pitchFamily="18" charset="0"/>
              </a:rPr>
              <a:t>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变化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不变化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在镜后用一光屏承接</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能</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不能</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接到脸的像。</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6027150" y="2867872"/>
            <a:ext cx="633507"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后</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7601607" y="342495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变化</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6335490" y="4522893"/>
            <a:ext cx="1351652"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不</a:t>
            </a:r>
            <a:r>
              <a:rPr lang="zh-CN" altLang="zh-CN" sz="2800" dirty="0" smtClean="0">
                <a:solidFill>
                  <a:srgbClr val="FF0000"/>
                </a:solidFill>
                <a:latin typeface="Times New Roman" panose="02020603050405020304" pitchFamily="18" charset="0"/>
                <a:cs typeface="Times New Roman" panose="02020603050405020304" pitchFamily="18" charset="0"/>
              </a:rPr>
              <a:t>变化</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4401676" y="5080552"/>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不能</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260089"/>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二、平面镜成虚像的原理</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smtClean="0">
                <a:solidFill>
                  <a:srgbClr val="000000"/>
                </a:solidFill>
                <a:latin typeface="Times New Roman" panose="02020603050405020304" pitchFamily="18" charset="0"/>
                <a:cs typeface="Times New Roman" panose="02020603050405020304" pitchFamily="18" charset="0"/>
              </a:rPr>
              <a:t>平面镜</a:t>
            </a:r>
            <a:r>
              <a:rPr lang="zh-CN" altLang="zh-CN" sz="2800" dirty="0">
                <a:solidFill>
                  <a:srgbClr val="000000"/>
                </a:solidFill>
                <a:latin typeface="Times New Roman" panose="02020603050405020304" pitchFamily="18" charset="0"/>
                <a:cs typeface="Times New Roman" panose="02020603050405020304" pitchFamily="18" charset="0"/>
              </a:rPr>
              <a:t>成像的原理是</a:t>
            </a:r>
            <a:r>
              <a:rPr lang="en-US" altLang="zh-CN" sz="2800" i="1" dirty="0">
                <a:solidFill>
                  <a:srgbClr val="000000"/>
                </a:solidFill>
                <a:latin typeface="Times New Roman" panose="02020603050405020304" pitchFamily="18" charset="0"/>
                <a:cs typeface="Times New Roman" panose="02020603050405020304" pitchFamily="18" charset="0"/>
              </a:rPr>
              <a:t>________________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三、平面镜的应用</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smtClean="0">
                <a:solidFill>
                  <a:srgbClr val="000000"/>
                </a:solidFill>
                <a:latin typeface="Times New Roman" panose="02020603050405020304" pitchFamily="18" charset="0"/>
                <a:cs typeface="Times New Roman" panose="02020603050405020304" pitchFamily="18" charset="0"/>
              </a:rPr>
              <a:t>平面镜</a:t>
            </a:r>
            <a:r>
              <a:rPr lang="zh-CN" altLang="zh-CN" sz="2800" dirty="0">
                <a:solidFill>
                  <a:srgbClr val="000000"/>
                </a:solidFill>
                <a:latin typeface="Times New Roman" panose="02020603050405020304" pitchFamily="18" charset="0"/>
                <a:cs typeface="Times New Roman" panose="02020603050405020304" pitchFamily="18" charset="0"/>
              </a:rPr>
              <a:t>成像的应用有</a:t>
            </a:r>
            <a:r>
              <a:rPr lang="en-US" altLang="zh-CN" sz="2800" i="1" dirty="0" smtClean="0">
                <a:solidFill>
                  <a:srgbClr val="000000"/>
                </a:solidFill>
                <a:latin typeface="Times New Roman" panose="02020603050405020304" pitchFamily="18" charset="0"/>
                <a:cs typeface="Times New Roman" panose="02020603050405020304" pitchFamily="18" charset="0"/>
              </a:rPr>
              <a:t>____</a:t>
            </a:r>
            <a:r>
              <a:rPr lang="en-US" altLang="zh-CN" sz="2800" i="1" dirty="0">
                <a:solidFill>
                  <a:srgbClr val="000000"/>
                </a:solidFill>
                <a:latin typeface="Times New Roman" panose="02020603050405020304" pitchFamily="18" charset="0"/>
                <a:cs typeface="Times New Roman" panose="02020603050405020304" pitchFamily="18" charset="0"/>
              </a:rPr>
              <a:t>______</a:t>
            </a:r>
            <a:r>
              <a:rPr lang="en-US" altLang="zh-CN" sz="2800" i="1" dirty="0" smtClean="0">
                <a:solidFill>
                  <a:srgbClr val="000000"/>
                </a:solidFill>
                <a:latin typeface="Times New Roman" panose="02020603050405020304" pitchFamily="18" charset="0"/>
                <a:cs typeface="Times New Roman" panose="02020603050405020304" pitchFamily="18" charset="0"/>
              </a:rPr>
              <a:t>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______</a:t>
            </a:r>
            <a:r>
              <a:rPr lang="en-US" altLang="zh-CN" sz="2800" i="1" dirty="0">
                <a:solidFill>
                  <a:srgbClr val="000000"/>
                </a:solidFill>
                <a:latin typeface="Times New Roman" panose="02020603050405020304" pitchFamily="18" charset="0"/>
                <a:cs typeface="Times New Roman" panose="02020603050405020304" pitchFamily="18" charset="0"/>
              </a:rPr>
              <a:t>______</a:t>
            </a:r>
            <a:r>
              <a:rPr lang="en-US" altLang="zh-CN" sz="2800" i="1" dirty="0" smtClean="0">
                <a:solidFill>
                  <a:srgbClr val="000000"/>
                </a:solidFill>
                <a:latin typeface="Times New Roman" panose="02020603050405020304" pitchFamily="18" charset="0"/>
                <a:cs typeface="Times New Roman" panose="02020603050405020304" pitchFamily="18" charset="0"/>
              </a:rPr>
              <a:t>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a:spLocks noChangeAspect="1"/>
          </p:cNvSpPr>
          <p:nvPr/>
        </p:nvSpPr>
        <p:spPr>
          <a:xfrm>
            <a:off x="4164724" y="2357412"/>
            <a:ext cx="1710725"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光的</a:t>
            </a:r>
            <a:r>
              <a:rPr lang="zh-CN" altLang="zh-CN" sz="2800" dirty="0" smtClean="0">
                <a:solidFill>
                  <a:srgbClr val="FF0000"/>
                </a:solidFill>
                <a:latin typeface="Times New Roman" panose="02020603050405020304" pitchFamily="18" charset="0"/>
                <a:cs typeface="Times New Roman" panose="02020603050405020304" pitchFamily="18" charset="0"/>
              </a:rPr>
              <a:t>反射</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605094" y="4039836"/>
            <a:ext cx="2787943"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检查牙齿的</a:t>
            </a:r>
            <a:r>
              <a:rPr lang="zh-CN" altLang="zh-CN" sz="2800" dirty="0" smtClean="0">
                <a:solidFill>
                  <a:srgbClr val="FF0000"/>
                </a:solidFill>
                <a:latin typeface="Times New Roman" panose="02020603050405020304" pitchFamily="18" charset="0"/>
                <a:cs typeface="Times New Roman" panose="02020603050405020304" pitchFamily="18" charset="0"/>
              </a:rPr>
              <a:t>口镜</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7074540" y="4029326"/>
            <a:ext cx="1351652" cy="652486"/>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潜望镜</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1850614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927307"/>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一、平面镜成像的特点</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平面镜所成的像为正立的虚像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平面镜所成像的大小与物体的大小相等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像和物体到平面镜的距离相等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像和物体的连线与镜面垂直。</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平面镜所成的像与物体关于镜面对称。</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524364"/>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右图是探究平面镜成像特点的实验装置图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下列关于实验的说法正确的是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en-US" altLang="zh-CN" sz="2800" dirty="0">
              <a:solidFill>
                <a:srgbClr val="000000"/>
              </a:solidFill>
              <a:latin typeface="Times New Roman" panose="02020603050405020304" pitchFamily="18" charset="0"/>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dirty="0" smtClean="0">
              <a:solidFill>
                <a:srgbClr val="000000"/>
              </a:solidFill>
              <a:latin typeface="Times New Roman" panose="02020603050405020304" pitchFamily="18" charset="0"/>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实验中的平面镜用玻璃板代替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目的是使蜡烛</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的像更清晰</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实验使用相同的蜡烛</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目的是比较像与物的大小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将光屏放到点燃的蜡烛</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的像的位置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光屏能承接到像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cs typeface="Times New Roman" panose="02020603050405020304" pitchFamily="18" charset="0"/>
              </a:rPr>
              <a:t>改变</a:t>
            </a:r>
            <a:r>
              <a:rPr lang="zh-CN" altLang="zh-CN" sz="2800" dirty="0">
                <a:solidFill>
                  <a:srgbClr val="000000"/>
                </a:solidFill>
                <a:latin typeface="Times New Roman" panose="02020603050405020304" pitchFamily="18" charset="0"/>
                <a:cs typeface="Times New Roman" panose="02020603050405020304" pitchFamily="18" charset="0"/>
              </a:rPr>
              <a:t>点燃的蜡烛</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的位置多次实验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这样可以减小实验误差</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14" name="NW8TRX134.eps" descr="id:2147488182;FounderCES"/>
          <p:cNvPicPr/>
          <p:nvPr/>
        </p:nvPicPr>
        <p:blipFill>
          <a:blip r:embed="rId2">
            <a:clrChange>
              <a:clrFrom>
                <a:srgbClr val="FFFFFF"/>
              </a:clrFrom>
              <a:clrTo>
                <a:srgbClr val="FFFFFF">
                  <a:alpha val="0"/>
                </a:srgbClr>
              </a:clrTo>
            </a:clrChange>
          </a:blip>
          <a:stretch>
            <a:fillRect/>
          </a:stretch>
        </p:blipFill>
        <p:spPr>
          <a:xfrm>
            <a:off x="3880605" y="1729947"/>
            <a:ext cx="2919589" cy="1594783"/>
          </a:xfrm>
          <a:prstGeom prst="rect">
            <a:avLst/>
          </a:prstGeom>
        </p:spPr>
      </p:pic>
      <p:sp>
        <p:nvSpPr>
          <p:cNvPr id="15" name="矩形 14"/>
          <p:cNvSpPr>
            <a:spLocks noChangeAspect="1"/>
          </p:cNvSpPr>
          <p:nvPr/>
        </p:nvSpPr>
        <p:spPr>
          <a:xfrm>
            <a:off x="2555092" y="1093508"/>
            <a:ext cx="423514"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B</a:t>
            </a:r>
            <a:endParaRPr lang="zh-CN" altLang="en-US" sz="2800" dirty="0"/>
          </a:p>
        </p:txBody>
      </p:sp>
    </p:spTree>
    <p:extLst>
      <p:ext uri="{BB962C8B-B14F-4D97-AF65-F5344CB8AC3E}">
        <p14:creationId xmlns:p14="http://schemas.microsoft.com/office/powerpoint/2010/main" val="993418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22053"/>
            <a:ext cx="11430000" cy="395467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使用平面镜时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只能成像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而不能透光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不容易确定像的位置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用薄平板玻璃时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既能成像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又能透光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便于确定出像的位置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没有平面镜成像清晰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错误。为了比较蜡烛的像与蜡烛的大小关系</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所用的两支蜡烛</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是完全相同的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正确。因为光屏只能接收实像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不能接收虚像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所以将光屏放到点燃的蜡烛</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的像的位置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光屏不能接收到烛焰的像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从而说明平面镜成的像是虚像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错误。探究平面镜成像特点的实验中进行多次实验的目的是避免实验的偶然性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得出普遍规律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016843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67513"/>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二、怎样理解平面镜成像的原理</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平面镜成像原理分析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如图所示。</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5" name="NW8TRX138.eps" descr="id:2147488196;FounderCES"/>
          <p:cNvPicPr/>
          <p:nvPr/>
        </p:nvPicPr>
        <p:blipFill>
          <a:blip r:embed="rId2">
            <a:clrChange>
              <a:clrFrom>
                <a:srgbClr val="FFFFFF"/>
              </a:clrFrom>
              <a:clrTo>
                <a:srgbClr val="FFFFFF">
                  <a:alpha val="0"/>
                </a:srgbClr>
              </a:clrTo>
            </a:clrChange>
          </a:blip>
          <a:stretch>
            <a:fillRect/>
          </a:stretch>
        </p:blipFill>
        <p:spPr>
          <a:xfrm>
            <a:off x="4052712" y="1631929"/>
            <a:ext cx="3251978" cy="1950567"/>
          </a:xfrm>
          <a:prstGeom prst="rect">
            <a:avLst/>
          </a:prstGeom>
        </p:spPr>
      </p:pic>
      <p:sp>
        <p:nvSpPr>
          <p:cNvPr id="4" name="矩形 3"/>
          <p:cNvSpPr>
            <a:spLocks noChangeAspect="1"/>
          </p:cNvSpPr>
          <p:nvPr/>
        </p:nvSpPr>
        <p:spPr>
          <a:xfrm>
            <a:off x="381000" y="3676871"/>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光源</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发出的一部分射向平面镜的光线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经平面镜反射后进入眼睛</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引起视觉。我们感觉光好像是从图中的</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发出的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而实际上平面镜后并不存在光源</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因此我们把</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叫作</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的虚像。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047502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NW8TRX139.eps" descr="id:2147488210;FounderCES"/>
          <p:cNvPicPr/>
          <p:nvPr/>
        </p:nvPicPr>
        <p:blipFill>
          <a:blip r:embed="rId2">
            <a:clrChange>
              <a:clrFrom>
                <a:srgbClr val="FFFFFF"/>
              </a:clrFrom>
              <a:clrTo>
                <a:srgbClr val="FFFFFF">
                  <a:alpha val="0"/>
                </a:srgbClr>
              </a:clrTo>
            </a:clrChange>
          </a:blip>
          <a:stretch>
            <a:fillRect/>
          </a:stretch>
        </p:blipFill>
        <p:spPr>
          <a:xfrm>
            <a:off x="5352492" y="1903243"/>
            <a:ext cx="1132391" cy="1767028"/>
          </a:xfrm>
          <a:prstGeom prst="rect">
            <a:avLst/>
          </a:prstGeom>
        </p:spPr>
      </p:pic>
      <p:sp>
        <p:nvSpPr>
          <p:cNvPr id="3" name="矩形 2"/>
          <p:cNvSpPr>
            <a:spLocks noChangeAspect="1"/>
          </p:cNvSpPr>
          <p:nvPr/>
        </p:nvSpPr>
        <p:spPr>
          <a:xfrm>
            <a:off x="381000" y="178674"/>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平面镜前有一点光源</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作一条从光源</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射出的光线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使它经平面镜反射后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恰好经过</a:t>
            </a:r>
            <a:r>
              <a:rPr lang="en-US" altLang="zh-CN" sz="2800" i="1"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点。图中的数字符号表示的是确定光源</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射出的光线时作图的先后次序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其中作图过程正确的是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7" name="NW8TRX140.eps" descr="id:2147488217;FounderCES"/>
          <p:cNvPicPr/>
          <p:nvPr/>
        </p:nvPicPr>
        <p:blipFill>
          <a:blip r:embed="rId3">
            <a:clrChange>
              <a:clrFrom>
                <a:srgbClr val="FFFFFF"/>
              </a:clrFrom>
              <a:clrTo>
                <a:srgbClr val="FFFFFF">
                  <a:alpha val="0"/>
                </a:srgbClr>
              </a:clrTo>
            </a:clrChange>
          </a:blip>
          <a:stretch>
            <a:fillRect/>
          </a:stretch>
        </p:blipFill>
        <p:spPr>
          <a:xfrm>
            <a:off x="839076" y="3792122"/>
            <a:ext cx="10397534" cy="2263399"/>
          </a:xfrm>
          <a:prstGeom prst="rect">
            <a:avLst/>
          </a:prstGeom>
        </p:spPr>
      </p:pic>
      <p:sp>
        <p:nvSpPr>
          <p:cNvPr id="8" name="矩形 7"/>
          <p:cNvSpPr>
            <a:spLocks noChangeAspect="1"/>
          </p:cNvSpPr>
          <p:nvPr/>
        </p:nvSpPr>
        <p:spPr>
          <a:xfrm>
            <a:off x="8630071" y="1293079"/>
            <a:ext cx="423514"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C</a:t>
            </a:r>
            <a:endParaRPr lang="zh-CN" altLang="en-US" sz="2800" dirty="0"/>
          </a:p>
        </p:txBody>
      </p:sp>
    </p:spTree>
    <p:extLst>
      <p:ext uri="{BB962C8B-B14F-4D97-AF65-F5344CB8AC3E}">
        <p14:creationId xmlns:p14="http://schemas.microsoft.com/office/powerpoint/2010/main" val="409264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docProps/app.xml><?xml version="1.0" encoding="utf-8"?>
<Properties xmlns="http://schemas.openxmlformats.org/officeDocument/2006/extended-properties" xmlns:vt="http://schemas.openxmlformats.org/officeDocument/2006/docPropsVTypes">
  <Template>新模板</Template>
  <TotalTime>298</TotalTime>
  <Words>797</Words>
  <Application>Microsoft Office PowerPoint</Application>
  <PresentationFormat>宽屏</PresentationFormat>
  <Paragraphs>56</Paragraphs>
  <Slides>13</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13</vt:i4>
      </vt:variant>
    </vt:vector>
  </HeadingPairs>
  <TitlesOfParts>
    <vt:vector size="26" baseType="lpstr">
      <vt:lpstr>NEU-BZ-S92</vt:lpstr>
      <vt:lpstr>仿宋</vt:lpstr>
      <vt:lpstr>黑体</vt:lpstr>
      <vt:lpstr>华文隶书</vt:lpstr>
      <vt:lpstr>楷体</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39</cp:revision>
  <dcterms:created xsi:type="dcterms:W3CDTF">2021-07-19T03:09:34Z</dcterms:created>
  <dcterms:modified xsi:type="dcterms:W3CDTF">2024-09-30T01:38:55Z</dcterms:modified>
</cp:coreProperties>
</file>