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7"/>
  </p:notesMasterIdLst>
  <p:sldIdLst>
    <p:sldId id="744" r:id="rId2"/>
    <p:sldId id="737" r:id="rId3"/>
    <p:sldId id="738" r:id="rId4"/>
    <p:sldId id="753" r:id="rId5"/>
    <p:sldId id="754" r:id="rId6"/>
    <p:sldId id="740" r:id="rId7"/>
    <p:sldId id="755" r:id="rId8"/>
    <p:sldId id="756" r:id="rId9"/>
    <p:sldId id="757" r:id="rId10"/>
    <p:sldId id="751" r:id="rId11"/>
    <p:sldId id="758" r:id="rId12"/>
    <p:sldId id="759" r:id="rId13"/>
    <p:sldId id="760" r:id="rId14"/>
    <p:sldId id="761" r:id="rId15"/>
    <p:sldId id="762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883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6417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8862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60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2026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5907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9164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3435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764814" y="3318537"/>
            <a:ext cx="10001969" cy="2211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Discovering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Structures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1136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do/are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(do) voluntary work this summer vacation.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new TV play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begins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(begin) at 7:00 p.m.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(3)As soon as 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arrives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(arrive)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there,he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check in the hotel.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00371" y="1909684"/>
            <a:ext cx="504056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196378" y="2373782"/>
            <a:ext cx="503485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304941" y="3067491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4300862" y="3531589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604774" y="3626998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3600797" y="4091096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矩形 2"/>
          <p:cNvSpPr>
            <a:spLocks noChangeAspect="1"/>
          </p:cNvSpPr>
          <p:nvPr/>
        </p:nvSpPr>
        <p:spPr>
          <a:xfrm>
            <a:off x="4798227" y="532712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即学即</a:t>
            </a:r>
            <a:r>
              <a:rPr lang="zh-CN" altLang="zh-CN" dirty="0" smtClean="0">
                <a:solidFill>
                  <a:schemeClr val="tx1"/>
                </a:solidFill>
              </a:rPr>
              <a:t>练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她今晚将动身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上海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leaving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Shanghai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tonight.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火车将在明天早上七点出发。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train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seven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tomorrow morning.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他打算将来接管父亲的公司。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control of his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company.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62384" y="1482671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1358039" y="1946769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637012" y="1487813"/>
            <a:ext cx="20439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632667" y="1951911"/>
            <a:ext cx="204159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736928" y="1492318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732723" y="1956416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456225" y="2602525"/>
            <a:ext cx="164202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451881" y="3066623"/>
            <a:ext cx="16401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4200065" y="2602525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4195860" y="3066623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5731927" y="2601414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5727890" y="3065512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1229038" y="4410644"/>
            <a:ext cx="135704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1224533" y="4874742"/>
            <a:ext cx="135551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2687016" y="4410644"/>
            <a:ext cx="149275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2682589" y="4874742"/>
            <a:ext cx="14910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4224247" y="4410644"/>
            <a:ext cx="149275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4219820" y="4874742"/>
            <a:ext cx="14910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5803880" y="4410644"/>
            <a:ext cx="149275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5799453" y="4874742"/>
            <a:ext cx="14910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141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3" grpId="0" animBg="1"/>
      <p:bldP spid="15" grpId="0" animBg="1"/>
      <p:bldP spid="17" grpId="0" animBg="1"/>
      <p:bldP spid="19" grpId="0" animBg="1"/>
      <p:bldP spid="21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44642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这位客人明天早上要去海南。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guest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 _______ 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Hainan tomorrow morning.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退休后你打算做什么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 _____ ______ ______ ____ 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retirement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瞧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快下雨了。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______ _______ _______ ______ 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横卷形 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448669" y="2637248"/>
            <a:ext cx="35012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is         going       to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72849" y="3816151"/>
            <a:ext cx="717433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What </a:t>
            </a:r>
            <a:r>
              <a:rPr lang="en-US" altLang="zh-CN" dirty="0" smtClean="0">
                <a:ea typeface="宋体" panose="02010600030101010101" pitchFamily="2" charset="-122"/>
              </a:rPr>
              <a:t>    are      you     going     to      do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904135" y="5005095"/>
            <a:ext cx="668163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It </a:t>
            </a:r>
            <a:r>
              <a:rPr lang="en-US" altLang="zh-CN" dirty="0" smtClean="0">
                <a:ea typeface="宋体" panose="02010600030101010101" pitchFamily="2" charset="-122"/>
              </a:rPr>
              <a:t>          is          going         to      rain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5533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2626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努力一把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你就会成功的。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 hard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 ____________.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我们继续干这项工作吗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 ________ ________with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work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格林一家正要吃早饭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这时有人敲门。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Greens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 ______ ______ 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when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someone knocked at the door.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我打算今天下午打扫房间。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 ________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room this afternoon.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00797" y="833855"/>
            <a:ext cx="383470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you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ll           succeed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0477" y="2026461"/>
            <a:ext cx="643535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Are                 to           go             on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658800" y="3190411"/>
            <a:ext cx="730475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were </a:t>
            </a:r>
            <a:r>
              <a:rPr lang="en-US" altLang="zh-CN" dirty="0" smtClean="0">
                <a:ea typeface="宋体" panose="02010600030101010101" pitchFamily="2" charset="-122"/>
              </a:rPr>
              <a:t>   about       to        have    breakfast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78541" y="4939106"/>
            <a:ext cx="280557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am </a:t>
            </a:r>
            <a:r>
              <a:rPr lang="en-US" altLang="zh-CN" dirty="0" smtClean="0">
                <a:ea typeface="宋体" panose="02010600030101010101" pitchFamily="2" charset="-122"/>
              </a:rPr>
              <a:t>    cleaning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590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3200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二、用适当的时态完成短文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brother 1.______________(graduate) from high school this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Friday.He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2.______________(make) a journey two days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later.Now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3. ______________ (work) out a plan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it.If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4. ______________ (rain),he 5.______________(take) a bus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bus 6. ______________ (start) at 5:00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a.m.on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Sunday.So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has to get up early that 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02255" y="1171313"/>
            <a:ext cx="260039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is </a:t>
            </a:r>
            <a:r>
              <a:rPr lang="en-US" altLang="zh-CN" dirty="0" smtClean="0">
                <a:ea typeface="宋体" panose="02010600030101010101" pitchFamily="2" charset="-122"/>
              </a:rPr>
              <a:t>graduating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270725" y="1773587"/>
            <a:ext cx="312457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is going to </a:t>
            </a:r>
            <a:r>
              <a:rPr lang="en-US" altLang="zh-CN" dirty="0" smtClean="0">
                <a:ea typeface="宋体" panose="02010600030101010101" pitchFamily="2" charset="-122"/>
              </a:rPr>
              <a:t>make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456781" y="2360979"/>
            <a:ext cx="212269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is </a:t>
            </a:r>
            <a:r>
              <a:rPr lang="en-US" altLang="zh-CN" dirty="0" smtClean="0">
                <a:ea typeface="宋体" panose="02010600030101010101" pitchFamily="2" charset="-122"/>
              </a:rPr>
              <a:t>working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472498" y="2936737"/>
            <a:ext cx="11769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rains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193085" y="2936737"/>
            <a:ext cx="177965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will </a:t>
            </a:r>
            <a:r>
              <a:rPr lang="en-US" altLang="zh-CN" dirty="0" smtClean="0">
                <a:ea typeface="宋体" panose="02010600030101010101" pitchFamily="2" charset="-122"/>
              </a:rPr>
              <a:t>take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024733" y="3523105"/>
            <a:ext cx="126829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starts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142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601761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" action="ppaction://noaction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768298" y="1943602"/>
            <a:ext cx="39950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现在进行时表示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558690" y="127836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solidFill>
                  <a:schemeClr val="tx1"/>
                </a:solidFill>
              </a:rPr>
              <a:t>语法图解</a:t>
            </a:r>
          </a:p>
        </p:txBody>
      </p:sp>
      <p:pic>
        <p:nvPicPr>
          <p:cNvPr id="7" name="NEG1QCRG04X.eps" descr="id:21474985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20079" y="2690776"/>
            <a:ext cx="10081518" cy="239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探究发现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1.We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having an English class now.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2.He is leaving for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Beijing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 week.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3.We are coming soon.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bird is singing in the tree.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5.How long are you staying there?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6.Are you starting tomorrow?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25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思考发现H.eps" descr="id:21474864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64893" y="1552425"/>
            <a:ext cx="2195423" cy="655608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61950" y="2299968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表示动作正在进行的句子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1,4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表示将来意义的句子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2,3,5,6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46375" y="2379922"/>
            <a:ext cx="15841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342030" y="2844020"/>
            <a:ext cx="15823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536901" y="2969725"/>
            <a:ext cx="15841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532556" y="3433823"/>
            <a:ext cx="158238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06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8536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语法精析</a:t>
            </a: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进行时表示将来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现在进行时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 doing)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表示计划安排好要采取的行动或要做的事情。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Sam is taking advanced literature next term.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萨姆下学期要选修高级文学。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英语中表示将来意义的表达方式还有以下几种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(1)will/shall 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表示将来某时将要发生的动作或存在的状态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也用于事先没有计划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临时做决定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在含有时间和条件状语从句的句子中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主句常用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will 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表示将来。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will be 18 next year.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明年他就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岁了。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(2)be going to 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常表示打算、计划、决定要做某事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还用于根据客观迹象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推测某一动作将要发生时。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at the black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clouds!It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going to rain.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看看那些乌云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要下雨了。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959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63823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一般现在时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按时间表或计划要发生的未来的动作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 off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也用于状语从句中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即常说的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主将从现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gets off at the next stop.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他下一站下车。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59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2114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(4)be about to do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正要做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an hour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等具体的时间状语连用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常用的结构是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about to do...when...,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正要做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was about to go out when someone knocked at the door.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我正要出去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这时有人敲门。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(5)be to do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表示按计划中的约定或按职责、义务、要求必须去做的事或即将发生的动作。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highway is to be open to traffic in September.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这条公路将在九月份通车。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32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</TotalTime>
  <Words>659</Words>
  <Application>Microsoft Office PowerPoint</Application>
  <PresentationFormat>自定义</PresentationFormat>
  <Paragraphs>82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96</cp:revision>
  <dcterms:created xsi:type="dcterms:W3CDTF">2020-07-20T09:37:23Z</dcterms:created>
  <dcterms:modified xsi:type="dcterms:W3CDTF">2024-09-27T01:38:22Z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