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27"/>
  </p:notesMasterIdLst>
  <p:sldIdLst>
    <p:sldId id="744" r:id="rId2"/>
    <p:sldId id="737" r:id="rId3"/>
    <p:sldId id="738" r:id="rId4"/>
    <p:sldId id="754" r:id="rId5"/>
    <p:sldId id="753" r:id="rId6"/>
    <p:sldId id="756" r:id="rId7"/>
    <p:sldId id="758" r:id="rId8"/>
    <p:sldId id="740" r:id="rId9"/>
    <p:sldId id="759" r:id="rId10"/>
    <p:sldId id="760" r:id="rId11"/>
    <p:sldId id="761" r:id="rId12"/>
    <p:sldId id="762" r:id="rId13"/>
    <p:sldId id="751" r:id="rId14"/>
    <p:sldId id="764" r:id="rId15"/>
    <p:sldId id="765" r:id="rId16"/>
    <p:sldId id="766" r:id="rId17"/>
    <p:sldId id="752" r:id="rId18"/>
    <p:sldId id="767" r:id="rId19"/>
    <p:sldId id="768" r:id="rId20"/>
    <p:sldId id="769" r:id="rId21"/>
    <p:sldId id="770" r:id="rId22"/>
    <p:sldId id="771" r:id="rId23"/>
    <p:sldId id="772" r:id="rId24"/>
    <p:sldId id="773" r:id="rId25"/>
    <p:sldId id="774" r:id="rId2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5054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247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16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423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9288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56360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78438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0.xml"/><Relationship Id="rId4" Type="http://schemas.openxmlformats.org/officeDocument/2006/relationships/slide" Target="slide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764814" y="3308027"/>
            <a:ext cx="10001969" cy="2211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endParaRPr lang="en-US" altLang="zh-CN" sz="6000" dirty="0" smtClean="0">
              <a:solidFill>
                <a:srgbClr val="7030A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Discovering</a:t>
            </a: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Structures</a:t>
            </a:r>
            <a:endParaRPr lang="zh-CN" altLang="zh-CN" sz="60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(4)Many birds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survive the cold winter.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许多鸟没能活过那个寒冬。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(5)The old lady survived her husband by five years.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这位老妇人在她的丈夫去世后又活了五年。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43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(1)Of the six people injured in the car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crash,only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two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survived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(survive).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Smith survived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sister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eleven years.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travellers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trapped on the lonely island survived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fish caught in the sea.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2445" y="2458757"/>
            <a:ext cx="180020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28273" y="2922855"/>
            <a:ext cx="17981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6265093" y="3086239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260748" y="3550337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368831" y="4248199"/>
            <a:ext cx="97064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364370" y="4712297"/>
            <a:ext cx="9695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951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8390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soldiers built shelters for the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survivors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(survive) around the clock.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(5)Experts said the chances of the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survival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(survive) were very small at that time.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95931" y="1652837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6991938" y="2116935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6613046" y="2818542"/>
            <a:ext cx="217980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6608930" y="3282640"/>
            <a:ext cx="217733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696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语法精析</a:t>
            </a: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定语从句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(1)——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关系代词</a:t>
            </a:r>
            <a:endParaRPr lang="zh-CN" altLang="zh-CN" dirty="0" smtClean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定语从句基本概述</a:t>
            </a:r>
            <a:endParaRPr lang="zh-CN" altLang="zh-CN" dirty="0" smtClean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定义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在复合句中修饰主句中的某一名词或代词的从句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叫作定语从句。它所修饰的名词或代词叫作先行词。引导定语从句的词叫关系词。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1912035"/>
              </p:ext>
            </p:extLst>
          </p:nvPr>
        </p:nvGraphicFramePr>
        <p:xfrm>
          <a:off x="-188913" y="3960167"/>
          <a:ext cx="11710988" cy="1246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文档" r:id="rId3" imgW="3826154" imgH="407177" progId="Word.Document.12">
                  <p:embed/>
                </p:oleObj>
              </mc:Choice>
              <mc:Fallback>
                <p:oleObj name="文档" r:id="rId3" imgW="3826154" imgH="40717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88913" y="3960167"/>
                        <a:ext cx="11710988" cy="1246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3741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关系代词的用法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(1)who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在定语从句中可以做主语或宾语。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(2)whom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在定语从句中做宾语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可以省略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也可以用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在定语从句中可以做主语、宾语或表语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做宾语时可以省略。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既可以指人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也可以指物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在定语从句中可以做主语、宾语或表语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做宾语时可以省略。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(5)whose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既可以修饰人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也可以修饰物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表示所属关系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,whose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在定语从句中做定语。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443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宜用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不宜用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引导定语从句的情况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先行词被序数词或形容词的最高级修饰时。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先行词是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或被它们修饰时。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先行词被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only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very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same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last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等修饰时。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先行词既有人又有物时。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主句是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引导的特殊疑问句时。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08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2245"/>
            <a:ext cx="10807700" cy="596272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宜用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不宜用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引导定语从句的情况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先行词是明确指人的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one,ones,anyone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等词时。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句型中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先行词指人时。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当先行词指人且是序数词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或被序数词修饰时。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有两个定语从句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先行词指人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其中一个已用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宜用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而不用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的情况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当关系代词前有介词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且先行词指物时。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当引导非限制性定语从句时。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当先行词是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those,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且指物时。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有两个定语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先行词指物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其中一个已用过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2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373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book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that/which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cost me ten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well worth reading.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man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who/that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playing football is very popular among us.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3)Danny was the man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who/whom/that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rescued from the ruins.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 the person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suitcase was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brown.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55336" y="1317139"/>
            <a:ext cx="26375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2951479" y="1781237"/>
            <a:ext cx="2634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2812913" y="2487485"/>
            <a:ext cx="23000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808709" y="2951583"/>
            <a:ext cx="229745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756781" y="3676958"/>
            <a:ext cx="352453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4752925" y="4141056"/>
            <a:ext cx="352054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810752" y="4828183"/>
            <a:ext cx="276935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5807309" y="5292281"/>
            <a:ext cx="276622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矩形 2"/>
          <p:cNvSpPr>
            <a:spLocks noChangeAspect="1"/>
          </p:cNvSpPr>
          <p:nvPr/>
        </p:nvSpPr>
        <p:spPr>
          <a:xfrm>
            <a:off x="4779962" y="61225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即学即</a:t>
            </a:r>
            <a:r>
              <a:rPr lang="zh-CN" altLang="zh-CN" dirty="0" smtClean="0">
                <a:solidFill>
                  <a:schemeClr val="tx1"/>
                </a:solidFill>
              </a:rPr>
              <a:t>练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19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(5)Many westerners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who/that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come to China like Chinese food.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(6)Let me show you the novel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which/that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borrowed just now.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7)That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new machine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whose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parts are too small to be seen.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52985" y="999495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4349107" y="1463593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980355" y="2183718"/>
            <a:ext cx="325804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5977061" y="2647816"/>
            <a:ext cx="325435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734484" y="3349901"/>
            <a:ext cx="18390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5730387" y="3813999"/>
            <a:ext cx="1836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744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71980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(8)The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woman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who/whom/that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talked with yesterday will come here tomorrow.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(9)This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the professor from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whom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learnt a lot.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10)Great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changes have taken place in the city in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are working.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88870" y="787679"/>
            <a:ext cx="345228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3384773" y="1251777"/>
            <a:ext cx="344837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761037" y="1980116"/>
            <a:ext cx="18390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5756940" y="2444214"/>
            <a:ext cx="1836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9150228" y="3124209"/>
            <a:ext cx="151990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9145951" y="3588307"/>
            <a:ext cx="151818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7308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8638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60012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7204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1.Have you read the book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written by Mark Twain?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 the number of people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lost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their homes in the disaster.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earthquake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city in 1906 was one of the biggest earthquakes in American history.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051467" y="1954453"/>
            <a:ext cx="215475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which/that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795485" y="3131829"/>
            <a:ext cx="183575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who/that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744813" y="4309697"/>
            <a:ext cx="215475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that/which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095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4.My father bought a new bike for 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price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added up to more than 1,000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said she would do anything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 her mother recover from the disease.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6.Allan is the boy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mother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teacher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7.The writer and his work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told me are really famous.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8.All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need is enough rest after long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hours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561237" y="215751"/>
            <a:ext cx="135966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whose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841157" y="1378389"/>
            <a:ext cx="99257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that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960837" y="2563211"/>
            <a:ext cx="135966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whose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689029" y="3147059"/>
            <a:ext cx="99257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that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016621" y="4320207"/>
            <a:ext cx="99257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that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830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6066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9.Anyone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helped to save the drowning girl is worth praising.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10.The boy and the dog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picture are very lovely.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736701" y="1572420"/>
            <a:ext cx="10166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who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184973" y="2728885"/>
            <a:ext cx="99257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that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4005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-123269"/>
            <a:ext cx="10807700" cy="65925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二、将下列句子合并为一句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1.He has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friend.She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fond of listening to music.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has a friend who/that is fond of listening to music.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2.Last week Mary wore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dress.Her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mother bought it for her birthday.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 Last week Mary wore the dress that/which her mother bought for her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birthday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girl is from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America.Her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mother is a nurse.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girl whose mother is a nurse is from America.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4.Who is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man?He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drawing a picture over there.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 is the man that is drawing a picture over there?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789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3265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汤姆是通过这次考试的男孩之一。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 is one of the boys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 _____ _______ _____ ______.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这是我读过的最好的书。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This is the best book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 _______ _______ _______.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在地震中死亡的人和动物难以计数。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 and the animals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 _______ 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in the earthquake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difficult to count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谁是昨天最后一个到达的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Who was the last one _______ ________ 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464893" y="1307243"/>
            <a:ext cx="602120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who </a:t>
            </a:r>
            <a:r>
              <a:rPr lang="en-US" altLang="zh-CN" dirty="0" smtClean="0">
                <a:ea typeface="宋体" panose="02010600030101010101" pitchFamily="2" charset="-122"/>
              </a:rPr>
              <a:t>  have   passed     the     exam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464893" y="2466989"/>
            <a:ext cx="54388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that      </a:t>
            </a:r>
            <a:r>
              <a:rPr lang="en-US" altLang="zh-CN" dirty="0" smtClean="0">
                <a:ea typeface="宋体" panose="02010600030101010101" pitchFamily="2" charset="-122"/>
              </a:rPr>
              <a:t>I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</a:rPr>
              <a:t>ve      </a:t>
            </a:r>
            <a:r>
              <a:rPr lang="en-US" altLang="zh-CN" dirty="0" smtClean="0">
                <a:ea typeface="宋体" panose="02010600030101010101" pitchFamily="2" charset="-122"/>
              </a:rPr>
              <a:t>ever       read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677051" y="3647755"/>
            <a:ext cx="414305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that </a:t>
            </a:r>
            <a:r>
              <a:rPr lang="en-US" altLang="zh-CN" dirty="0" smtClean="0">
                <a:ea typeface="宋体" panose="02010600030101010101" pitchFamily="2" charset="-122"/>
              </a:rPr>
              <a:t>      were      killed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608909" y="5399528"/>
            <a:ext cx="521168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that </a:t>
            </a:r>
            <a:r>
              <a:rPr lang="en-US" altLang="zh-CN" dirty="0" smtClean="0">
                <a:ea typeface="宋体" panose="02010600030101010101" pitchFamily="2" charset="-122"/>
              </a:rPr>
              <a:t>    arrived       yesterday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88608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52323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90583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volcano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supply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供应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补给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;[pl.]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补给品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供应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供给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3.typhoon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台风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4.hurricane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尤指西大西洋的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飓风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2485" y="2546449"/>
            <a:ext cx="230425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788313" y="3010547"/>
            <a:ext cx="230164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81727" y="3193074"/>
            <a:ext cx="202698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777555" y="3657172"/>
            <a:ext cx="202468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740873" y="3720804"/>
            <a:ext cx="202698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2736701" y="4184902"/>
            <a:ext cx="202468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028905" y="4338150"/>
            <a:ext cx="49643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3024733" y="4802248"/>
            <a:ext cx="49587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横卷形 1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558690" y="1204792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认知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0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717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1.erupt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vi.&amp;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爆发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岩浆、烟等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喷出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eruption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爆发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2.survive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存活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幸存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艰难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度过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survival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幸存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生存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survivor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幸存者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生还者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3190" y="1348826"/>
            <a:ext cx="218450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909325" y="1812924"/>
            <a:ext cx="21820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008509" y="2471978"/>
            <a:ext cx="218450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004644" y="2936076"/>
            <a:ext cx="21820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004644" y="3063439"/>
            <a:ext cx="218450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1000779" y="3527537"/>
            <a:ext cx="21820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>
            <a:spLocks noChangeAspect="1"/>
          </p:cNvSpPr>
          <p:nvPr/>
        </p:nvSpPr>
        <p:spPr>
          <a:xfrm>
            <a:off x="361950" y="3710394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open air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露天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在户外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do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过去常常做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3.wake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醒来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叫醒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29165" y="4347932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824759" y="4812030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834949" y="4934530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830824" y="5398628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746322" y="5579901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1742044" y="6043999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774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1" grpId="0" animBg="1"/>
      <p:bldP spid="13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303428" y="-19487"/>
            <a:ext cx="4924746" cy="11957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+mn-ea"/>
              </a:rPr>
              <a:t>语法</a:t>
            </a:r>
            <a:r>
              <a:rPr lang="zh-CN" altLang="zh-CN" dirty="0" smtClean="0">
                <a:solidFill>
                  <a:schemeClr val="tx1"/>
                </a:solidFill>
                <a:latin typeface="+mn-ea"/>
              </a:rPr>
              <a:t>图解</a:t>
            </a:r>
            <a:endParaRPr lang="en-US" altLang="zh-CN" dirty="0" smtClean="0">
              <a:solidFill>
                <a:schemeClr val="tx1"/>
              </a:solidFill>
              <a:latin typeface="+mn-ea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定语</a:t>
            </a:r>
            <a:r>
              <a:rPr lang="zh-CN" altLang="zh-CN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从句</a:t>
            </a:r>
            <a:r>
              <a:rPr lang="en-US" altLang="zh-CN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(1)——</a:t>
            </a:r>
            <a:r>
              <a:rPr lang="zh-CN" altLang="zh-CN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关系</a:t>
            </a:r>
            <a:r>
              <a:rPr lang="zh-CN" altLang="zh-CN" dirty="0" smtClean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代词</a:t>
            </a:r>
            <a:endParaRPr lang="zh-CN" altLang="zh-CN" dirty="0">
              <a:solidFill>
                <a:schemeClr val="tx1"/>
              </a:solidFill>
              <a:effectLst/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" name="NEG1QCRG11X.eps" descr="id:21474992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08709" y="1176225"/>
            <a:ext cx="6336704" cy="5001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25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27764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探究发现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 teacher is a person who/that passes knowledge to students.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woman that/whom/who you met in the street is Kate.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3.This is the town which/that I visited last year.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boy whose father works abroad is 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deskmate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5.This is the room in which he lived before.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6.The teacher with whom I work knows French.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7.The plane landed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safely,which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made us very happy.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06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思考发现H.eps" descr="id:21474864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64893" y="366342"/>
            <a:ext cx="2195423" cy="65560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107984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指人或物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常做主语或宾语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做主语或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宾语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who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做主语或宾语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whom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在句中做宾语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whose  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为所属关系词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做定语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关系代词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whom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在定语从句中做介词的宾语时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从句常由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whom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即把介词提到了关系代词之前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引导非限制性定语从句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做主语或宾语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也可代替前面的整个句子。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293" y="1116769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895015" y="1580867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181963" y="1138389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7177838" y="1602487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862773" y="1711627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1858367" y="2175725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6514060" y="1700354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6510023" y="2164452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474197" y="2313852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1469992" y="2777950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8444997" y="2304020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8440960" y="2768118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65262" y="2888453"/>
            <a:ext cx="139310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461224" y="3352551"/>
            <a:ext cx="1391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361950" y="3460579"/>
            <a:ext cx="149080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连接符 27"/>
          <p:cNvCxnSpPr/>
          <p:nvPr/>
        </p:nvCxnSpPr>
        <p:spPr>
          <a:xfrm>
            <a:off x="357654" y="3924677"/>
            <a:ext cx="148911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2123874" y="3462162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/>
          <p:cNvCxnSpPr/>
          <p:nvPr/>
        </p:nvCxnSpPr>
        <p:spPr>
          <a:xfrm>
            <a:off x="2119837" y="3926260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403801" y="4066561"/>
            <a:ext cx="149080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/>
          <p:cNvCxnSpPr/>
          <p:nvPr/>
        </p:nvCxnSpPr>
        <p:spPr>
          <a:xfrm>
            <a:off x="399505" y="4530659"/>
            <a:ext cx="148911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14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 animBg="1"/>
      <p:bldP spid="12" grpId="0" animBg="1"/>
      <p:bldP spid="14" grpId="0" animBg="1"/>
      <p:bldP spid="16" grpId="0" animBg="1"/>
      <p:bldP spid="18" grpId="0" animBg="1"/>
      <p:bldP spid="27" grpId="0" animBg="1"/>
      <p:bldP spid="29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7117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looking for the people who survived the earthquake.(page 52)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它正在寻找地震后的幸存者。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survive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存活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幸存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艰难度过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464893" y="1039369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精讲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  <p:pic>
        <p:nvPicPr>
          <p:cNvPr id="8" name="NEG1QCRG12X.eps" descr="id:21474992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32645" y="3960167"/>
            <a:ext cx="6784858" cy="2200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9767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(1)Doctors say it is a miracle that he has survived.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医生说他能活下来是一个奇迹。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(2)Those creatures that are most suited to the environment will survive.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那些最适应环境的生物将会存活下来。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was the only person to survive the accident.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她是这次事故中的唯一幸存者。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82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506</TotalTime>
  <Words>1012</Words>
  <Application>Microsoft Office PowerPoint</Application>
  <PresentationFormat>自定义</PresentationFormat>
  <Paragraphs>138</Paragraphs>
  <Slides>25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NEU-BZ-S92</vt:lpstr>
      <vt:lpstr>方正书宋_GBK</vt:lpstr>
      <vt:lpstr>黑体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97</cp:revision>
  <dcterms:created xsi:type="dcterms:W3CDTF">2020-07-20T09:37:23Z</dcterms:created>
  <dcterms:modified xsi:type="dcterms:W3CDTF">2024-09-27T01:51:28Z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