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8"/>
  </p:notesMasterIdLst>
  <p:sldIdLst>
    <p:sldId id="744" r:id="rId2"/>
    <p:sldId id="737" r:id="rId3"/>
    <p:sldId id="738" r:id="rId4"/>
    <p:sldId id="753" r:id="rId5"/>
    <p:sldId id="754" r:id="rId6"/>
    <p:sldId id="755" r:id="rId7"/>
    <p:sldId id="740" r:id="rId8"/>
    <p:sldId id="756" r:id="rId9"/>
    <p:sldId id="759" r:id="rId10"/>
    <p:sldId id="757" r:id="rId11"/>
    <p:sldId id="758" r:id="rId12"/>
    <p:sldId id="751" r:id="rId13"/>
    <p:sldId id="760" r:id="rId14"/>
    <p:sldId id="761" r:id="rId15"/>
    <p:sldId id="762" r:id="rId16"/>
    <p:sldId id="763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74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62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53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82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9270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5389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50906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764814" y="3380035"/>
            <a:ext cx="10001969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陈述部分有情态动词时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附加疑问部分多用该情态动词。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must work hard at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chemistry,mustn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陈述部分有否定词时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附加疑问部分一般用肯定形式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若陈述部分有表示否定意义词缀的词时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附加疑问部分仍用否定形式。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nothing wrong with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felt unhappy with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result,didn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87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主语是第一人称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谓语动词是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think,suppose,believe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imagine,expect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如果宾语从句是否定形式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一般将否定形式转移到主句中来。陈述部分若已经是否定转移的句子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附加疑问部分的主语应与从句主语保持一致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且用肯定形式。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 that the news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true,is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65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3238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完成下列附加疑问句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often play badminton,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(2)Frank had a wonderful time yesterday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hiking this weekend,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(4)Everything is ready,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(5)John can hardly understand any Chinese,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47660" y="1912141"/>
            <a:ext cx="250566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843803" y="2376239"/>
            <a:ext cx="25028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965127" y="2461459"/>
            <a:ext cx="197237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961011" y="2925557"/>
            <a:ext cx="19701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485346" y="3048480"/>
            <a:ext cx="18464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6481117" y="3512578"/>
            <a:ext cx="18443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804967" y="3629575"/>
            <a:ext cx="18464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800738" y="4093673"/>
            <a:ext cx="18443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464413" y="4205639"/>
            <a:ext cx="16786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460081" y="4669737"/>
            <a:ext cx="167670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4617980" y="55663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即学即</a:t>
            </a:r>
            <a:r>
              <a:rPr lang="zh-CN" altLang="zh-CN" dirty="0" smtClean="0">
                <a:solidFill>
                  <a:schemeClr val="tx1"/>
                </a:solidFill>
              </a:rPr>
              <a:t>练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553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1.Few people are for the suggestion, 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2.Alice would like a banana,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food in the fridge,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are some foreign friends in the square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5.Everything seems all right,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6.You can speak French very fluently,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shopping by bus,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forget to inform me of the time,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371173" y="1280702"/>
            <a:ext cx="17048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</a:t>
            </a:r>
            <a:r>
              <a:rPr lang="en-US" altLang="zh-CN" dirty="0" smtClean="0">
                <a:ea typeface="宋体" panose="02010600030101010101" pitchFamily="2" charset="-122"/>
              </a:rPr>
              <a:t>they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74138" y="1870342"/>
            <a:ext cx="26019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wouldn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t she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52653" y="2453220"/>
            <a:ext cx="15686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there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447334" y="3036587"/>
            <a:ext cx="25310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aren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t there 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833045" y="3608457"/>
            <a:ext cx="19864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doesn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t it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325475" y="4209105"/>
            <a:ext cx="19864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can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t you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022274" y="4791485"/>
            <a:ext cx="16898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shall </a:t>
            </a:r>
            <a:r>
              <a:rPr lang="en-US" altLang="zh-CN" dirty="0" smtClean="0">
                <a:ea typeface="宋体" panose="02010600030101010101" pitchFamily="2" charset="-122"/>
              </a:rPr>
              <a:t>we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243142" y="5380255"/>
            <a:ext cx="16658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will </a:t>
            </a:r>
            <a:r>
              <a:rPr lang="en-US" altLang="zh-CN" dirty="0" smtClean="0">
                <a:ea typeface="宋体" panose="02010600030101010101" pitchFamily="2" charset="-122"/>
              </a:rPr>
              <a:t>you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134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48276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1141345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 the way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along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183382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.___________________,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Jim,what time is it?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2.You can ask our ______________for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done!You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______________the game at last.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idea ______________great!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5.Would you like to ______________and join us?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40557" y="1854849"/>
            <a:ext cx="22252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By the </a:t>
            </a:r>
            <a:r>
              <a:rPr lang="en-US" altLang="zh-CN" dirty="0" smtClean="0">
                <a:ea typeface="宋体" panose="02010600030101010101" pitchFamily="2" charset="-122"/>
              </a:rPr>
              <a:t>way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320877" y="2429933"/>
            <a:ext cx="15574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adviser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320877" y="3034184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won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917885" y="3627098"/>
            <a:ext cx="1495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sounds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208026" y="4183471"/>
            <a:ext cx="225895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come </a:t>
            </a:r>
            <a:r>
              <a:rPr lang="en-US" altLang="zh-CN" dirty="0" smtClean="0">
                <a:ea typeface="宋体" panose="02010600030101010101" pitchFamily="2" charset="-122"/>
              </a:rPr>
              <a:t>along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787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241"/>
            <a:ext cx="10807700" cy="55018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你不会游泳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 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—__________,__________ 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到了上羽毛球课的时间了。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badminton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我们需要一些志愿者。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__________ __________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57245" y="1397847"/>
            <a:ext cx="29770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can </a:t>
            </a:r>
            <a:r>
              <a:rPr lang="en-US" altLang="zh-CN" dirty="0" smtClean="0">
                <a:ea typeface="宋体" panose="02010600030101010101" pitchFamily="2" charset="-122"/>
              </a:rPr>
              <a:t>             you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96541" y="2567898"/>
            <a:ext cx="53505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Yes                 I                   can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6501" y="3744143"/>
            <a:ext cx="49092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It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s             time             for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84573" y="4901585"/>
            <a:ext cx="59763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need </a:t>
            </a:r>
            <a:r>
              <a:rPr lang="en-US" altLang="zh-CN" dirty="0" smtClean="0">
                <a:ea typeface="宋体" panose="02010600030101010101" pitchFamily="2" charset="-122"/>
              </a:rPr>
              <a:t>            some        volunteers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980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1492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" action="ppaction://noaction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519553" y="1101209"/>
            <a:ext cx="4099199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ea"/>
              </a:rPr>
              <a:t>语法图解</a:t>
            </a:r>
            <a:r>
              <a:rPr lang="en-US" altLang="zh-CN">
                <a:solidFill>
                  <a:schemeClr val="tx1"/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附加疑问句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-134648"/>
            <a:ext cx="1847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endParaRPr lang="zh-CN" altLang="en-US" dirty="0"/>
          </a:p>
        </p:txBody>
      </p:sp>
      <p:pic>
        <p:nvPicPr>
          <p:cNvPr id="6" name="23ZQC02.eps" descr="id:21474989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8845" y="1783876"/>
            <a:ext cx="9145016" cy="437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探究发现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reads a story for her son every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evening,doesn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little boy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read,can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3.Hangzhou is a beautiful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city,isn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will be a meeting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tonight,won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used to live in the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countryside,didn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usedn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6.They have never been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abroad,have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try,shall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any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noise,will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10.This is 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car,isn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附加疑问句主要用于口语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其作用是说话人向对方验证自己的陈述或者判断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也可以用于祈使句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表示请求或者建议。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6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863823"/>
            <a:ext cx="2195423" cy="65560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5914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附加疑问句通常由两部分构成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前一部分用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陈述句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读时一般用降调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后一部分是一个简短问句。陈述部分是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肯定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附加疑问部分用否定形式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陈述部分用否定形式时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肯定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形式。附加疑问部分一般由助动词、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动词或情态动词和表示主语的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词构成。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96585" y="1645377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192608" y="2109475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60589" y="2837239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56244" y="3301337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38243" y="3405619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234118" y="3869717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817539" y="3971149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813152" y="443524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27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语法精析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疑问句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陈述部分的主语是名词时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附加疑问部分的主语用相应的人称代词来代替。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parents had a long talk with you last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night,didn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陈述部分的主语含有指示代词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附加疑问部分的主语用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it;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陈述部分的主语含有指示代词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Those are apples from my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hometown,aren</a:t>
            </a:r>
            <a:r>
              <a:rPr lang="en-US" altLang="zh-CN" dirty="0" err="1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04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陈述部分是肯定祈使句时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附加疑问部分一般用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you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若陈述部分是否定祈使句时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则附加疑问部分用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you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。若是以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shall we;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若是以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 us/me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you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blackboard,will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you/won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school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together,shall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 us help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81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</TotalTime>
  <Words>554</Words>
  <Application>Microsoft Office PowerPoint</Application>
  <PresentationFormat>自定义</PresentationFormat>
  <Paragraphs>87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94</cp:revision>
  <dcterms:created xsi:type="dcterms:W3CDTF">2020-07-20T09:37:23Z</dcterms:created>
  <dcterms:modified xsi:type="dcterms:W3CDTF">2024-09-27T01:25:17Z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