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notesMasterIdLst>
    <p:notesMasterId r:id="rId43"/>
  </p:notesMasterIdLst>
  <p:sldIdLst>
    <p:sldId id="744" r:id="rId2"/>
    <p:sldId id="737" r:id="rId3"/>
    <p:sldId id="738" r:id="rId4"/>
    <p:sldId id="754" r:id="rId5"/>
    <p:sldId id="755" r:id="rId6"/>
    <p:sldId id="756" r:id="rId7"/>
    <p:sldId id="740" r:id="rId8"/>
    <p:sldId id="757" r:id="rId9"/>
    <p:sldId id="758" r:id="rId10"/>
    <p:sldId id="759" r:id="rId11"/>
    <p:sldId id="760" r:id="rId12"/>
    <p:sldId id="762" r:id="rId13"/>
    <p:sldId id="763" r:id="rId14"/>
    <p:sldId id="765" r:id="rId15"/>
    <p:sldId id="766" r:id="rId16"/>
    <p:sldId id="767" r:id="rId17"/>
    <p:sldId id="768" r:id="rId18"/>
    <p:sldId id="769" r:id="rId19"/>
    <p:sldId id="770" r:id="rId20"/>
    <p:sldId id="771" r:id="rId21"/>
    <p:sldId id="772" r:id="rId22"/>
    <p:sldId id="773" r:id="rId23"/>
    <p:sldId id="751" r:id="rId24"/>
    <p:sldId id="774" r:id="rId25"/>
    <p:sldId id="775" r:id="rId26"/>
    <p:sldId id="776" r:id="rId27"/>
    <p:sldId id="777" r:id="rId28"/>
    <p:sldId id="778" r:id="rId29"/>
    <p:sldId id="752" r:id="rId30"/>
    <p:sldId id="779" r:id="rId31"/>
    <p:sldId id="780" r:id="rId32"/>
    <p:sldId id="781" r:id="rId33"/>
    <p:sldId id="782" r:id="rId34"/>
    <p:sldId id="783" r:id="rId35"/>
    <p:sldId id="784" r:id="rId36"/>
    <p:sldId id="785" r:id="rId37"/>
    <p:sldId id="786" r:id="rId38"/>
    <p:sldId id="787" r:id="rId39"/>
    <p:sldId id="788" r:id="rId40"/>
    <p:sldId id="789" r:id="rId41"/>
    <p:sldId id="790" r:id="rId42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D85C00"/>
    <a:srgbClr val="34AC8B"/>
    <a:srgbClr val="009A46"/>
    <a:srgbClr val="FF9933"/>
    <a:srgbClr val="FF3399"/>
    <a:srgbClr val="FF7C80"/>
    <a:srgbClr val="FFFFFF"/>
    <a:srgbClr val="C6A7DD"/>
    <a:srgbClr val="9E5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5468" autoAdjust="0"/>
  </p:normalViewPr>
  <p:slideViewPr>
    <p:cSldViewPr>
      <p:cViewPr varScale="1">
        <p:scale>
          <a:sx n="97" d="100"/>
          <a:sy n="97" d="100"/>
        </p:scale>
        <p:origin x="504" y="78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7890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04641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7469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0705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7448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8300557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云形 13">
            <a:hlinkClick r:id="rId8" action="ppaction://hlinksldjump">
              <a:snd r:embed="rId9" name="camera.wav"/>
            </a:hlinkClick>
          </p:cNvPr>
          <p:cNvSpPr/>
          <p:nvPr userDrawn="1"/>
        </p:nvSpPr>
        <p:spPr>
          <a:xfrm>
            <a:off x="10657979" y="0"/>
            <a:ext cx="864096" cy="624061"/>
          </a:xfrm>
          <a:prstGeom prst="cloud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导航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526548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5.xml"/><Relationship Id="rId4" Type="http://schemas.openxmlformats.org/officeDocument/2006/relationships/slide" Target="slide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1803817" y="3401055"/>
            <a:ext cx="7923964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60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Section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6000" dirty="0" smtClean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宋体" panose="02010600030101010101" pitchFamily="2" charset="-122"/>
              </a:rPr>
              <a:t>Ⅰ</a:t>
            </a:r>
            <a:endParaRPr lang="en-US" altLang="zh-CN" sz="6000" dirty="0" smtClean="0">
              <a:solidFill>
                <a:srgbClr val="7030A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6000" dirty="0" smtClean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Listening</a:t>
            </a:r>
            <a:r>
              <a:rPr lang="en-US" altLang="zh-CN" sz="6000" dirty="0" smtClean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Speaking</a:t>
            </a:r>
            <a:endParaRPr lang="zh-CN" altLang="zh-CN" sz="6000" dirty="0">
              <a:solidFill>
                <a:srgbClr val="7030A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42827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1575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(1)We need to apply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permission to build a garage.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(2)New technology is being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applied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(apply) to almost every field.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(3)Fill in the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application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(apply) and hand it in before Friday.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(4)You should apply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yourself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(you) to your study instead of watching TV.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253203" y="1465205"/>
            <a:ext cx="135640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4248869" y="1929303"/>
            <a:ext cx="135487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5549661" y="2084301"/>
            <a:ext cx="264325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5546055" y="2548399"/>
            <a:ext cx="264026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2960486" y="3248584"/>
            <a:ext cx="264325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2956880" y="3712682"/>
            <a:ext cx="264026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4260194" y="4419448"/>
            <a:ext cx="218450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4256329" y="4883546"/>
            <a:ext cx="218203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4739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5116"/>
            <a:ext cx="10807700" cy="624927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ts val="44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rent a car (page 24)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4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租一辆小汽车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4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rent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租用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出租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租用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租金为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租金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rent...from...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从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租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rent...to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租给某人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rent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以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的价格出租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annual/monthly/weekly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rent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年租金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月租金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周租金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rent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出租的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high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rent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以高价租赁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low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rent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以低价租赁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increase/raise/put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rent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提高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租金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5117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2340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young student rented an apartment from an old lady.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这个年轻的学生从一个老太太那里租了一套公寓。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landlord wants to put up the rent.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房东想涨租金。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 pay the rent at the beginning of every month.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我每逢月初交房租。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4130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>
            <a:spLocks noChangeAspect="1"/>
          </p:cNvSpPr>
          <p:nvPr/>
        </p:nvSpPr>
        <p:spPr>
          <a:xfrm>
            <a:off x="361950" y="21458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这个单间以每月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2,000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元的价格出租。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single room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 ____ _____ _____ _____ ________.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他把家中的房间租给学生。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________ _________in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his house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 students.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(3)There are many houses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rent in that area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(4)They live in an apartment ______________a high rent.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3600797" y="1993767"/>
            <a:ext cx="700281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rents </a:t>
            </a:r>
            <a:r>
              <a:rPr lang="en-US" altLang="zh-CN" dirty="0" smtClean="0">
                <a:ea typeface="宋体" panose="02010600030101010101" pitchFamily="2" charset="-122"/>
              </a:rPr>
              <a:t>   at    2,000  </a:t>
            </a:r>
            <a:r>
              <a:rPr lang="en-US" altLang="zh-CN" dirty="0" err="1" smtClean="0">
                <a:ea typeface="宋体" panose="02010600030101010101" pitchFamily="2" charset="-122"/>
              </a:rPr>
              <a:t>yuan</a:t>
            </a:r>
            <a:r>
              <a:rPr lang="en-US" altLang="zh-CN" dirty="0" smtClean="0">
                <a:ea typeface="宋体" panose="02010600030101010101" pitchFamily="2" charset="-122"/>
              </a:rPr>
              <a:t>      a       month </a:t>
            </a:r>
            <a:endParaRPr lang="zh-CN" altLang="en-US" dirty="0"/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1584573" y="3162827"/>
            <a:ext cx="670202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rents </a:t>
            </a:r>
            <a:r>
              <a:rPr lang="en-US" altLang="zh-CN" dirty="0" smtClean="0">
                <a:ea typeface="宋体" panose="02010600030101010101" pitchFamily="2" charset="-122"/>
              </a:rPr>
              <a:t>        rooms                               to </a:t>
            </a:r>
            <a:endParaRPr lang="zh-CN" altLang="en-US" dirty="0"/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6109162" y="4342397"/>
            <a:ext cx="80400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for </a:t>
            </a:r>
            <a:endParaRPr lang="zh-CN" altLang="en-US" dirty="0"/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6787855" y="4926858"/>
            <a:ext cx="62869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at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20643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92755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pack some clothes(page 24)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收拾一些衣服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pack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收拾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行李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包装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商品的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纸包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纸袋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大包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pack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东西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装箱打包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pack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away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收拾好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pack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into...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挤入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pack...with...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塞满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挤满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pack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一群</a:t>
            </a:r>
            <a:endParaRPr lang="en-US" altLang="zh-CN" dirty="0" smtClean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packed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异常拥挤的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挤满的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收拾好行李的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9060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288429" y="328237"/>
            <a:ext cx="10943703" cy="5410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(1)Before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starting,my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mother had already packed up.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在出发前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我妈妈就已经收拾好行李了。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(2)Class was over and the students packed away their books.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下课了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学生们收拾好了课本。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(3)We all packed into one car.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我们都挤进了一辆车。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(4)The restaurant is packed at lunchtime.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午餐时餐馆里坐满了人。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064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367879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(1)We packed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some sandwiches for an outing.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bus was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packed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(pack) with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passengers.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173027" y="2653265"/>
            <a:ext cx="129192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3168749" y="3117363"/>
            <a:ext cx="129046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3377848" y="3240780"/>
            <a:ext cx="208065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3374015" y="3704878"/>
            <a:ext cx="207830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1597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99190"/>
            <a:ext cx="10807700" cy="568771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famous:amazing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waterfalls,colourful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lakes,beautiful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mountains(page 25)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为什么著名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令人惊叹的瀑布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多彩的湖泊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美丽的高山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amazing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令人惊奇的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令人惊喜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amazed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大为惊奇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endParaRPr lang="en-US" altLang="zh-CN" dirty="0" smtClean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amazed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at/by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大为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惊讶</a:t>
            </a:r>
            <a:endParaRPr lang="en-US" altLang="zh-CN" dirty="0" smtClean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amazed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因做某事而感到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惊讶</a:t>
            </a:r>
            <a:endParaRPr lang="en-US" altLang="zh-CN" dirty="0" smtClean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amazement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惊奇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惊诧</a:t>
            </a:r>
            <a:endParaRPr lang="en-US" altLang="zh-CN" dirty="0" smtClean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amazement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令某人惊讶的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endParaRPr lang="en-US" altLang="zh-CN" dirty="0" smtClean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amazement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惊讶地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2267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5976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 must say it was an amazing concert.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我必须说这是一场令人惊喜的音乐会。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(2)He was amazed at/by her rapid progress.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他对她的快速进步感到惊讶。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3)To my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amazement,the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little girl was able to recite the whole poem.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令我惊讶的是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这个小女孩能够把整首诗背下来。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7510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7579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(1)From his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amazed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(amaze)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look,I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know John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couldn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understand your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amazing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(amaze) opinion about the universe.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(2)She was amazed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to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hear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(hear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from her friend again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boy looked at the scene in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amazement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amaze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869959" y="1810437"/>
            <a:ext cx="2022989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2865966" y="2274535"/>
            <a:ext cx="20206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5184973" y="2429533"/>
            <a:ext cx="2022989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5180980" y="2893631"/>
            <a:ext cx="20206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4050718" y="3579934"/>
            <a:ext cx="1671892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4046527" y="4044032"/>
            <a:ext cx="16699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6535580" y="4142990"/>
            <a:ext cx="2692599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6531966" y="4607088"/>
            <a:ext cx="268955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8102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横卷形 2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86382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4" name="横卷形 3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2231975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5" name="横卷形 4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3600127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916960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1575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Actually,I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just finished the travel arrangements!(page 25)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实际上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我刚刚完成了行程安排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arrangement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安排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筹备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arrangements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做安排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arrange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安排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筹划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排列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整理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arrange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安排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做某事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arrange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安排做某事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arrange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与某人商定某事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2883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55869"/>
            <a:ext cx="10807700" cy="504445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(1)Our school will make arrangements for the meeting.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我们学校将为这次会议做安排。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(2)We arranged for a car to pick you up at the airport.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我们安排了一辆车去机场接你。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(3)She has arranged with her parents about their travelling.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她已经同父母商定旅行的事情。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arranged that we can borrow their car.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我已经说好了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我们可以借用他们的车。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62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3677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1)I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arranged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neighbour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about looking after the baby dog while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away.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2)Don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worry,for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made all the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arrangements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(arrange) for you.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books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are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arranged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(arrange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on the shelf in order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(4)We arranged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meet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(meet) Jack after work this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morning,but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show up.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893002" y="1452057"/>
            <a:ext cx="164125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3888830" y="1916155"/>
            <a:ext cx="163939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7864200" y="2676193"/>
            <a:ext cx="300940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7860028" y="3140291"/>
            <a:ext cx="300599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3046730" y="3860595"/>
            <a:ext cx="266381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3042404" y="4324693"/>
            <a:ext cx="2660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3572481" y="4404385"/>
            <a:ext cx="19859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3568504" y="4868483"/>
            <a:ext cx="198366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7627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7579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</a:rPr>
              <a:t>句型剖析</a:t>
            </a: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 travel is to discover that everyone is wrong about other countries.(page 25)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旅行是为了发现每个人对其他国家的误解。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句法分析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句子的主语是动词不定式结构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,that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引导的是宾语从句。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wrong about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的误解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犯错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的意思。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175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223863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(1)To see is to believe.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眼见为实。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(2)We always be wrong about each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other,so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it is amazing that we could understand each other this time.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我们经常互相误解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因此这次我们能互相理解真令人惊讶。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6459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8630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我的梦想是上一所好大学。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 dream is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attend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university 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你把汤姆的情况搞错了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他根本没有结婚。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were/are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wrong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Tom;he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not married after all.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126651" y="2441937"/>
            <a:ext cx="97064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3122190" y="2906035"/>
            <a:ext cx="96954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4181066" y="2441937"/>
            <a:ext cx="14211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4176861" y="2906035"/>
            <a:ext cx="141950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5677968" y="2440826"/>
            <a:ext cx="97064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5673507" y="2904924"/>
            <a:ext cx="96954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6701361" y="2440826"/>
            <a:ext cx="129192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6697083" y="2904924"/>
            <a:ext cx="129046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8059441" y="2440826"/>
            <a:ext cx="238211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8055164" y="2904924"/>
            <a:ext cx="237942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1587593" y="3615581"/>
            <a:ext cx="19859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1583616" y="4079679"/>
            <a:ext cx="198366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3676842" y="3615581"/>
            <a:ext cx="171955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连接符 16"/>
          <p:cNvCxnSpPr/>
          <p:nvPr/>
        </p:nvCxnSpPr>
        <p:spPr>
          <a:xfrm>
            <a:off x="3672805" y="4079679"/>
            <a:ext cx="171760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5481646" y="3624116"/>
            <a:ext cx="171955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连接符 18"/>
          <p:cNvCxnSpPr/>
          <p:nvPr/>
        </p:nvCxnSpPr>
        <p:spPr>
          <a:xfrm>
            <a:off x="5477609" y="4088214"/>
            <a:ext cx="171760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6581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9" grpId="0" animBg="1"/>
      <p:bldP spid="11" grpId="0" animBg="1"/>
      <p:bldP spid="14" grpId="0" animBg="1"/>
      <p:bldP spid="16" grpId="0" animBg="1"/>
      <p:bldP spid="1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59767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Not knowing where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going is what inspires me to travel it.(page 25)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不知道我要去哪里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是激励我去旅行的原因。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句法分析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21E15.eps" descr="id:214749795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92485" y="2791758"/>
            <a:ext cx="10153128" cy="2208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044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9541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(1)Not paying attention to the announcement made him miss the flight.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没留意通告使他错过了航班。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(2)Longing for knowledge is what encourages kids to read books.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对知识的渴望是激励孩子们读书的原因。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3980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79847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(1)Not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knowing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(know) how to go to my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uncle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home forced me to wait for him to pick me up.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(2)Work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hard;it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leads to your success.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005863" y="2354699"/>
            <a:ext cx="2022989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2001870" y="2818797"/>
            <a:ext cx="20206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4010727" y="3477627"/>
            <a:ext cx="164125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4006555" y="3941725"/>
            <a:ext cx="163939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502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2245"/>
            <a:ext cx="10807700" cy="60170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+mn-lt"/>
              </a:rPr>
              <a:t>发音提示</a:t>
            </a:r>
          </a:p>
          <a:p>
            <a:pPr algn="ctr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英文辅音字母及字母组合的发音规律</a:t>
            </a:r>
            <a:endParaRPr lang="zh-CN" altLang="zh-CN" dirty="0" smtClean="0">
              <a:solidFill>
                <a:schemeClr val="tx1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一、辅音字母的读音规则</a:t>
            </a:r>
            <a:endParaRPr lang="zh-CN" altLang="zh-CN" dirty="0" smtClean="0">
              <a:solidFill>
                <a:schemeClr val="tx1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1.c</a:t>
            </a:r>
            <a:r>
              <a:rPr lang="zh-CN" altLang="zh-CN" dirty="0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在字母</a:t>
            </a:r>
            <a:r>
              <a:rPr lang="en-US" altLang="zh-CN" dirty="0" err="1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e,i,y</a:t>
            </a:r>
            <a:r>
              <a:rPr lang="zh-CN" altLang="zh-CN" dirty="0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前读</a:t>
            </a:r>
            <a:r>
              <a:rPr lang="en-US" altLang="zh-CN" dirty="0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/s/,</a:t>
            </a:r>
            <a:r>
              <a:rPr lang="zh-CN" altLang="zh-CN" dirty="0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dirty="0" err="1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cell,city,cycle</a:t>
            </a:r>
            <a:r>
              <a:rPr lang="en-US" altLang="zh-CN" dirty="0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其余情况下读</a:t>
            </a:r>
            <a:r>
              <a:rPr lang="en-US" altLang="zh-CN" dirty="0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/k/,</a:t>
            </a:r>
            <a:r>
              <a:rPr lang="zh-CN" altLang="zh-CN" dirty="0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dirty="0" err="1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cat,club,code</a:t>
            </a:r>
            <a:r>
              <a:rPr lang="zh-CN" altLang="zh-CN" dirty="0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 smtClean="0">
              <a:solidFill>
                <a:schemeClr val="tx1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2.g</a:t>
            </a:r>
            <a:r>
              <a:rPr lang="zh-CN" altLang="zh-CN" dirty="0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在字母</a:t>
            </a:r>
            <a:r>
              <a:rPr lang="en-US" altLang="zh-CN" dirty="0" err="1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e,i,y</a:t>
            </a:r>
            <a:r>
              <a:rPr lang="zh-CN" altLang="zh-CN" dirty="0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前读</a:t>
            </a:r>
            <a:r>
              <a:rPr lang="en-US" altLang="zh-CN" dirty="0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 err="1" smtClean="0">
                <a:solidFill>
                  <a:schemeClr val="tx1"/>
                </a:solidFill>
                <a:latin typeface="+mn-lt"/>
                <a:ea typeface="NEU-BZ-S92"/>
                <a:cs typeface="Times New Roman" panose="02020603050405020304" pitchFamily="18" charset="0"/>
              </a:rPr>
              <a:t>ʒ</a:t>
            </a:r>
            <a:r>
              <a:rPr lang="en-US" altLang="zh-CN" dirty="0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/,</a:t>
            </a:r>
            <a:r>
              <a:rPr lang="zh-CN" altLang="zh-CN" dirty="0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dirty="0" err="1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gene,gin,gym</a:t>
            </a:r>
            <a:r>
              <a:rPr lang="en-US" altLang="zh-CN" dirty="0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其余情况下读</a:t>
            </a:r>
            <a:r>
              <a:rPr lang="en-US" altLang="zh-CN" dirty="0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smtClean="0">
                <a:solidFill>
                  <a:schemeClr val="tx1"/>
                </a:solidFill>
                <a:latin typeface="+mn-lt"/>
                <a:ea typeface="NEU-BZ-S92"/>
                <a:cs typeface="Times New Roman" panose="02020603050405020304" pitchFamily="18" charset="0"/>
              </a:rPr>
              <a:t>g</a:t>
            </a:r>
            <a:r>
              <a:rPr lang="en-US" altLang="zh-CN" dirty="0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/,</a:t>
            </a:r>
            <a:r>
              <a:rPr lang="zh-CN" altLang="zh-CN" dirty="0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dirty="0" err="1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beg,golf,game</a:t>
            </a:r>
            <a:r>
              <a:rPr lang="zh-CN" altLang="zh-CN" dirty="0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 smtClean="0">
              <a:solidFill>
                <a:schemeClr val="tx1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3.x</a:t>
            </a:r>
            <a:r>
              <a:rPr lang="zh-CN" altLang="zh-CN" dirty="0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处于两个元音字母之间</a:t>
            </a:r>
            <a:r>
              <a:rPr lang="en-US" altLang="zh-CN" dirty="0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且其后元音重读时</a:t>
            </a:r>
            <a:r>
              <a:rPr lang="en-US" altLang="zh-CN" dirty="0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读</a:t>
            </a:r>
            <a:r>
              <a:rPr lang="en-US" altLang="zh-CN" dirty="0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 smtClean="0">
                <a:solidFill>
                  <a:schemeClr val="tx1"/>
                </a:solidFill>
                <a:latin typeface="+mn-lt"/>
                <a:ea typeface="NEU-BZ-S92"/>
                <a:cs typeface="Times New Roman" panose="02020603050405020304" pitchFamily="18" charset="0"/>
              </a:rPr>
              <a:t>g</a:t>
            </a:r>
            <a:r>
              <a:rPr lang="en-US" altLang="zh-CN" dirty="0" err="1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en-US" altLang="zh-CN" dirty="0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/,</a:t>
            </a:r>
            <a:r>
              <a:rPr lang="zh-CN" altLang="zh-CN" dirty="0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dirty="0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exist;</a:t>
            </a:r>
            <a:r>
              <a:rPr lang="zh-CN" altLang="zh-CN" dirty="0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其余情况下读</a:t>
            </a:r>
            <a:r>
              <a:rPr lang="en-US" altLang="zh-CN" dirty="0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ks</a:t>
            </a:r>
            <a:r>
              <a:rPr lang="en-US" altLang="zh-CN" dirty="0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/,</a:t>
            </a:r>
            <a:r>
              <a:rPr lang="zh-CN" altLang="zh-CN" dirty="0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dirty="0" err="1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six,next,excuse</a:t>
            </a:r>
            <a:r>
              <a:rPr lang="zh-CN" altLang="zh-CN" dirty="0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 smtClean="0">
              <a:solidFill>
                <a:schemeClr val="tx1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4.q</a:t>
            </a:r>
            <a:r>
              <a:rPr lang="zh-CN" altLang="zh-CN" dirty="0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读</a:t>
            </a:r>
            <a:r>
              <a:rPr lang="en-US" altLang="zh-CN" dirty="0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/k/,</a:t>
            </a:r>
            <a:r>
              <a:rPr lang="zh-CN" altLang="zh-CN" dirty="0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dirty="0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Iraq,</a:t>
            </a:r>
            <a:r>
              <a:rPr lang="zh-CN" altLang="zh-CN" dirty="0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常与字母</a:t>
            </a:r>
            <a:r>
              <a:rPr lang="en-US" altLang="zh-CN" dirty="0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 dirty="0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在一起</a:t>
            </a:r>
            <a:r>
              <a:rPr lang="en-US" altLang="zh-CN" dirty="0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 err="1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qu</a:t>
            </a:r>
            <a:r>
              <a:rPr lang="zh-CN" altLang="zh-CN" dirty="0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读</a:t>
            </a:r>
            <a:r>
              <a:rPr lang="en-US" altLang="zh-CN" dirty="0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/kw/,</a:t>
            </a:r>
            <a:r>
              <a:rPr lang="zh-CN" altLang="zh-CN" dirty="0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dirty="0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quick, question</a:t>
            </a:r>
            <a:r>
              <a:rPr lang="zh-CN" altLang="zh-CN" dirty="0" smtClean="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chemeClr val="tx1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8198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890970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重点单词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1.castle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城堡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堡垒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2.visa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签证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rent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租用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出租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租用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租金为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租金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pack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收拾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行李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包装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商品的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纸包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纸袋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64630" y="2575270"/>
            <a:ext cx="273231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2160637" y="3039368"/>
            <a:ext cx="272921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1876598" y="3129594"/>
            <a:ext cx="273231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1872605" y="3593692"/>
            <a:ext cx="272921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814001" y="3704322"/>
            <a:ext cx="164125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809829" y="4168420"/>
            <a:ext cx="163939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787307" y="4331999"/>
            <a:ext cx="180537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783228" y="4796097"/>
            <a:ext cx="180333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横卷形 12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4558690" y="1204792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chemeClr val="tx1"/>
                </a:solidFill>
              </a:rPr>
              <a:t>词汇</a:t>
            </a:r>
            <a:r>
              <a:rPr lang="zh-CN" altLang="zh-CN" dirty="0" smtClean="0">
                <a:solidFill>
                  <a:schemeClr val="tx1"/>
                </a:solidFill>
              </a:rPr>
              <a:t>认知</a:t>
            </a:r>
            <a:r>
              <a:rPr lang="en-US" altLang="zh-CN" dirty="0" smtClean="0">
                <a:solidFill>
                  <a:schemeClr val="tx1"/>
                </a:solidFill>
              </a:rPr>
              <a:t> 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27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9" grpId="0" animBg="1"/>
      <p:bldP spid="11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503783"/>
            <a:ext cx="10807700" cy="491096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二、辅音字母组合的读音规则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1.ch,tch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读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ʃ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/,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China,much;catch,match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2.ph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读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/f/,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photo,phone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3.sh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读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ʃ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/,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shape,she,short,fish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4.th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多数情况下读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NEU-BZ" panose="03000500000000000000" pitchFamily="66" charset="-122"/>
                <a:cs typeface="Times New Roman" panose="02020603050405020304" pitchFamily="18" charset="0"/>
              </a:rPr>
              <a:t>θ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/,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three,third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但有时读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ð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/,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that,than,with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5.wh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在字母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前读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/h/,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who,whom,whose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其中的字母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读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/u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ː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/);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其余情况下读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/w/,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which,when,why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7439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51855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在和字母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构成字母组合时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以及处于读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/k/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的字母前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c,g,k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>
                <a:solidFill>
                  <a:srgbClr val="000000"/>
                </a:solidFill>
                <a:latin typeface="NEU-BZ" panose="03000500000000000000" pitchFamily="66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long,thing,length,uncle,zinc;angry,finger;drink,think,thank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7.gu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在元音前读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guess,guide,guest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在字母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latin typeface="NEU-BZ-S92"/>
                <a:ea typeface="NEU-BZ-S92"/>
                <a:cs typeface="Times New Roman" panose="02020603050405020304" pitchFamily="18" charset="0"/>
              </a:rPr>
              <a:t>g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language,distinguish,linguist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8071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432102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三、不发音的辅音字母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在字母组合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igh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mb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中都有不发音的字母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igh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组合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gh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不发音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组合中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不发音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mb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组合中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不发音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组合中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不发音。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6371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90185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朗读下列句子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感悟单词中辅音字母及字母组合的发音。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1.The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gu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ests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kn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ow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not allowed to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 hi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gh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tree.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 wi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Du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tch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made was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 the wea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er would be fine.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3.Seeing the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oto on the air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ck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et,the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gu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ide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ou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gh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it was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ck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4.About this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qu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est,the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eneral te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ted a messa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ge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twi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him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4066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655911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5.At a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qu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arter past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ei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gh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t,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wh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entered the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assroom in sear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 some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iter sa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at the party?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3725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横卷形 3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61950" y="1264152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一、朗读下列单词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注意画线部分的发音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1.ti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ck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et pa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ck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che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ck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clo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ck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kno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ck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po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ck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2.cat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wat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sear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ick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eck s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edule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emical s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ool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ysics gra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photogra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ose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ere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isper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5.re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qu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est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qu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antity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qu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arter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qu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iet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qu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ick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ock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ake wi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fi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fini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sh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7.nei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er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row wea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er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ink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ick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1739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799927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8.si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so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wi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interesti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lo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le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gu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est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gu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ess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gu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ide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gu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itar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ex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change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ex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cuse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ex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plore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ex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ample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5103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27764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二、单词拼写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1.Neuschwanstein Castle is one of the most famous ______________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城堡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in Europe.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writing to 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申请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for the position as a typist.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3.Before going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abroad,you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must prepare your passport and 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签证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4.In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past,the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girl 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租用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a single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room with her workmate.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936501" y="1460907"/>
            <a:ext cx="142859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castles 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320877" y="2057883"/>
            <a:ext cx="126669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apply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164928" y="3816151"/>
            <a:ext cx="97174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visa 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4752925" y="4411168"/>
            <a:ext cx="141955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rented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73423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1980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5.He 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收拾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some clothes to prepare for the trip yesterday.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6.The progress China has made in recent years is </a:t>
            </a:r>
            <a:r>
              <a:rPr lang="en-US" altLang="zh-CN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______________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令人惊奇的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7.The 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______________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安排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made are thoughtful.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8.It is </a:t>
            </a: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______________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极其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cold in the north of China in winter.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944613" y="728755"/>
            <a:ext cx="154080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packed 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20477" y="2490099"/>
            <a:ext cx="176843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amazing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615203" y="3072327"/>
            <a:ext cx="272702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arrangements 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913281" y="3661998"/>
            <a:ext cx="201266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extremely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69095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69381"/>
            <a:ext cx="277031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三、选词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填空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782000"/>
            <a:ext cx="10807700" cy="180857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apply to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focus on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pack up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prepare for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get around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look forward to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wrong about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 rent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amazement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make arrangements for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61950" y="2651881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1.While attending a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class,you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supposed to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 what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teacher is teaching.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2.The little boy looked at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colourful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balloons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3.Let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look through the advertisements in the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newspaper; some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are about apartments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8774863" y="2668431"/>
            <a:ext cx="173477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focus </a:t>
            </a:r>
            <a:r>
              <a:rPr lang="en-US" altLang="zh-CN" dirty="0" smtClean="0">
                <a:ea typeface="宋体" panose="02010600030101010101" pitchFamily="2" charset="-122"/>
              </a:rPr>
              <a:t>on 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8620337" y="3849009"/>
            <a:ext cx="273664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in </a:t>
            </a:r>
            <a:r>
              <a:rPr lang="en-US" altLang="zh-CN" dirty="0" smtClean="0">
                <a:ea typeface="宋体" panose="02010600030101010101" pitchFamily="2" charset="-122"/>
              </a:rPr>
              <a:t>amazement 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5765800" y="5005660"/>
            <a:ext cx="162852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for </a:t>
            </a:r>
            <a:r>
              <a:rPr lang="en-US" altLang="zh-CN" dirty="0" smtClean="0">
                <a:ea typeface="宋体" panose="02010600030101010101" pitchFamily="2" charset="-122"/>
              </a:rPr>
              <a:t>rent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64748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647799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词汇拓展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1.apply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申请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请求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应用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油漆、乳剂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applicant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申请人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application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i="1" dirty="0" smtClean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申请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申请书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运用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应用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2.amazing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令人惊奇的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令人惊喜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amazed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惊奇的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惊喜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amaze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惊奇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amazement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惊奇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惊愕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40254" y="1930984"/>
            <a:ext cx="244781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936501" y="2395082"/>
            <a:ext cx="244504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940254" y="2514508"/>
            <a:ext cx="244781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936501" y="2978606"/>
            <a:ext cx="244504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918978" y="3644882"/>
            <a:ext cx="2022989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914985" y="4108980"/>
            <a:ext cx="20206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908620" y="4216536"/>
            <a:ext cx="2022989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904627" y="4680634"/>
            <a:ext cx="20206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904627" y="4809846"/>
            <a:ext cx="291219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900634" y="5273944"/>
            <a:ext cx="290889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1483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8" grpId="0" animBg="1"/>
      <p:bldP spid="10" grpId="0" animBg="1"/>
      <p:bldP spid="12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-154799"/>
            <a:ext cx="10807700" cy="65360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4.With the final exam coming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nearer,the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students are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 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5.The day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been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___came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 last.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.______________ is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good for elder people.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newcomer.In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fact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not from England but from America.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8.He has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 join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army.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9.To have 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picnic,you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______________your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food and a blanket.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10.The school can ____________________________pupils with special needs.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86312" y="442285"/>
            <a:ext cx="265444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preparing </a:t>
            </a:r>
            <a:r>
              <a:rPr lang="en-US" altLang="zh-CN" dirty="0" smtClean="0">
                <a:ea typeface="宋体" panose="02010600030101010101" pitchFamily="2" charset="-122"/>
              </a:rPr>
              <a:t>for 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280399" y="1040430"/>
            <a:ext cx="356860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looking forward </a:t>
            </a:r>
            <a:r>
              <a:rPr lang="en-US" altLang="zh-CN" dirty="0" smtClean="0">
                <a:ea typeface="宋体" panose="02010600030101010101" pitchFamily="2" charset="-122"/>
              </a:rPr>
              <a:t>to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41497" y="1615433"/>
            <a:ext cx="297927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Getting </a:t>
            </a:r>
            <a:r>
              <a:rPr lang="en-US" altLang="zh-CN" dirty="0" smtClean="0">
                <a:ea typeface="宋体" panose="02010600030101010101" pitchFamily="2" charset="-122"/>
              </a:rPr>
              <a:t>around 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368549" y="2205126"/>
            <a:ext cx="326621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was wrong </a:t>
            </a:r>
            <a:r>
              <a:rPr lang="en-US" altLang="zh-CN" dirty="0" smtClean="0">
                <a:ea typeface="宋体" panose="02010600030101010101" pitchFamily="2" charset="-122"/>
              </a:rPr>
              <a:t>about 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2363162" y="3393378"/>
            <a:ext cx="202972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applied </a:t>
            </a:r>
            <a:r>
              <a:rPr lang="en-US" altLang="zh-CN" dirty="0" smtClean="0">
                <a:ea typeface="宋体" panose="02010600030101010101" pitchFamily="2" charset="-122"/>
              </a:rPr>
              <a:t>to 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5549955" y="3957070"/>
            <a:ext cx="168828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pack </a:t>
            </a:r>
            <a:r>
              <a:rPr lang="en-US" altLang="zh-CN" dirty="0" smtClean="0">
                <a:ea typeface="宋体" panose="02010600030101010101" pitchFamily="2" charset="-122"/>
              </a:rPr>
              <a:t>up 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4163399" y="5143369"/>
            <a:ext cx="440595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make arrangements </a:t>
            </a:r>
            <a:r>
              <a:rPr lang="en-US" altLang="zh-CN" dirty="0" smtClean="0">
                <a:ea typeface="宋体" panose="02010600030101010101" pitchFamily="2" charset="-122"/>
              </a:rPr>
              <a:t>for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07544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0" grpId="0"/>
      <p:bldP spid="11" grpId="0"/>
      <p:bldP spid="1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73943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67879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3.arrangement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安排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筹备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arrange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安排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筹划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排列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整理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4.extremely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adv.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极其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非常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extreme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极端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极度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极端的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严重的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40379" y="2058983"/>
            <a:ext cx="222528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936501" y="2523081"/>
            <a:ext cx="222276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940379" y="3180800"/>
            <a:ext cx="222528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936501" y="3644898"/>
            <a:ext cx="222276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130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439887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重点短语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1.apply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申请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2.get ready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做准备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3.get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around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各处走动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消息等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传播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821293" y="2098717"/>
            <a:ext cx="14211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1817088" y="2562815"/>
            <a:ext cx="141950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2452874" y="2682465"/>
            <a:ext cx="14211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2448669" y="3146563"/>
            <a:ext cx="141950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1444496" y="3246381"/>
            <a:ext cx="189150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1440557" y="3710479"/>
            <a:ext cx="188936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5122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73204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apply for a visa(page 24)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申请签证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apply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申请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请求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应用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油漆、乳剂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apply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申请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apply...to...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运用于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apply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oneself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to(doing)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集中精力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applicant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申请人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application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申请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申请书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运用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应用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横卷形 4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464893" y="1130835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chemeClr val="tx1"/>
                </a:solidFill>
              </a:rPr>
              <a:t>词汇</a:t>
            </a:r>
            <a:r>
              <a:rPr lang="zh-CN" altLang="zh-CN" dirty="0" smtClean="0">
                <a:solidFill>
                  <a:schemeClr val="tx1"/>
                </a:solidFill>
              </a:rPr>
              <a:t>精讲</a:t>
            </a:r>
            <a:r>
              <a:rPr lang="en-US" altLang="zh-CN" dirty="0" smtClean="0">
                <a:solidFill>
                  <a:schemeClr val="tx1"/>
                </a:solidFill>
              </a:rPr>
              <a:t> 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104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57579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1)I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writing to apply for the position as a student volunteer.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我写信来申请学生志愿者的职位。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university students should apply what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learned to everyday life.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大学生应该将所学知识应用到日常生活中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1948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01211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young scientist applied himself to improving the technique.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这个年轻的科学家一门心思改进技术。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4)You can apply some toothpaste over the skin.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你可以在皮肤表面涂一点牙膏。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4451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530</TotalTime>
  <Words>1520</Words>
  <Application>Microsoft Office PowerPoint</Application>
  <PresentationFormat>自定义</PresentationFormat>
  <Paragraphs>255</Paragraphs>
  <Slides>41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41</vt:i4>
      </vt:variant>
    </vt:vector>
  </HeadingPairs>
  <TitlesOfParts>
    <vt:vector size="53" baseType="lpstr">
      <vt:lpstr>NEU-BZ</vt:lpstr>
      <vt:lpstr>NEU-BZ-S92</vt:lpstr>
      <vt:lpstr>方正书宋_GBK</vt:lpstr>
      <vt:lpstr>黑体</vt:lpstr>
      <vt:lpstr>华文隶书</vt:lpstr>
      <vt:lpstr>楷体</vt:lpstr>
      <vt:lpstr>隶书</vt:lpstr>
      <vt:lpstr>宋体</vt:lpstr>
      <vt:lpstr>Arial</vt:lpstr>
      <vt:lpstr>Calibri</vt:lpstr>
      <vt:lpstr>Times New Roman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98</cp:revision>
  <dcterms:created xsi:type="dcterms:W3CDTF">2020-07-20T09:37:23Z</dcterms:created>
  <dcterms:modified xsi:type="dcterms:W3CDTF">2024-09-27T01:38:42Z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