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9"/>
  </p:notesMasterIdLst>
  <p:sldIdLst>
    <p:sldId id="744" r:id="rId2"/>
    <p:sldId id="737" r:id="rId3"/>
    <p:sldId id="738" r:id="rId4"/>
    <p:sldId id="754" r:id="rId5"/>
    <p:sldId id="755" r:id="rId6"/>
    <p:sldId id="740" r:id="rId7"/>
    <p:sldId id="756" r:id="rId8"/>
    <p:sldId id="758" r:id="rId9"/>
    <p:sldId id="757" r:id="rId10"/>
    <p:sldId id="759" r:id="rId11"/>
    <p:sldId id="760" r:id="rId12"/>
    <p:sldId id="761" r:id="rId13"/>
    <p:sldId id="762" r:id="rId14"/>
    <p:sldId id="763" r:id="rId15"/>
    <p:sldId id="764" r:id="rId16"/>
    <p:sldId id="765" r:id="rId17"/>
    <p:sldId id="766" r:id="rId18"/>
    <p:sldId id="767" r:id="rId19"/>
    <p:sldId id="768" r:id="rId20"/>
    <p:sldId id="769" r:id="rId21"/>
    <p:sldId id="770" r:id="rId22"/>
    <p:sldId id="751" r:id="rId23"/>
    <p:sldId id="771" r:id="rId24"/>
    <p:sldId id="772" r:id="rId25"/>
    <p:sldId id="773" r:id="rId26"/>
    <p:sldId id="774" r:id="rId27"/>
    <p:sldId id="775" r:id="rId28"/>
    <p:sldId id="752" r:id="rId29"/>
    <p:sldId id="776" r:id="rId30"/>
    <p:sldId id="777" r:id="rId31"/>
    <p:sldId id="779" r:id="rId32"/>
    <p:sldId id="781" r:id="rId33"/>
    <p:sldId id="782" r:id="rId34"/>
    <p:sldId id="784" r:id="rId35"/>
    <p:sldId id="783" r:id="rId36"/>
    <p:sldId id="785" r:id="rId37"/>
    <p:sldId id="780" r:id="rId3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6337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89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3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6647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332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62425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3061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2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803817" y="3312095"/>
            <a:ext cx="792396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will be a lecture tonight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welcome to come along.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今晚有一场演讲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欢迎你来参加。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(2)Your English has come along a lot recently.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最近你的英语进步很大。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(3)When the right chance comes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along,seize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当合适的机会出现时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要抓住它。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(4)Come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along!We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already late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我们已经迟到了。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99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那个年轻人走近我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问我是否需要帮助。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young man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asked if I needed help.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一天他无意中在床底下发现了一张老照片。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day she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old photo under the bed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40531" y="2296523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636359" y="2760621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391226" y="2296523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386892" y="2760621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842549" y="2296523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6838215" y="2760621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8264086" y="2295412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8259752" y="2759510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024733" y="3989143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020561" y="4453241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888479" y="3989143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884400" y="4453241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83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一提到互联网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他总是很兴奋。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Internet,he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always very excited.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我哥哥去钓鱼了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不让我跟着。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brother went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fishing,not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allowing 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6501" y="1461403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32329" y="1925501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669097" y="1461958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664693" y="1926056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048007" y="1461403"/>
            <a:ext cx="201182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043603" y="1925501"/>
            <a:ext cx="200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112116" y="1461958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6107712" y="1926056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898929" y="3189595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7894584" y="3653693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9137121" y="3189595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9132776" y="3653693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36723" y="3837891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432445" y="4301989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10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94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Zhangjiakou,a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beautiful city in northern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China,will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host the Youth Ski Race in December.(page 37)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张家口是中国北方的一座美丽的城市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月举办青少年滑雪比赛。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主持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东道主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节目主持人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hostess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女主人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女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主持人</a:t>
            </a:r>
            <a:endParaRPr lang="en-US" altLang="zh-CN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主持人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city/country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东道主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50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0437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(1)Why do so many countries want to host the Olympic Games?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为什么有这么多国家想主办奥运会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lucky as I am one of the hosts.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我很幸运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因为我成了其中的一名主持人。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(3)What should we say to the host/hostess when we leave?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我们离开时应该对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主人说什么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314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735"/>
            <a:ext cx="10807700" cy="612167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New Year party will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 hosted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(host) by our monitor.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2)When choosing a city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(host) the Olympics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several things to consider.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hosts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(host)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 on a local radio.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中国将主办一场国际服装展览会。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 exhibition of international garments.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87936" y="1203626"/>
            <a:ext cx="27933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5483764" y="1667724"/>
            <a:ext cx="27902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4912531" y="2334405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4908554" y="2798503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909051" y="340376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904879" y="386786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803207" y="5009459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1799035" y="5473557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3513245" y="5003087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3508989" y="5467185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22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9" grpId="0" animBg="1"/>
      <p:bldP spid="21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and work out at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gym!Sweat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way to good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health!You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make it!(page 37)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来健身房锻炼吧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为健康而努力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锻炼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 order to keep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healthy,you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to work out at a gym twice a week.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为了保持健康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你需要一周去健身房锻炼两次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81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 could work out that problem easily.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我能很容易地解决那个问题。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(3)When you work out a plan, you should think carefully.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当你制订计划时你要认真考虑。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hopes everything will work out well.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他希望一切进展顺利。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54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获得成功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准时到达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物做某事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制成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能看出原材料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制成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看不出原材料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80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 made it in time for the match.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我们刚好赶上了比赛。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finally made it as a teacher.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他最后成了一名教师。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8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同义句转换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spend twenty minutes taking exercise every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→It takes me twenty minutes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every 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(2)Everything went well as we expected.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→Everything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worked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well as we expected.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49007" y="2465347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944729" y="2929445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353854" y="2465347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7349817" y="2929445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153699" y="2465902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149494" y="2930000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222518" y="4214024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218579" y="4678122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193672" y="4214024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5189635" y="4678122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77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0877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他来到西部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不仅成功了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而且还帮助了许多人。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came to the west and not only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but also helped many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萨拉及时到达机场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赶上了她的飞机。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Sarah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airport in time to catch her plane.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在那个村庄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房子是由木头建成的。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village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houses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were  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made  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of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wood.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46081" y="1533163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641956" y="1997261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283143" y="1533718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278865" y="1997816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948650" y="3282871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944613" y="3746969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763777" y="328801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759432" y="375211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44587" y="3291686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040242" y="3755784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208915" y="5057840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5204637" y="5521938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602578" y="5057840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6598233" y="5521938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845506" y="5056728"/>
            <a:ext cx="8824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7840995" y="5520826"/>
            <a:ext cx="8814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48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 200 people take part in the run and 400 balloons are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sold,how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much money will they collect?(page 37)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人参加赛跑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售出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只气球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他们能募集多少钱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特殊疑问句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much money will they collect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是主句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。在这种情况下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主句常用一般将来时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从句用一般现在时表示将来。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还可以引导宾语从句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讲。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(1)If 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rain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tomorrow,we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climbing mountains.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如果明天不下雨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我们就去爬山。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(2)Tell me if you can come to my party tonight.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告诉我今晚你能否参加我的聚会。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65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如果周日不下雨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我就去购物。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will do the shopping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 Sunday.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她问我是否有会议要参加。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asked 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if/whether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attend.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35066" y="2253184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30621" y="2717282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796786" y="2257645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792341" y="2721743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922661" y="2253184"/>
            <a:ext cx="27268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6918217" y="2717282"/>
            <a:ext cx="27237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736622" y="2253184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9732235" y="2717282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317209" y="4042626"/>
            <a:ext cx="229981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312765" y="4506724"/>
            <a:ext cx="22972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693215" y="4048199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5688625" y="4512297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534673" y="4052273"/>
            <a:ext cx="10265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6530084" y="4516371"/>
            <a:ext cx="10254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7669931" y="4042626"/>
            <a:ext cx="8548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7665384" y="4506724"/>
            <a:ext cx="8538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638337" y="4042626"/>
            <a:ext cx="1875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8633790" y="4506724"/>
            <a:ext cx="18731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16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0" grpId="0" animBg="1"/>
      <p:bldP spid="12" grpId="0" animBg="1"/>
      <p:bldP spid="15" grpId="0" animBg="1"/>
      <p:bldP spid="17" grpId="0" animBg="1"/>
      <p:bldP spid="20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used to come here every day when I first started.(page 37)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刚开始时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我每天都到这里来。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引导的是时间状语从句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主从句的时态遵循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主将从现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的原则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当主句是过去的某种时态时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从句则用相对应的过去的某种时态。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74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 we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arrived,it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already dark.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当我们到达时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天已经黑了。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will give her the book when I see 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当我见到她时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我将把这本书给她。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448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(1)You can go out to play when you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finish/have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finished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(finish) your homework.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(2)When I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five years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old,I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read and write some words.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41157" y="1944439"/>
            <a:ext cx="40324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6837164" y="2408537"/>
            <a:ext cx="40278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688735" y="3136301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684457" y="3600399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70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122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</a:rPr>
              <a:t>发音提示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语调</a:t>
            </a:r>
            <a:endParaRPr lang="zh-CN" altLang="zh-CN" dirty="0" smtClean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(intonation),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即说话的腔调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一句话里声调高低抑扬轻重的变化。英语的基本语调包括升调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NEU-BZ-S92" panose="02020503000000020003" pitchFamily="18" charset="-122"/>
              </a:rPr>
              <a:t>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和降调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NEU-BZ-S92" panose="02020503000000020003" pitchFamily="18" charset="-122"/>
              </a:rPr>
              <a:t>↓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它们还可以组合成降升调、升降调和升降升调。用不同的语调读句子就会有不同的意思。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升调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升调的基本含义是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没有结束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不肯定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。常见的一般疑问句用升调。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降调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降调的基本含义是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肯定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。常见的陈述句、命令祈使句和特殊疑问句都用降调。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80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其他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降升调常表示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对比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态度保留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有言外之意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升降调常表示语气强烈、惊奇、自满得意等感情。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升降升调常表示自信、欢快、洋洋得意等感情。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朗读下列句子并感悟其语调。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1.Beijing is the capital of China.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2.Please keep quiet.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3.A:Are you interested in Chinese culture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en-US" dirty="0" smtClean="0">
                <a:solidFill>
                  <a:srgbClr val="000000"/>
                </a:solidFill>
                <a:latin typeface="+mn-lt"/>
                <a:ea typeface="NEU-BZ" panose="03000500000000000000" pitchFamily="66" charset="-122"/>
                <a:cs typeface="Times New Roman" panose="02020603050405020304" pitchFamily="18" charset="0"/>
              </a:rPr>
              <a:t>↑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B:Yes,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am.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4.A:I bought this dress for 500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B:500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升降调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惊奇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7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0967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stadium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体育场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2.boxing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拳击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3.badminton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羽毛球运动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4.marathon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马拉松赛跑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比赛项目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公开活动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主持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东道主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节目主持人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sweat </a:t>
            </a:r>
            <a:r>
              <a:rPr lang="en-US" altLang="zh-CN" i="1" dirty="0" err="1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使出汗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出汗弄湿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流汗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汗水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2258246"/>
            <a:ext cx="23042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88492" y="2722344"/>
            <a:ext cx="23016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448669" y="2903244"/>
            <a:ext cx="29523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44676" y="3367342"/>
            <a:ext cx="29489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098953" y="3450349"/>
            <a:ext cx="29523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094960" y="3914447"/>
            <a:ext cx="29489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098953" y="4010039"/>
            <a:ext cx="29523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094960" y="4474137"/>
            <a:ext cx="29489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81907" y="4580876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77735" y="5044974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71924" y="5178300"/>
            <a:ext cx="146072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767751" y="5642398"/>
            <a:ext cx="14590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820766" y="5746891"/>
            <a:ext cx="146072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816593" y="6210989"/>
            <a:ext cx="145906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横卷形 17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558690" y="120479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2" grpId="0" animBg="1"/>
      <p:bldP spid="14" grpId="0" animBg="1"/>
      <p:bldP spid="16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4186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选择疑问句的语调。在所说的选项中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前面的选择事项用升调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最后一项用降调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中间的连接词如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用平调。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5.Shall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we go there by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0699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附加疑问句的语调。陈述部分用降调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而附加疑问部分有两种情况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提问者对所问的问题没有把握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且希望对方回答时用升调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提问者对所提的问题有很大把握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想让对方证实或同意时用降调。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6.You will go to the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library,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7.He is from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Paris,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he?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680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658"/>
            <a:ext cx="10807700" cy="6249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朗读下列句子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感悟句子中的语调。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A:Lucy,can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 bring me the newspaper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B:Sorry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hear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you.Say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it again.)/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Sorry.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(I refused to help you.)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(2)She likes swimming.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(3)When did the meeting begin?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(4)How beautiful the park is!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(5)Stand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up,please,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(6)Have you been to Qingdao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(7)Does he get up at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5:30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↑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or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6:30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↓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4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30619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long climb tested our 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determination.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football match will begin this weekend in our city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体育场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3.Susan signed up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马拉松赛跑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4.In an hour the players will be warming up for the next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比赛项目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765800" y="1922923"/>
            <a:ext cx="140455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fitness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93181" y="3669805"/>
            <a:ext cx="16995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stadium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968949" y="4250793"/>
            <a:ext cx="20185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marathon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008509" y="5430105"/>
            <a:ext cx="12218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event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294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5.Cannes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film festival every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6.Both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horse and the rider were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as the sun shone.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7.Many people watched the players going round the ______________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跑道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52725" y="1386136"/>
            <a:ext cx="11769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hosts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86477" y="1975807"/>
            <a:ext cx="18149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sweating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80517" y="3724755"/>
            <a:ext cx="138211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tracks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058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249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39493"/>
            <a:ext cx="10807700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along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used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least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64540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1.You should sleep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______________seven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hours a 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worry.I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_______________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school.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.______________,boys.It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 to go home.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4.You can have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rest.Let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schedule.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5.As long as you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sure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20877" y="1655911"/>
            <a:ext cx="15295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 </a:t>
            </a:r>
            <a:r>
              <a:rPr lang="en-US" altLang="zh-CN" dirty="0" smtClean="0">
                <a:ea typeface="宋体" panose="02010600030101010101" pitchFamily="2" charset="-122"/>
              </a:rPr>
              <a:t>least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53696" y="2233551"/>
            <a:ext cx="21563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get used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36501" y="3436900"/>
            <a:ext cx="237276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Come </a:t>
            </a:r>
            <a:r>
              <a:rPr lang="en-US" altLang="zh-CN" dirty="0" smtClean="0">
                <a:ea typeface="宋体" panose="02010600030101010101" pitchFamily="2" charset="-122"/>
              </a:rPr>
              <a:t>along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06236" y="3997548"/>
            <a:ext cx="18710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work </a:t>
            </a:r>
            <a:r>
              <a:rPr lang="en-US" altLang="zh-CN" dirty="0" smtClean="0">
                <a:ea typeface="宋体" panose="02010600030101010101" pitchFamily="2" charset="-122"/>
              </a:rPr>
              <a:t>out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85173" y="4597729"/>
            <a:ext cx="159691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make </a:t>
            </a:r>
            <a:r>
              <a:rPr lang="en-US" altLang="zh-CN" dirty="0" smtClean="0">
                <a:ea typeface="宋体" panose="02010600030101010101" pitchFamily="2" charset="-122"/>
              </a:rPr>
              <a:t>it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236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他建议报警。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 _____________the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incident to the police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她喜欢通过游泳来减肥。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likes swimming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__________ 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让我们也参加比赛吧。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__________ 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00447" y="1768397"/>
            <a:ext cx="51390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recommended </a:t>
            </a:r>
            <a:r>
              <a:rPr lang="en-US" altLang="zh-CN" dirty="0" smtClean="0">
                <a:ea typeface="宋体" panose="02010600030101010101" pitchFamily="2" charset="-122"/>
              </a:rPr>
              <a:t>      reporting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471089" y="2935574"/>
            <a:ext cx="51203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              lose           weight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016621" y="4111276"/>
            <a:ext cx="469712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take </a:t>
            </a:r>
            <a:r>
              <a:rPr lang="en-US" altLang="zh-CN" dirty="0" smtClean="0">
                <a:ea typeface="宋体" panose="02010600030101010101" pitchFamily="2" charset="-122"/>
              </a:rPr>
              <a:t>          part              in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440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320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四、标出下列句子的正确语调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wish you happiness.(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2.How are you recently?(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4.Has he finished his work?(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home for lunch,(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)will she?(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6.Did you want to drive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or walk(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24933" y="1162365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↓</a:t>
            </a:r>
            <a:r>
              <a:rPr lang="en-US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053506" y="1765300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↓</a:t>
            </a:r>
            <a:r>
              <a:rPr lang="en-US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16821" y="2387153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↓</a:t>
            </a:r>
            <a:r>
              <a:rPr lang="en-US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560713" y="300431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↑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769149" y="3528119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↓</a:t>
            </a:r>
            <a:r>
              <a:rPr lang="en-US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390820" y="352811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↑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927526" y="41761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↑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504848" y="4176191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↓</a:t>
            </a:r>
            <a:r>
              <a:rPr lang="en-US" altLang="zh-CN" dirty="0" smtClean="0"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831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421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43988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1.fitness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2.ski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滑雪的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滑雪运动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3.gym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健身房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体育馆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gymnastics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训练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84637" y="2087959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480432" y="2552057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299027" y="2731624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295088" y="3195722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08435" y="3295709"/>
            <a:ext cx="276882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004496" y="3759807"/>
            <a:ext cx="27656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32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1.come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2.work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锻炼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获得成功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准时到达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4.be filled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装满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least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4576" y="1565685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790539" y="2029783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804875" y="2120233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800597" y="2584331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783426" y="266402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779081" y="312812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231285" y="3253889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227248" y="3717987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70969" y="3852066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66624" y="4316164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43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invite Amy to an e-sports event.(page 36)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邀请埃米参加一个电子竞技运动项目。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比赛项目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公开活动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辨析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event,accident,incident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比赛项目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重大事件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公开活动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多指意外或偶然发生的不幸事件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incident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既可指小事件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也可指政治事件或事变。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24939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cross-country section of the three-day event was held here yesterday.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日比赛中的越野项目昨天在这里举行。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one accident in 20 years of driving.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他驾车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年来一次事故也没出过。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could remember every incident.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他能记得每件小事。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7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128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event,accident,incident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的适当形式填空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(1)Here are the chief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this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Unluckily,he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hurt his left leg in 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told us about some of the interesting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incidents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 her holiday.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54838" y="2036971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450759" y="2501069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150470" y="2623793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7146605" y="3087891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353325" y="3235726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349460" y="3699824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69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2630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 you like to come along?(page 36)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你愿意一起去吗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along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赶快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被提及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走近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当提及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74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1640</Words>
  <Application>Microsoft Office PowerPoint</Application>
  <PresentationFormat>自定义</PresentationFormat>
  <Paragraphs>238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9" baseType="lpstr">
      <vt:lpstr>NEU-BZ</vt:lpstr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97</cp:revision>
  <dcterms:created xsi:type="dcterms:W3CDTF">2020-07-20T09:37:23Z</dcterms:created>
  <dcterms:modified xsi:type="dcterms:W3CDTF">2024-09-27T01:26:07Z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