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6"/>
  </p:notesMasterIdLst>
  <p:sldIdLst>
    <p:sldId id="744" r:id="rId2"/>
    <p:sldId id="737" r:id="rId3"/>
    <p:sldId id="738" r:id="rId4"/>
    <p:sldId id="786" r:id="rId5"/>
    <p:sldId id="754" r:id="rId6"/>
    <p:sldId id="755" r:id="rId7"/>
    <p:sldId id="753" r:id="rId8"/>
    <p:sldId id="756" r:id="rId9"/>
    <p:sldId id="757" r:id="rId10"/>
    <p:sldId id="758" r:id="rId11"/>
    <p:sldId id="740" r:id="rId12"/>
    <p:sldId id="762" r:id="rId13"/>
    <p:sldId id="763" r:id="rId14"/>
    <p:sldId id="764" r:id="rId15"/>
    <p:sldId id="765" r:id="rId16"/>
    <p:sldId id="766" r:id="rId17"/>
    <p:sldId id="767" r:id="rId18"/>
    <p:sldId id="768" r:id="rId19"/>
    <p:sldId id="769" r:id="rId20"/>
    <p:sldId id="770" r:id="rId21"/>
    <p:sldId id="771" r:id="rId22"/>
    <p:sldId id="772" r:id="rId23"/>
    <p:sldId id="773" r:id="rId24"/>
    <p:sldId id="774" r:id="rId25"/>
    <p:sldId id="775" r:id="rId26"/>
    <p:sldId id="751" r:id="rId27"/>
    <p:sldId id="776" r:id="rId28"/>
    <p:sldId id="777" r:id="rId29"/>
    <p:sldId id="779" r:id="rId30"/>
    <p:sldId id="780" r:id="rId31"/>
    <p:sldId id="781" r:id="rId32"/>
    <p:sldId id="782" r:id="rId33"/>
    <p:sldId id="783" r:id="rId34"/>
    <p:sldId id="784" r:id="rId35"/>
    <p:sldId id="785" r:id="rId36"/>
    <p:sldId id="787" r:id="rId37"/>
    <p:sldId id="788" r:id="rId38"/>
    <p:sldId id="789" r:id="rId39"/>
    <p:sldId id="790" r:id="rId40"/>
    <p:sldId id="791" r:id="rId41"/>
    <p:sldId id="792" r:id="rId42"/>
    <p:sldId id="793" r:id="rId43"/>
    <p:sldId id="794" r:id="rId44"/>
    <p:sldId id="795" r:id="rId4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3906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7582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469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4301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2011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13119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921741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6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981495" y="3380035"/>
            <a:ext cx="7568610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Thinking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meaning of the sentence 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Slowly,the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city began to breathe again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.”?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A.People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weren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sad anymore.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life in Tangshan began to return to normal.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earthquake finally came to an end.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D.Those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who were trapped were saved.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1466" y="2726513"/>
            <a:ext cx="595035" cy="646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32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415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1039369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16049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less than 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minute,a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large city lay in ruins.(page 50)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在不到一分钟的时间里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一座大城市沦为废墟。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ruin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毁坏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ruin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做名词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废墟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遗迹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常用复数形式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ruins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严重受损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破败不堪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go/come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衰落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败落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oneself/one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自我毁灭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毁灭某人的前程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(1)Ever since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earthquake,this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building has been in ruins.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自从地震以来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这座建筑一直是废墟一片。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2)The farm went to ruin because no one looked after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因为没有人打理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这个农场都荒废了。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(3)His errors in his work ruined his future.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他在工作中的过失毁了他的前程。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80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whole town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ruined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(ruin) by the heavy storm last night.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old castle used to be beautiful, but now completely in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ruins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(ruin).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6972" y="2026709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053115" y="2490807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886009" y="3765659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881837" y="4229757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62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不要让小小的分歧损害了你们的友谊。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let a small disagreement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ruin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friendship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她回到家发现家具全被洪水毁坏了。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returned home and found all her furniture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ruined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by the flood.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97491" y="2213757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6193085" y="2677855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336371" y="2213757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7332026" y="2677855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609763" y="2213757"/>
            <a:ext cx="203857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8605418" y="2677855"/>
            <a:ext cx="20362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8968707" y="3333611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8964502" y="3797709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61950" y="3917135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57745" y="4381233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903799" y="3922201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899860" y="4386299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9808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0" grpId="0" animBg="1"/>
      <p:bldP spid="12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3494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were in shock...(page 50)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人们惊恐万状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震惊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令人震惊的事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休克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震惊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at/by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感到震惊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对做某事感到震惊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令人震惊的消息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震惊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吃惊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令人震惊的是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suffer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陷入休克状态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31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news shocked the whole nation.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这个消息让全国人民为之震惊。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was much shocked by the news.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他知道这个消息后非常震惊。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(3)To their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shock,the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old man should refuse their help.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让他们震惊的是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这位老人竟然拒绝了他们的帮助。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is still suffering from shock after the accident.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事故以后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他仍然处于休克状态。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34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7435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came as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shock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he was injured.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shocking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(shock) that he should say rude comments in public.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parents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(shock) to hear that their son was injured seriously.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was found lying on the road and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shock.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24733" y="1608976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3020327" y="2073074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944613" y="2243490"/>
            <a:ext cx="228872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940898" y="2707588"/>
            <a:ext cx="22861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376787" y="3365714"/>
            <a:ext cx="304629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373501" y="3829812"/>
            <a:ext cx="30428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432324" y="4528600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7427979" y="4992698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50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5662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Soon after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quakes,the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army sent 150,000 soldiers to Tangshan to dig out those who were trapped and to bury the dead.(page 50)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地震发生后不久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部队派出了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万名士兵奔赴唐山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将受困群众从废墟中挖出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并掩埋死者。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trap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trapped,trapped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使落入险境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使陷入圈套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险境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陷阱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圈套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诡计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trapped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被困在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陷入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陷害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诱骗某人做某事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42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288429" y="259818"/>
            <a:ext cx="11087719" cy="5583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was trapped in a burning house.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他被困在正在燃烧的房屋里。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2)The fox was caught in their trap.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那只狐狸落入了他们的陷阱。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were trapped 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mountain,waiting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be rescued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他们被困在山上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等待救援。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4)By clever questioning they trapped him into telling the truth.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他们用巧妙的提问诱使他说了实话。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76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1402"/>
            <a:ext cx="10807700" cy="543494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bury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埋葬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安葬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(=be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buried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埋头于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专心于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man dug out some gold from the cave and then buried it under a tree.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那个人从洞穴里挖出了一些金子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然后将其埋在一棵树下。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likes to bury himself in the countryside.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他喜欢隐居乡间。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(3)Make good use of your time and bury yourself in study.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好好利用你的时间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专心学习。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52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275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(1)There was a power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failure,so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were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trapped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(trap) in the lift.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old man was trapped into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buying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(buy) something useless.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Buried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(bury) under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ruins,the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boy was rather frightened.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(4)John buried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(he) in writing poems since graduation.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65293" y="1409895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061300" y="1873993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567602" y="2582924"/>
            <a:ext cx="269259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563988" y="3047022"/>
            <a:ext cx="268955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300638" y="3732145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296541" y="4196243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3489908" y="4876813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485811" y="5340911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39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9622"/>
            <a:ext cx="10807700" cy="553074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strong support from the government and the tireless efforts of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people,a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new Tangshan was built upon the earthquake ruins.(page 50)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有了来自政府的大力支持以及唐山人民的不懈努力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的唐山在废墟中被建立起来。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effort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努力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艰难的尝试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an/every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effort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出努力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尽一切努力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spare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effort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不遗余力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effort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努力去做某事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effortless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不费力的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轻松的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71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(1)Without efforts nothing can be achieved.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不努力则一事无成。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(2)Mary put a lot of effort into this project.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玛丽为了这个项目投入了许多心血。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made an effort to finish the task.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她努力完成任务。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(4)We must spare no effort to support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我们必须竭尽全力支持他。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53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5)They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been working day and night in an effort to get the bridge repaired on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为了使桥能准时被修好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他们一直夜以继日地工作。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40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425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我要不遗余力地提高我的英语。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will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spare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effort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improve my English.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当我们有困难时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他尽一切努力帮助我们。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effort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 when we were in trouble.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没有人能够不努力而有所成就。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 one can achieve anything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efforts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43824" y="2005937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739699" y="2470035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417924" y="2005937"/>
            <a:ext cx="8548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413377" y="2470035"/>
            <a:ext cx="8538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397731" y="2004826"/>
            <a:ext cx="113439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392885" y="2468924"/>
            <a:ext cx="11331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606273" y="2010839"/>
            <a:ext cx="113781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5601887" y="2474937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428847" y="3179581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1424642" y="3643679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984431" y="3179581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2980306" y="3643679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4613254" y="3175897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4608909" y="3639995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5930584" y="3175897"/>
            <a:ext cx="88240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5926073" y="3639995"/>
            <a:ext cx="8814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6881612" y="3175897"/>
            <a:ext cx="123367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954630" y="3639995"/>
            <a:ext cx="11202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5856868" y="4889572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5852929" y="5353670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7836481" y="4889572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7832444" y="5353670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570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4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8285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Mice ran out of the fields looking for places to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hide,and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fish jumped out of the water.(page 50)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老鼠跑到田外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寻找藏身之所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鱼儿也跳出水面。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looking for places to hide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做伴随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状语中的动作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的谓语动词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表示的动作同时发生。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形式短语做状语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可以表示原因、时间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、结果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、条件、目的、让步、方式或伴随情况等。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31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3775"/>
            <a:ext cx="10807700" cy="602427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sat at the table reading a book.(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做伴随状语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他坐在桌子旁读一本书。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(2)Being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ill,she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 to school as usual today.(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做原因状语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因为生病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她今天没像往常一样去上学。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(3)Walking down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street,I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ran into Sue.(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做时间状语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我沿着街道走的时候碰到了苏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(4)She was hugging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daughter,hoping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calm her down.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做目的状语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1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她抱着她的女儿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希望能让她平静下来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63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(1)Birds can find their way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(use) the sun and the stars.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(2)Newly-built wooden houses line the street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turning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(turn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old town into a piece of dreamland.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87936" y="2151914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5483764" y="2616012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486583" y="3303818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8482411" y="3767916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868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3731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气体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燃气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汽油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ruin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毁坏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percent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百分之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每一百中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4.brick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砖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砖块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7448" y="2831973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03243" y="3296071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812297" y="3365005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808092" y="3829103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横卷形 2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4558690" y="1367879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91803" y="3999855"/>
            <a:ext cx="20169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787599" y="4463953"/>
            <a:ext cx="201462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164841" y="4567849"/>
            <a:ext cx="287611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2160637" y="5031947"/>
            <a:ext cx="28728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6" grpId="0" animBg="1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359767"/>
            <a:ext cx="16128279" cy="5156152"/>
            <a:chOff x="361950" y="791815"/>
            <a:chExt cx="16128279" cy="515615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91815"/>
              <a:ext cx="10807700" cy="38398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26797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【教材原文】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It seemed as if the world were coming to an end!(page 50)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670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仿佛世界末日即将来临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670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句法分析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266700">
                <a:lnSpc>
                  <a:spcPct val="15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本句中的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as if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引导表语从句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,as if=as though“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好像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仿佛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。连系动词</a:t>
              </a:r>
              <a:r>
                <a:rPr lang="en-US" altLang="zh-CN" dirty="0" err="1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look,seem,feel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+as if/though+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从句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3307832"/>
                </p:ext>
              </p:extLst>
            </p:nvPr>
          </p:nvGraphicFramePr>
          <p:xfrm>
            <a:off x="7696045" y="3837667"/>
            <a:ext cx="8794184" cy="9361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5" name="文档" r:id="rId4" imgW="3837724" imgH="408531" progId="Word.Document.12">
                    <p:embed/>
                  </p:oleObj>
                </mc:Choice>
                <mc:Fallback>
                  <p:oleObj name="文档" r:id="rId4" imgW="3837724" imgH="408531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696045" y="3837667"/>
                          <a:ext cx="8794184" cy="93615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4752255"/>
              <a:ext cx="10807700" cy="1195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266700">
                <a:lnSpc>
                  <a:spcPct val="120000"/>
                </a:lnSpc>
                <a:spcAft>
                  <a:spcPts val="0"/>
                </a:spcAft>
                <a:tabLst>
                  <a:tab pos="1029335" algn="l"/>
                  <a:tab pos="1850390" algn="l"/>
                  <a:tab pos="2538095" algn="l"/>
                  <a:tab pos="3221990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as if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还可以引导方式状语从句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用法与其引导表语从句时类似。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5402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looks as if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rain.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看起来就要下雨了。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seems as if he knew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everything,but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fact,he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knows little.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他似乎是个万事通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但事实上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他知之甚少。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treats the old lady as if she were his own mother.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他对待这位老太太就像她是自己的亲生母亲一样。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91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seems as if the baby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hungry.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(2)Eliza remembers everything exactly as if it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happened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happen) yesterday.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handle the glasses as if they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made of steel.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85646" y="1901135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081240" y="2365233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8645763" y="2498491"/>
            <a:ext cx="192905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8641357" y="2962589"/>
            <a:ext cx="192687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7438169" y="3658737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7434044" y="4122835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25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Water,food,and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electricity were hard to get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50)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没有水和食物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电也停了。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sth+be+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+to do”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结构中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形容词多是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easy,hard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difficult,comfortable,fit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不定式用主动形式表示被动含义。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00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question is difficult to answer.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这个问题很难回答。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work is easy to do.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这项工作很容易做。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is hard to get along with.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他很难相处。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box is heavy to carry.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这个箱子提起来很重。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580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air in the countryside is fresh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breathe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(breathe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problem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deal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(deal) with.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同义句转换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 to work out the plan.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→The plan 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11955" y="1584399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7207962" y="2048497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457101" y="2778604"/>
            <a:ext cx="198163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452872" y="3242702"/>
            <a:ext cx="197939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250811" y="4515211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3246555" y="4979309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897010" y="4521790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4892676" y="4985888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331923" y="4515211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6327844" y="4979309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216364" y="4515211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8212030" y="4979309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736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9772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earthquake was so big that most of the buildings were completely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2.After the woman heard the bad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went into ______________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休克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dead bird was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埋葬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under a tree in the backyard.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houses in the villages are mainly made of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243155" y="2191497"/>
            <a:ext cx="326621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ruined/destroyed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80517" y="3354135"/>
            <a:ext cx="129073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shock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80917" y="3952582"/>
            <a:ext cx="144943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buried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073405" y="5112295"/>
            <a:ext cx="138211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bricks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286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876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 to think of a world without 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金属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tell the meaning of a word from its 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want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呼吸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other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smoke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8.Without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),we would live a hard life.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9.He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遭受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 great deal from cold and hunger at that time.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10.She is a young lady of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智慧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11.The ship became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使落入险境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the ice and began to break up.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849269" y="150294"/>
            <a:ext cx="126669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metal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846871" y="723805"/>
            <a:ext cx="156324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context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50327" y="1892955"/>
            <a:ext cx="162474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breathe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664693" y="2487874"/>
            <a:ext cx="202010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electricity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741968" y="3073280"/>
            <a:ext cx="17161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suffered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400997" y="4250499"/>
            <a:ext cx="163217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wisdom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403395" y="4831946"/>
            <a:ext cx="16770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trapped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655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219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bury) in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notice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was dark outside.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 number of ______________(trap) people are waiting for rescue.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noise is too loud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stand),so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live here any longer.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______________(shock) news of her death made her families frozen.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296541" y="863823"/>
            <a:ext cx="1495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Buried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590287" y="2042822"/>
            <a:ext cx="16770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trapped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21658" y="3197875"/>
            <a:ext cx="16882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to </a:t>
            </a:r>
            <a:r>
              <a:rPr lang="en-US" altLang="zh-CN" dirty="0" smtClean="0">
                <a:ea typeface="宋体" panose="02010600030101010101" pitchFamily="2" charset="-122"/>
              </a:rPr>
              <a:t>stand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873782" y="4371081"/>
            <a:ext cx="18373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shocking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262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economy desperately needed a _________ (revive).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soldiers are busy looking for ______________(survive) in the ruins.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7.Unfortunately,the accident caused three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die) and 20 injuries.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8.A country should mainly rely on the strength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wise) of its own people.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217421" y="534357"/>
            <a:ext cx="148848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revival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41157" y="1685879"/>
            <a:ext cx="193033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survivors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353325" y="2855930"/>
            <a:ext cx="142699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deaths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289429" y="4025981"/>
            <a:ext cx="163217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wisdom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690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metal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金属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trap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使落入险境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使陷入圈套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险境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陷阱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effort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努力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艰难的尝试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尽力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8.context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上下文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语境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背景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12297" y="1652426"/>
            <a:ext cx="185239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808092" y="2116524"/>
            <a:ext cx="18503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802464" y="2287797"/>
            <a:ext cx="16462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798259" y="2751895"/>
            <a:ext cx="164434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96690" y="2836408"/>
            <a:ext cx="18722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792485" y="3300506"/>
            <a:ext cx="18700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596890" y="3423229"/>
            <a:ext cx="374021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2592685" y="3887327"/>
            <a:ext cx="37359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71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21" grpId="0" animBg="1"/>
      <p:bldP spid="2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1183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935750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run out of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usual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fall down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ruins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dig out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cut across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 to an end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shock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222539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1.Half an hour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meeting 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2.If 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field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there before Frank.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3.Although I got up with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headache,I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went to work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049069" y="2235909"/>
            <a:ext cx="29193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came to an </a:t>
            </a:r>
            <a:r>
              <a:rPr lang="en-US" altLang="zh-CN" dirty="0" smtClean="0">
                <a:ea typeface="宋体" panose="02010600030101010101" pitchFamily="2" charset="-122"/>
              </a:rPr>
              <a:t>end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119514" y="2808808"/>
            <a:ext cx="20254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cut </a:t>
            </a:r>
            <a:r>
              <a:rPr lang="en-US" altLang="zh-CN" dirty="0" smtClean="0">
                <a:ea typeface="宋体" panose="02010600030101010101" pitchFamily="2" charset="-122"/>
              </a:rPr>
              <a:t>across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02162" y="4558496"/>
            <a:ext cx="168988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as </a:t>
            </a:r>
            <a:r>
              <a:rPr lang="en-US" altLang="zh-CN" dirty="0" smtClean="0">
                <a:ea typeface="宋体" panose="02010600030101010101" pitchFamily="2" charset="-122"/>
              </a:rPr>
              <a:t>usual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737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4.Remember that success is getting up just one more time than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5.Looking at the broken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building,people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 city lay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earthquake.Now,rows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new houses are being built.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7.Children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their houses to play games when the moon came out.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8.It was reported that an American couple had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lot of gold coins from their own yard.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520677" y="904301"/>
            <a:ext cx="191590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fall </a:t>
            </a:r>
            <a:r>
              <a:rPr lang="en-US" altLang="zh-CN" dirty="0" smtClean="0">
                <a:ea typeface="宋体" panose="02010600030101010101" pitchFamily="2" charset="-122"/>
              </a:rPr>
              <a:t>down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706787" y="1483791"/>
            <a:ext cx="173477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shock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453890" y="2081115"/>
            <a:ext cx="164339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ruins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664693" y="3257930"/>
            <a:ext cx="201850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ran out </a:t>
            </a:r>
            <a:r>
              <a:rPr lang="en-US" altLang="zh-CN" dirty="0" smtClean="0">
                <a:ea typeface="宋体" panose="02010600030101010101" pitchFamily="2" charset="-122"/>
              </a:rPr>
              <a:t>of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001397" y="4423745"/>
            <a:ext cx="161935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dug </a:t>
            </a:r>
            <a:r>
              <a:rPr lang="en-US" altLang="zh-CN" dirty="0" smtClean="0">
                <a:ea typeface="宋体" panose="02010600030101010101" pitchFamily="2" charset="-122"/>
              </a:rPr>
              <a:t>out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79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  <p:bldP spid="1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73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Strange things happened 1.______________ the Tangshan earthquake happened in 1976.The well walls had deep cracks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2.______________(smell) gas came out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3:42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morning of July 28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everything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began to shake.4.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seemed as if the world were coming to 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end!Hard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hills of rock became rivers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dirt.The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whole city lay in 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Many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died or were 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injure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Nearly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everything in the city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destroyed.People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were 7. ______________ (shock) at this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193085" y="667257"/>
            <a:ext cx="13971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before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393680" y="1861425"/>
            <a:ext cx="13019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smelly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512565" y="2437669"/>
            <a:ext cx="61747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024733" y="3024063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It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880717" y="4186701"/>
            <a:ext cx="10967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ruins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152525" y="4781574"/>
            <a:ext cx="15782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injured 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342531" y="5338829"/>
            <a:ext cx="170110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shocked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47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8" grpId="0"/>
      <p:bldP spid="1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54866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wondered how long the disaster would last.8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army sent 150,000 soldiers to dig out those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______________ were trapped and to bury the dead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Workers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built shelters for 10. ______________ (survive) whose homes had been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destroyed.Slowly,the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city began to breathe again.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641357" y="975886"/>
            <a:ext cx="163217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Luckily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451067" y="2153323"/>
            <a:ext cx="10166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who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049069" y="2734046"/>
            <a:ext cx="193033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survivors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254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05978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15751"/>
            <a:ext cx="10807700" cy="54349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1.shock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震惊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令人震惊的事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休克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震惊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shocking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令人震惊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感到震惊的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2.electricity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electric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用电的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electrical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与电有关的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电学的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3.breathe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呼吸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breath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呼吸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4.wisdom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智慧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5.suffer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遭受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蒙受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因疾病、痛苦、悲伤等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受苦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sufferer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受苦者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受难者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suffering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苦难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折磨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501" y="1351984"/>
            <a:ext cx="237626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932508" y="1816082"/>
            <a:ext cx="237357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36501" y="1866441"/>
            <a:ext cx="30963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32508" y="2330539"/>
            <a:ext cx="309283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783233" y="2358206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4779256" y="2822304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23820" y="2910448"/>
            <a:ext cx="240295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920078" y="3374546"/>
            <a:ext cx="24002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4708954" y="3415626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4704977" y="3879724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741507" y="3941198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4737335" y="4405296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40673" y="5031852"/>
            <a:ext cx="201205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936501" y="5495950"/>
            <a:ext cx="200977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395445" y="5053368"/>
            <a:ext cx="221325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6391387" y="5517466"/>
            <a:ext cx="221075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05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9" grpId="0" animBg="1"/>
      <p:bldP spid="11" grpId="0" animBg="1"/>
      <p:bldP spid="13" grpId="0" animBg="1"/>
      <p:bldP spid="15" grpId="0" animBg="1"/>
      <p:bldP spid="17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似乎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ruins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严重受损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破败不堪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shock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震惊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吃惊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usual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像往常一样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out of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跑出来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6.fall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倒塌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7.suffer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遭受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8.come to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end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5871" y="939881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841465" y="1403979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41465" y="1548219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837059" y="2012317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845871" y="2104603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841465" y="2568701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835852" y="2686401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831446" y="3150499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41465" y="3267906"/>
            <a:ext cx="13911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837059" y="3732004"/>
            <a:ext cx="138960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510507" y="3860410"/>
            <a:ext cx="16833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1506266" y="4324508"/>
            <a:ext cx="16814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1897944" y="4456255"/>
            <a:ext cx="16833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1893703" y="4920353"/>
            <a:ext cx="16814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2192072" y="5035046"/>
            <a:ext cx="126470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2187594" y="5499144"/>
            <a:ext cx="126327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7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3" grpId="0" animBg="1"/>
      <p:bldP spid="16" grpId="0" animBg="1"/>
      <p:bldP spid="18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457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将段落与其主旨大意相匹配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Paragraph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earthquake happened and caused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deaths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injuries.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Paragraph 2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b.Help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came soon after the earthquake.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Paragraph 3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c.Warning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signs before the earthquake.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Paragraph 4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earthquake caused unbelievable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destruction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Paragraph 5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e.Tangshan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city has taken on a new look.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92685" y="2210613"/>
            <a:ext cx="1152128" cy="172819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2520677" y="2210613"/>
            <a:ext cx="1224136" cy="111392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592685" y="3938805"/>
            <a:ext cx="1080120" cy="64807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2592685" y="3324536"/>
            <a:ext cx="1152128" cy="119033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664693" y="5713583"/>
            <a:ext cx="10081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spect="1"/>
          </p:cNvSpPr>
          <p:nvPr/>
        </p:nvSpPr>
        <p:spPr>
          <a:xfrm>
            <a:off x="4617980" y="20747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阅读</a:t>
            </a:r>
            <a:r>
              <a:rPr lang="zh-CN" altLang="zh-CN" dirty="0" smtClean="0">
                <a:solidFill>
                  <a:schemeClr val="tx1"/>
                </a:solidFill>
              </a:rPr>
              <a:t>自测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87759"/>
            <a:ext cx="10807700" cy="54349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1.People in the city went to bed as usual that night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it was not strange for water pipes to crack and burst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it was easy to experience an earthquake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thought nothing was more important than sleeping whatever would happen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could never imagine there would be an earthquake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33396" y="5075864"/>
            <a:ext cx="595035" cy="646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32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668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2.Which of the following is TRUE of the Tangshan earthquake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 in Beijing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 the earthquake.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number of people killed was over 400,000.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C.Half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million hens were killed in the earthquake.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railway tracks became useless after the earthquake.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2342" y="3851982"/>
            <a:ext cx="595035" cy="646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32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28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</TotalTime>
  <Words>1778</Words>
  <Application>Microsoft Office PowerPoint</Application>
  <PresentationFormat>自定义</PresentationFormat>
  <Paragraphs>301</Paragraphs>
  <Slides>44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7" baseType="lpstr">
      <vt:lpstr>NEU-BZ-S92</vt:lpstr>
      <vt:lpstr>方正书宋_GBK</vt:lpstr>
      <vt:lpstr>黑体</vt:lpstr>
      <vt:lpstr>华文琥珀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100</cp:revision>
  <dcterms:created xsi:type="dcterms:W3CDTF">2020-07-20T09:37:23Z</dcterms:created>
  <dcterms:modified xsi:type="dcterms:W3CDTF">2024-09-27T01:45:09Z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