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17"/>
  </p:notesMasterIdLst>
  <p:sldIdLst>
    <p:sldId id="744" r:id="rId2"/>
    <p:sldId id="737" r:id="rId3"/>
    <p:sldId id="738" r:id="rId4"/>
    <p:sldId id="745" r:id="rId5"/>
    <p:sldId id="746" r:id="rId6"/>
    <p:sldId id="747" r:id="rId7"/>
    <p:sldId id="748" r:id="rId8"/>
    <p:sldId id="749" r:id="rId9"/>
    <p:sldId id="750" r:id="rId10"/>
    <p:sldId id="751" r:id="rId11"/>
    <p:sldId id="752" r:id="rId12"/>
    <p:sldId id="753" r:id="rId13"/>
    <p:sldId id="754" r:id="rId14"/>
    <p:sldId id="740" r:id="rId15"/>
    <p:sldId id="755" r:id="rId16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D85C00"/>
    <a:srgbClr val="34AC8B"/>
    <a:srgbClr val="009A46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5468" autoAdjust="0"/>
  </p:normalViewPr>
  <p:slideViewPr>
    <p:cSldViewPr>
      <p:cViewPr varScale="1">
        <p:scale>
          <a:sx n="97" d="100"/>
          <a:sy n="97" d="100"/>
        </p:scale>
        <p:origin x="504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4746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872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473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9463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59747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0504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0821674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101500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445594" y="3600127"/>
            <a:ext cx="10640412" cy="18651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4800" dirty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Section</a:t>
            </a:r>
            <a:r>
              <a:rPr lang="en-US" altLang="zh-CN" sz="4800" dirty="0">
                <a:solidFill>
                  <a:srgbClr val="7030A0"/>
                </a:solidFill>
                <a:latin typeface="NEU-BZ-S92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4800" dirty="0">
                <a:solidFill>
                  <a:srgbClr val="7030A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Ⅴ</a:t>
            </a:r>
            <a:r>
              <a:rPr lang="zh-CN" altLang="zh-CN" sz="4800" dirty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Assessing</a:t>
            </a:r>
            <a:r>
              <a:rPr lang="en-US" altLang="zh-CN" sz="4800" dirty="0">
                <a:solidFill>
                  <a:srgbClr val="7030A0"/>
                </a:solidFill>
                <a:latin typeface="NEU-BZ-S92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4800" dirty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sz="4800" dirty="0">
                <a:solidFill>
                  <a:srgbClr val="7030A0"/>
                </a:solidFill>
                <a:latin typeface="NEU-BZ-S92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4800" dirty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Progress</a:t>
            </a:r>
            <a:r>
              <a:rPr lang="en-US" altLang="zh-CN" sz="4800" dirty="0">
                <a:solidFill>
                  <a:srgbClr val="7030A0"/>
                </a:solidFill>
                <a:latin typeface="NEU-BZ-S92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z="4800" dirty="0" smtClean="0">
              <a:solidFill>
                <a:srgbClr val="7030A0"/>
              </a:solidFill>
              <a:latin typeface="NEU-BZ-S92"/>
              <a:ea typeface="华文隶书" panose="0201080004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4800" dirty="0" smtClean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sz="4800" dirty="0" smtClean="0">
                <a:solidFill>
                  <a:srgbClr val="7030A0"/>
                </a:solidFill>
                <a:latin typeface="NEU-BZ-S92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4800" dirty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Video</a:t>
            </a:r>
            <a:r>
              <a:rPr lang="en-US" altLang="zh-CN" sz="4800" dirty="0">
                <a:solidFill>
                  <a:srgbClr val="7030A0"/>
                </a:solidFill>
                <a:latin typeface="NEU-BZ-S92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4800" dirty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endParaRPr lang="zh-CN" altLang="zh-CN" sz="4800" dirty="0">
              <a:solidFill>
                <a:srgbClr val="7030A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42827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3177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重点语法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定语从句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(1)——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关系代词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 Tangshan earthquake was a terrible experience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that/which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great-grandma cannot forget.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couple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who/that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live next to us volunteered to help after the volcano erupted.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 supplies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that/which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were provided to the disaster area were collected from around the country.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7954" y="2250665"/>
            <a:ext cx="202298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453961" y="2714763"/>
            <a:ext cx="20206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2812587" y="2837487"/>
            <a:ext cx="222528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2808709" y="3301585"/>
            <a:ext cx="22227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3007102" y="4006035"/>
            <a:ext cx="269259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3003488" y="4470133"/>
            <a:ext cx="268955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6137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295871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4.Mr Li is an architect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whose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designs for the new town have won praise.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5.A doctor with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whom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James used to work died in the 2016 earthquake in Ecuador.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94572" y="1356922"/>
            <a:ext cx="18053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4490493" y="1821020"/>
            <a:ext cx="180333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3240757" y="2536350"/>
            <a:ext cx="18053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3236678" y="3000448"/>
            <a:ext cx="180333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6226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9109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表达交流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Giving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instructions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1.First/First of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all,you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should...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首先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你应该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2.Stay calm.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保持镇定。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drive or walk outside.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不要在外面开车或行走。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4.Collect water and food if you can.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如果可以的话你就收集点水和食物吧。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5.Cover your...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盖上你的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398508"/>
            <a:ext cx="184731" cy="655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9239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75791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6.Listen to the news.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听听新闻吧。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7.Move to a safe place.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搬到一个安全的地方。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8.Finally,...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9.Call an emergency number.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拨打紧急电话。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10.Stay away from...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远点。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11.Make sure...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确保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12.Stay indoors.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待在室内。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7848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3651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 one will forget the earthquake that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struck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Wenchuan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2008,which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caused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great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damage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the whole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city.It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destroyed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buildings and killed or injured lots of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people.In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few seconds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the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entire city lay in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ruins.The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whole nation was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shocked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.A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rescue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team was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organised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dig out those who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were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trapped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Shelters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were built for the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survivors.With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efforts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made by many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people,the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life of the citizens returned to normal.</a:t>
            </a:r>
            <a:endParaRPr lang="zh-CN" altLang="zh-CN" b="0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横卷形 2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词  汇  串  记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34710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0163626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横卷形 2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1295871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单  元  小  结</a:t>
            </a:r>
            <a:endParaRPr lang="zh-CN" altLang="zh-CN" sz="4000" dirty="0"/>
          </a:p>
        </p:txBody>
      </p:sp>
      <p:sp>
        <p:nvSpPr>
          <p:cNvPr id="4" name="横卷形 3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288004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词  汇  串  记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0626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1.disaster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灾难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灾害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disastrous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灾难性的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2.destroy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摧毁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毁灭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destruction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毁灭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3.death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死亡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dead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死的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失去生命的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4.shock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震惊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令人震惊的事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休克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震惊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  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shocking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令人震惊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shocked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感到震惊的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5.breathe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呼吸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breath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呼吸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58834" y="1938164"/>
            <a:ext cx="263755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4754977" y="2402262"/>
            <a:ext cx="2634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4801179" y="2543428"/>
            <a:ext cx="263755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4797322" y="3007526"/>
            <a:ext cx="2634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4041486" y="3122591"/>
            <a:ext cx="171955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4037449" y="3586689"/>
            <a:ext cx="17176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940538" y="4346478"/>
            <a:ext cx="222821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936501" y="4810576"/>
            <a:ext cx="222569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933981" y="4894456"/>
            <a:ext cx="222821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929944" y="5358554"/>
            <a:ext cx="222569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4703769" y="5452846"/>
            <a:ext cx="202564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4699618" y="5916944"/>
            <a:ext cx="202335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横卷形 15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单  元  小  结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23852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9" grpId="0" animBg="1"/>
      <p:bldP spid="12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6.wisdom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智慧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才智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wise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明智的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7.suffer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遭受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蒙受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因疾病、痛苦、悲伤等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受苦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sufferer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受苦者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受难者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suffering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苦难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折磨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8.volcano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火山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volcanic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火山的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9.erupt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火山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爆发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岩浆、烟等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喷出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  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eruption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喷发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10.survive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存活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幸存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艰难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度过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survivor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幸存者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生还者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757097" y="288255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4752925" y="752353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940673" y="1458825"/>
            <a:ext cx="22280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936501" y="1922923"/>
            <a:ext cx="222555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970614" y="2077697"/>
            <a:ext cx="22280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966442" y="2541795"/>
            <a:ext cx="222555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3820993" y="2610729"/>
            <a:ext cx="22280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3816821" y="3074827"/>
            <a:ext cx="222555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900939" y="3839506"/>
            <a:ext cx="22280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896767" y="4303604"/>
            <a:ext cx="222555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940673" y="4957170"/>
            <a:ext cx="22280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936501" y="5421268"/>
            <a:ext cx="222555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8468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  <p:bldP spid="12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11.calm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镇静的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沉着的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使平静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镇静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calmly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镇定地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沉着地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12.strike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侵袭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突击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击打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罢工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罢课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袭击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  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struck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struck/stricken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过去分词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13.deliver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递送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传达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发表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delivery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传送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递送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14.summary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总结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概括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概要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ea typeface="宋体" panose="02010600030101010101" pitchFamily="2" charset="-122"/>
                <a:cs typeface="Times New Roman" panose="02020603050405020304" pitchFamily="18" charset="0"/>
              </a:rPr>
              <a:t>summarise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总结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15.effect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影响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效果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effective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有效的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16.length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长度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lengthen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变长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36501" y="908515"/>
            <a:ext cx="201622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932329" y="1372613"/>
            <a:ext cx="201394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919157" y="2041983"/>
            <a:ext cx="174553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914985" y="2506081"/>
            <a:ext cx="174356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4757097" y="2041983"/>
            <a:ext cx="330819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4752925" y="2506081"/>
            <a:ext cx="330445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929387" y="3241877"/>
            <a:ext cx="221784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925329" y="3705975"/>
            <a:ext cx="221533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6248243" y="3808145"/>
            <a:ext cx="268359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6244449" y="4272243"/>
            <a:ext cx="268055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5516797" y="4375345"/>
            <a:ext cx="221784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5512739" y="4839443"/>
            <a:ext cx="221533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4342393" y="4996993"/>
            <a:ext cx="221784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4338335" y="5461091"/>
            <a:ext cx="221533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5367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9" grpId="0" animBg="1"/>
      <p:bldP spid="12" grpId="0" animBg="1"/>
      <p:bldP spid="14" grpId="0" animBg="1"/>
      <p:bldP spid="16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21076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Ⅱ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1.rescue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把某人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某物从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中营救出来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2.cause/do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damage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造成损害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3.be affected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侵袭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ruins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严重受损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破败不堪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5.in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shock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震惊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吃惊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6.be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trapped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困在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陷入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7.supply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为某人提供某物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099335" y="1058638"/>
            <a:ext cx="149204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3095079" y="1522736"/>
            <a:ext cx="149035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2430173" y="1696200"/>
            <a:ext cx="19859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2426196" y="2160298"/>
            <a:ext cx="19836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2741023" y="2282774"/>
            <a:ext cx="125159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2736701" y="2746872"/>
            <a:ext cx="125018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818388" y="2826788"/>
            <a:ext cx="11378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814001" y="3290886"/>
            <a:ext cx="113653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1251464" y="3412795"/>
            <a:ext cx="183246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1247470" y="3876893"/>
            <a:ext cx="183039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1348933" y="4061115"/>
            <a:ext cx="201571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1345044" y="4525213"/>
            <a:ext cx="201343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2664693" y="4576554"/>
            <a:ext cx="11378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>
            <a:off x="2660306" y="5040652"/>
            <a:ext cx="113653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3576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9" grpId="0" animBg="1"/>
      <p:bldP spid="11" grpId="0" animBg="1"/>
      <p:bldP spid="13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647799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8.in the open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air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露天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在户外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9.calm(...)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平静下来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hand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尤指帮助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11.sweep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消灭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彻底消除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summary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总之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13.have an effect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有影响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14.at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length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详尽地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45807" y="698763"/>
            <a:ext cx="14211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2741602" y="1162861"/>
            <a:ext cx="14195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2246488" y="1285361"/>
            <a:ext cx="171955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2242451" y="1749459"/>
            <a:ext cx="17176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980455" y="1881605"/>
            <a:ext cx="129192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976177" y="2345703"/>
            <a:ext cx="129046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2058573" y="2519167"/>
            <a:ext cx="189150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2054634" y="2983265"/>
            <a:ext cx="188936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1004987" y="3053511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1000642" y="3517609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3474410" y="3639928"/>
            <a:ext cx="129192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3470132" y="4104026"/>
            <a:ext cx="129046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1421259" y="4256131"/>
            <a:ext cx="189150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1417320" y="4720229"/>
            <a:ext cx="188936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1880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  <p:bldP spid="12" grpId="0" animBg="1"/>
      <p:bldP spid="14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重点句型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1.as if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引导表语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seemed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world were coming to an end!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仿佛世界末日即将来临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2.“sb/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sth+be+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+to do”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主动形式表示被动意义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Water, food and electricity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没有水和食物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电也停了。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32645" y="1883843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2228300" y="2347941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3484925" y="1883843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3480580" y="2347941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5189178" y="3676583"/>
            <a:ext cx="14211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5184973" y="4140681"/>
            <a:ext cx="14195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766677" y="3676583"/>
            <a:ext cx="14211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6762472" y="4140681"/>
            <a:ext cx="14195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8312739" y="3677138"/>
            <a:ext cx="97064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8308278" y="4141236"/>
            <a:ext cx="96954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9416160" y="3676583"/>
            <a:ext cx="97064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9411699" y="4140681"/>
            <a:ext cx="96954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5496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9" grpId="0" animBg="1"/>
      <p:bldP spid="11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295871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3.Sb was doing...when...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having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breakfast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with my three children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water started filling my home.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当时我和三个孩子正在吃早饭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海水开始灌入屋内。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47143" y="1991996"/>
            <a:ext cx="171955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643106" y="2456094"/>
            <a:ext cx="17176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2512921" y="1991996"/>
            <a:ext cx="171955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2508884" y="2456094"/>
            <a:ext cx="17176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4374550" y="1991996"/>
            <a:ext cx="251759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4370965" y="2456094"/>
            <a:ext cx="251474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442956" y="2532488"/>
            <a:ext cx="136815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438918" y="2996586"/>
            <a:ext cx="136660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1456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</p:bld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478</TotalTime>
  <Words>294</Words>
  <Application>Microsoft Office PowerPoint</Application>
  <PresentationFormat>自定义</PresentationFormat>
  <Paragraphs>81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6" baseType="lpstr">
      <vt:lpstr>NEU-BZ-S92</vt:lpstr>
      <vt:lpstr>方正书宋_GBK</vt:lpstr>
      <vt:lpstr>黑体</vt:lpstr>
      <vt:lpstr>华文隶书</vt:lpstr>
      <vt:lpstr>楷体</vt:lpstr>
      <vt:lpstr>隶书</vt:lpstr>
      <vt:lpstr>宋体</vt:lpstr>
      <vt:lpstr>Arial</vt:lpstr>
      <vt:lpstr>Calibri</vt:lpstr>
      <vt:lpstr>Times New Roman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90</cp:revision>
  <dcterms:created xsi:type="dcterms:W3CDTF">2020-07-20T09:37:23Z</dcterms:created>
  <dcterms:modified xsi:type="dcterms:W3CDTF">2024-09-27T01:56:11Z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