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9" r:id="rId1"/>
  </p:sldMasterIdLst>
  <p:notesMasterIdLst>
    <p:notesMasterId r:id="rId25"/>
  </p:notesMasterIdLst>
  <p:sldIdLst>
    <p:sldId id="744" r:id="rId2"/>
    <p:sldId id="737" r:id="rId3"/>
    <p:sldId id="738" r:id="rId4"/>
    <p:sldId id="766" r:id="rId5"/>
    <p:sldId id="753" r:id="rId6"/>
    <p:sldId id="740" r:id="rId7"/>
    <p:sldId id="754" r:id="rId8"/>
    <p:sldId id="773" r:id="rId9"/>
    <p:sldId id="755" r:id="rId10"/>
    <p:sldId id="756" r:id="rId11"/>
    <p:sldId id="757" r:id="rId12"/>
    <p:sldId id="758" r:id="rId13"/>
    <p:sldId id="751" r:id="rId14"/>
    <p:sldId id="763" r:id="rId15"/>
    <p:sldId id="752" r:id="rId16"/>
    <p:sldId id="764" r:id="rId17"/>
    <p:sldId id="765" r:id="rId18"/>
    <p:sldId id="768" r:id="rId19"/>
    <p:sldId id="769" r:id="rId20"/>
    <p:sldId id="770" r:id="rId21"/>
    <p:sldId id="771" r:id="rId22"/>
    <p:sldId id="772" r:id="rId23"/>
    <p:sldId id="767" r:id="rId24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59">
          <p15:clr>
            <a:srgbClr val="A4A3A4"/>
          </p15:clr>
        </p15:guide>
        <p15:guide id="2" pos="362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6A7DD"/>
    <a:srgbClr val="FF6600"/>
    <a:srgbClr val="D85C00"/>
    <a:srgbClr val="34AC8B"/>
    <a:srgbClr val="009A46"/>
    <a:srgbClr val="FF9933"/>
    <a:srgbClr val="FF3399"/>
    <a:srgbClr val="FF7C80"/>
    <a:srgbClr val="FFFFFF"/>
    <a:srgbClr val="9E5EC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4" autoAdjust="0"/>
    <p:restoredTop sz="95468" autoAdjust="0"/>
  </p:normalViewPr>
  <p:slideViewPr>
    <p:cSldViewPr>
      <p:cViewPr varScale="1">
        <p:scale>
          <a:sx n="97" d="100"/>
          <a:sy n="97" d="100"/>
        </p:scale>
        <p:origin x="504" y="78"/>
      </p:cViewPr>
      <p:guideLst>
        <p:guide orient="horz" pos="2059"/>
        <p:guide pos="362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2054401"/>
            <a:ext cx="11522075" cy="4426046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6326" y="254245"/>
            <a:ext cx="7927159" cy="18337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97449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标题幻灯片">
    <p:bg>
      <p:bgPr>
        <a:pattFill prst="divot">
          <a:fgClr>
            <a:srgbClr val="C6A7DD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3748" y="-10001"/>
            <a:ext cx="1394768" cy="2762713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23557" y="3706848"/>
            <a:ext cx="1394768" cy="2762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125986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3748" y="-10001"/>
            <a:ext cx="1394768" cy="2762713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23557" y="3478712"/>
            <a:ext cx="1394768" cy="2762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63567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058059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8609714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61000">
              <a:srgbClr val="B283D6"/>
            </a:gs>
            <a:gs pos="100000">
              <a:srgbClr val="9E5ECE"/>
            </a:gs>
            <a:gs pos="0">
              <a:srgbClr val="9E5ECE"/>
            </a:gs>
            <a:gs pos="40000">
              <a:srgbClr val="C6A7DD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781170" y="1129203"/>
            <a:ext cx="6364243" cy="304698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zh-CN" altLang="en-US" sz="96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以梦为马，</a:t>
            </a:r>
            <a:endParaRPr lang="en-US" altLang="zh-CN" sz="96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96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不负韶华！</a:t>
            </a:r>
            <a:endParaRPr lang="en-US" altLang="zh-CN" sz="96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503849056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" Target="../slides/slide2.xml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audio" Target="../media/audio1.wav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14" name="云形 13">
            <a:hlinkClick r:id="rId8" action="ppaction://hlinksldjump">
              <a:snd r:embed="rId9" name="camera.wav"/>
            </a:hlinkClick>
          </p:cNvPr>
          <p:cNvSpPr/>
          <p:nvPr userDrawn="1"/>
        </p:nvSpPr>
        <p:spPr>
          <a:xfrm>
            <a:off x="10657979" y="0"/>
            <a:ext cx="864096" cy="624061"/>
          </a:xfrm>
          <a:prstGeom prst="cloud">
            <a:avLst/>
          </a:prstGeom>
          <a:solidFill>
            <a:srgbClr val="C6A7DD"/>
          </a:solidFill>
          <a:ln>
            <a:solidFill>
              <a:srgbClr val="9E5E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400" dirty="0" smtClean="0"/>
              <a:t>导航</a:t>
            </a:r>
            <a:endParaRPr lang="zh-CN" altLang="en-US" sz="1400" dirty="0"/>
          </a:p>
        </p:txBody>
      </p:sp>
    </p:spTree>
    <p:extLst>
      <p:ext uri="{BB962C8B-B14F-4D97-AF65-F5344CB8AC3E}">
        <p14:creationId xmlns:p14="http://schemas.microsoft.com/office/powerpoint/2010/main" val="23352349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5" Type="http://schemas.openxmlformats.org/officeDocument/2006/relationships/slide" Target="slide18.xml"/><Relationship Id="rId4" Type="http://schemas.openxmlformats.org/officeDocument/2006/relationships/slide" Target="slide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1803817" y="3308027"/>
            <a:ext cx="7923964" cy="22116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sz="6000" dirty="0">
                <a:solidFill>
                  <a:srgbClr val="7030A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Section</a:t>
            </a:r>
            <a:r>
              <a:rPr lang="en-US" altLang="zh-CN" sz="6000" dirty="0">
                <a:solidFill>
                  <a:srgbClr val="7030A0"/>
                </a:solidFill>
                <a:latin typeface="+mn-lt"/>
                <a:ea typeface="华文隶书" panose="0201080004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sz="6000" dirty="0" smtClean="0">
                <a:solidFill>
                  <a:srgbClr val="7030A0"/>
                </a:solidFill>
                <a:latin typeface="+mn-lt"/>
                <a:ea typeface="宋体" panose="02010600030101010101" pitchFamily="2" charset="-122"/>
                <a:cs typeface="宋体" panose="02010600030101010101" pitchFamily="2" charset="-122"/>
              </a:rPr>
              <a:t>Ⅰ</a:t>
            </a:r>
            <a:endParaRPr lang="en-US" altLang="zh-CN" sz="6000" dirty="0" smtClean="0">
              <a:solidFill>
                <a:srgbClr val="7030A0"/>
              </a:solidFill>
              <a:latin typeface="+mn-lt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sz="6000" dirty="0" smtClean="0">
                <a:solidFill>
                  <a:srgbClr val="7030A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Listening</a:t>
            </a:r>
            <a:r>
              <a:rPr lang="en-US" altLang="zh-CN" sz="6000" dirty="0" smtClean="0">
                <a:solidFill>
                  <a:srgbClr val="7030A0"/>
                </a:solidFill>
                <a:latin typeface="+mn-lt"/>
                <a:ea typeface="华文隶书" panose="0201080004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6000" dirty="0">
                <a:solidFill>
                  <a:srgbClr val="7030A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sz="6000" dirty="0">
                <a:solidFill>
                  <a:srgbClr val="7030A0"/>
                </a:solidFill>
                <a:latin typeface="+mn-lt"/>
                <a:ea typeface="华文隶书" panose="0201080004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6000" dirty="0">
                <a:solidFill>
                  <a:srgbClr val="7030A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Speaking</a:t>
            </a:r>
            <a:endParaRPr lang="zh-CN" altLang="zh-CN" sz="6000" dirty="0">
              <a:solidFill>
                <a:srgbClr val="7030A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43428277"/>
      </p:ext>
    </p:extLst>
  </p:cSld>
  <p:clrMapOvr>
    <a:masterClrMapping/>
  </p:clrMapOvr>
  <p:transition spd="slow">
    <p:comb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791815"/>
            <a:ext cx="10807700" cy="3637919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【教材原文】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in the registration office(page 2)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在登记处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70C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考点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registration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登记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注册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挂号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register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vt.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&amp;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vi.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登记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注册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register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birth/marriage/death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登记出生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结婚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死亡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register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company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注册一家公司</a:t>
            </a:r>
            <a:r>
              <a:rPr lang="zh-CN" altLang="zh-CN" dirty="0">
                <a:solidFill>
                  <a:srgbClr val="000000"/>
                </a:solidFill>
                <a:latin typeface="NEU-BZ-S92" panose="02020503000000020003" pitchFamily="18" charset="-12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register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注册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登记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报名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548930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754296"/>
            <a:ext cx="10807700" cy="3637919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 algn="ctr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语境领悟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(1)Registration fees are free here.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这里的注册是免费的。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(2)In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order to register a car in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Japan,the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owner must have somewhere to park it.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在日本要登记一辆汽车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车主必须有车位。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205433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544425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 algn="ctr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学以致用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单句语法填空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(1)The house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en-US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registered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(register) in her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name,not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her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husband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完成句子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数千选民排队登记投票。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More than 200 people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have       </a:t>
            </a:r>
            <a:r>
              <a:rPr lang="en-US" altLang="zh-CN" dirty="0">
                <a:ea typeface="宋体" panose="02010600030101010101" pitchFamily="2" charset="-122"/>
              </a:rPr>
              <a:t>registered </a:t>
            </a:r>
            <a:r>
              <a:rPr lang="en-US" altLang="zh-CN" dirty="0" smtClean="0">
                <a:ea typeface="宋体" panose="02010600030101010101" pitchFamily="2" charset="-122"/>
              </a:rPr>
              <a:t>      for       the meeting/conference</a:t>
            </a:r>
            <a:r>
              <a:rPr lang="en-US" altLang="zh-CN" dirty="0" smtClean="0">
                <a:solidFill>
                  <a:srgbClr val="000000"/>
                </a:solidFill>
                <a:latin typeface="NEU-BZ-S92" panose="02020503000000020003" pitchFamily="18" charset="-122"/>
                <a:ea typeface="NEU-BZ-S92" panose="02020503000000020003" pitchFamily="18" charset="-122"/>
                <a:cs typeface="Times New Roman" panose="02020603050405020304" pitchFamily="18" charset="0"/>
              </a:rPr>
              <a:t>   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3054233" y="1828445"/>
            <a:ext cx="2901314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5" name="直接连接符 4"/>
          <p:cNvCxnSpPr/>
          <p:nvPr/>
        </p:nvCxnSpPr>
        <p:spPr>
          <a:xfrm>
            <a:off x="3050525" y="2292543"/>
            <a:ext cx="289803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5" name="矩形 14"/>
          <p:cNvSpPr/>
          <p:nvPr/>
        </p:nvSpPr>
        <p:spPr>
          <a:xfrm>
            <a:off x="5495621" y="4170150"/>
            <a:ext cx="2614597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6" name="直接连接符 15"/>
          <p:cNvCxnSpPr/>
          <p:nvPr/>
        </p:nvCxnSpPr>
        <p:spPr>
          <a:xfrm>
            <a:off x="5491124" y="4634248"/>
            <a:ext cx="2611641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7" name="矩形 16"/>
          <p:cNvSpPr/>
          <p:nvPr/>
        </p:nvSpPr>
        <p:spPr>
          <a:xfrm>
            <a:off x="8209309" y="4159000"/>
            <a:ext cx="1152128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8" name="直接连接符 17"/>
          <p:cNvCxnSpPr/>
          <p:nvPr/>
        </p:nvCxnSpPr>
        <p:spPr>
          <a:xfrm>
            <a:off x="8204110" y="4623098"/>
            <a:ext cx="1150826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9" name="矩形 18"/>
          <p:cNvSpPr/>
          <p:nvPr/>
        </p:nvSpPr>
        <p:spPr>
          <a:xfrm>
            <a:off x="9460527" y="4143459"/>
            <a:ext cx="1376758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0" name="直接连接符 19"/>
          <p:cNvCxnSpPr/>
          <p:nvPr/>
        </p:nvCxnSpPr>
        <p:spPr>
          <a:xfrm>
            <a:off x="9456276" y="4607557"/>
            <a:ext cx="1375201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1" name="矩形 20"/>
          <p:cNvSpPr/>
          <p:nvPr/>
        </p:nvSpPr>
        <p:spPr>
          <a:xfrm>
            <a:off x="432445" y="4752255"/>
            <a:ext cx="3744416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2" name="直接连接符 21"/>
          <p:cNvCxnSpPr/>
          <p:nvPr/>
        </p:nvCxnSpPr>
        <p:spPr>
          <a:xfrm>
            <a:off x="428000" y="5216353"/>
            <a:ext cx="3740184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408322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4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4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4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2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5" grpId="0" animBg="1"/>
      <p:bldP spid="17" grpId="0" animBg="1"/>
      <p:bldP spid="19" grpId="0" animBg="1"/>
      <p:bldP spid="21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668008"/>
            <a:ext cx="10807700" cy="3637919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【教材原文】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What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up?(page 3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怎么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句法分析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What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NEU-BZ-S92" panose="02020503000000020003" pitchFamily="18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up?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是英语中的流行问候语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有两层含义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第一层是字面意思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相当于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What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NEU-BZ-S92" panose="02020503000000020003" pitchFamily="18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happening?”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。第二层是熟人之间打招呼的一种方式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可以用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nothing much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nothing new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等回答。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4968949" y="19936"/>
            <a:ext cx="1935145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>
                <a:solidFill>
                  <a:schemeClr val="tx1"/>
                </a:solidFill>
              </a:rPr>
              <a:t>句型</a:t>
            </a:r>
            <a:r>
              <a:rPr lang="zh-CN" altLang="zh-CN" dirty="0" smtClean="0">
                <a:solidFill>
                  <a:schemeClr val="tx1"/>
                </a:solidFill>
              </a:rPr>
              <a:t>剖析</a:t>
            </a:r>
            <a:r>
              <a:rPr lang="en-US" altLang="zh-CN" dirty="0" smtClean="0">
                <a:solidFill>
                  <a:schemeClr val="tx1"/>
                </a:solidFill>
              </a:rPr>
              <a:t> </a:t>
            </a:r>
            <a:endParaRPr lang="zh-CN" altLang="zh-CN" dirty="0">
              <a:solidFill>
                <a:schemeClr val="tx1"/>
              </a:solidFill>
            </a:endParaRPr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361950" y="4327289"/>
            <a:ext cx="10807700" cy="1865126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 algn="ctr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语境领悟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 heard a loud noise upstairs and went to see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what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NEU-BZ-S92" panose="02020503000000020003" pitchFamily="18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up.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我听到楼上响声很大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然后去看看怎么了。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051752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439887"/>
            <a:ext cx="10807700" cy="2456057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 algn="ctr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学以致用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完成句子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丹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尼丝怎么了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3048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What</a:t>
            </a:r>
            <a:r>
              <a:rPr lang="en-US" altLang="zh-CN" dirty="0" smtClean="0"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up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with Denise?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720477" y="3312095"/>
            <a:ext cx="2080657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8" name="直接连接符 17"/>
          <p:cNvCxnSpPr/>
          <p:nvPr/>
        </p:nvCxnSpPr>
        <p:spPr>
          <a:xfrm>
            <a:off x="716644" y="3776193"/>
            <a:ext cx="2078304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9" name="矩形 18"/>
          <p:cNvSpPr/>
          <p:nvPr/>
        </p:nvSpPr>
        <p:spPr>
          <a:xfrm>
            <a:off x="2898079" y="3312095"/>
            <a:ext cx="1421116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0" name="直接连接符 19"/>
          <p:cNvCxnSpPr/>
          <p:nvPr/>
        </p:nvCxnSpPr>
        <p:spPr>
          <a:xfrm>
            <a:off x="2893874" y="3776193"/>
            <a:ext cx="141950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225950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4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9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18764"/>
            <a:ext cx="10807700" cy="600164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chemeClr val="tx1"/>
                </a:solidFill>
                <a:latin typeface="+mn-lt"/>
              </a:rPr>
              <a:t>发音提示</a:t>
            </a:r>
          </a:p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 smtClean="0">
                <a:solidFill>
                  <a:schemeClr val="tx1"/>
                </a:solidFill>
                <a:latin typeface="+mn-lt"/>
                <a:cs typeface="Times New Roman" panose="02020603050405020304" pitchFamily="18" charset="0"/>
              </a:rPr>
              <a:t>元音</a:t>
            </a:r>
            <a:r>
              <a:rPr lang="zh-CN" altLang="zh-CN" dirty="0">
                <a:solidFill>
                  <a:schemeClr val="tx1"/>
                </a:solidFill>
                <a:latin typeface="+mn-lt"/>
                <a:cs typeface="Times New Roman" panose="02020603050405020304" pitchFamily="18" charset="0"/>
              </a:rPr>
              <a:t>字母的发音规律</a:t>
            </a:r>
            <a:endParaRPr lang="zh-CN" altLang="zh-CN" dirty="0">
              <a:solidFill>
                <a:schemeClr val="tx1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以发音的元音字母结尾</a:t>
            </a:r>
            <a:r>
              <a:rPr lang="en-US" altLang="zh-CN" dirty="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或以辅音字母</a:t>
            </a:r>
            <a:r>
              <a:rPr lang="en-US" altLang="zh-CN" dirty="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(r</a:t>
            </a:r>
            <a:r>
              <a:rPr lang="zh-CN" altLang="zh-CN" dirty="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除外</a:t>
            </a:r>
            <a:r>
              <a:rPr lang="en-US" altLang="zh-CN" dirty="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加不发音的元音字母</a:t>
            </a:r>
            <a:r>
              <a:rPr lang="en-US" altLang="zh-CN" dirty="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zh-CN" altLang="zh-CN" dirty="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结尾的音节叫开音节。</a:t>
            </a:r>
            <a:endParaRPr lang="zh-CN" altLang="zh-CN" dirty="0">
              <a:solidFill>
                <a:schemeClr val="tx1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以一个或几个辅音字母</a:t>
            </a:r>
            <a:r>
              <a:rPr lang="en-US" altLang="zh-CN" dirty="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(r</a:t>
            </a:r>
            <a:r>
              <a:rPr lang="zh-CN" altLang="zh-CN" dirty="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除外</a:t>
            </a:r>
            <a:r>
              <a:rPr lang="en-US" altLang="zh-CN" dirty="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结尾而中间只有一个元音字母的音节叫闭音节。</a:t>
            </a:r>
            <a:endParaRPr lang="zh-CN" altLang="zh-CN" dirty="0">
              <a:solidFill>
                <a:schemeClr val="tx1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在重读开音节中</a:t>
            </a:r>
            <a:r>
              <a:rPr lang="en-US" altLang="zh-CN" dirty="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元音字母一般读它们的字</a:t>
            </a:r>
            <a:r>
              <a:rPr lang="zh-CN" altLang="zh-CN" dirty="0" smtClean="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母音</a:t>
            </a:r>
            <a:r>
              <a:rPr lang="en-US" altLang="zh-CN" dirty="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即</a:t>
            </a:r>
            <a:r>
              <a:rPr lang="en-US" altLang="zh-CN" dirty="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dirty="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读作</a:t>
            </a:r>
            <a:r>
              <a:rPr lang="en-US" altLang="zh-CN" dirty="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en-US" altLang="zh-CN" dirty="0" err="1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eI</a:t>
            </a:r>
            <a:r>
              <a:rPr lang="en-US" altLang="zh-CN" smtClean="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/, e</a:t>
            </a:r>
            <a:r>
              <a:rPr lang="zh-CN" altLang="zh-CN" dirty="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读作</a:t>
            </a:r>
            <a:r>
              <a:rPr lang="en-US" altLang="zh-CN" dirty="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en-US" altLang="zh-CN" dirty="0" err="1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dirty="0">
                <a:solidFill>
                  <a:schemeClr val="tx1"/>
                </a:solidFill>
                <a:latin typeface="+mn-lt"/>
                <a:ea typeface="NEU-BZ-S92"/>
                <a:cs typeface="Times New Roman" panose="02020603050405020304" pitchFamily="18" charset="0"/>
              </a:rPr>
              <a:t>ː</a:t>
            </a:r>
            <a:r>
              <a:rPr lang="en-US" altLang="zh-CN" dirty="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/,</a:t>
            </a:r>
            <a:r>
              <a:rPr lang="en-US" altLang="zh-CN" dirty="0" err="1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zh-CN" altLang="zh-CN" dirty="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读作</a:t>
            </a:r>
            <a:r>
              <a:rPr lang="en-US" altLang="zh-CN" dirty="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en-US" altLang="zh-CN" dirty="0" err="1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aI</a:t>
            </a:r>
            <a:r>
              <a:rPr lang="en-US" altLang="zh-CN" dirty="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/,o</a:t>
            </a:r>
            <a:r>
              <a:rPr lang="zh-CN" altLang="zh-CN" dirty="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读作</a:t>
            </a:r>
            <a:r>
              <a:rPr lang="en-US" altLang="zh-CN" dirty="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en-US" altLang="zh-CN" dirty="0" err="1">
                <a:solidFill>
                  <a:schemeClr val="tx1"/>
                </a:solidFill>
                <a:latin typeface="+mn-lt"/>
                <a:ea typeface="NEU-BZ-S92"/>
                <a:cs typeface="Times New Roman" panose="02020603050405020304" pitchFamily="18" charset="0"/>
              </a:rPr>
              <a:t>əʊ</a:t>
            </a:r>
            <a:r>
              <a:rPr lang="en-US" altLang="zh-CN" dirty="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/,u</a:t>
            </a:r>
            <a:r>
              <a:rPr lang="zh-CN" altLang="zh-CN" dirty="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读作</a:t>
            </a:r>
            <a:r>
              <a:rPr lang="en-US" altLang="zh-CN" dirty="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en-US" altLang="zh-CN" dirty="0" err="1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ju</a:t>
            </a:r>
            <a:r>
              <a:rPr lang="en-US" altLang="zh-CN" dirty="0">
                <a:solidFill>
                  <a:schemeClr val="tx1"/>
                </a:solidFill>
                <a:latin typeface="+mn-lt"/>
                <a:ea typeface="NEU-BZ-S92"/>
                <a:cs typeface="Times New Roman" panose="02020603050405020304" pitchFamily="18" charset="0"/>
              </a:rPr>
              <a:t>ː</a:t>
            </a:r>
            <a:r>
              <a:rPr lang="en-US" altLang="zh-CN" dirty="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dirty="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chemeClr val="tx1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在重读闭音节中</a:t>
            </a:r>
            <a:r>
              <a:rPr lang="en-US" altLang="zh-CN" dirty="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元音字母一般读它们的短音</a:t>
            </a:r>
            <a:r>
              <a:rPr lang="en-US" altLang="zh-CN" dirty="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即</a:t>
            </a:r>
            <a:r>
              <a:rPr lang="en-US" altLang="zh-CN" dirty="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dirty="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读作</a:t>
            </a:r>
            <a:r>
              <a:rPr lang="en-US" altLang="zh-CN" dirty="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en-US" altLang="zh-CN" dirty="0">
                <a:solidFill>
                  <a:schemeClr val="tx1"/>
                </a:solidFill>
                <a:latin typeface="+mn-lt"/>
                <a:ea typeface="方正书宋_GBK" panose="03000509000000000000" pitchFamily="65" charset="-122"/>
                <a:cs typeface="Times New Roman" panose="02020603050405020304" pitchFamily="18" charset="0"/>
              </a:rPr>
              <a:t>æ</a:t>
            </a:r>
            <a:r>
              <a:rPr lang="en-US" altLang="zh-CN" dirty="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/,e</a:t>
            </a:r>
            <a:r>
              <a:rPr lang="zh-CN" altLang="zh-CN" dirty="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读作</a:t>
            </a:r>
            <a:r>
              <a:rPr lang="en-US" altLang="zh-CN" dirty="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/e/,</a:t>
            </a:r>
            <a:r>
              <a:rPr lang="en-US" altLang="zh-CN" dirty="0" err="1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zh-CN" altLang="zh-CN" dirty="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读作</a:t>
            </a:r>
            <a:r>
              <a:rPr lang="en-US" altLang="zh-CN" dirty="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/I/,o</a:t>
            </a:r>
            <a:r>
              <a:rPr lang="zh-CN" altLang="zh-CN" dirty="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读作</a:t>
            </a:r>
            <a:r>
              <a:rPr lang="en-US" altLang="zh-CN" dirty="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en-US" altLang="zh-CN" dirty="0">
                <a:solidFill>
                  <a:schemeClr val="tx1"/>
                </a:solidFill>
                <a:latin typeface="+mn-lt"/>
                <a:ea typeface="NEU-BZ-S92"/>
                <a:cs typeface="Times New Roman" panose="02020603050405020304" pitchFamily="18" charset="0"/>
              </a:rPr>
              <a:t>ɒ</a:t>
            </a:r>
            <a:r>
              <a:rPr lang="en-US" altLang="zh-CN" dirty="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/,u</a:t>
            </a:r>
            <a:r>
              <a:rPr lang="zh-CN" altLang="zh-CN" dirty="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读作</a:t>
            </a:r>
            <a:r>
              <a:rPr lang="en-US" altLang="zh-CN" dirty="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en-US" altLang="zh-CN" dirty="0">
                <a:solidFill>
                  <a:schemeClr val="tx1"/>
                </a:solidFill>
                <a:latin typeface="+mn-lt"/>
                <a:ea typeface="NEU-BZ-S92"/>
                <a:cs typeface="Times New Roman" panose="02020603050405020304" pitchFamily="18" charset="0"/>
              </a:rPr>
              <a:t>ʌ</a:t>
            </a:r>
            <a:r>
              <a:rPr lang="en-US" altLang="zh-CN" dirty="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dirty="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chemeClr val="tx1"/>
              </a:solidFill>
              <a:effectLst/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81983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>
            <a:spLocks noChangeAspect="1"/>
          </p:cNvSpPr>
          <p:nvPr/>
        </p:nvSpPr>
        <p:spPr>
          <a:xfrm>
            <a:off x="361950" y="287759"/>
            <a:ext cx="10807700" cy="5434949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 algn="ctr">
              <a:lnSpc>
                <a:spcPts val="42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语境领悟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ts val="42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1./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aI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/&amp;/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eI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/&amp;/I/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ts val="42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ke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 flying a k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te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 the sky.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ts val="42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K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te was m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king c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kes at eight today.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ts val="42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2./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æ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/&amp;/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aI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ts val="42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 h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 a k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te and M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ke h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 a c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ts val="42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ke l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kes the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u="sng" dirty="0" err="1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t,but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P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doesn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ke the k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te.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ts val="42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3./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æ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/&amp;/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eI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ts val="42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J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ck c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me to the l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ke to draw a m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ts val="42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K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te c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me to call him b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ck.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7323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92755"/>
            <a:ext cx="10807700" cy="5968429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4./</a:t>
            </a:r>
            <a:r>
              <a:rPr lang="en-US" altLang="zh-CN" dirty="0" err="1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dirty="0">
                <a:solidFill>
                  <a:schemeClr val="tx1"/>
                </a:solidFill>
                <a:latin typeface="+mn-lt"/>
                <a:ea typeface="NEU-BZ-S92" panose="02020503000000020003" pitchFamily="18" charset="-122"/>
                <a:cs typeface="Times New Roman" panose="02020603050405020304" pitchFamily="18" charset="0"/>
              </a:rPr>
              <a:t>ː</a:t>
            </a:r>
            <a:r>
              <a:rPr lang="en-US" altLang="zh-CN" dirty="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/&amp;/</a:t>
            </a:r>
            <a:r>
              <a:rPr lang="en-US" altLang="zh-CN" dirty="0" err="1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eI</a:t>
            </a:r>
            <a:r>
              <a:rPr lang="en-US" altLang="zh-CN" dirty="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/&amp;/I/&amp;/e/</a:t>
            </a:r>
            <a:endParaRPr lang="zh-CN" altLang="zh-CN" dirty="0">
              <a:solidFill>
                <a:schemeClr val="tx1"/>
              </a:solidFill>
              <a:latin typeface="+mn-lt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en-US" altLang="zh-CN" u="sng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dirty="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 waited and waited for P</a:t>
            </a:r>
            <a:r>
              <a:rPr lang="en-US" altLang="zh-CN" u="sng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dirty="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ter and K</a:t>
            </a:r>
            <a:r>
              <a:rPr lang="en-US" altLang="zh-CN" u="sng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te t</a:t>
            </a:r>
            <a:r>
              <a:rPr lang="en-US" altLang="zh-CN" u="sng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dirty="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ll </a:t>
            </a:r>
            <a:r>
              <a:rPr lang="en-US" altLang="zh-CN" u="sng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dirty="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t was time for b</a:t>
            </a:r>
            <a:r>
              <a:rPr lang="en-US" altLang="zh-CN" u="sng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dirty="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d.</a:t>
            </a:r>
            <a:endParaRPr lang="zh-CN" altLang="zh-CN" dirty="0">
              <a:solidFill>
                <a:schemeClr val="tx1"/>
              </a:solidFill>
              <a:latin typeface="+mn-lt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5./</a:t>
            </a:r>
            <a:r>
              <a:rPr lang="en-US" altLang="zh-CN" dirty="0">
                <a:solidFill>
                  <a:schemeClr val="tx1"/>
                </a:solidFill>
                <a:latin typeface="+mn-lt"/>
                <a:ea typeface="NEU-BZ-S92" panose="02020503000000020003" pitchFamily="18" charset="-122"/>
                <a:cs typeface="Times New Roman" panose="02020603050405020304" pitchFamily="18" charset="0"/>
              </a:rPr>
              <a:t>æ</a:t>
            </a:r>
            <a:r>
              <a:rPr lang="en-US" altLang="zh-CN" dirty="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/&amp;/</a:t>
            </a:r>
            <a:r>
              <a:rPr lang="en-US" altLang="zh-CN" dirty="0">
                <a:solidFill>
                  <a:schemeClr val="tx1"/>
                </a:solidFill>
                <a:latin typeface="+mn-lt"/>
                <a:ea typeface="NEU-BZ-S92" panose="02020503000000020003" pitchFamily="18" charset="-122"/>
                <a:cs typeface="Times New Roman" panose="02020603050405020304" pitchFamily="18" charset="0"/>
              </a:rPr>
              <a:t>ʌ</a:t>
            </a:r>
            <a:r>
              <a:rPr lang="en-US" altLang="zh-CN" dirty="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endParaRPr lang="zh-CN" altLang="zh-CN" dirty="0">
              <a:solidFill>
                <a:schemeClr val="tx1"/>
              </a:solidFill>
              <a:latin typeface="+mn-lt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en-US" altLang="zh-CN" u="sng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nd me th</a:t>
            </a:r>
            <a:r>
              <a:rPr lang="en-US" altLang="zh-CN" u="sng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t </a:t>
            </a:r>
            <a:r>
              <a:rPr lang="en-US" altLang="zh-CN" dirty="0" err="1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u="sng" dirty="0" err="1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u</a:t>
            </a:r>
            <a:r>
              <a:rPr lang="en-US" altLang="zh-CN" dirty="0" err="1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p,not</a:t>
            </a:r>
            <a:r>
              <a:rPr lang="en-US" altLang="zh-CN" dirty="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 th</a:t>
            </a:r>
            <a:r>
              <a:rPr lang="en-US" altLang="zh-CN" u="sng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t c</a:t>
            </a:r>
            <a:r>
              <a:rPr lang="en-US" altLang="zh-CN" u="sng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p.</a:t>
            </a:r>
            <a:endParaRPr lang="zh-CN" altLang="zh-CN" dirty="0">
              <a:solidFill>
                <a:schemeClr val="tx1"/>
              </a:solidFill>
              <a:latin typeface="+mn-lt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6./</a:t>
            </a:r>
            <a:r>
              <a:rPr lang="en-US" altLang="zh-CN" dirty="0" err="1">
                <a:solidFill>
                  <a:schemeClr val="tx1"/>
                </a:solidFill>
                <a:latin typeface="+mn-lt"/>
                <a:ea typeface="NEU-BZ-S92" panose="02020503000000020003" pitchFamily="18" charset="-122"/>
                <a:cs typeface="Times New Roman" panose="02020603050405020304" pitchFamily="18" charset="0"/>
              </a:rPr>
              <a:t>əʊ</a:t>
            </a:r>
            <a:r>
              <a:rPr lang="en-US" altLang="zh-CN" dirty="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/&amp;/</a:t>
            </a:r>
            <a:r>
              <a:rPr lang="en-US" altLang="zh-CN" dirty="0">
                <a:solidFill>
                  <a:schemeClr val="tx1"/>
                </a:solidFill>
                <a:latin typeface="+mn-lt"/>
                <a:ea typeface="NEU-BZ-S92" panose="02020503000000020003" pitchFamily="18" charset="-122"/>
                <a:cs typeface="Times New Roman" panose="02020603050405020304" pitchFamily="18" charset="0"/>
              </a:rPr>
              <a:t>ɒ</a:t>
            </a:r>
            <a:r>
              <a:rPr lang="en-US" altLang="zh-CN" dirty="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endParaRPr lang="zh-CN" altLang="zh-CN" dirty="0">
              <a:solidFill>
                <a:schemeClr val="tx1"/>
              </a:solidFill>
              <a:latin typeface="+mn-lt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u="sng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o</a:t>
            </a:r>
            <a:r>
              <a:rPr lang="en-US" altLang="zh-CN" dirty="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m h</a:t>
            </a:r>
            <a:r>
              <a:rPr lang="en-US" altLang="zh-CN" u="sng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o</a:t>
            </a:r>
            <a:r>
              <a:rPr lang="en-US" altLang="zh-CN" dirty="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pes to g</a:t>
            </a:r>
            <a:r>
              <a:rPr lang="en-US" altLang="zh-CN" u="sng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o</a:t>
            </a:r>
            <a:r>
              <a:rPr lang="en-US" altLang="zh-CN" dirty="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 h</a:t>
            </a:r>
            <a:r>
              <a:rPr lang="en-US" altLang="zh-CN" u="sng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o</a:t>
            </a:r>
            <a:r>
              <a:rPr lang="en-US" altLang="zh-CN" dirty="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me to live </a:t>
            </a:r>
            <a:r>
              <a:rPr lang="en-US" altLang="zh-CN" dirty="0" err="1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al</a:t>
            </a:r>
            <a:r>
              <a:rPr lang="en-US" altLang="zh-CN" u="sng" dirty="0" err="1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o</a:t>
            </a:r>
            <a:r>
              <a:rPr lang="en-US" altLang="zh-CN" dirty="0" err="1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ne,and</a:t>
            </a:r>
            <a:r>
              <a:rPr lang="en-US" altLang="zh-CN" dirty="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 he hates to g</a:t>
            </a:r>
            <a:r>
              <a:rPr lang="en-US" altLang="zh-CN" u="sng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o</a:t>
            </a:r>
            <a:r>
              <a:rPr lang="en-US" altLang="zh-CN" dirty="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 sh</a:t>
            </a:r>
            <a:r>
              <a:rPr lang="en-US" altLang="zh-CN" u="sng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o</a:t>
            </a:r>
            <a:r>
              <a:rPr lang="en-US" altLang="zh-CN" dirty="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pping in such </a:t>
            </a:r>
            <a:r>
              <a:rPr lang="en-US" altLang="zh-CN" dirty="0" err="1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en-US" altLang="zh-CN" u="sng" dirty="0" err="1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o</a:t>
            </a:r>
            <a:r>
              <a:rPr lang="en-US" altLang="zh-CN" dirty="0" err="1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t,f</a:t>
            </a:r>
            <a:r>
              <a:rPr lang="en-US" altLang="zh-CN" u="sng" dirty="0" err="1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o</a:t>
            </a:r>
            <a:r>
              <a:rPr lang="en-US" altLang="zh-CN" dirty="0" err="1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ggy</a:t>
            </a:r>
            <a:r>
              <a:rPr lang="en-US" altLang="zh-CN" dirty="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 weather.</a:t>
            </a:r>
            <a:endParaRPr lang="zh-CN" altLang="zh-CN" dirty="0">
              <a:solidFill>
                <a:schemeClr val="tx1"/>
              </a:solidFill>
              <a:latin typeface="+mn-lt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7./</a:t>
            </a:r>
            <a:r>
              <a:rPr lang="en-US" altLang="zh-CN" dirty="0" err="1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ju</a:t>
            </a:r>
            <a:r>
              <a:rPr lang="en-US" altLang="zh-CN" dirty="0">
                <a:solidFill>
                  <a:schemeClr val="tx1"/>
                </a:solidFill>
                <a:latin typeface="+mn-lt"/>
                <a:ea typeface="NEU-BZ-S92" panose="02020503000000020003" pitchFamily="18" charset="-122"/>
                <a:cs typeface="Times New Roman" panose="02020603050405020304" pitchFamily="18" charset="0"/>
              </a:rPr>
              <a:t>ː</a:t>
            </a:r>
            <a:r>
              <a:rPr lang="en-US" altLang="zh-CN" dirty="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/&amp;/</a:t>
            </a:r>
            <a:r>
              <a:rPr lang="en-US" altLang="zh-CN" dirty="0">
                <a:solidFill>
                  <a:schemeClr val="tx1"/>
                </a:solidFill>
                <a:latin typeface="+mn-lt"/>
                <a:ea typeface="NEU-BZ-S92" panose="02020503000000020003" pitchFamily="18" charset="-122"/>
                <a:cs typeface="Times New Roman" panose="02020603050405020304" pitchFamily="18" charset="0"/>
              </a:rPr>
              <a:t>ʌ</a:t>
            </a:r>
            <a:r>
              <a:rPr lang="en-US" altLang="zh-CN" dirty="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endParaRPr lang="zh-CN" altLang="zh-CN" dirty="0">
              <a:solidFill>
                <a:schemeClr val="tx1"/>
              </a:solidFill>
              <a:latin typeface="+mn-lt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The c</a:t>
            </a:r>
            <a:r>
              <a:rPr lang="en-US" altLang="zh-CN" u="sng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u</a:t>
            </a:r>
            <a:r>
              <a:rPr lang="en-US" altLang="zh-CN" dirty="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te girl likes to </a:t>
            </a:r>
            <a:r>
              <a:rPr lang="en-US" altLang="zh-CN" u="sng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u</a:t>
            </a:r>
            <a:r>
              <a:rPr lang="en-US" altLang="zh-CN" dirty="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se h</a:t>
            </a:r>
            <a:r>
              <a:rPr lang="en-US" altLang="zh-CN" u="sng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u</a:t>
            </a:r>
            <a:r>
              <a:rPr lang="en-US" altLang="zh-CN" dirty="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ge to describe s</a:t>
            </a:r>
            <a:r>
              <a:rPr lang="en-US" altLang="zh-CN" u="sng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u</a:t>
            </a:r>
            <a:r>
              <a:rPr lang="en-US" altLang="zh-CN" dirty="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n.</a:t>
            </a:r>
            <a:endParaRPr lang="zh-CN" altLang="zh-CN" dirty="0">
              <a:solidFill>
                <a:schemeClr val="tx1"/>
              </a:solidFill>
              <a:effectLst/>
              <a:latin typeface="+mn-lt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600863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横卷形 2"/>
          <p:cNvSpPr/>
          <p:nvPr/>
        </p:nvSpPr>
        <p:spPr>
          <a:xfrm>
            <a:off x="2592685" y="-273"/>
            <a:ext cx="6120680" cy="1296144"/>
          </a:xfrm>
          <a:prstGeom prst="horizontalScroll">
            <a:avLst/>
          </a:prstGeom>
          <a:solidFill>
            <a:srgbClr val="C6A7DD"/>
          </a:solidFill>
          <a:ln>
            <a:solidFill>
              <a:srgbClr val="9E5E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/>
              <a:t>随  堂  训  练</a:t>
            </a:r>
            <a:endParaRPr lang="zh-CN" altLang="zh-CN" sz="4000" dirty="0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361950" y="1223863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一、朗读下面对话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领悟短元音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/I/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An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nterest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ng f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lm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u="sng" dirty="0" err="1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ll:</a:t>
            </a:r>
            <a:r>
              <a:rPr lang="en-US" altLang="zh-CN" u="sng" dirty="0" err="1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n?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Lyn:</a:t>
            </a:r>
            <a:r>
              <a:rPr lang="en-US" altLang="zh-CN" u="sng" dirty="0" err="1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he com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ng to see the f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lm?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Mrs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Sm</a:t>
            </a:r>
            <a:r>
              <a:rPr lang="en-US" altLang="zh-CN" u="sng" dirty="0" err="1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th:T</a:t>
            </a:r>
            <a:r>
              <a:rPr lang="en-US" altLang="zh-CN" u="sng" dirty="0" err="1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ll.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u="sng" dirty="0" err="1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ll:Here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he </a:t>
            </a:r>
            <a:r>
              <a:rPr lang="en-US" altLang="zh-CN" u="sng" dirty="0" err="1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s!Hello,T</a:t>
            </a:r>
            <a:r>
              <a:rPr lang="en-US" altLang="zh-CN" u="sng" dirty="0" err="1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u="sng" dirty="0" err="1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m:Hello,B</a:t>
            </a:r>
            <a:r>
              <a:rPr lang="en-US" altLang="zh-CN" u="sng" dirty="0" err="1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ll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Lyn:Are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you </a:t>
            </a:r>
            <a:r>
              <a:rPr lang="en-US" altLang="zh-CN" u="sng" dirty="0" err="1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ll,T</a:t>
            </a:r>
            <a:r>
              <a:rPr lang="en-US" altLang="zh-CN" u="sng" dirty="0" err="1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569047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113749"/>
            <a:ext cx="108077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u="sng" dirty="0" err="1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m:</a:t>
            </a:r>
            <a:r>
              <a:rPr lang="en-US" altLang="zh-CN" u="sng" dirty="0" err="1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 an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nterest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ng f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lm?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Lyn:Yes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u="sng" dirty="0" err="1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ll:And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 beg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ns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 s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x m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nutes.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Mrs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Sm</a:t>
            </a:r>
            <a:r>
              <a:rPr lang="en-US" altLang="zh-CN" u="sng" dirty="0" err="1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th:</a:t>
            </a:r>
            <a:r>
              <a:rPr lang="en-US" altLang="zh-CN" u="sng" dirty="0" err="1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re </a:t>
            </a:r>
            <a:r>
              <a:rPr lang="en-US" altLang="zh-CN" u="sng" dirty="0" err="1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ll,T</a:t>
            </a:r>
            <a:r>
              <a:rPr lang="en-US" altLang="zh-CN" u="sng" dirty="0" err="1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u="sng" dirty="0" err="1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m:Qu</a:t>
            </a:r>
            <a:r>
              <a:rPr lang="en-US" altLang="zh-CN" u="sng" dirty="0" err="1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ck!Or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we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ll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ss the beg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nn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ng of the f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lm!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017202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横卷形 3">
            <a:hlinkClick r:id="rId2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2592685" y="863823"/>
            <a:ext cx="6120680" cy="1296144"/>
          </a:xfrm>
          <a:prstGeom prst="horizontalScroll">
            <a:avLst/>
          </a:prstGeom>
          <a:solidFill>
            <a:srgbClr val="C6A7DD"/>
          </a:solidFill>
          <a:ln>
            <a:solidFill>
              <a:srgbClr val="9E5E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zh-CN" sz="4000" dirty="0"/>
              <a:t>课前</a:t>
            </a:r>
            <a:r>
              <a:rPr lang="en-US" altLang="zh-CN" sz="4000" dirty="0"/>
              <a:t>·</a:t>
            </a:r>
            <a:r>
              <a:rPr lang="zh-CN" altLang="zh-CN" sz="4000" dirty="0"/>
              <a:t>基础认知</a:t>
            </a:r>
          </a:p>
        </p:txBody>
      </p:sp>
      <p:sp>
        <p:nvSpPr>
          <p:cNvPr id="5" name="横卷形 4">
            <a:hlinkClick r:id="rId4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2592685" y="2231975"/>
            <a:ext cx="6120680" cy="1296144"/>
          </a:xfrm>
          <a:prstGeom prst="horizontalScroll">
            <a:avLst/>
          </a:prstGeom>
          <a:solidFill>
            <a:srgbClr val="C6A7DD"/>
          </a:solidFill>
          <a:ln>
            <a:solidFill>
              <a:srgbClr val="9E5E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zh-CN" sz="4000" dirty="0"/>
              <a:t>课堂</a:t>
            </a:r>
            <a:r>
              <a:rPr lang="en-US" altLang="zh-CN" sz="4000" dirty="0"/>
              <a:t>·</a:t>
            </a:r>
            <a:r>
              <a:rPr lang="zh-CN" altLang="zh-CN" sz="4000" dirty="0"/>
              <a:t>重难突破</a:t>
            </a:r>
          </a:p>
        </p:txBody>
      </p:sp>
      <p:sp>
        <p:nvSpPr>
          <p:cNvPr id="6" name="横卷形 5">
            <a:hlinkClick r:id="rId5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2592685" y="3600127"/>
            <a:ext cx="6120680" cy="1296144"/>
          </a:xfrm>
          <a:prstGeom prst="horizontalScroll">
            <a:avLst/>
          </a:prstGeom>
          <a:solidFill>
            <a:srgbClr val="C6A7DD"/>
          </a:solidFill>
          <a:ln>
            <a:solidFill>
              <a:srgbClr val="9E5E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/>
              <a:t>随  堂  训  练</a:t>
            </a:r>
            <a:endParaRPr lang="zh-CN" altLang="zh-CN" sz="4000" dirty="0"/>
          </a:p>
        </p:txBody>
      </p:sp>
    </p:spTree>
    <p:extLst>
      <p:ext uri="{BB962C8B-B14F-4D97-AF65-F5344CB8AC3E}">
        <p14:creationId xmlns:p14="http://schemas.microsoft.com/office/powerpoint/2010/main" val="9169604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>
            <a:spLocks noChangeAspect="1"/>
          </p:cNvSpPr>
          <p:nvPr/>
        </p:nvSpPr>
        <p:spPr>
          <a:xfrm>
            <a:off x="361950" y="182111"/>
            <a:ext cx="10807700" cy="541071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二、单词拼写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1.We must promote an </a:t>
            </a:r>
            <a:r>
              <a:rPr lang="en-US" altLang="zh-CN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e________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of ideas and information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2.She lives in France but has British </a:t>
            </a:r>
            <a:r>
              <a:rPr lang="en-US" altLang="zh-CN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________</a:t>
            </a:r>
            <a:r>
              <a:rPr lang="en-US" altLang="zh-CN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___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国籍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3.What can a garden </a:t>
            </a:r>
            <a:r>
              <a:rPr lang="en-US" altLang="zh-CN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______</a:t>
            </a:r>
            <a:r>
              <a:rPr lang="en-US" altLang="zh-CN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___</a:t>
            </a:r>
            <a:r>
              <a:rPr lang="en-US" altLang="zh-CN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__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设计师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 bring to a project?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4.The university refused to let Dick give a speech on </a:t>
            </a:r>
            <a:r>
              <a:rPr lang="en-US" altLang="zh-CN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_______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校园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5.A </a:t>
            </a:r>
            <a:r>
              <a:rPr lang="en-US" altLang="zh-CN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 ________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contract is signed which is renewable annually.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4577379" y="767698"/>
            <a:ext cx="1723549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err="1" smtClean="0">
                <a:ea typeface="宋体" panose="02010600030101010101" pitchFamily="2" charset="-122"/>
              </a:rPr>
              <a:t>xchange</a:t>
            </a:r>
            <a:r>
              <a:rPr lang="en-US" altLang="zh-CN" dirty="0" smtClean="0">
                <a:ea typeface="宋体" panose="02010600030101010101" pitchFamily="2" charset="-122"/>
              </a:rPr>
              <a:t> </a:t>
            </a:r>
            <a:endParaRPr lang="zh-CN" altLang="en-US" dirty="0"/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6985173" y="1377918"/>
            <a:ext cx="2177199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>
                <a:ea typeface="宋体" panose="02010600030101010101" pitchFamily="2" charset="-122"/>
              </a:rPr>
              <a:t>nationality </a:t>
            </a:r>
            <a:endParaRPr lang="zh-CN" altLang="en-US" dirty="0"/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4392885" y="1963976"/>
            <a:ext cx="1762598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>
                <a:ea typeface="宋体" panose="02010600030101010101" pitchFamily="2" charset="-122"/>
              </a:rPr>
              <a:t>designer </a:t>
            </a:r>
            <a:endParaRPr lang="zh-CN" altLang="en-US" dirty="0"/>
          </a:p>
        </p:txBody>
      </p:sp>
      <p:sp>
        <p:nvSpPr>
          <p:cNvPr id="9" name="矩形 8"/>
          <p:cNvSpPr>
            <a:spLocks noChangeAspect="1"/>
          </p:cNvSpPr>
          <p:nvPr/>
        </p:nvSpPr>
        <p:spPr>
          <a:xfrm>
            <a:off x="9433445" y="3127601"/>
            <a:ext cx="1632178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>
                <a:ea typeface="宋体" panose="02010600030101010101" pitchFamily="2" charset="-122"/>
              </a:rPr>
              <a:t>campus </a:t>
            </a:r>
            <a:endParaRPr lang="zh-CN" altLang="en-US" dirty="0"/>
          </a:p>
        </p:txBody>
      </p:sp>
      <p:sp>
        <p:nvSpPr>
          <p:cNvPr id="10" name="矩形 9"/>
          <p:cNvSpPr>
            <a:spLocks noChangeAspect="1"/>
          </p:cNvSpPr>
          <p:nvPr/>
        </p:nvSpPr>
        <p:spPr>
          <a:xfrm>
            <a:off x="1193003" y="4296090"/>
            <a:ext cx="1335622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err="1" smtClean="0">
                <a:ea typeface="宋体" panose="02010600030101010101" pitchFamily="2" charset="-122"/>
              </a:rPr>
              <a:t>ormal</a:t>
            </a:r>
            <a:r>
              <a:rPr lang="en-US" altLang="zh-CN" dirty="0" smtClean="0">
                <a:ea typeface="宋体" panose="02010600030101010101" pitchFamily="2" charset="-122"/>
              </a:rPr>
              <a:t> 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8207521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533915"/>
            <a:ext cx="10807700" cy="42288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三、单句语法填空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1.He invited us to a lecture </a:t>
            </a:r>
            <a:r>
              <a:rPr lang="en-US" altLang="zh-CN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___________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history of art.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NEU-BZ-S92" panose="02020503000000020003" pitchFamily="18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2.The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government will </a:t>
            </a:r>
            <a:r>
              <a:rPr lang="en-US" altLang="zh-CN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___________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formal) respond to the committee later.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</a:rPr>
              <a:t>3.The store does not allow returns or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___________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exchange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4.She managed to escape </a:t>
            </a:r>
            <a:r>
              <a:rPr lang="en-US" altLang="zh-CN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___________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burning car.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5854315" y="1130999"/>
            <a:ext cx="617477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>
                <a:ea typeface="宋体" panose="02010600030101010101" pitchFamily="2" charset="-122"/>
              </a:rPr>
              <a:t>on</a:t>
            </a:r>
            <a:endParaRPr lang="zh-CN" altLang="en-US" dirty="0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4680917" y="1717573"/>
            <a:ext cx="1790875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>
                <a:ea typeface="宋体" panose="02010600030101010101" pitchFamily="2" charset="-122"/>
              </a:rPr>
              <a:t>formally </a:t>
            </a:r>
            <a:endParaRPr lang="zh-CN" altLang="en-US" dirty="0"/>
          </a:p>
        </p:txBody>
      </p:sp>
      <p:sp>
        <p:nvSpPr>
          <p:cNvPr id="11" name="矩形 10"/>
          <p:cNvSpPr>
            <a:spLocks noChangeAspect="1"/>
          </p:cNvSpPr>
          <p:nvPr/>
        </p:nvSpPr>
        <p:spPr>
          <a:xfrm>
            <a:off x="7057181" y="2888172"/>
            <a:ext cx="2066591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>
                <a:ea typeface="宋体" panose="02010600030101010101" pitchFamily="2" charset="-122"/>
              </a:rPr>
              <a:t>exchanges </a:t>
            </a:r>
            <a:endParaRPr lang="zh-CN" altLang="en-US" dirty="0"/>
          </a:p>
        </p:txBody>
      </p:sp>
      <p:sp>
        <p:nvSpPr>
          <p:cNvPr id="12" name="矩形 11"/>
          <p:cNvSpPr>
            <a:spLocks noChangeAspect="1"/>
          </p:cNvSpPr>
          <p:nvPr/>
        </p:nvSpPr>
        <p:spPr>
          <a:xfrm>
            <a:off x="5346886" y="4046151"/>
            <a:ext cx="1145442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>
                <a:ea typeface="宋体" panose="02010600030101010101" pitchFamily="2" charset="-122"/>
              </a:rPr>
              <a:t>from 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5305515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11" grpId="0"/>
      <p:bldP spid="1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>
            <a:spLocks noChangeAspect="1"/>
          </p:cNvSpPr>
          <p:nvPr/>
        </p:nvSpPr>
        <p:spPr>
          <a:xfrm>
            <a:off x="361950" y="226952"/>
            <a:ext cx="2770310" cy="62459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四、选词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填空</a:t>
            </a:r>
            <a:r>
              <a:rPr lang="en-US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361950" y="875024"/>
            <a:ext cx="10807700" cy="1274195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match with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in the future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during a break  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in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 strange way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what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up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361950" y="2111938"/>
            <a:ext cx="10807700" cy="363791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1.I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NEU-BZ-S92" panose="02020503000000020003" pitchFamily="18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hoping to live near the sea </a:t>
            </a:r>
            <a:r>
              <a:rPr lang="en-US" altLang="zh-CN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________________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NEU-BZ-S92" panose="02020503000000020003" pitchFamily="18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2.I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can make a new friend </a:t>
            </a:r>
            <a:r>
              <a:rPr lang="en-US" altLang="zh-CN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________</a:t>
            </a:r>
            <a:r>
              <a:rPr lang="en-US" altLang="zh-CN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_____</a:t>
            </a:r>
            <a:r>
              <a:rPr lang="en-US" altLang="zh-CN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___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3.You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better choose a red tie to </a:t>
            </a:r>
            <a:r>
              <a:rPr lang="en-US" altLang="zh-CN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_____</a:t>
            </a:r>
            <a:r>
              <a:rPr lang="en-US" altLang="zh-CN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_____</a:t>
            </a:r>
            <a:r>
              <a:rPr lang="en-US" altLang="zh-CN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______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your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suit.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4.They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re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quarrelling 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there.Let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go to see </a:t>
            </a:r>
            <a:r>
              <a:rPr lang="en-US" altLang="zh-CN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_____________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5.The girl looked at me </a:t>
            </a:r>
            <a:r>
              <a:rPr lang="en-US" altLang="zh-CN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_______</a:t>
            </a:r>
            <a:r>
              <a:rPr lang="en-US" altLang="zh-CN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_____</a:t>
            </a:r>
            <a:r>
              <a:rPr lang="en-US" altLang="zh-CN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____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 felt uneasy.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6193085" y="2122448"/>
            <a:ext cx="2466316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>
                <a:ea typeface="宋体" panose="02010600030101010101" pitchFamily="2" charset="-122"/>
              </a:rPr>
              <a:t>in the </a:t>
            </a:r>
            <a:r>
              <a:rPr lang="en-US" altLang="zh-CN" dirty="0" smtClean="0">
                <a:ea typeface="宋体" panose="02010600030101010101" pitchFamily="2" charset="-122"/>
              </a:rPr>
              <a:t>future </a:t>
            </a:r>
            <a:endParaRPr lang="zh-CN" altLang="en-US" dirty="0"/>
          </a:p>
        </p:txBody>
      </p:sp>
      <p:sp>
        <p:nvSpPr>
          <p:cNvPr id="9" name="矩形 8"/>
          <p:cNvSpPr>
            <a:spLocks noChangeAspect="1"/>
          </p:cNvSpPr>
          <p:nvPr/>
        </p:nvSpPr>
        <p:spPr>
          <a:xfrm>
            <a:off x="5246471" y="2722683"/>
            <a:ext cx="2900730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>
                <a:ea typeface="宋体" panose="02010600030101010101" pitchFamily="2" charset="-122"/>
              </a:rPr>
              <a:t>during a </a:t>
            </a:r>
            <a:r>
              <a:rPr lang="en-US" altLang="zh-CN" dirty="0" smtClean="0">
                <a:ea typeface="宋体" panose="02010600030101010101" pitchFamily="2" charset="-122"/>
              </a:rPr>
              <a:t>break </a:t>
            </a:r>
            <a:endParaRPr lang="zh-CN" altLang="en-US" dirty="0"/>
          </a:p>
        </p:txBody>
      </p:sp>
      <p:sp>
        <p:nvSpPr>
          <p:cNvPr id="10" name="矩形 9"/>
          <p:cNvSpPr>
            <a:spLocks noChangeAspect="1"/>
          </p:cNvSpPr>
          <p:nvPr/>
        </p:nvSpPr>
        <p:spPr>
          <a:xfrm>
            <a:off x="7018526" y="3297574"/>
            <a:ext cx="2257349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>
                <a:ea typeface="宋体" panose="02010600030101010101" pitchFamily="2" charset="-122"/>
              </a:rPr>
              <a:t>match </a:t>
            </a:r>
            <a:r>
              <a:rPr lang="en-US" altLang="zh-CN" dirty="0" smtClean="0">
                <a:ea typeface="宋体" panose="02010600030101010101" pitchFamily="2" charset="-122"/>
              </a:rPr>
              <a:t>with </a:t>
            </a:r>
            <a:endParaRPr lang="zh-CN" altLang="en-US" dirty="0"/>
          </a:p>
        </p:txBody>
      </p:sp>
      <p:sp>
        <p:nvSpPr>
          <p:cNvPr id="13" name="矩形 12"/>
          <p:cNvSpPr>
            <a:spLocks noChangeAspect="1"/>
          </p:cNvSpPr>
          <p:nvPr/>
        </p:nvSpPr>
        <p:spPr>
          <a:xfrm>
            <a:off x="8569349" y="4442167"/>
            <a:ext cx="2077813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>
                <a:ea typeface="宋体" panose="02010600030101010101" pitchFamily="2" charset="-122"/>
              </a:rPr>
              <a:t>what</a:t>
            </a:r>
            <a:r>
              <a:rPr lang="en-US" altLang="zh-CN" dirty="0" smtClean="0">
                <a:latin typeface="宋体" panose="02010600030101010101" pitchFamily="2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ea typeface="宋体" panose="02010600030101010101" pitchFamily="2" charset="-122"/>
              </a:rPr>
              <a:t>s up </a:t>
            </a:r>
            <a:endParaRPr lang="zh-CN" altLang="en-US" dirty="0"/>
          </a:p>
        </p:txBody>
      </p:sp>
      <p:sp>
        <p:nvSpPr>
          <p:cNvPr id="14" name="矩形 13"/>
          <p:cNvSpPr>
            <a:spLocks noChangeAspect="1"/>
          </p:cNvSpPr>
          <p:nvPr/>
        </p:nvSpPr>
        <p:spPr>
          <a:xfrm>
            <a:off x="4618775" y="5048757"/>
            <a:ext cx="3148619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>
                <a:ea typeface="宋体" panose="02010600030101010101" pitchFamily="2" charset="-122"/>
              </a:rPr>
              <a:t>in a strange </a:t>
            </a:r>
            <a:r>
              <a:rPr lang="en-US" altLang="zh-CN" dirty="0" smtClean="0">
                <a:ea typeface="宋体" panose="02010600030101010101" pitchFamily="2" charset="-122"/>
              </a:rPr>
              <a:t>way 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7132940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3" grpId="0"/>
      <p:bldP spid="14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8352199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横卷形 43"/>
          <p:cNvSpPr/>
          <p:nvPr/>
        </p:nvSpPr>
        <p:spPr>
          <a:xfrm>
            <a:off x="2592685" y="-273"/>
            <a:ext cx="6120680" cy="1296144"/>
          </a:xfrm>
          <a:prstGeom prst="horizontalScroll">
            <a:avLst/>
          </a:prstGeom>
          <a:solidFill>
            <a:srgbClr val="C6A7DD"/>
          </a:solidFill>
          <a:ln>
            <a:solidFill>
              <a:srgbClr val="9E5E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zh-CN" sz="4000" dirty="0"/>
              <a:t>课前</a:t>
            </a:r>
            <a:r>
              <a:rPr lang="en-US" altLang="zh-CN" sz="4000" dirty="0"/>
              <a:t>·</a:t>
            </a:r>
            <a:r>
              <a:rPr lang="zh-CN" altLang="zh-CN" sz="4000" dirty="0"/>
              <a:t>基础认知</a:t>
            </a:r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4558690" y="1204792"/>
            <a:ext cx="1935145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>
                <a:solidFill>
                  <a:schemeClr val="tx1"/>
                </a:solidFill>
              </a:rPr>
              <a:t>词汇</a:t>
            </a:r>
            <a:r>
              <a:rPr lang="zh-CN" altLang="zh-CN" dirty="0" smtClean="0">
                <a:solidFill>
                  <a:schemeClr val="tx1"/>
                </a:solidFill>
              </a:rPr>
              <a:t>认知</a:t>
            </a:r>
            <a:r>
              <a:rPr lang="en-US" altLang="zh-CN" dirty="0" smtClean="0">
                <a:solidFill>
                  <a:schemeClr val="tx1"/>
                </a:solidFill>
              </a:rPr>
              <a:t> </a:t>
            </a:r>
            <a:endParaRPr lang="zh-CN" altLang="zh-CN" dirty="0">
              <a:solidFill>
                <a:schemeClr val="tx1"/>
              </a:solidFill>
            </a:endParaRPr>
          </a:p>
        </p:txBody>
      </p:sp>
      <p:sp>
        <p:nvSpPr>
          <p:cNvPr id="11" name="矩形 10"/>
          <p:cNvSpPr>
            <a:spLocks noChangeAspect="1"/>
          </p:cNvSpPr>
          <p:nvPr/>
        </p:nvSpPr>
        <p:spPr>
          <a:xfrm>
            <a:off x="361950" y="1831502"/>
            <a:ext cx="10807700" cy="417229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重点单词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exchange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交换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交流　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vt.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交换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交流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交易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兑换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lecture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讲座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讲课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教训　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vi.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讲座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讲课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r>
              <a:rPr lang="en-US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rPr>
              <a:t>  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vt.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训斥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3.register 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vt.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&amp;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vi.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登记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注册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sex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性别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5.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female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adj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女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性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雌的　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雌性动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物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女子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6.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male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adj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男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性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雄的　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雄性动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物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男子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5" name="矩形 44"/>
          <p:cNvSpPr/>
          <p:nvPr/>
        </p:nvSpPr>
        <p:spPr>
          <a:xfrm>
            <a:off x="824593" y="2531708"/>
            <a:ext cx="2225288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46" name="直接连接符 45"/>
          <p:cNvCxnSpPr/>
          <p:nvPr/>
        </p:nvCxnSpPr>
        <p:spPr>
          <a:xfrm>
            <a:off x="820715" y="2995806"/>
            <a:ext cx="222276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47" name="矩形 46"/>
          <p:cNvSpPr/>
          <p:nvPr/>
        </p:nvSpPr>
        <p:spPr>
          <a:xfrm>
            <a:off x="792802" y="3090302"/>
            <a:ext cx="1810641" cy="42089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48" name="直接连接符 47"/>
          <p:cNvCxnSpPr/>
          <p:nvPr/>
        </p:nvCxnSpPr>
        <p:spPr>
          <a:xfrm>
            <a:off x="788924" y="3533355"/>
            <a:ext cx="1808591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49" name="矩形 48"/>
          <p:cNvSpPr/>
          <p:nvPr/>
        </p:nvSpPr>
        <p:spPr>
          <a:xfrm>
            <a:off x="3528789" y="3670014"/>
            <a:ext cx="2808312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50" name="直接连接符 49"/>
          <p:cNvCxnSpPr/>
          <p:nvPr/>
        </p:nvCxnSpPr>
        <p:spPr>
          <a:xfrm>
            <a:off x="3524911" y="4134112"/>
            <a:ext cx="2805133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51" name="矩形 50"/>
          <p:cNvSpPr/>
          <p:nvPr/>
        </p:nvSpPr>
        <p:spPr>
          <a:xfrm>
            <a:off x="802423" y="4231062"/>
            <a:ext cx="1421116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52" name="直接连接符 51"/>
          <p:cNvCxnSpPr/>
          <p:nvPr/>
        </p:nvCxnSpPr>
        <p:spPr>
          <a:xfrm>
            <a:off x="798218" y="4695160"/>
            <a:ext cx="141950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53" name="矩形 52"/>
          <p:cNvSpPr/>
          <p:nvPr/>
        </p:nvSpPr>
        <p:spPr>
          <a:xfrm>
            <a:off x="834437" y="4813757"/>
            <a:ext cx="1891506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54" name="直接连接符 53"/>
          <p:cNvCxnSpPr/>
          <p:nvPr/>
        </p:nvCxnSpPr>
        <p:spPr>
          <a:xfrm>
            <a:off x="830498" y="5277855"/>
            <a:ext cx="1889367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55" name="矩形 54"/>
          <p:cNvSpPr/>
          <p:nvPr/>
        </p:nvSpPr>
        <p:spPr>
          <a:xfrm>
            <a:off x="807280" y="5389297"/>
            <a:ext cx="1719551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56" name="直接连接符 55"/>
          <p:cNvCxnSpPr/>
          <p:nvPr/>
        </p:nvCxnSpPr>
        <p:spPr>
          <a:xfrm>
            <a:off x="803243" y="5853395"/>
            <a:ext cx="1717606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85273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6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6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21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26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31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 animBg="1"/>
      <p:bldP spid="47" grpId="0" animBg="1"/>
      <p:bldP spid="49" grpId="0" animBg="1"/>
      <p:bldP spid="51" grpId="0" animBg="1"/>
      <p:bldP spid="53" grpId="0" animBg="1"/>
      <p:bldP spid="5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943943"/>
            <a:ext cx="10807700" cy="180857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7.nationality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n.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国籍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民族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8.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nation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国家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民族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国民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9.campus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n.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校园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校区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3168749" y="2012519"/>
            <a:ext cx="2808312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5" name="直接连接符 24"/>
          <p:cNvCxnSpPr/>
          <p:nvPr/>
        </p:nvCxnSpPr>
        <p:spPr>
          <a:xfrm>
            <a:off x="3164871" y="2476617"/>
            <a:ext cx="2805133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45" name="矩形 44"/>
          <p:cNvSpPr/>
          <p:nvPr/>
        </p:nvSpPr>
        <p:spPr>
          <a:xfrm>
            <a:off x="807280" y="2591324"/>
            <a:ext cx="1912585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46" name="直接连接符 45"/>
          <p:cNvCxnSpPr/>
          <p:nvPr/>
        </p:nvCxnSpPr>
        <p:spPr>
          <a:xfrm>
            <a:off x="803243" y="3055422"/>
            <a:ext cx="1910422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47" name="矩形 46"/>
          <p:cNvSpPr/>
          <p:nvPr/>
        </p:nvSpPr>
        <p:spPr>
          <a:xfrm>
            <a:off x="2740579" y="3215554"/>
            <a:ext cx="2808312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48" name="直接连接符 47"/>
          <p:cNvCxnSpPr/>
          <p:nvPr/>
        </p:nvCxnSpPr>
        <p:spPr>
          <a:xfrm>
            <a:off x="2736701" y="3679652"/>
            <a:ext cx="2805133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48075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1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6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45" grpId="0" animBg="1"/>
      <p:bldP spid="4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334201"/>
            <a:ext cx="10807700" cy="541071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词汇拓展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1.design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设计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设计方案　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vt.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设计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筹划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designer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设计者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2.formal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adj.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正式的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正规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formally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adv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正式地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正规地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重点短语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1.begin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with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开始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the future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在将来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on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campus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在校园里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90871" y="1615433"/>
            <a:ext cx="2225288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5" name="直接连接符 4"/>
          <p:cNvCxnSpPr/>
          <p:nvPr/>
        </p:nvCxnSpPr>
        <p:spPr>
          <a:xfrm>
            <a:off x="986993" y="2079531"/>
            <a:ext cx="222276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6" name="矩形 5"/>
          <p:cNvSpPr/>
          <p:nvPr/>
        </p:nvSpPr>
        <p:spPr>
          <a:xfrm>
            <a:off x="984474" y="2778319"/>
            <a:ext cx="2225288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7" name="直接连接符 6"/>
          <p:cNvCxnSpPr/>
          <p:nvPr/>
        </p:nvCxnSpPr>
        <p:spPr>
          <a:xfrm>
            <a:off x="980596" y="3242417"/>
            <a:ext cx="222276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8" name="矩形 7"/>
          <p:cNvSpPr/>
          <p:nvPr/>
        </p:nvSpPr>
        <p:spPr>
          <a:xfrm>
            <a:off x="1867400" y="3897544"/>
            <a:ext cx="1563228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9" name="直接连接符 8"/>
          <p:cNvCxnSpPr/>
          <p:nvPr/>
        </p:nvCxnSpPr>
        <p:spPr>
          <a:xfrm>
            <a:off x="1863275" y="4361642"/>
            <a:ext cx="156146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0" name="矩形 9"/>
          <p:cNvSpPr/>
          <p:nvPr/>
        </p:nvSpPr>
        <p:spPr>
          <a:xfrm>
            <a:off x="786072" y="4495753"/>
            <a:ext cx="1174476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1" name="直接连接符 10"/>
          <p:cNvCxnSpPr/>
          <p:nvPr/>
        </p:nvCxnSpPr>
        <p:spPr>
          <a:xfrm>
            <a:off x="781727" y="4959851"/>
            <a:ext cx="1173148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2" name="矩形 11"/>
          <p:cNvSpPr/>
          <p:nvPr/>
        </p:nvSpPr>
        <p:spPr>
          <a:xfrm>
            <a:off x="781727" y="5080742"/>
            <a:ext cx="1174476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3" name="直接连接符 12"/>
          <p:cNvCxnSpPr/>
          <p:nvPr/>
        </p:nvCxnSpPr>
        <p:spPr>
          <a:xfrm>
            <a:off x="777382" y="5544840"/>
            <a:ext cx="1173148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561190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2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8" grpId="0" animBg="1"/>
      <p:bldP spid="10" grpId="0" animBg="1"/>
      <p:bldP spid="1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>
            <a:spLocks noChangeAspect="1"/>
          </p:cNvSpPr>
          <p:nvPr/>
        </p:nvSpPr>
        <p:spPr>
          <a:xfrm>
            <a:off x="361950" y="1876103"/>
            <a:ext cx="10807700" cy="4228850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【教材原文】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an exchange student from the UK.(page 2)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我是一名来自英国的交换生。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70C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考点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exchange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交换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交流　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vt.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交换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交流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交易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兑换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exchange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(for)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作为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对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交换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exchange...for...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以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换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……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exchange...with...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交换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……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6" name="横卷形 5"/>
          <p:cNvSpPr/>
          <p:nvPr/>
        </p:nvSpPr>
        <p:spPr>
          <a:xfrm>
            <a:off x="2592685" y="-273"/>
            <a:ext cx="6120680" cy="1296144"/>
          </a:xfrm>
          <a:prstGeom prst="horizontalScroll">
            <a:avLst/>
          </a:prstGeom>
          <a:solidFill>
            <a:srgbClr val="C6A7DD"/>
          </a:solidFill>
          <a:ln>
            <a:solidFill>
              <a:srgbClr val="9E5E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zh-CN" sz="4000" dirty="0"/>
              <a:t>课堂</a:t>
            </a:r>
            <a:r>
              <a:rPr lang="en-US" altLang="zh-CN" sz="4000" dirty="0"/>
              <a:t>·</a:t>
            </a:r>
            <a:r>
              <a:rPr lang="zh-CN" altLang="zh-CN" sz="4000" dirty="0"/>
              <a:t>重难突破</a:t>
            </a:r>
          </a:p>
        </p:txBody>
      </p:sp>
      <p:sp>
        <p:nvSpPr>
          <p:cNvPr id="2" name="矩形 1"/>
          <p:cNvSpPr>
            <a:spLocks noChangeAspect="1"/>
          </p:cNvSpPr>
          <p:nvPr/>
        </p:nvSpPr>
        <p:spPr>
          <a:xfrm>
            <a:off x="4464893" y="1249393"/>
            <a:ext cx="1935145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>
                <a:solidFill>
                  <a:schemeClr val="tx1"/>
                </a:solidFill>
              </a:rPr>
              <a:t>词汇</a:t>
            </a:r>
            <a:r>
              <a:rPr lang="zh-CN" altLang="zh-CN" dirty="0" smtClean="0">
                <a:solidFill>
                  <a:schemeClr val="tx1"/>
                </a:solidFill>
              </a:rPr>
              <a:t>精讲</a:t>
            </a:r>
            <a:r>
              <a:rPr lang="en-US" altLang="zh-CN" dirty="0" smtClean="0">
                <a:solidFill>
                  <a:schemeClr val="tx1"/>
                </a:solidFill>
              </a:rPr>
              <a:t> </a:t>
            </a:r>
            <a:endParaRPr lang="zh-CN" altLang="zh-CN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10495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1701800" y="1009566"/>
            <a:ext cx="8128000" cy="585160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zh-CN" altLang="zh-CN" sz="2800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361950" y="379431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 algn="ctr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语境领悟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(1)An exchange of presents is a happy event.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交换礼物是一件令人愉快的事。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(2)He painted the kitchen in exchange for a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week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NEU-BZ-S92" panose="02020503000000020003" pitchFamily="18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accommodations.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他粉刷了厨房以换取一周的住宿。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3)I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NEU-BZ-S92" panose="02020503000000020003" pitchFamily="18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like to exchange this dress for one of a larger size.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我想把这件连衣裙换成一件大一号的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867364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1701800" y="1009566"/>
            <a:ext cx="8128000" cy="585160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zh-CN" altLang="zh-CN" sz="2800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61950" y="791815"/>
            <a:ext cx="10807700" cy="3598999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(4)I shook hands and exchanged a few words with the manager.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我与经理握手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相互交谈了几句。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(5)We shall have an opportunity to exchange views tomorrow.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我们明天有机会交换看法。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985665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08254"/>
            <a:ext cx="10807700" cy="6001643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 algn="ctr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学以致用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单句语法填空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(1)You can exchange your pounds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dollars in the hotel.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(2)Exchange your idea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with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your partner and then write it down.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完成句子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世博会不仅仅是一个文化交流的平台。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 World Expo is more than a platform for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cultural exchange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NEU-BZ-S92" panose="02020503000000020003" pitchFamily="18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6650983" y="1328236"/>
            <a:ext cx="1356407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4" name="直接连接符 3"/>
          <p:cNvCxnSpPr/>
          <p:nvPr/>
        </p:nvCxnSpPr>
        <p:spPr>
          <a:xfrm>
            <a:off x="6646649" y="1792334"/>
            <a:ext cx="1354872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5" name="矩形 4"/>
          <p:cNvSpPr/>
          <p:nvPr/>
        </p:nvSpPr>
        <p:spPr>
          <a:xfrm>
            <a:off x="4829267" y="2512638"/>
            <a:ext cx="1356407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6" name="直接连接符 5"/>
          <p:cNvCxnSpPr/>
          <p:nvPr/>
        </p:nvCxnSpPr>
        <p:spPr>
          <a:xfrm>
            <a:off x="4824933" y="2976736"/>
            <a:ext cx="1354872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6" name="矩形 25"/>
          <p:cNvSpPr/>
          <p:nvPr/>
        </p:nvSpPr>
        <p:spPr>
          <a:xfrm>
            <a:off x="8569349" y="4860782"/>
            <a:ext cx="2232248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7" name="直接连接符 26"/>
          <p:cNvCxnSpPr/>
          <p:nvPr/>
        </p:nvCxnSpPr>
        <p:spPr>
          <a:xfrm>
            <a:off x="8565015" y="5324880"/>
            <a:ext cx="2229722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9" name="矩形 28"/>
          <p:cNvSpPr/>
          <p:nvPr/>
        </p:nvSpPr>
        <p:spPr>
          <a:xfrm>
            <a:off x="432445" y="5489396"/>
            <a:ext cx="2016224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30" name="直接连接符 29"/>
          <p:cNvCxnSpPr/>
          <p:nvPr/>
        </p:nvCxnSpPr>
        <p:spPr>
          <a:xfrm>
            <a:off x="428111" y="5953494"/>
            <a:ext cx="2013942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544937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4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26" grpId="0" animBg="1"/>
      <p:bldP spid="29" grpId="0" animBg="1"/>
    </p:bldLst>
  </p:timing>
</p:sld>
</file>

<file path=ppt/theme/theme1.xml><?xml version="1.0" encoding="utf-8"?>
<a:theme xmlns:a="http://schemas.openxmlformats.org/drawingml/2006/main" name="1_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3BAEC52-59F7-4328-AB73-0F916ADBF193}" vid="{58DBEABC-D800-4B69-8CEC-6F66A7DFD12F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521</TotalTime>
  <Words>867</Words>
  <Application>Microsoft Office PowerPoint</Application>
  <PresentationFormat>自定义</PresentationFormat>
  <Paragraphs>151</Paragraphs>
  <Slides>23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23</vt:i4>
      </vt:variant>
    </vt:vector>
  </HeadingPairs>
  <TitlesOfParts>
    <vt:vector size="34" baseType="lpstr">
      <vt:lpstr>NEU-BZ-S92</vt:lpstr>
      <vt:lpstr>方正书宋_GBK</vt:lpstr>
      <vt:lpstr>黑体</vt:lpstr>
      <vt:lpstr>华文隶书</vt:lpstr>
      <vt:lpstr>楷体</vt:lpstr>
      <vt:lpstr>隶书</vt:lpstr>
      <vt:lpstr>宋体</vt:lpstr>
      <vt:lpstr>Arial</vt:lpstr>
      <vt:lpstr>Calibri</vt:lpstr>
      <vt:lpstr>Times New Roman</vt:lpstr>
      <vt:lpstr>1_专业教辅课件Q:251490010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Microsoft</cp:lastModifiedBy>
  <cp:revision>98</cp:revision>
  <dcterms:created xsi:type="dcterms:W3CDTF">2020-07-20T09:37:23Z</dcterms:created>
  <dcterms:modified xsi:type="dcterms:W3CDTF">2024-09-27T01:33:32Z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