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40"/>
  </p:notesMasterIdLst>
  <p:sldIdLst>
    <p:sldId id="744" r:id="rId2"/>
    <p:sldId id="737" r:id="rId3"/>
    <p:sldId id="738" r:id="rId4"/>
    <p:sldId id="822" r:id="rId5"/>
    <p:sldId id="791" r:id="rId6"/>
    <p:sldId id="740" r:id="rId7"/>
    <p:sldId id="792" r:id="rId8"/>
    <p:sldId id="793" r:id="rId9"/>
    <p:sldId id="795" r:id="rId10"/>
    <p:sldId id="796" r:id="rId11"/>
    <p:sldId id="797" r:id="rId12"/>
    <p:sldId id="798" r:id="rId13"/>
    <p:sldId id="800" r:id="rId14"/>
    <p:sldId id="801" r:id="rId15"/>
    <p:sldId id="802" r:id="rId16"/>
    <p:sldId id="804" r:id="rId17"/>
    <p:sldId id="805" r:id="rId18"/>
    <p:sldId id="807" r:id="rId19"/>
    <p:sldId id="808" r:id="rId20"/>
    <p:sldId id="751" r:id="rId21"/>
    <p:sldId id="809" r:id="rId22"/>
    <p:sldId id="810" r:id="rId23"/>
    <p:sldId id="811" r:id="rId24"/>
    <p:sldId id="812" r:id="rId25"/>
    <p:sldId id="813" r:id="rId26"/>
    <p:sldId id="823" r:id="rId27"/>
    <p:sldId id="752" r:id="rId28"/>
    <p:sldId id="783" r:id="rId29"/>
    <p:sldId id="816" r:id="rId30"/>
    <p:sldId id="784" r:id="rId31"/>
    <p:sldId id="817" r:id="rId32"/>
    <p:sldId id="818" r:id="rId33"/>
    <p:sldId id="787" r:id="rId34"/>
    <p:sldId id="819" r:id="rId35"/>
    <p:sldId id="790" r:id="rId36"/>
    <p:sldId id="820" r:id="rId37"/>
    <p:sldId id="821" r:id="rId38"/>
    <p:sldId id="824" r:id="rId3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3203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618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049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153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989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5194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0417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95318" y="3529626"/>
            <a:ext cx="10540963" cy="19997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zh-CN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5400" dirty="0" smtClean="0">
              <a:solidFill>
                <a:srgbClr val="7030A0"/>
              </a:solidFill>
              <a:latin typeface="+mn-lt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54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sz="54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endParaRPr lang="zh-CN" altLang="zh-CN" sz="54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student made a request for a computer from his parents.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这个学生向他父母要一台电脑。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went there 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她是应汤姆的要求到那里去的。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(3)Visitors are requested not to take photos in the museum.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参观者请勿在博物馆里拍照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16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requested some detailed information from them.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我向他们索取了一些详细的信息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 hotel manager requested that all the windows (should) be cleaned.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旅馆的经理要求所有的窗户都要擦干净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29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196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(1)All the club members are requested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(attend) the annual meeting.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young pianist will perform some famous pieces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request.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04695" y="1325835"/>
            <a:ext cx="217980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7500579" y="1789933"/>
            <a:ext cx="21773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0136650" y="2510461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0132205" y="2974559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spect="1"/>
          </p:cNvSpPr>
          <p:nvPr/>
        </p:nvSpPr>
        <p:spPr>
          <a:xfrm>
            <a:off x="361950" y="369988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同义句转换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requested not to run in the library.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→It is requested that you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library.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15647" y="4945536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5311568" y="5409634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7205369" y="4945536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7201197" y="5409634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930966" y="4945536"/>
            <a:ext cx="129456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8926794" y="5409634"/>
            <a:ext cx="12931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5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6" grpId="0" animBg="1"/>
      <p:bldP spid="18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Revise your draft according to your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partner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comments.(page 31)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根据同伴的意见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修改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草稿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议论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评论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发表意见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评论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comments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进行评论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无可奉告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做出评论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42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young clerk prefers to make comments on the present situation.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这个年轻的职员更喜欢评论时事。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(2)—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opinion of the cause of the fire?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您对这起火灾的起因有何看法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 comment!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无可奉告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(3)People usually comment on my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人们总是对我妹妹的长相评头论足。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76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-14428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迄今为止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没有人对这起事故发表评论。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far,no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one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comments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this accident.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对一个人的外貌评头论足是不礼貌的。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impolite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comment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appearance.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15785" y="1667165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3111580" y="2131263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648643" y="1667165"/>
            <a:ext cx="190448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644438" y="2131263"/>
            <a:ext cx="19023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654303" y="1667165"/>
            <a:ext cx="256311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6650098" y="2131263"/>
            <a:ext cx="256021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313649" y="1665904"/>
            <a:ext cx="1199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9309059" y="2130002"/>
            <a:ext cx="11985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274418" y="3435091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3270140" y="3899189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644437" y="3435091"/>
            <a:ext cx="241274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4640160" y="3899189"/>
            <a:ext cx="24100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7127058" y="3435091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7122780" y="3899189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>
            <a:spLocks noChangeAspect="1"/>
          </p:cNvSpPr>
          <p:nvPr/>
        </p:nvSpPr>
        <p:spPr>
          <a:xfrm>
            <a:off x="361950" y="451521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owe many thanks to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teacher,who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offered a lot of suggestions and comments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paper.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14659" y="5750105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5110381" y="6214203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27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1" grpId="0" animBg="1"/>
      <p:bldP spid="14" grpId="0" animBg="1"/>
      <p:bldP spid="16" grpId="0" animBg="1"/>
      <p:bldP spid="19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 up your email in the classroom or read it to the class.(page 31)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把你的邮件张贴在教室里或读给全班同学听。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 up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搭建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投宿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提高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忍受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提前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推迟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收起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穿上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体重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57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3494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have put up a lot of buildings in recent years.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近些年他们建起了许多大厦。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(2)Put up your hand if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understand the question.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如果你不理解这个问题请举手。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have put up the rent by 200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month.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他们把每月的租金提高了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(4)Tony decided he would drive all the way home instead of putting up at a hotel for the night.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托尼决定一路开车回家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而不是在旅馆过夜。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85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构成的短语完成下列句子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(1)Alice said she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weight during the holiday.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our tent and began to sleep in it.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have decided to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party until next Sunday.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(4)Jason likes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putting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the items on the desk before going to bed.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90039" y="1637138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586046" y="2101236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832871" y="2241658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828878" y="2705756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900934" y="2810782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896941" y="3274880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219241" y="3983314"/>
            <a:ext cx="302433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3215248" y="4447412"/>
            <a:ext cx="3020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080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3988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 really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heat in the southern cities in summer.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(6)What do you think of the suggestion Henry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the meeting?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88829" y="1562611"/>
            <a:ext cx="2592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3884836" y="2026709"/>
            <a:ext cx="258935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8695194" y="2746789"/>
            <a:ext cx="235662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8691067" y="3210887"/>
            <a:ext cx="235395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28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7776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dad and I are both looking forward to going to the Shaanxi History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Museum,because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dad loves history and I have heard that this museum is known as a “Chinese treasure house”!(page 30)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爸爸和我都期待着参观陕西历史博物馆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因为我爸爸热爱历史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听说这家博物馆被誉为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中国宝库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”!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该句中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引导的是原因状语从句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引导的是宾语从句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571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was absent from the meeting because he was ill.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他没来开会是因为他病了。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(2)Have you heard that he will be back from Beijing?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你听说他将从北京回来了吗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13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我没有准时赴约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那是因为我没赶上公共汽车。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my appointment on time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missed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他相信好的学习习惯是重要的。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believes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studying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35561" y="2181152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7731584" y="2645250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9808649" y="2179209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9804243" y="2643307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64843" y="2756992"/>
            <a:ext cx="16517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360437" y="3221090"/>
            <a:ext cx="16499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093120" y="2756992"/>
            <a:ext cx="15016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088629" y="3221090"/>
            <a:ext cx="149991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650536" y="2756992"/>
            <a:ext cx="15016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646045" y="3221090"/>
            <a:ext cx="149991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806934" y="3957480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2802809" y="4421578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411299" y="3957480"/>
            <a:ext cx="18169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4406986" y="4421578"/>
            <a:ext cx="18149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6294163" y="3957480"/>
            <a:ext cx="249121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289850" y="4421578"/>
            <a:ext cx="248839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8851959" y="3966377"/>
            <a:ext cx="18169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8847646" y="4430475"/>
            <a:ext cx="18149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364898" y="4549956"/>
            <a:ext cx="97064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360437" y="5014054"/>
            <a:ext cx="9695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405284" y="4556043"/>
            <a:ext cx="218326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1400823" y="5020141"/>
            <a:ext cx="218079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04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1" grpId="0" animBg="1"/>
      <p:bldP spid="23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38314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1.Which kind of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交通工具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do you prefer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use,bus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train?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young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士兵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defend us against the enemy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3.Our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growth is rising steadily.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 came to the party at my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5.There is a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雕像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a famous writer in the university.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744813" y="1984421"/>
            <a:ext cx="19511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transport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27922" y="3171833"/>
            <a:ext cx="163378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soldiers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88629" y="3727534"/>
            <a:ext cx="19287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economic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182575" y="4331011"/>
            <a:ext cx="157985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request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374268" y="4914946"/>
            <a:ext cx="13356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statue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387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853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train disappeared from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视野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7.While climbing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enjoyed the warm sunshine and the beautiful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8.He ______________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评论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that this novel was a masterpiece of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American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literature.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9.The bank refused further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借款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the store.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10.You could ______________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徒步旅行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through the valley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481117" y="530654"/>
            <a:ext cx="113043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sight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938340" y="1703802"/>
            <a:ext cx="108555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view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584573" y="2288642"/>
            <a:ext cx="231505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commented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938340" y="3456111"/>
            <a:ext cx="130574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credit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00797" y="4644056"/>
            <a:ext cx="103906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hike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260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98763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936760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up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detail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check 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check 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request of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comment 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known 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forward to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26031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1.North Africans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largest immigrant group in the country.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two hours before the plane takes off.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say it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general description is enough.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320877" y="2281332"/>
            <a:ext cx="18020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make </a:t>
            </a:r>
            <a:r>
              <a:rPr lang="en-US" altLang="zh-CN" dirty="0" smtClean="0">
                <a:ea typeface="宋体" panose="02010600030101010101" pitchFamily="2" charset="-122"/>
              </a:rPr>
              <a:t>up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248158" y="3450545"/>
            <a:ext cx="18485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Check </a:t>
            </a:r>
            <a:r>
              <a:rPr lang="en-US" altLang="zh-CN" dirty="0" smtClean="0">
                <a:ea typeface="宋体" panose="02010600030101010101" pitchFamily="2" charset="-122"/>
              </a:rPr>
              <a:t>in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752925" y="4026609"/>
            <a:ext cx="17107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detail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317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2755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up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detail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check 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check 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request of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comment 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known 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forward to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310396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guests ______________at noon and then headed for home.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successful writer.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_seeing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each other again.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7.Everyone should keep the secret to themselves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______________what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known clearly.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52725" y="1331416"/>
            <a:ext cx="237276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checked </a:t>
            </a:r>
            <a:r>
              <a:rPr lang="en-US" altLang="zh-CN" dirty="0" smtClean="0">
                <a:ea typeface="宋体" panose="02010600030101010101" pitchFamily="2" charset="-122"/>
              </a:rPr>
              <a:t>out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572169" y="2497504"/>
            <a:ext cx="231666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is known </a:t>
            </a:r>
            <a:r>
              <a:rPr lang="en-US" altLang="zh-CN" dirty="0" smtClean="0">
                <a:ea typeface="宋体" panose="02010600030101010101" pitchFamily="2" charset="-122"/>
              </a:rPr>
              <a:t>as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607948" y="3083819"/>
            <a:ext cx="30219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look forward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39922" y="4254856"/>
            <a:ext cx="31171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at the request </a:t>
            </a:r>
            <a:r>
              <a:rPr lang="en-US" altLang="zh-CN" dirty="0" smtClean="0">
                <a:ea typeface="宋体" panose="02010600030101010101" pitchFamily="2" charset="-122"/>
              </a:rPr>
              <a:t>of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384841" y="4830673"/>
            <a:ext cx="24400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comment </a:t>
            </a:r>
            <a:r>
              <a:rPr lang="en-US" altLang="zh-CN" dirty="0" smtClean="0">
                <a:ea typeface="宋体" panose="02010600030101010101" pitchFamily="2" charset="-122"/>
              </a:rPr>
              <a:t>on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489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1532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写作指导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一个旅行计划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本单元的写作任务是以电子邮件的形式向朋友告知旅行计划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属于应用文写作。旅游可分为观光游、文化游、美食游及探险游等不同类型。因此旅游计划也要根据不同的旅游目的进行设计。通常要考虑旅游的出发时间、游览时间、结束时间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根据时间长短划定出游的范围、旅游景点等内容。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写作</a:t>
            </a:r>
            <a:r>
              <a:rPr lang="en-US" altLang="zh-CN" sz="4000" dirty="0" smtClean="0"/>
              <a:t>·</a:t>
            </a:r>
            <a:r>
              <a:rPr lang="zh-CN" altLang="en-US" sz="4000" dirty="0" smtClean="0"/>
              <a:t>触类旁唐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-133779"/>
            <a:ext cx="10807700" cy="6592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典题示例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假如你是李华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下周你们将组织外国学生参加旅游活动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——“Exploring China”,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你刚刚到北京的英国朋友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来信询问活动的有关安排。请你根据以下要点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给他写一封回信。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周一开始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持续一周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路线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昆明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井冈山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发出邀请。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开头和结尾已给出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不计入总词数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可适当增加细节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以使行文连贯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72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Dear Tom,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How are you doing?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Best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wishes!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Hua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10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97771"/>
            <a:ext cx="10807700" cy="38625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credit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借款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信用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称赞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detail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详情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细微之处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正式或礼貌的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正式或礼貌地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视野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sight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视野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视力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2922" y="2433605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28843" y="2897703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832922" y="2996780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828843" y="3460878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29411" y="3570712"/>
            <a:ext cx="181696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25333" y="4034810"/>
            <a:ext cx="1814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04355" y="4582242"/>
            <a:ext cx="181696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800277" y="5046340"/>
            <a:ext cx="1814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82935" y="5167120"/>
            <a:ext cx="181696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778857" y="5631218"/>
            <a:ext cx="1814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横卷形 2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558690" y="1264977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1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96583"/>
            <a:ext cx="22156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审题谋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篇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896941" y="69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写作</a:t>
            </a:r>
            <a:r>
              <a:rPr lang="zh-CN" altLang="zh-CN" dirty="0" smtClean="0">
                <a:solidFill>
                  <a:schemeClr val="tx1"/>
                </a:solidFill>
              </a:rPr>
              <a:t>探究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  <p:pic>
        <p:nvPicPr>
          <p:cNvPr id="5" name="23ZQC01.eps" descr="id:21474987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95951" y="1007839"/>
            <a:ext cx="7021470" cy="517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8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4228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词汇推敲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1.organise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2.share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分享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3.detail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具体情况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4.leave for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动身前往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5.last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持续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6.enrich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使丰富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7.sincerely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真诚地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48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提分句型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fly to...,which is...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board a ship...to...where we can enjoy...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believe that...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42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810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Dear Tom,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How are you doing?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glad to tell you that an exploring trip called “Discovering China” will be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organised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next week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writing to share more details with you.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trip starts from next </a:t>
            </a:r>
            <a:r>
              <a:rPr lang="en-US" altLang="zh-CN" dirty="0" err="1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Monday.</a:t>
            </a:r>
            <a:r>
              <a:rPr lang="en-US" altLang="zh-CN" u="sng" dirty="0" err="1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u="sng" dirty="0" err="1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err="1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fly to Kunming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 which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 a popular tourist destination for its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 for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Jinggangshan,a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beautiful place with a long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history.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board a ship on the Yangtze River 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689988" y="103265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妙笔成</a:t>
            </a:r>
            <a:r>
              <a:rPr lang="zh-CN" altLang="zh-CN" dirty="0" smtClean="0">
                <a:solidFill>
                  <a:schemeClr val="tx1"/>
                </a:solidFill>
              </a:rPr>
              <a:t>篇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80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Shanghai where we can enjoy the nice view on the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whole trip will last a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week.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believe that this trip will enrich your knowledge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sincerely invite you to join us.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Best wishes!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 Hua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12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即学即练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假如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你是李华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你的朋友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来信询问你最近的一次旅行经历。请你根据下面的提示给他回一封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词左右的电子邮件。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由学生会组织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日期</a:t>
            </a:r>
            <a:r>
              <a:rPr lang="zh-CN" altLang="en-US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上周末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有的愿意乘公交车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有的喜欢步行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最后决定骑自行车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那里风景如画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我们很开心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因为受益很多。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04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774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Dear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Peter,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you!Now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recent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trip.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 trip was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organised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by the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dirty="0" smtClean="0"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Union and we went to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Xiangshan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last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weekend.For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the means of transport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, some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 us would rather take a bus while others preferred walking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there.Finally,we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all agreed that it was a better choice to go there by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bike.The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scenery there was beautiful beyond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description.Most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importantly,it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was through this trip that we promoted our friendship and relaxed ourselves.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8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4812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recent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trip with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me?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reply.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Hua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394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296945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028643"/>
            <a:ext cx="10807700" cy="17081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6.statue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雕塑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雕像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7.unearth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挖掘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发掘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comment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议论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评论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发表意见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评论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48669" y="2088987"/>
            <a:ext cx="280831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2444591" y="2553085"/>
            <a:ext cx="28051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808709" y="2622007"/>
            <a:ext cx="280831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2804631" y="3086105"/>
            <a:ext cx="28051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15209" y="3146539"/>
            <a:ext cx="24975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811131" y="3610637"/>
            <a:ext cx="24947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291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economic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经济学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economy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1.check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在旅馆、机场等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登记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2.check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结账离开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旅馆等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3.be known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而出名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4.hear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的来信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5.put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搭建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投宿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4985" y="1508485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910992" y="1972583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949058" y="2617581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944613" y="3081679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921884" y="3193869"/>
            <a:ext cx="13767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917633" y="3657967"/>
            <a:ext cx="13752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565223" y="3784332"/>
            <a:ext cx="125159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560901" y="4248430"/>
            <a:ext cx="12501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666873" y="4385552"/>
            <a:ext cx="166587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662785" y="4849650"/>
            <a:ext cx="16639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523323" y="4996418"/>
            <a:ext cx="125159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519001" y="5460516"/>
            <a:ext cx="12501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11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4394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Details(page 29)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详情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详情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细微之处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详细的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精细的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详细地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detail(s)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详细叙述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逐一说明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24939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(1)Tell me more details about the job.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我关于这项工作的更多细节。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began to tell me the plan in detail.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她开始详细地告诉我这个计划。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into details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now;it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would take too long.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我现在不能细说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太费时间了。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76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-13377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在我们制订计划前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最好详细地讨论一切事情。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 discuss everything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detail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before we work out the plan.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他们俩都没有打算要详细说明他们会谈的情况。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Neither of them was going to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detail(s)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their talks.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81117" y="170846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476772" y="217255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803514" y="1698868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7799477" y="2162966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5889534" y="347661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5885189" y="394070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7115008" y="3476611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7110971" y="3940709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883502" y="3476611"/>
            <a:ext cx="191809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8879465" y="3940709"/>
            <a:ext cx="19159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>
            <a:spLocks noChangeAspect="1"/>
          </p:cNvSpPr>
          <p:nvPr/>
        </p:nvSpPr>
        <p:spPr>
          <a:xfrm>
            <a:off x="361950" y="452785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3)Yesterday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letter contains a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detailed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(detail) account of the decision.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535602" y="5176155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6531609" y="5640253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50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8" grpId="0" animBg="1"/>
      <p:bldP spid="20" grpId="0" animBg="1"/>
      <p:bldP spid="22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43494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Special requests (page 29)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特别要求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正式或礼貌的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请求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正式或礼貌地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要求得到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request=at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应某人的请求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依照要求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请求某人做某事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向某人要求某物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(should)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要求某人做某事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15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</TotalTime>
  <Words>1332</Words>
  <Application>Microsoft Office PowerPoint</Application>
  <PresentationFormat>自定义</PresentationFormat>
  <Paragraphs>241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9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109</cp:revision>
  <dcterms:created xsi:type="dcterms:W3CDTF">2020-07-20T09:37:23Z</dcterms:created>
  <dcterms:modified xsi:type="dcterms:W3CDTF">2024-09-27T01:38:04Z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