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43"/>
  </p:notesMasterIdLst>
  <p:sldIdLst>
    <p:sldId id="744" r:id="rId2"/>
    <p:sldId id="737" r:id="rId3"/>
    <p:sldId id="738" r:id="rId4"/>
    <p:sldId id="779" r:id="rId5"/>
    <p:sldId id="754" r:id="rId6"/>
    <p:sldId id="753" r:id="rId7"/>
    <p:sldId id="755" r:id="rId8"/>
    <p:sldId id="756" r:id="rId9"/>
    <p:sldId id="757" r:id="rId10"/>
    <p:sldId id="758" r:id="rId11"/>
    <p:sldId id="740" r:id="rId12"/>
    <p:sldId id="780" r:id="rId13"/>
    <p:sldId id="759" r:id="rId14"/>
    <p:sldId id="760" r:id="rId15"/>
    <p:sldId id="761" r:id="rId16"/>
    <p:sldId id="762" r:id="rId17"/>
    <p:sldId id="751" r:id="rId18"/>
    <p:sldId id="763" r:id="rId19"/>
    <p:sldId id="764" r:id="rId20"/>
    <p:sldId id="765" r:id="rId21"/>
    <p:sldId id="766" r:id="rId22"/>
    <p:sldId id="752" r:id="rId23"/>
    <p:sldId id="767" r:id="rId24"/>
    <p:sldId id="768" r:id="rId25"/>
    <p:sldId id="769" r:id="rId26"/>
    <p:sldId id="770" r:id="rId27"/>
    <p:sldId id="771" r:id="rId28"/>
    <p:sldId id="773" r:id="rId29"/>
    <p:sldId id="774" r:id="rId30"/>
    <p:sldId id="775" r:id="rId31"/>
    <p:sldId id="776" r:id="rId32"/>
    <p:sldId id="777" r:id="rId33"/>
    <p:sldId id="778" r:id="rId34"/>
    <p:sldId id="781" r:id="rId35"/>
    <p:sldId id="782" r:id="rId36"/>
    <p:sldId id="783" r:id="rId37"/>
    <p:sldId id="784" r:id="rId38"/>
    <p:sldId id="785" r:id="rId39"/>
    <p:sldId id="786" r:id="rId40"/>
    <p:sldId id="787" r:id="rId41"/>
    <p:sldId id="788" r:id="rId4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4506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2866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060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6082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6973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148929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42656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4.xml"/><Relationship Id="rId4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764814" y="3240087"/>
            <a:ext cx="10001969" cy="2211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endParaRPr lang="en-US" altLang="zh-CN" sz="6000" dirty="0" smtClean="0">
              <a:solidFill>
                <a:srgbClr val="7030A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Discovering</a:t>
            </a: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Structures</a:t>
            </a:r>
            <a:endParaRPr lang="zh-CN" altLang="zh-CN" sz="6000" dirty="0">
              <a:solidFill>
                <a:srgbClr val="7030A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关系副词也可以用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关系代词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代替。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where/when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定语从句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关系代词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which”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替换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修饰前面表示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时间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状语从句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主句或主句的谓语动词。当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是先行词且定语从句中缺少状语时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引导词用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或不填。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63657" y="1425634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6959485" y="1889732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104853" y="2037467"/>
            <a:ext cx="218450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4100988" y="2501565"/>
            <a:ext cx="218203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32445" y="3178589"/>
            <a:ext cx="180020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428580" y="3642687"/>
            <a:ext cx="17981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6247727" y="3776417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6243471" y="4240515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925879" y="3776417"/>
            <a:ext cx="218450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7922014" y="4240515"/>
            <a:ext cx="218203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4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8" grpId="0" animBg="1"/>
      <p:bldP spid="12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38307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 I started studying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German,it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 a struggle.(page 64)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当我开始学习德语时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这是一件难事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464893" y="1735343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精讲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181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struggle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n.&amp;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斗争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奋斗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搏斗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struggle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奋斗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斗争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struggle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努力做某事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struggle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with/against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做斗争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struggle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挣扎着站起来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struggle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是一件难事。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63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2626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(1)Simon has been struggling for success all the time.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西蒙一直在为成功而奋斗。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is a real struggle to finish the project at the end of the month.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月底前完成这项工程绝非易事。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old lady has struggled against that disease for fifteen years.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老妇人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那种疾病已经抗争十五年了。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33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63670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(4)Many young people will struggle to find a well-paid job.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许多年轻人会努力寻找一份高薪工作。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(5)The poor fellow struggled to his feet and continued his way.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这个可怜的小伙子挣扎着站起来继续赶路。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86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3653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庄稼遭受了严重的旱灾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因此农民必须为生存而奋斗。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Crops suffered a heavy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drought,so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farmers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struggle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living.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目前布莱克夫人靠微薄的收入供养一家人。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Black is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struggling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support/raise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family on very low income at the moment.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21051" y="2257750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8316706" y="2721848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9540150" y="2258915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9535805" y="2723013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36569" y="2887604"/>
            <a:ext cx="15673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432445" y="3351702"/>
            <a:ext cx="15655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078541" y="2887604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2074196" y="3351702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2977738" y="4060395"/>
            <a:ext cx="23977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2973745" y="4524493"/>
            <a:ext cx="2395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5518714" y="4060395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514509" y="4524493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7086398" y="4060395"/>
            <a:ext cx="302013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7082194" y="4524493"/>
            <a:ext cx="30167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63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71935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我们不得不与各种各样的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困难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斗争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have to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struggle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with/against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kinds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difficulties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68809" y="2582169"/>
            <a:ext cx="217980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2664693" y="3046267"/>
            <a:ext cx="217733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905530" y="2582169"/>
            <a:ext cx="319144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4901986" y="3046267"/>
            <a:ext cx="318783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8160209" y="2582724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8155864" y="3046822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9397339" y="2582169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9393061" y="3046267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83466" y="3112127"/>
            <a:ext cx="86258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379188" y="3576225"/>
            <a:ext cx="86160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318644" y="3112127"/>
            <a:ext cx="264219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1314366" y="3576225"/>
            <a:ext cx="26392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608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1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571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句型剖析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was exercise for the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brain;the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more I learnt of a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language,the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more my brain would grow.(page 64)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这是对大脑的锻炼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我对一门语言了解得越多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我的大脑就越发达。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7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7579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“the+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比较级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,the+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比较级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为固定句型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“the+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比较级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相当于表示条件的状语从句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在表示将来意义的情况下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从句用一般现在时表示将来。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(1)the+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比较级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(+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谓语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),the+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比较级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(+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谓语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more...,the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less...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越不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41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2755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higher you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stand,the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farther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你站得越高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你将看得越远。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(2)Generally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speaking,the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stranger the idea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more easily it gets noticed.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一般说来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想法越是奇特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就越容易被注意到。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longer she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waited,the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more impatient she became.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她等得越久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她变得越是不耐烦。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more 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explained,the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more puzzled I became.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他解释得越多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我变得越迷惑。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86382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60012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你越仔细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出现的错误就会越少。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are,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fewer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mistakes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will make.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你工作越努力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取得的进步就越大。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harder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work,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greater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2224208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788313" y="2688306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531435" y="2224208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527263" y="2688306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241976" y="2224208"/>
            <a:ext cx="218450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4238111" y="2688306"/>
            <a:ext cx="218203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7995879" y="2224208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7991623" y="2688306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9531225" y="2224208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9526969" y="2688306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09006" y="2789514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405029" y="3253612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796741" y="3944940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792485" y="4409038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2391592" y="3953567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2387420" y="4417665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5970707" y="3975083"/>
            <a:ext cx="123309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5966303" y="4439181"/>
            <a:ext cx="12317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7336252" y="3975083"/>
            <a:ext cx="166514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>
            <a:off x="7331848" y="4439181"/>
            <a:ext cx="16632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9063461" y="3966456"/>
            <a:ext cx="183166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9059152" y="4430554"/>
            <a:ext cx="182958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910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  <p:bldP spid="20" grpId="0" animBg="1"/>
      <p:bldP spid="22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同义句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(3)As we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know,time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becomes more valuable to him as one gets older.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→As we know,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older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one gets,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valuable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time becomes to him.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56781" y="2846145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3452436" y="3310243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778478" y="2846145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4774441" y="3310243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8274904" y="2832804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8270559" y="3296902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9596602" y="2832804"/>
            <a:ext cx="131795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9592564" y="3296902"/>
            <a:ext cx="13164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427116" y="3422433"/>
            <a:ext cx="189150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423177" y="3886531"/>
            <a:ext cx="188936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3451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6713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语法精析</a:t>
            </a: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定语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(2)——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关系副词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当引导定语从句的关系词在从句中做时间、地点、原因状语时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应使用关系副词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why,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其作用如下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指代表示时间、地点、原因的先行词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在从句中充当状语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起连接作用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把主句和定语从句连接起来。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1.when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指时间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其先行词表示时间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在句中做时间状语。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still remember the day when I joined the army.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我还记得我参军的那一天。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19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误区警示</a:t>
            </a:r>
            <a:endParaRPr lang="zh-CN" altLang="zh-CN" dirty="0">
              <a:solidFill>
                <a:srgbClr val="000000"/>
              </a:solidFill>
              <a:latin typeface="黑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当先行词是时间名词时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若关系词在定语从句中做主语或宾语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which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days that/which we spent together on the farm are unforgettable.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我们在农场上一起度过的那些日子真令人难忘。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86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6673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2.where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指地点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其先行词表示地点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在句中做地点状语。当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position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point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stage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case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situation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atmosphere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等表示抽象地点的名词充当先行词时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若定语从句中缺少状语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来引导。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is the museum where the exhibition was held.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这就是举办展览的那家博物馆。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827084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误区警示</a:t>
            </a:r>
            <a:endParaRPr lang="zh-CN" altLang="zh-CN" dirty="0">
              <a:solidFill>
                <a:srgbClr val="000000"/>
              </a:solidFill>
              <a:latin typeface="黑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先行词是地点名词时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如果关系词在定语从句中做主语或宾语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来引导。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8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65591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house that/which was built by my grandfather is still in good condition.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我祖父建的房子仍然保存完好。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71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0378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指原因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在句中做原因状语。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wondered the reason why he refused my offer.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我想知道他拒绝我帮助的原因。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误区警示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若代替先行词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reason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的关系词在定语从句中充当主语或宾语时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来引导。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boss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listen to the reason that/which he has given.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老板就是不听他给出的理由。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69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3233"/>
            <a:ext cx="10807700" cy="596272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关系副词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引导定语从句时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关系副词通常也可以用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关系代词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(which/whom)”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不可用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。而介词的选择则可以遵循以下原则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根据先行词的搭配习惯而确定。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still remember the day on which I settled in this city.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我还记得我定居在这个城市的那一天。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still remember the days during which I lived here.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我还记得我住在这儿的那些日子。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still remember the month in which I stayed there.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我还记得我在那里住的那个月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63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75791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根据从句中谓语动词的搭配习惯而确定。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novel for which she paid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 is worth reading.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她付了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元钱买的那本小说值得一读。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novel from which she learnt a lot is worth reading.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这本她从中学到很多东西的小说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值得一读。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novel about which we talked is worth reading.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我们谈论的那部小说值得一读。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650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根据从句所表达的意义而确定。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computer,without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which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surf the Internet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crashed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yesterday.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昨天我的电脑瘫痪了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没有它我不能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615254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误区警示</a:t>
            </a:r>
            <a:endParaRPr lang="zh-CN" altLang="zh-CN" dirty="0">
              <a:solidFill>
                <a:srgbClr val="000000"/>
              </a:solidFill>
              <a:latin typeface="黑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一些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与动词搭配的介词可以提到关系代词之前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但有些含有介词的动词词组不能拆开使用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for,hear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from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is the watch (which/that)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looking for?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这就是你正在找的那块表吗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64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2182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struggle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.&amp;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斗争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奋斗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搏斗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2.tongue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舌头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语言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double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两倍的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双的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的两倍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9733" y="2836554"/>
            <a:ext cx="218450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785868" y="3300652"/>
            <a:ext cx="218203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452533" y="3412394"/>
            <a:ext cx="287645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448669" y="3876492"/>
            <a:ext cx="28732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83396" y="3973155"/>
            <a:ext cx="202531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779531" y="4437253"/>
            <a:ext cx="202302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横卷形 1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558690" y="1420816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认知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290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关系副词与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关系代词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的替换。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(1)when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“at/in/during/on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+which”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(2)where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“in/at/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on+which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(3)why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which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date on which I joined the team was October 12,2017.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我入队的日期是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2017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house in which they lived is a library now.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他们住过的房子现在是图书馆了。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that the reason for which she suddenly changed her mind?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那就是她突然改变主意的原因吗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1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6742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先行词是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如果定语从句中缺少主语或宾语时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如果缺少状语时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关系词则用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which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或不填。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way that/which she thought of was very good.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她想出来的方法很好。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recognised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 by the way (that/in which) she walked.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我是从她走路的方式认出她来的。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1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96704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用关系副词或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关系代词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foreigners stayed in China for two weeks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when/during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visited many places of interest.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reason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that/which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told me sounded unbelievable.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boss of the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company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wants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create an easy atmosphere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where/in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which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workers enjoy their work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2445" y="2255727"/>
            <a:ext cx="33843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428452" y="2719825"/>
            <a:ext cx="338054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196869" y="2778001"/>
            <a:ext cx="26375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3193012" y="3242099"/>
            <a:ext cx="2634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2596393" y="4530500"/>
            <a:ext cx="290131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2592685" y="4994598"/>
            <a:ext cx="28980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>
            <a:spLocks noChangeAspect="1"/>
          </p:cNvSpPr>
          <p:nvPr/>
        </p:nvSpPr>
        <p:spPr>
          <a:xfrm>
            <a:off x="4680917" y="298269"/>
            <a:ext cx="193995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即学即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练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10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2490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factory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where/in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are working makes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TV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(5)Treat others in the way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that/in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which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treated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whom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students in our class are fond 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(7)She 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 us the reason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why/for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was late.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69317" y="717267"/>
            <a:ext cx="351059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3265954" y="1181365"/>
            <a:ext cx="35066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404990" y="1869171"/>
            <a:ext cx="23977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5400997" y="2333269"/>
            <a:ext cx="2395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312765" y="2424516"/>
            <a:ext cx="23977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3308772" y="2888614"/>
            <a:ext cx="2395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412653" y="3638433"/>
            <a:ext cx="319144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6409109" y="4102531"/>
            <a:ext cx="318783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6882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1" grpId="0" animBg="1"/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402015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plane on ______________we flew to Beijing is very comfortable.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2.They had a small pond in ______________they raised fish.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3.He has two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sons,both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______________are kind to him.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4.There was a time ______________Anne was crazy about everything to do with nature.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744813" y="2015951"/>
            <a:ext cx="13356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which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905053" y="3182817"/>
            <a:ext cx="13356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which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625263" y="3767873"/>
            <a:ext cx="13580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whom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522046" y="4352929"/>
            <a:ext cx="122180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when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2939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488656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5.Teaching is a job 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find fun and rewarding.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6.October 1st,1949 is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which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Republic of China was founded.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320877" y="1519671"/>
            <a:ext cx="135223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where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511712" y="2688407"/>
            <a:ext cx="61747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4376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402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二、把下面每小题中的两个单句合并成含定语从句的复合句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joined the League on that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never forget the 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→I will never forget the day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2.Great changes have taken place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town.I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born there.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→Great changes have taken place in the town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328989" y="1839126"/>
            <a:ext cx="655272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when/on which I joined the League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48469" y="4178275"/>
            <a:ext cx="49317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where/in which I was </a:t>
            </a:r>
            <a:r>
              <a:rPr lang="en-US" altLang="zh-CN" dirty="0" smtClean="0">
                <a:ea typeface="宋体" panose="02010600030101010101" pitchFamily="2" charset="-122"/>
              </a:rPr>
              <a:t>born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7143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68216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3.They went to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mountain.At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foot of the mountain was a beautiful village.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→They went to a mountain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,___________________________.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4.Sue refused the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offer.I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to know the reason.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to know the reason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104853" y="1888296"/>
            <a:ext cx="10807700" cy="6317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at the foot of which was a beautiful village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968949" y="4048536"/>
            <a:ext cx="10807700" cy="6317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why/for which Sue refused the offer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987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5.Later,I wrote a letter of thanks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Green.I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got a lot of help from him.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Later,I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wrote a letter of thanks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Green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6.Last summer we visited the Eiffel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Tower.Paris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famous for it in the world.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→Last summer we visited the Eiffel Tower __________________________________________.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0477" y="2181199"/>
            <a:ext cx="53950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from whom I got a lot of </a:t>
            </a:r>
            <a:r>
              <a:rPr lang="en-US" altLang="zh-CN" dirty="0" smtClean="0">
                <a:ea typeface="宋体" panose="02010600030101010101" pitchFamily="2" charset="-122"/>
              </a:rPr>
              <a:t>help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64493" y="4546741"/>
            <a:ext cx="10807700" cy="6317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for which Paris is famous in the </a:t>
            </a:r>
            <a:r>
              <a:rPr lang="en-US" altLang="zh-CN" dirty="0" smtClean="0">
                <a:ea typeface="宋体" panose="02010600030101010101" pitchFamily="2" charset="-122"/>
              </a:rPr>
              <a:t>world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145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7241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这就是我父亲年轻时学习的那所学校。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is the very school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 _______ _______ ________ when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母亲从国外回来的那一天是这个男孩一生中最幸福的一天。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day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 ______ _______ 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 _______ _______ 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happiest day in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life.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392885" y="1671871"/>
            <a:ext cx="608487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where </a:t>
            </a:r>
            <a:r>
              <a:rPr lang="en-US" altLang="zh-CN" dirty="0" smtClean="0">
                <a:ea typeface="宋体" panose="02010600030101010101" pitchFamily="2" charset="-122"/>
              </a:rPr>
              <a:t>      my      father     studied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016621" y="3441106"/>
            <a:ext cx="9153029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when </a:t>
            </a:r>
            <a:r>
              <a:rPr lang="en-US" altLang="zh-CN" dirty="0" smtClean="0">
                <a:ea typeface="宋体" panose="02010600030101010101" pitchFamily="2" charset="-122"/>
              </a:rPr>
              <a:t>      his     mother  returned    from     abroad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8606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1.German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德语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德国人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德国的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德国人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Germany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德国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2.fight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n.&amp;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战斗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努力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争取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fighter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战士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战斗者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03630" y="2391922"/>
            <a:ext cx="211034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899765" y="2856020"/>
            <a:ext cx="210795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899765" y="3527599"/>
            <a:ext cx="211034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895900" y="3991697"/>
            <a:ext cx="210795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31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我不知道他为什么拒绝了这份高薪的工作。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 the reason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 ________ __________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well-paid job.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已经到了他们必须做出决定的重要阶段。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have come to an important stage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 ________ __________ _________.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256981" y="1620719"/>
            <a:ext cx="477143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why </a:t>
            </a:r>
            <a:r>
              <a:rPr lang="en-US" altLang="zh-CN" dirty="0" smtClean="0">
                <a:ea typeface="宋体" panose="02010600030101010101" pitchFamily="2" charset="-122"/>
              </a:rPr>
              <a:t>         he          refused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198956" y="3369931"/>
            <a:ext cx="271959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where </a:t>
            </a:r>
            <a:r>
              <a:rPr lang="en-US" altLang="zh-CN" dirty="0" smtClean="0">
                <a:ea typeface="宋体" panose="02010600030101010101" pitchFamily="2" charset="-122"/>
              </a:rPr>
              <a:t>      they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84016" y="3962494"/>
            <a:ext cx="339868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must           decide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54141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38465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935831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1.point of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view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2.feel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感觉像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3.fight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努力争取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而斗争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size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在大小上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5.give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放弃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07247" y="1583903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2302991" y="2048001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495305" y="2179162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491049" y="2643260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656581" y="2752364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1652325" y="3216462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801721" y="3335212"/>
            <a:ext cx="112099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797254" y="3799310"/>
            <a:ext cx="111972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1489360" y="3989486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1485104" y="4453584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98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325067" y="750659"/>
            <a:ext cx="488146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定语从句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关系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副词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608909" y="102587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语法</a:t>
            </a:r>
            <a:r>
              <a:rPr lang="zh-CN" altLang="zh-CN" dirty="0" smtClean="0">
                <a:solidFill>
                  <a:schemeClr val="tx1"/>
                </a:solidFill>
              </a:rPr>
              <a:t>图解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  <p:pic>
        <p:nvPicPr>
          <p:cNvPr id="6" name="24ZQC01.eps" descr="id:21474996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32645" y="1475121"/>
            <a:ext cx="7128792" cy="443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25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71735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探究发现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never forget the days when the Winter Olympic Games were held in our country.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2.That is the factory where we worked.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 the reason why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attend the meeting.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4.This is the book on which I spent 10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5.Cotton grows well in the places where there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plenty of rain.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(=Cotton grows well where there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plenty of rain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0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43122"/>
            <a:ext cx="10807700" cy="12409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6.The way (that/in which) he speaks to his mother is unacceptable.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39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思考发现H.eps" descr="id:21474864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64893" y="184221"/>
            <a:ext cx="2195423" cy="655608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61950" y="91956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代替先行词并在定语从句中做时间状语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其先行词往往是表示时间的名词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time,day,hour,year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代替先行词并在定语从句中做地点状语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其先行词往往是表示地点的名词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place,factory,house,village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表示原因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代替先行词并在定语从句中做原因状语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其先行词一般是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reason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一词。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5899" y="988104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781727" y="1452202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879424" y="2738208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875252" y="3202306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96657" y="4530779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792485" y="4994877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471712" y="5074514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3467540" y="5538612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9564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1" grpId="0" animBg="1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</TotalTime>
  <Words>1769</Words>
  <Application>Microsoft Office PowerPoint</Application>
  <PresentationFormat>自定义</PresentationFormat>
  <Paragraphs>207</Paragraphs>
  <Slides>41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3" baseType="lpstr">
      <vt:lpstr>NEU-BZ-S92</vt:lpstr>
      <vt:lpstr>方正书宋_GBK</vt:lpstr>
      <vt:lpstr>黑体</vt:lpstr>
      <vt:lpstr>华文隶书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95</cp:revision>
  <dcterms:created xsi:type="dcterms:W3CDTF">2020-07-20T09:37:23Z</dcterms:created>
  <dcterms:modified xsi:type="dcterms:W3CDTF">2024-09-27T02:37:53Z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