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47"/>
  </p:notesMasterIdLst>
  <p:sldIdLst>
    <p:sldId id="744" r:id="rId2"/>
    <p:sldId id="737" r:id="rId3"/>
    <p:sldId id="738" r:id="rId4"/>
    <p:sldId id="754" r:id="rId5"/>
    <p:sldId id="755" r:id="rId6"/>
    <p:sldId id="740" r:id="rId7"/>
    <p:sldId id="756" r:id="rId8"/>
    <p:sldId id="757" r:id="rId9"/>
    <p:sldId id="758" r:id="rId10"/>
    <p:sldId id="759" r:id="rId11"/>
    <p:sldId id="760" r:id="rId12"/>
    <p:sldId id="761" r:id="rId13"/>
    <p:sldId id="762" r:id="rId14"/>
    <p:sldId id="764" r:id="rId15"/>
    <p:sldId id="765" r:id="rId16"/>
    <p:sldId id="770" r:id="rId17"/>
    <p:sldId id="771" r:id="rId18"/>
    <p:sldId id="772" r:id="rId19"/>
    <p:sldId id="773" r:id="rId20"/>
    <p:sldId id="751" r:id="rId21"/>
    <p:sldId id="775" r:id="rId22"/>
    <p:sldId id="776" r:id="rId23"/>
    <p:sldId id="777" r:id="rId24"/>
    <p:sldId id="778" r:id="rId25"/>
    <p:sldId id="796" r:id="rId26"/>
    <p:sldId id="797" r:id="rId27"/>
    <p:sldId id="798" r:id="rId28"/>
    <p:sldId id="799" r:id="rId29"/>
    <p:sldId id="800" r:id="rId30"/>
    <p:sldId id="752" r:id="rId31"/>
    <p:sldId id="782" r:id="rId32"/>
    <p:sldId id="783" r:id="rId33"/>
    <p:sldId id="785" r:id="rId34"/>
    <p:sldId id="786" r:id="rId35"/>
    <p:sldId id="784" r:id="rId36"/>
    <p:sldId id="788" r:id="rId37"/>
    <p:sldId id="789" r:id="rId38"/>
    <p:sldId id="787" r:id="rId39"/>
    <p:sldId id="791" r:id="rId40"/>
    <p:sldId id="790" r:id="rId41"/>
    <p:sldId id="794" r:id="rId42"/>
    <p:sldId id="801" r:id="rId43"/>
    <p:sldId id="795" r:id="rId44"/>
    <p:sldId id="793" r:id="rId45"/>
    <p:sldId id="802" r:id="rId4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0847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112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012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5674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8693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64937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60437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0.xml"/><Relationship Id="rId5" Type="http://schemas.openxmlformats.org/officeDocument/2006/relationships/slide" Target="slide24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95318" y="3385610"/>
            <a:ext cx="10540963" cy="1999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Ⅳ</a:t>
            </a:r>
            <a:r>
              <a:rPr lang="zh-CN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5400" dirty="0" smtClean="0">
              <a:solidFill>
                <a:srgbClr val="7030A0"/>
              </a:solidFill>
              <a:latin typeface="+mn-lt"/>
              <a:ea typeface="华文隶书" panose="0201080004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sz="54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54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endParaRPr lang="zh-CN" altLang="zh-CN" sz="54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think all of us should mind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public places.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我认为我们大家都应该注意在公共场所的行为。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(2)Nobody before Jane fully understood chimp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在简之前没有人能够全面了解黑猩猩的习性。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(3)Students should be encouraged to develop good habits and better behave themselves.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应当鼓励学生养成良好的习惯和规范行为。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1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2602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(1)Parents should teach their children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(behave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properly.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他对自己在宴会上的举止很满意。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satisfied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at the party.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59948" y="1671672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7355971" y="2135770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358957" y="4008202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354459" y="4472300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412350" y="4008202"/>
            <a:ext cx="183246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08356" y="4472300"/>
            <a:ext cx="18303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318694" y="4008202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314443" y="4472300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774111" y="4004466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5769666" y="4468564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908465" y="4004466"/>
            <a:ext cx="23430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6904200" y="4468564"/>
            <a:ext cx="234039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408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1" grpId="0" animBg="1"/>
      <p:bldP spid="13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 is not unusual for teenagers of your generation to be attracted to computer games and the online world.(page 18)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对于你们这一代的青少年来说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被电脑游戏和网络世界吸引并没有什么不正常。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或兴趣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喜爱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所吸引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吸引力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有吸引力的事物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诱人的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吸引人的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9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122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is a pity that the industrial cities built in the nineteenth century do not attract visitors.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很遗憾这些建于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世纪的工业城市对游客没有吸引力。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have no attraction for him.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我对他没有吸引力。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walled city is an important tourist attraction.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这座由城墙围绕的城市是个重要的旅游胜地。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(4)This is one of the most attractive places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been to.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这是我到过的最迷人的地方之一。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6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(1)Chengdu has lots of delicious food and fancy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hotels;but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tourists like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me,pandas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its top </a:t>
            </a:r>
            <a:r>
              <a:rPr lang="en-US" altLang="zh-CN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attraction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2)The store is starting a new advertising campaign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attract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attract) new customers.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74663" y="2787019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970670" y="3251117"/>
            <a:ext cx="23016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61950" y="3909675"/>
            <a:ext cx="18706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57778" y="4373773"/>
            <a:ext cx="186857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891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美对每个人都有迷人的魅力。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Beauty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charm for everyone.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我们被他精彩的表演吸引住了。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attracted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his wonderful performance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3559" y="2024494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052346" y="2488592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391159" y="2021492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386661" y="2485590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461227" y="2021492"/>
            <a:ext cx="230792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456730" y="2485590"/>
            <a:ext cx="23053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14465" y="3176622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10143" y="3640720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264022" y="3184378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259577" y="3648476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381107" y="3184378"/>
            <a:ext cx="201989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3376610" y="3648476"/>
            <a:ext cx="201760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506051" y="3189026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5501553" y="3653124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991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1" grpId="0" animBg="1"/>
      <p:bldP spid="13" grpId="0" animBg="1"/>
      <p:bldP spid="15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5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students even become addicted to the Internet and cannot concentrate on school and family life.(page 18)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有些学生甚至沉迷于网络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无法将注意力集中在学校和家庭生活上。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addicted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入迷的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be/become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很入迷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addict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入迷的人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吸毒成瘾的人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addiction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50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5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textaholic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be defined as someone who is addicted to sending and receiving messages.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短信狂指的是对收发短信上瘾的人。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addicted to football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迷上了足球。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is a football addict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是一个足球迷。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kicked her three-pack-a-day cigarette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habit,and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overcame her addiction to alcohol.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她改掉了一天三包烟的恶习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并戒掉了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酒。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39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考点警示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be/become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addicted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后面只能接动词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形式或名词做其宾语。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22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745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(1)People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be increasingly addicted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their smartphones.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father is now fighting his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addiction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(addict) to TV game shows.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28279" y="1271587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8723875" y="1735685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6264858" y="2445231"/>
            <a:ext cx="240295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261116" y="2909329"/>
            <a:ext cx="24002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>
            <a:spLocks noChangeAspect="1"/>
          </p:cNvSpPr>
          <p:nvPr/>
        </p:nvSpPr>
        <p:spPr>
          <a:xfrm>
            <a:off x="361950" y="368537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她说她戒不了烟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她完全上瘾了。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says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unable to give up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smoking;she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is/becomes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28239" y="4909506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824361" y="5373604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36438" y="5546820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32445" y="6010918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546020" y="554682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542142" y="601091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63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8078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1748939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117091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6" name="横卷形 5">
            <a:hlinkClick r:id="rId6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448524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 smtClean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009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Luo,an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adviser for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teenagers,has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received a letter asking for some advice.(page 18)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苏珊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·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罗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一位青少年顾问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收到了一封寻求一些建议的信。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4374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Susan 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Luo,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adviser for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,has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 received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1400175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↓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同位语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Luo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进行解释和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720477" y="2495940"/>
            <a:ext cx="5616624" cy="130828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3834124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形式表示主动或进行。单个的动词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通常放在被修饰词之前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形式短语做定语时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要置于被修饰词之后。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 rolling stone gathers no moss.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滚石不生苔。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(2)Please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wake up the sleeping baby.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请不要弄醒那个熟睡的婴儿。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man standing under the tree is 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teacher.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站在树下的那个人是我们的数学老师。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(4)Can you show me a word beginning with the letter “X”?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你能告诉我一个以字母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“X”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开头的单词吗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76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工人们正在忙着修建一条通往山里的公路。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workers are busy building a highway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leading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mountains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半路上我们碰到了一群放学回来的学生。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met a group of students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returning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halfway.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65293" y="223452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061121" y="269862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769976" y="2234529"/>
            <a:ext cx="8548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765429" y="2698627"/>
            <a:ext cx="8538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64935" y="2740548"/>
            <a:ext cx="9403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60437" y="3204646"/>
            <a:ext cx="9392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357391" y="2751306"/>
            <a:ext cx="244867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352894" y="3215404"/>
            <a:ext cx="244590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660053" y="3959647"/>
            <a:ext cx="22322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5655881" y="4423745"/>
            <a:ext cx="22297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993738" y="3959647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7989416" y="4423745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336713" y="3959647"/>
            <a:ext cx="16088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9332392" y="4423745"/>
            <a:ext cx="1607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60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5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42303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is the main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attention at the meeting.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2.Teenagers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shouldn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be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video games.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3.Soon,the video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thousands of people and became a hit.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837" y="2024899"/>
            <a:ext cx="11993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focus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00997" y="3211094"/>
            <a:ext cx="17908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addicted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98256" y="4368098"/>
            <a:ext cx="188224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attracted 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957829"/>
            <a:ext cx="18473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392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programme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very popular with the younger ______________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一代人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5.People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believe that tests should be carried out by a medical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6.They were brought up in the same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environment,so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their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had much in common.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0477" y="1466758"/>
            <a:ext cx="215636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generation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36501" y="2648371"/>
            <a:ext cx="140455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expert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9881" y="3816151"/>
            <a:ext cx="205755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behaviour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092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97591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934880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worried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fun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24153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1.These days we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 in the community.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2.One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 being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late for 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waiting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 the bus stop.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3.When you come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here,you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______________the scenery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963704" y="2262554"/>
            <a:ext cx="18020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have </a:t>
            </a:r>
            <a:r>
              <a:rPr lang="en-US" altLang="zh-CN" dirty="0" smtClean="0">
                <a:ea typeface="宋体" panose="02010600030101010101" pitchFamily="2" charset="-122"/>
              </a:rPr>
              <a:t>fun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528789" y="3434705"/>
            <a:ext cx="354776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was worried </a:t>
            </a: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894543" y="4597990"/>
            <a:ext cx="283923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be attracted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556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040532"/>
            <a:ext cx="10807700" cy="12176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talk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worried about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attracted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focus on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fun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31106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4.One of the most useful ways to reduce stress is 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feelings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 someone you trust.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5.Discussions will ______________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three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issues.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114258" y="2321575"/>
            <a:ext cx="20746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talk </a:t>
            </a:r>
            <a:r>
              <a:rPr lang="en-US" altLang="zh-CN" dirty="0" smtClean="0">
                <a:ea typeface="宋体" panose="02010600030101010101" pitchFamily="2" charset="-122"/>
              </a:rPr>
              <a:t>about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98275" y="3491930"/>
            <a:ext cx="173477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focus </a:t>
            </a:r>
            <a:r>
              <a:rPr lang="en-US" altLang="zh-CN" dirty="0" smtClean="0">
                <a:ea typeface="宋体" panose="02010600030101010101" pitchFamily="2" charset="-122"/>
              </a:rPr>
              <a:t>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8384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774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 your letter I know you are 1.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(worry) about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friend,Chen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Lei,who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plays computer games too often and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spend) too much time online.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suggest 3.______________ you talk to Chen Lei about his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behave).It is not unusual for 5.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(teenager) of your generation 6.______________(attract) to computer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games.But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spending too much time online is bad for your health and makes 7.______________ hard to focus on other things in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 ______________ (bad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1197" y="690317"/>
            <a:ext cx="167866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worried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91227" y="1872413"/>
            <a:ext cx="14734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spends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94912" y="2462084"/>
            <a:ext cx="9925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that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33875" y="3049477"/>
            <a:ext cx="205755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ea typeface="宋体" panose="02010600030101010101" pitchFamily="2" charset="-122"/>
              </a:rPr>
              <a:t>behaviour</a:t>
            </a:r>
            <a:r>
              <a:rPr lang="en-US" altLang="zh-CN" dirty="0" smtClean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30847" y="3053456"/>
            <a:ext cx="19527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teenagers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915563" y="3631022"/>
            <a:ext cx="283923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be </a:t>
            </a:r>
            <a:r>
              <a:rPr lang="en-US" altLang="zh-CN" dirty="0" smtClean="0">
                <a:ea typeface="宋体" panose="02010600030101010101" pitchFamily="2" charset="-122"/>
              </a:rPr>
              <a:t>attracted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553125" y="4773753"/>
            <a:ext cx="53732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it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85173" y="5405464"/>
            <a:ext cx="131478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worse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621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teenagers even become addicted 9. ______________the Internet and cannot concentrate on school and family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life.Encouraging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friend to try new hobbies may be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______________good way of solving it.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en-US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25333" y="1532915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60637" y="327968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4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0119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1.adventure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冒险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奇遇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youth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青年时期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行家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4.generation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focus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精力、注意力等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调节焦距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焦点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adult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成年人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52725" y="2171221"/>
            <a:ext cx="26642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948732" y="2635319"/>
            <a:ext cx="26612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72301" y="2787019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68324" y="3251117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68324" y="3384599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764347" y="3848697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039484" y="3942740"/>
            <a:ext cx="266429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035491" y="4406838"/>
            <a:ext cx="26612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18080" y="4475477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14001" y="4939575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64347" y="5670376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760268" y="6134474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横卷形 16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58690" y="1204792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853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写作指导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一封建议信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建议信是书信的一种形式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属于半开放性作文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要求考生就某事提出针对性的解决问题的办法或者合理的建议。如果是写给个人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就收信人遇到的某个问题提出自己的看法和观点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如果是写给某个组织或机构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就改进其服务等方面提出建议或忠告。建议信一般采用三段式结构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写作</a:t>
            </a:r>
            <a:r>
              <a:rPr lang="en-US" altLang="zh-CN" sz="4000" dirty="0" smtClean="0"/>
              <a:t>·</a:t>
            </a:r>
            <a:r>
              <a:rPr lang="zh-CN" altLang="en-US" sz="4000" dirty="0" smtClean="0"/>
              <a:t>触类旁通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一般针对对方的信任表示感谢或指明提建议的初衷。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围绕对方的困惑、烦恼等问题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委婉地提出自己的建议或解决办法。注意充分考虑对方的实际情况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表达时语言要得体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切忌用语生硬、泛泛而谈。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尾段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表达希望。希望自己的建议能对对方有所帮助等。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0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典题示例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你叫张华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你们的英文校报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向你约稿。请结合下列提示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就你校图书馆的情况给校长写一封信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说明新建的图书馆很漂亮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但存在一些问题。最后对反映的问题提出自己的建议。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问题包括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阅览室的座位少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周末不开放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无法了解新书动态。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2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开头和结尾已写好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4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 headmaster,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all.Thank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Sincerely 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Zhang Hua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54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54429"/>
            <a:ext cx="19463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审题谋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篇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30982" y="-27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写作</a:t>
            </a:r>
            <a:r>
              <a:rPr lang="zh-CN" altLang="zh-CN" dirty="0" smtClean="0">
                <a:solidFill>
                  <a:schemeClr val="tx1"/>
                </a:solidFill>
              </a:rPr>
              <a:t>探究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  <p:pic>
        <p:nvPicPr>
          <p:cNvPr id="5" name="NEG1QCRG02X.eps" descr="id:21474983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685" y="939879"/>
            <a:ext cx="6624736" cy="526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8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词汇推敲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1.newly-built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新建的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2.deal with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3.take notes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记笔记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4.spare time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业余时间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5.put up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6.appreciate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74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提分句型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writing to tell you 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2.It is so +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 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3.Besides,the library is closed...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4.I suggest that...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appreciate it if...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4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Dear headmaster,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writing to tell you that we are glad to see our newly-built library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open.It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is so beautiful that we all like to spend most of our spare time reading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here.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there is something we should deal with immediately.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36901" y="68461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妙笔成</a:t>
            </a:r>
            <a:r>
              <a:rPr lang="zh-CN" altLang="zh-CN" dirty="0" smtClean="0">
                <a:solidFill>
                  <a:schemeClr val="tx1"/>
                </a:solidFill>
              </a:rPr>
              <a:t>篇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8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5148"/>
            <a:ext cx="10807700" cy="6249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of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all,there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aren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plenty of seats in the reading-room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so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have to stand to read books and thus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 notes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Besides,the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library is closed at weekends when we have more spare </a:t>
            </a:r>
            <a:r>
              <a:rPr lang="en-US" altLang="zh-CN" u="sng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time.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more,we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if new books are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introduced.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suggest that our school library provide more seats and be kept open at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weekends.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notice should also be put up if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new books available.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appreciate it if you could consider my advice.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all.Thank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you!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algn="r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Sincerely yours,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 algn="r">
              <a:lnSpc>
                <a:spcPts val="44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Zhang Hua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64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87759"/>
            <a:ext cx="108077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1.survival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survive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存活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继续存在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幸免于难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或存在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的时间长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2.behaviour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i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表现得体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有礼貌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3.attract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或兴趣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attraction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有吸引力的事物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attractive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诱人的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吸引人的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4.addict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入迷的人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吸毒成瘾的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addicted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入迷的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85233" y="85018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6581355" y="131427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940494" y="2445114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501" y="2909212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09492" y="3514476"/>
            <a:ext cx="24752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05499" y="3978574"/>
            <a:ext cx="247247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02697" y="4047732"/>
            <a:ext cx="24752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98704" y="4511830"/>
            <a:ext cx="247247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90002" y="5097139"/>
            <a:ext cx="237227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86009" y="5561237"/>
            <a:ext cx="23695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1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即学即练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假如你是中学生李华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你收到正在学习中文的美国笔友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的电子邮件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说他在中文学习中遇到了困难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感到非常着急。请根据以下要点给他回信并提出建议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帮他来解决这方面的困难。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要有信心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给自己更多练习中文的机会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让自己处于中文环境中。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04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可以适当增加细节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以使行文连贯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左右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邮件的开头和结尾已给出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不计入总词数。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9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7764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Dear Peter,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received your email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</a:t>
            </a:r>
            <a:endParaRPr lang="en-US" altLang="zh-CN" dirty="0" smtClean="0">
              <a:solidFill>
                <a:srgbClr val="00000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方正书宋_GBK" panose="03000509000000000000" pitchFamily="65" charset="-122"/>
                <a:cs typeface="Times New Roman" panose="02020603050405020304" pitchFamily="18" charset="0"/>
              </a:rPr>
              <a:t>___________________________________________________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Yours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dirty="0">
              <a:solidFill>
                <a:srgbClr val="000000"/>
              </a:solidFill>
              <a:effectLst/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15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9826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参考范文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Peter,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received your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email.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Chinese.Now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suggestions.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with,don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anxious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. Chinese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complex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languages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world,so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normal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beginner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trouble.Besides,grab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opportunity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using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language.Above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endParaRPr lang="zh-CN" altLang="zh-CN" dirty="0"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90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involve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environment.Make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surrounded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Chinese,and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Chinese,which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essential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learning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language.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improvement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soon.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Yours,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 Hua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182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1.talk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谈论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 worried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担忧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3.be attracted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4.focus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特别关注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5.become addicted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很入迷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6581" y="1420852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652409" y="1884950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12881" y="2029349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808709" y="2493447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967887" y="2604460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963483" y="3068558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1800597" y="3178459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796193" y="3642557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744813" y="3768814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740409" y="4232912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29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6297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learn how to live in the wild from some experts.(page 17)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我们将向一些专家学习如何在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野外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行家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专家的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的专家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at/in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的专家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4939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is an expert at/in playing golf.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他是打高尔夫球的高手。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is expert at/in driving cars.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他开车技术娴熟。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9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02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(1)John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expert in psychology.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expert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at/in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cooking good cheap meals.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她擅长做便宜但雅致的服装。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expert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at/in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cheap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but stylish clothes.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0411" y="1624298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556066" y="2088396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600097" y="2221654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595972" y="2685752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452972" y="4003636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1448566" y="4467734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605269" y="4014394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601144" y="4478492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4274605" y="4014394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4270327" y="4478492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697670" y="4014394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5693633" y="4478492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506612" y="4013283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7502575" y="4477381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37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recommend that you talk to your friend about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.(page 18)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我建议你跟你的朋友谈谈他的行为。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behaviour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表现得体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有礼貌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well/badly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behave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守规矩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表现得体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07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</TotalTime>
  <Words>1755</Words>
  <Application>Microsoft Office PowerPoint</Application>
  <PresentationFormat>自定义</PresentationFormat>
  <Paragraphs>254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56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107</cp:revision>
  <dcterms:created xsi:type="dcterms:W3CDTF">2020-07-20T09:37:23Z</dcterms:created>
  <dcterms:modified xsi:type="dcterms:W3CDTF">2024-09-27T01:35:04Z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