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2"/>
  </p:notesMasterIdLst>
  <p:sldIdLst>
    <p:sldId id="744" r:id="rId2"/>
    <p:sldId id="737" r:id="rId3"/>
    <p:sldId id="738" r:id="rId4"/>
    <p:sldId id="774" r:id="rId5"/>
    <p:sldId id="740" r:id="rId6"/>
    <p:sldId id="775" r:id="rId7"/>
    <p:sldId id="753" r:id="rId8"/>
    <p:sldId id="754" r:id="rId9"/>
    <p:sldId id="755" r:id="rId10"/>
    <p:sldId id="756" r:id="rId11"/>
    <p:sldId id="757" r:id="rId12"/>
    <p:sldId id="758" r:id="rId13"/>
    <p:sldId id="759" r:id="rId14"/>
    <p:sldId id="760" r:id="rId15"/>
    <p:sldId id="761" r:id="rId16"/>
    <p:sldId id="762" r:id="rId17"/>
    <p:sldId id="751" r:id="rId18"/>
    <p:sldId id="763" r:id="rId19"/>
    <p:sldId id="764" r:id="rId20"/>
    <p:sldId id="752" r:id="rId21"/>
    <p:sldId id="769" r:id="rId22"/>
    <p:sldId id="770" r:id="rId23"/>
    <p:sldId id="771" r:id="rId24"/>
    <p:sldId id="772" r:id="rId25"/>
    <p:sldId id="773" r:id="rId26"/>
    <p:sldId id="776" r:id="rId27"/>
    <p:sldId id="777" r:id="rId28"/>
    <p:sldId id="778" r:id="rId29"/>
    <p:sldId id="779" r:id="rId30"/>
    <p:sldId id="782" r:id="rId3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0875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8571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82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9291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7658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90999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526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2.docx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803817" y="3380035"/>
            <a:ext cx="7923964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他们已花费了几十亿元解决这个问题。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spent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billions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我们的母语是汉语。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native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Chinese.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44734" y="1771175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240757" y="2235273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295882" y="1771175"/>
            <a:ext cx="88240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91371" y="2235273"/>
            <a:ext cx="8814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227867" y="1770064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6223522" y="2234162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453859" y="1770064"/>
            <a:ext cx="104348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7449514" y="2234162"/>
            <a:ext cx="10423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573694" y="1770064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569349" y="2234162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93536" y="2357773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89597" y="2821871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24649" y="3509901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720477" y="3973999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440020" y="3509901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2435983" y="3973999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4243039" y="3520440"/>
            <a:ext cx="251759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4239454" y="3984538"/>
            <a:ext cx="251474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03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29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is the attitude of the speaker towards foreign language learning?(page 60)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演讲者对外语学习的态度如何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attitude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态度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an/the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attitude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to/towards...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的态度或看法</a:t>
            </a:r>
            <a:endParaRPr lang="en-US" altLang="zh-CN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should have a positive attitude to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我们应该保持积极的生活态度。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(2)Do you know his attitude to/towards the question?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你知道他对这个问题的态度吗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0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07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你若想通过考试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就应该改变你的态度。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want to pass 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exam,you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supposed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attitude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她对待工作的态度相当认真。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attitude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to/towards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job is quite serious.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9035" y="2211451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8774863" y="2675549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61950" y="2848765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57778" y="3312863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110848" y="2848765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106769" y="3312863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19335" y="2848765"/>
            <a:ext cx="195772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4015470" y="3312863"/>
            <a:ext cx="19555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81975" y="3989301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777803" y="4453399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608523" y="3989301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604546" y="4453399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701778" y="3989301"/>
            <a:ext cx="26432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4698172" y="4453399"/>
            <a:ext cx="26402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Pronouns 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it,they,she,etc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.) refer to something or somebody mentioned earlier.(page 60)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指代前面提到的人或事物。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to...as...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refer...to...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送交给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指称关系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参考书目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介绍人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with/in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reference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关于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20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 to that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matter,I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promise.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我承诺不提那件事了。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(2)Please refer to the last page of the book for answers.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请查阅这本书的最后一页寻找答案。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(3)Some people refer to translation as science while others take it as art.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有些人称翻译为科学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而另一些人却把它当作艺术。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22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(4)Your complaint was referred to the factory.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你的投诉被移交给了厂家。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(5)With/In reference to your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problem,I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explain it later.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关于你的问题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我将随后解释。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74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is a list of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reference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(refer) books on the shelf.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man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referred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(refer) to at the meeting is Professor Li.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always referred to Peter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“that kind man”.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With/In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reference to your question about cost, the tickets for the film are 35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each.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47596" y="1472161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043603" y="1936259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847114" y="2613531"/>
            <a:ext cx="217980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842998" y="3077629"/>
            <a:ext cx="21773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187066" y="3754901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6182662" y="4218999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228398" y="4381457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224533" y="4845555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92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Pronouns (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it,they,she,etc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.) refer to something or somebody mentioned earlier.(page 60)</a:t>
            </a:r>
            <a:endParaRPr lang="zh-CN" altLang="zh-CN" dirty="0" smtClean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代词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她等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指代前面提到的人或事物。</a:t>
            </a:r>
            <a:endParaRPr lang="zh-CN" altLang="zh-CN" dirty="0" smtClean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 smtClean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句中的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mentioned earlier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是过去分词短语做定语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something or somebody,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表示被动关系。单个过去分词做定语通常放在被修饰词前面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过去分词短语做定语常放在被修饰词后面。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given question is easy to deal with.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问题不难处理。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 I like to read books written by that writer.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我喜欢读那名作家写的书。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84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724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(1)Is there anything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(break)?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(2)Most of the artists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invited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(invite) to the party were young.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3)The 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injured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injure) man was sent to the hospital at once.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(4)Did you attend the meeting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(hold) yesterday morning?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52846" y="1512391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248869" y="1976489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490488" y="2088455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486409" y="2552553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998360" y="3322605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994383" y="3786703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018697" y="4443203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6014441" y="4907301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30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7228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发音提示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英式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英语和美式英语在发音上的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区别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典型字母及字母组合的发音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AmE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610828"/>
              </p:ext>
            </p:extLst>
          </p:nvPr>
        </p:nvGraphicFramePr>
        <p:xfrm>
          <a:off x="0" y="2294151"/>
          <a:ext cx="11666538" cy="163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文档" r:id="rId4" imgW="3837724" imgH="539058" progId="Word.Document.12">
                  <p:embed/>
                </p:oleObj>
              </mc:Choice>
              <mc:Fallback>
                <p:oleObj name="文档" r:id="rId4" imgW="3837724" imgH="5390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2294151"/>
                        <a:ext cx="11666538" cy="163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61950" y="389799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ɑː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stile 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/I/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rect abil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ty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 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sch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sk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sch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edule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字母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出现在元音后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美音卷舌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worker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ɜː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(r)/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ɜː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rk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air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(r)/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effort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ef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67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3888"/>
            <a:ext cx="10807700" cy="47865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重音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英式英语习惯把单词的主重音放在后面的音节上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而美式英语则把主重音放在前面的音节上。尤其是以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,-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ory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结尾的单词。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AmE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laboratory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ɔː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dictate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dIk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dIkteIt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cigarette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̩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sIg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̍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45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英式英语中的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/j/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音在美式英语中逐渐失去发音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suit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sju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tube	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tju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tu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06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多音节词的读音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英式英语对某些单词中的音割弃处理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而美式英语的发音则较为清晰地展现出来。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dormitory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ɔː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ɔː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rm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ɔː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secretary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sekr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sekr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teri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72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朗读下列单词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感悟英式英语和美式英语发音的不同。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259366"/>
              </p:ext>
            </p:extLst>
          </p:nvPr>
        </p:nvGraphicFramePr>
        <p:xfrm>
          <a:off x="-10510" y="1959365"/>
          <a:ext cx="11702862" cy="2609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文档" r:id="rId4" imgW="3837004" imgH="855642" progId="Word.Document.12">
                  <p:embed/>
                </p:oleObj>
              </mc:Choice>
              <mc:Fallback>
                <p:oleObj name="文档" r:id="rId4" imgW="3837004" imgH="85564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0510" y="1959365"/>
                        <a:ext cx="11702862" cy="2609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39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288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一、朗读下列句子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感悟加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黑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英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美式发音的不同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1.They spare no effort to build a more beautiful campus.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2.Please tell us your phone number and address.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think it is the hottest summer in the past ten years.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 have finished the project ahead of schedule.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5.Children like playing games in the open air.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6.You should listen to your teachers in the laboratory.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 feel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attend the meeting as a guest.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8.Farmers are working in the tomato fields now.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42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1614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态度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towards this question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2.She can speak French like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speaker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 are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stars in the universe.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scientist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global warming many times in his speech yesterday.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5.Chinese is one of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官方的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languages of the UN.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6.Could you tell me how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this word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55323" y="827702"/>
            <a:ext cx="16530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attitude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93085" y="1427883"/>
            <a:ext cx="13580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native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168749" y="2005441"/>
            <a:ext cx="15632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billions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75622" y="2582999"/>
            <a:ext cx="173271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referred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018640" y="3759781"/>
            <a:ext cx="14943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official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534503" y="4915122"/>
            <a:ext cx="2148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pronounce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70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201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15147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neither...nor...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native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attitude to/towards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around the world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possible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billions of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212645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1.Tourists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__________ 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to visit this beautiful city every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2.______________ you 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responsible for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accident.It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go there by bike instead of by car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__________ ____________.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421925" y="2157982"/>
            <a:ext cx="538538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around </a:t>
            </a:r>
            <a:r>
              <a:rPr lang="en-US" altLang="zh-CN" dirty="0" smtClean="0">
                <a:ea typeface="宋体" panose="02010600030101010101" pitchFamily="2" charset="-122"/>
              </a:rPr>
              <a:t>        the             world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461577" y="3316953"/>
            <a:ext cx="477521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Neither                         nor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368549" y="5080435"/>
            <a:ext cx="336502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if </a:t>
            </a:r>
            <a:r>
              <a:rPr lang="en-US" altLang="zh-CN" dirty="0" smtClean="0">
                <a:ea typeface="宋体" panose="02010600030101010101" pitchFamily="2" charset="-122"/>
              </a:rPr>
              <a:t>             possible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746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 can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dictionary when coming across new words.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5.Kangaroos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_________ 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Australia.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6.When we meet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difficulty,we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develop a good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government has put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 new urban rail projects.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76661" y="609054"/>
            <a:ext cx="240437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refer </a:t>
            </a:r>
            <a:r>
              <a:rPr lang="en-US" altLang="zh-CN" dirty="0" smtClean="0">
                <a:ea typeface="宋体" panose="02010600030101010101" pitchFamily="2" charset="-122"/>
              </a:rPr>
              <a:t>        to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297880" y="1774739"/>
            <a:ext cx="43145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are </a:t>
            </a:r>
            <a:r>
              <a:rPr lang="en-US" altLang="zh-CN" dirty="0" smtClean="0">
                <a:ea typeface="宋体" panose="02010600030101010101" pitchFamily="2" charset="-122"/>
              </a:rPr>
              <a:t>         native          to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8469" y="2929914"/>
            <a:ext cx="454804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attitude </a:t>
            </a:r>
            <a:r>
              <a:rPr lang="en-US" altLang="zh-CN" dirty="0" smtClean="0">
                <a:ea typeface="宋体" panose="02010600030101010101" pitchFamily="2" charset="-122"/>
              </a:rPr>
              <a:t>         to/towards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216164" y="3511490"/>
            <a:ext cx="272542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billions </a:t>
            </a:r>
            <a:r>
              <a:rPr lang="en-US" altLang="zh-CN" dirty="0" smtClean="0">
                <a:ea typeface="宋体" panose="02010600030101010101" pitchFamily="2" charset="-122"/>
              </a:rPr>
              <a:t>       of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534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38249"/>
            <a:ext cx="10807700" cy="38625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billion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num.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native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出生地的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土著的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本地人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attitude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态度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查阅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求助于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reference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指称关系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参考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1727" y="2498418"/>
            <a:ext cx="19485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77555" y="2962516"/>
            <a:ext cx="19463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81727" y="3020916"/>
            <a:ext cx="195497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777555" y="3485014"/>
            <a:ext cx="19527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81727" y="3542302"/>
            <a:ext cx="202698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77555" y="4006400"/>
            <a:ext cx="20246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39069" y="5151956"/>
            <a:ext cx="22296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935011" y="5616054"/>
            <a:ext cx="22271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横卷形 18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558690" y="1245270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19829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98939"/>
            <a:ext cx="10807700" cy="17081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1.refer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查阅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2.pay attention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28589" y="2354448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1724244" y="2818546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151409" y="2890306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3147064" y="3354404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93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218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many billion people speak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official languages as their native or second language?(page 60)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有几十亿人把联合国官方语言作为他们的母语或第二语言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46541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1374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billion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num.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billion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前有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a,one,two,three,several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,billion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后面不加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billions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数十亿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billion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前面没有表示数目或数量的词时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billions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of...)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98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took them more than one billion dollars to complete the project.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完成这个工程花费了他们十亿多美元。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(2)If more people choose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cycle,billions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dollars will be saved every year.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如果更多的人选择骑自行车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每年将节约数十亿美元。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76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native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出生地的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土著的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本地人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原产于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的动物或植物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原产于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was his first visit to his native country since 1948.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1948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年以来他首次回到自己的祖国。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young man is a native of Beijing.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这个年轻人是北京本地人。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(3)Pandas are native to China.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熊猫原产于中国。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52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这种老虎原产于印度。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tiger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native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India.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你是北京人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还是只是一名游客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you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native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Beijing or just a visitor?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38966" y="2682828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334621" y="3146926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619023" y="2682828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615084" y="3146926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622146" y="2682828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17801" y="3146926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247666" y="3850849"/>
            <a:ext cx="88240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243155" y="4314947"/>
            <a:ext cx="8814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239109" y="3850849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234904" y="4314947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777181" y="3850849"/>
            <a:ext cx="88240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772670" y="4314947"/>
            <a:ext cx="8814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38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</TotalTime>
  <Words>1009</Words>
  <Application>Microsoft Office PowerPoint</Application>
  <PresentationFormat>自定义</PresentationFormat>
  <Paragraphs>174</Paragraphs>
  <Slides>30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96</cp:revision>
  <dcterms:created xsi:type="dcterms:W3CDTF">2020-07-20T09:37:23Z</dcterms:created>
  <dcterms:modified xsi:type="dcterms:W3CDTF">2024-09-27T02:30:03Z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