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x-wav"/>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39"/>
  </p:notesMasterIdLst>
  <p:sldIdLst>
    <p:sldId id="744" r:id="rId2"/>
    <p:sldId id="737" r:id="rId3"/>
    <p:sldId id="738" r:id="rId4"/>
    <p:sldId id="754" r:id="rId5"/>
    <p:sldId id="755" r:id="rId6"/>
    <p:sldId id="740" r:id="rId7"/>
    <p:sldId id="756" r:id="rId8"/>
    <p:sldId id="757" r:id="rId9"/>
    <p:sldId id="758" r:id="rId10"/>
    <p:sldId id="759" r:id="rId11"/>
    <p:sldId id="760" r:id="rId12"/>
    <p:sldId id="761" r:id="rId13"/>
    <p:sldId id="762" r:id="rId14"/>
    <p:sldId id="763" r:id="rId15"/>
    <p:sldId id="764" r:id="rId16"/>
    <p:sldId id="765" r:id="rId17"/>
    <p:sldId id="766" r:id="rId18"/>
    <p:sldId id="767" r:id="rId19"/>
    <p:sldId id="751" r:id="rId20"/>
    <p:sldId id="768" r:id="rId21"/>
    <p:sldId id="769" r:id="rId22"/>
    <p:sldId id="786" r:id="rId23"/>
    <p:sldId id="787" r:id="rId24"/>
    <p:sldId id="788" r:id="rId25"/>
    <p:sldId id="789" r:id="rId26"/>
    <p:sldId id="752" r:id="rId27"/>
    <p:sldId id="770" r:id="rId28"/>
    <p:sldId id="771" r:id="rId29"/>
    <p:sldId id="772" r:id="rId30"/>
    <p:sldId id="773" r:id="rId31"/>
    <p:sldId id="774" r:id="rId32"/>
    <p:sldId id="775" r:id="rId33"/>
    <p:sldId id="776" r:id="rId34"/>
    <p:sldId id="778" r:id="rId35"/>
    <p:sldId id="780" r:id="rId36"/>
    <p:sldId id="779" r:id="rId37"/>
    <p:sldId id="790" r:id="rId38"/>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D85C00"/>
    <a:srgbClr val="34AC8B"/>
    <a:srgbClr val="009A46"/>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5468" autoAdjust="0"/>
  </p:normalViewPr>
  <p:slideViewPr>
    <p:cSldViewPr>
      <p:cViewPr varScale="1">
        <p:scale>
          <a:sx n="97" d="100"/>
          <a:sy n="97" d="100"/>
        </p:scale>
        <p:origin x="504" y="78"/>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366523704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421322261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9685133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6809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55230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9908929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2781212969"/>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6.xml"/><Relationship Id="rId5" Type="http://schemas.openxmlformats.org/officeDocument/2006/relationships/slide" Target="slide22.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Microsoft_Word___1.docx"/></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495318" y="3456111"/>
            <a:ext cx="10540963" cy="1999715"/>
          </a:xfrm>
          <a:prstGeom prst="rect">
            <a:avLst/>
          </a:prstGeom>
        </p:spPr>
        <p:txBody>
          <a:bodyPr wrap="none">
            <a:spAutoFit/>
          </a:bodyPr>
          <a:lstStyle/>
          <a:p>
            <a:pPr algn="ctr">
              <a:lnSpc>
                <a:spcPct val="120000"/>
              </a:lnSpc>
              <a:spcAft>
                <a:spcPts val="0"/>
              </a:spcAft>
              <a:tabLst>
                <a:tab pos="1029335" algn="l"/>
                <a:tab pos="1850390" algn="l"/>
                <a:tab pos="2538095" algn="l"/>
                <a:tab pos="3221990" algn="l"/>
              </a:tabLst>
            </a:pPr>
            <a:r>
              <a:rPr lang="en-US" altLang="zh-CN" sz="5400" dirty="0">
                <a:solidFill>
                  <a:srgbClr val="7030A0"/>
                </a:solidFill>
                <a:latin typeface="+mn-lt"/>
                <a:ea typeface="宋体" panose="02010600030101010101" pitchFamily="2" charset="-122"/>
                <a:cs typeface="Times New Roman" panose="02020603050405020304" pitchFamily="18" charset="0"/>
              </a:rPr>
              <a:t>Section</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zh-CN" altLang="zh-CN" sz="5400" dirty="0">
                <a:solidFill>
                  <a:srgbClr val="7030A0"/>
                </a:solidFill>
                <a:latin typeface="+mn-lt"/>
                <a:ea typeface="宋体" panose="02010600030101010101" pitchFamily="2" charset="-122"/>
                <a:cs typeface="宋体" panose="02010600030101010101" pitchFamily="2" charset="-122"/>
              </a:rPr>
              <a:t>Ⅳ</a:t>
            </a:r>
            <a:r>
              <a:rPr lang="zh-CN" altLang="zh-CN" sz="5400" dirty="0">
                <a:solidFill>
                  <a:srgbClr val="7030A0"/>
                </a:solidFill>
                <a:latin typeface="+mn-lt"/>
                <a:ea typeface="宋体" panose="0201060003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Listening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and</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Talking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endParaRPr lang="en-US" altLang="zh-CN" sz="5400" dirty="0" smtClean="0">
              <a:solidFill>
                <a:srgbClr val="7030A0"/>
              </a:solidFill>
              <a:latin typeface="+mn-lt"/>
              <a:ea typeface="华文隶书" panose="02010800040101010101" pitchFamily="2"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sz="5400" dirty="0" smtClean="0">
                <a:solidFill>
                  <a:srgbClr val="7030A0"/>
                </a:solidFill>
                <a:latin typeface="+mn-lt"/>
                <a:ea typeface="宋体" panose="02010600030101010101" pitchFamily="2" charset="-122"/>
                <a:cs typeface="Times New Roman" panose="02020603050405020304" pitchFamily="18" charset="0"/>
              </a:rPr>
              <a:t>&amp;</a:t>
            </a:r>
            <a:r>
              <a:rPr lang="en-US" altLang="zh-CN" sz="5400" dirty="0" smtClean="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Reading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for</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Writing</a:t>
            </a:r>
            <a:endParaRPr lang="zh-CN" altLang="zh-CN" sz="5400" dirty="0">
              <a:solidFill>
                <a:srgbClr val="7030A0"/>
              </a:solidFill>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43428277"/>
      </p:ext>
    </p:extLst>
  </p:cSld>
  <p:clrMapOvr>
    <a:masterClrMapping/>
  </p:clrMapOvr>
  <p:transition spd="slow">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knew nothing about </a:t>
            </a:r>
            <a:r>
              <a:rPr lang="en-US" altLang="zh-CN" dirty="0" err="1">
                <a:solidFill>
                  <a:srgbClr val="000000"/>
                </a:solidFill>
                <a:ea typeface="宋体" panose="02010600030101010101" pitchFamily="2" charset="-122"/>
                <a:cs typeface="Times New Roman" panose="02020603050405020304" pitchFamily="18" charset="0"/>
              </a:rPr>
              <a:t>organising</a:t>
            </a:r>
            <a:r>
              <a:rPr lang="en-US" altLang="zh-CN" dirty="0">
                <a:solidFill>
                  <a:srgbClr val="000000"/>
                </a:solidFill>
                <a:ea typeface="宋体" panose="02010600030101010101" pitchFamily="2" charset="-122"/>
                <a:cs typeface="Times New Roman" panose="02020603050405020304" pitchFamily="18" charset="0"/>
              </a:rPr>
              <a:t> a big event.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对于筹备一个大型活动我一无所知。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should try and </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your time better.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你应该尽量更有效地安排你的时间。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want to work with an </a:t>
            </a:r>
            <a:r>
              <a:rPr lang="en-US" altLang="zh-CN" dirty="0" err="1">
                <a:solidFill>
                  <a:srgbClr val="000000"/>
                </a:solidFill>
                <a:ea typeface="宋体" panose="02010600030101010101" pitchFamily="2" charset="-122"/>
                <a:cs typeface="Times New Roman" panose="02020603050405020304" pitchFamily="18" charset="0"/>
              </a:rPr>
              <a:t>organised</a:t>
            </a:r>
            <a:r>
              <a:rPr lang="en-US" altLang="zh-CN" dirty="0">
                <a:solidFill>
                  <a:srgbClr val="000000"/>
                </a:solidFill>
                <a:ea typeface="宋体" panose="02010600030101010101" pitchFamily="2" charset="-122"/>
                <a:cs typeface="Times New Roman" panose="02020603050405020304" pitchFamily="18" charset="0"/>
              </a:rPr>
              <a:t> team.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我想和一个有组织的团队一起工作。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383047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59767"/>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(1)She and her </a:t>
            </a:r>
            <a:r>
              <a:rPr lang="zh-CN" altLang="zh-CN" dirty="0">
                <a:ea typeface="宋体" panose="02010600030101010101" pitchFamily="2"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organisation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were given the Nobel Peace Prize.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difficult for us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organise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our ideas at that dangerous time.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(3)Every question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is</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organised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around a specific topic.</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353023" y="1637445"/>
            <a:ext cx="290131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3349315" y="2101543"/>
            <a:ext cx="2898030"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4684774" y="2797033"/>
            <a:ext cx="263755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680917" y="3261131"/>
            <a:ext cx="2634573"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3850475" y="3967378"/>
            <a:ext cx="290131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3846767" y="4431476"/>
            <a:ext cx="289803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57543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curious about everything.(page 8)</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我对一切事物都感到好奇。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curious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好奇的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求知欲强的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奇异的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奇怪的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curiously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楷体" panose="02010609060101010101" pitchFamily="49" charset="-122"/>
                <a:cs typeface="Times New Roman" panose="02020603050405020304" pitchFamily="18" charset="0"/>
              </a:rPr>
              <a:t>好奇地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curiosity</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好奇心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curiosity</a:t>
            </a:r>
            <a:r>
              <a:rPr lang="zh-CN" altLang="zh-CN" dirty="0">
                <a:solidFill>
                  <a:srgbClr val="000000"/>
                </a:solidFill>
                <a:ea typeface="楷体" panose="02010609060101010101" pitchFamily="49" charset="-122"/>
                <a:cs typeface="Times New Roman" panose="02020603050405020304" pitchFamily="18" charset="0"/>
              </a:rPr>
              <a:t>出于好奇</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1153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216421" y="215751"/>
            <a:ext cx="11087719" cy="5478423"/>
          </a:xfrm>
          <a:prstGeom prst="rect">
            <a:avLst/>
          </a:prstGeom>
        </p:spPr>
        <p:txBody>
          <a:bodyPr wrap="square">
            <a:spAutoFit/>
          </a:bodyPr>
          <a:lstStyle/>
          <a:p>
            <a:pPr indent="266700" algn="ctr">
              <a:lnSpc>
                <a:spcPts val="42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such a curious </a:t>
            </a:r>
            <a:r>
              <a:rPr lang="en-US" altLang="zh-CN" dirty="0" err="1">
                <a:solidFill>
                  <a:srgbClr val="000000"/>
                </a:solidFill>
                <a:ea typeface="宋体" panose="02010600030101010101" pitchFamily="2" charset="-122"/>
                <a:cs typeface="Times New Roman" panose="02020603050405020304" pitchFamily="18" charset="0"/>
              </a:rPr>
              <a:t>boy,always</a:t>
            </a:r>
            <a:r>
              <a:rPr lang="en-US" altLang="zh-CN" dirty="0">
                <a:solidFill>
                  <a:srgbClr val="000000"/>
                </a:solidFill>
                <a:ea typeface="宋体" panose="02010600030101010101" pitchFamily="2" charset="-122"/>
                <a:cs typeface="Times New Roman" panose="02020603050405020304" pitchFamily="18" charset="0"/>
              </a:rPr>
              <a:t> asking questions.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他是个求知欲强的男孩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总爱问问题。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(2)In senior high </a:t>
            </a:r>
            <a:r>
              <a:rPr lang="en-US" altLang="zh-CN" dirty="0" err="1">
                <a:solidFill>
                  <a:srgbClr val="000000"/>
                </a:solidFill>
                <a:ea typeface="宋体" panose="02010600030101010101" pitchFamily="2" charset="-122"/>
                <a:cs typeface="Times New Roman" panose="02020603050405020304" pitchFamily="18" charset="0"/>
              </a:rPr>
              <a:t>school,I</a:t>
            </a:r>
            <a:r>
              <a:rPr lang="en-US" altLang="zh-CN" dirty="0">
                <a:solidFill>
                  <a:srgbClr val="000000"/>
                </a:solidFill>
                <a:ea typeface="宋体" panose="02010600030101010101" pitchFamily="2" charset="-122"/>
                <a:cs typeface="Times New Roman" panose="02020603050405020304" pitchFamily="18" charset="0"/>
              </a:rPr>
              <a:t> became curious about the </a:t>
            </a:r>
            <a:r>
              <a:rPr lang="en-US" altLang="zh-CN" dirty="0" err="1">
                <a:solidFill>
                  <a:srgbClr val="000000"/>
                </a:solidFill>
                <a:ea typeface="宋体" panose="02010600030101010101" pitchFamily="2" charset="-122"/>
                <a:cs typeface="Times New Roman" panose="02020603050405020304" pitchFamily="18" charset="0"/>
              </a:rPr>
              <a:t>computer,and</a:t>
            </a:r>
            <a:r>
              <a:rPr lang="en-US" altLang="zh-CN" dirty="0">
                <a:solidFill>
                  <a:srgbClr val="000000"/>
                </a:solidFill>
                <a:ea typeface="宋体" panose="02010600030101010101" pitchFamily="2" charset="-122"/>
                <a:cs typeface="Times New Roman" panose="02020603050405020304" pitchFamily="18" charset="0"/>
              </a:rPr>
              <a:t> built my first website.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上高中时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我对电脑产生了好奇心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创办了自己的第一个网站。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are curious to know where </a:t>
            </a:r>
            <a:r>
              <a:rPr lang="en-US" altLang="zh-CN" dirty="0" smtClean="0">
                <a:solidFill>
                  <a:srgbClr val="000000"/>
                </a:solidFill>
                <a:ea typeface="宋体" panose="02010600030101010101" pitchFamily="2" charset="-122"/>
                <a:cs typeface="Times New Roman" panose="02020603050405020304" pitchFamily="18" charset="0"/>
              </a:rPr>
              <a:t>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gone.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我们很想知道她去哪里了。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(4)Children show curiosity about everything.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儿童对一切事物都显露出好奇心。</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946436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was curious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know</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(know) what was wrong with her.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(2)People have always been curious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about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how living things on the earth exactly began.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boy decided to follow her out of </a:t>
            </a:r>
            <a:r>
              <a:rPr lang="en-US" altLang="zh-CN" dirty="0" smtClean="0">
                <a:ea typeface="宋体" panose="02010600030101010101" pitchFamily="2" charset="-122"/>
                <a:cs typeface="Times New Roman" panose="02020603050405020304" pitchFamily="18" charset="0"/>
              </a:rPr>
              <a:t>  curiosity  </a:t>
            </a:r>
            <a:r>
              <a:rPr lang="en-US" altLang="zh-CN" dirty="0" smtClean="0">
                <a:solidFill>
                  <a:srgbClr val="000000"/>
                </a:solidFill>
                <a:ea typeface="宋体" panose="02010600030101010101" pitchFamily="2" charset="-122"/>
                <a:cs typeface="Times New Roman" panose="02020603050405020304" pitchFamily="18" charset="0"/>
              </a:rPr>
              <a:t>(curious).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026080" y="1729565"/>
            <a:ext cx="202298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4022087" y="2193663"/>
            <a:ext cx="2020699"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6904830" y="2892451"/>
            <a:ext cx="18390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900733" y="3356549"/>
            <a:ext cx="1836999"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7528963" y="4116811"/>
            <a:ext cx="18390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7524866" y="4580909"/>
            <a:ext cx="18369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829185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935831"/>
            <a:ext cx="10807700" cy="3581365"/>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How you like to learn depends on what kind of person you are.(page 10)</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你喜欢怎样学取决于你是哪种人。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depend on </a:t>
            </a:r>
            <a:r>
              <a:rPr lang="zh-CN" altLang="zh-CN" dirty="0">
                <a:solidFill>
                  <a:srgbClr val="000000"/>
                </a:solidFill>
                <a:ea typeface="宋体" panose="02010600030101010101" pitchFamily="2" charset="-122"/>
                <a:cs typeface="Times New Roman" panose="02020603050405020304" pitchFamily="18" charset="0"/>
              </a:rPr>
              <a:t>信赖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依靠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确信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指望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It/That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depends.</a:t>
            </a:r>
            <a:r>
              <a:rPr lang="zh-CN" altLang="zh-CN" dirty="0">
                <a:solidFill>
                  <a:srgbClr val="000000"/>
                </a:solidFill>
                <a:ea typeface="楷体" panose="02010609060101010101" pitchFamily="49" charset="-122"/>
                <a:cs typeface="Times New Roman" panose="02020603050405020304" pitchFamily="18" charset="0"/>
              </a:rPr>
              <a:t>那得看情况。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dependence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依靠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信任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信赖</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1270058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(1)We depend on energy to do many things in our daily lives.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在日常生活中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我们做很多事都依靠能源。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(2)If our parents do everything for us </a:t>
            </a:r>
            <a:r>
              <a:rPr lang="en-US" altLang="zh-CN" dirty="0" err="1">
                <a:solidFill>
                  <a:srgbClr val="000000"/>
                </a:solidFill>
                <a:ea typeface="宋体" panose="02010600030101010101" pitchFamily="2" charset="-122"/>
                <a:cs typeface="Times New Roman" panose="02020603050405020304" pitchFamily="18" charset="0"/>
              </a:rPr>
              <a:t>children,we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won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learn to depend on ourselves.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如果父母替我们这些孩子做所有的事情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我们就学不会独立。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(3)You can depend on Jane—she always keeps her promise.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你可以信赖简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她总是信守诺言。</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03951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59767"/>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(4)How much sleep you need depends on your age.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你需要多少睡眠取决于你的年龄。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(5)—How long are you staying?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你会待多久</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err="1">
                <a:solidFill>
                  <a:srgbClr val="000000"/>
                </a:solidFill>
                <a:ea typeface="宋体" panose="02010600030101010101" pitchFamily="2" charset="-122"/>
                <a:cs typeface="Times New Roman" panose="02020603050405020304" pitchFamily="18" charset="0"/>
              </a:rPr>
              <a:t>know.It</a:t>
            </a:r>
            <a:r>
              <a:rPr lang="en-US" altLang="zh-CN" dirty="0">
                <a:solidFill>
                  <a:srgbClr val="000000"/>
                </a:solidFill>
                <a:ea typeface="宋体" panose="02010600030101010101" pitchFamily="2" charset="-122"/>
                <a:cs typeface="Times New Roman" panose="02020603050405020304" pitchFamily="18" charset="0"/>
              </a:rPr>
              <a:t> depends.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我不知道。那得看情况。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(6)He is his </a:t>
            </a:r>
            <a:r>
              <a:rPr lang="en-US" altLang="zh-CN" dirty="0" smtClean="0">
                <a:solidFill>
                  <a:srgbClr val="000000"/>
                </a:solidFill>
                <a:ea typeface="宋体" panose="02010600030101010101" pitchFamily="2" charset="-122"/>
                <a:cs typeface="Times New Roman" panose="02020603050405020304" pitchFamily="18" charset="0"/>
              </a:rPr>
              <a:t>mother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dependence.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他是他母亲的依靠。</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89657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33915"/>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always depend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others.You</a:t>
            </a:r>
            <a:r>
              <a:rPr lang="en-US" altLang="zh-CN" dirty="0">
                <a:solidFill>
                  <a:srgbClr val="000000"/>
                </a:solidFill>
                <a:ea typeface="宋体" panose="02010600030101010101" pitchFamily="2" charset="-122"/>
                <a:cs typeface="Times New Roman" panose="02020603050405020304" pitchFamily="18" charset="0"/>
              </a:rPr>
              <a:t> should learn to rely on yourself.</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(2)He was the sort of person </a:t>
            </a:r>
            <a:r>
              <a:rPr lang="en-US" altLang="zh-CN" dirty="0" smtClean="0">
                <a:ea typeface="宋体" panose="02010600030101010101" pitchFamily="2" charset="-122"/>
                <a:cs typeface="Times New Roman" panose="02020603050405020304" pitchFamily="18" charset="0"/>
              </a:rPr>
              <a:t>  you </a:t>
            </a:r>
            <a:r>
              <a:rPr lang="zh-CN" altLang="zh-CN" dirty="0" smtClean="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could  </a:t>
            </a:r>
            <a:r>
              <a:rPr lang="zh-CN" altLang="zh-CN" dirty="0" smtClean="0">
                <a:solidFill>
                  <a:srgbClr val="000000"/>
                </a:solidFill>
                <a:latin typeface="NEU-BZ-S92"/>
                <a:ea typeface="Times New Roman" panose="02020603050405020304" pitchFamily="18" charset="0"/>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depend</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你可以信赖的</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5173027" y="1745679"/>
            <a:ext cx="12330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5168623" y="2209777"/>
            <a:ext cx="1231702"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5693605" y="3553339"/>
            <a:ext cx="9264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5689029" y="4017437"/>
            <a:ext cx="925395"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6743881" y="3553339"/>
            <a:ext cx="11209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739414" y="4017437"/>
            <a:ext cx="1119729"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7946965" y="3563896"/>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7942793" y="4027994"/>
            <a:ext cx="1639395"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9721477" y="3563896"/>
            <a:ext cx="9264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9716901" y="4027994"/>
            <a:ext cx="92539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14992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4" presetClass="exit" presetSubtype="10" fill="hold" grpId="0" nodeType="withEffect">
                                  <p:stCondLst>
                                    <p:cond delay="0"/>
                                  </p:stCondLst>
                                  <p:childTnLst>
                                    <p:animEffect transition="out" filter="randombar(horizontal)">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4" presetClass="exit" presetSubtype="10" fill="hold" grpId="0" nodeType="withEffect">
                                  <p:stCondLst>
                                    <p:cond delay="0"/>
                                  </p:stCondLst>
                                  <p:childTnLst>
                                    <p:animEffect transition="out" filter="randombar(horizontal)">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句型剖析</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latin typeface="Arial" panose="020B0604020202020204" pitchFamily="34" charset="0"/>
                <a:cs typeface="Times New Roman" panose="02020603050405020304" pitchFamily="18" charset="0"/>
              </a:rPr>
              <a:t>【教材原文】</a:t>
            </a:r>
            <a:r>
              <a:rPr lang="en-US" altLang="zh-CN" dirty="0" smtClean="0">
                <a:solidFill>
                  <a:schemeClr val="tx1"/>
                </a:solidFill>
                <a:ea typeface="宋体" panose="02010600030101010101" pitchFamily="2" charset="-122"/>
                <a:cs typeface="Times New Roman" panose="02020603050405020304" pitchFamily="18" charset="0"/>
              </a:rPr>
              <a:t>No matter what you want to </a:t>
            </a:r>
            <a:r>
              <a:rPr lang="en-US" altLang="zh-CN" dirty="0" err="1" smtClean="0">
                <a:solidFill>
                  <a:schemeClr val="tx1"/>
                </a:solidFill>
                <a:ea typeface="宋体" panose="02010600030101010101" pitchFamily="2" charset="-122"/>
                <a:cs typeface="Times New Roman" panose="02020603050405020304" pitchFamily="18" charset="0"/>
              </a:rPr>
              <a:t>learn,it</a:t>
            </a:r>
            <a:r>
              <a:rPr lang="en-US" altLang="zh-CN" dirty="0" smtClean="0">
                <a:solidFill>
                  <a:schemeClr val="tx1"/>
                </a:solidFill>
                <a:ea typeface="宋体" panose="02010600030101010101" pitchFamily="2" charset="-122"/>
                <a:cs typeface="Times New Roman" panose="02020603050405020304" pitchFamily="18" charset="0"/>
              </a:rPr>
              <a:t> is important to decide on your goal before you make a plan.(page 10)</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无论你想要学习什么</a:t>
            </a:r>
            <a:r>
              <a:rPr lang="en-US" altLang="zh-CN" dirty="0" smtClean="0">
                <a:solidFill>
                  <a:schemeClr val="tx1"/>
                </a:solidFill>
                <a:ea typeface="宋体" panose="02010600030101010101" pitchFamily="2" charset="-122"/>
                <a:cs typeface="Times New Roman" panose="02020603050405020304" pitchFamily="18" charset="0"/>
              </a:rPr>
              <a:t>,</a:t>
            </a:r>
            <a:r>
              <a:rPr lang="zh-CN" altLang="zh-CN" dirty="0" smtClean="0">
                <a:solidFill>
                  <a:schemeClr val="tx1"/>
                </a:solidFill>
                <a:ea typeface="宋体" panose="02010600030101010101" pitchFamily="2" charset="-122"/>
                <a:cs typeface="Times New Roman" panose="02020603050405020304" pitchFamily="18" charset="0"/>
              </a:rPr>
              <a:t>制</a:t>
            </a:r>
            <a:r>
              <a:rPr lang="zh-CN" altLang="en-US" dirty="0" smtClean="0">
                <a:solidFill>
                  <a:schemeClr val="tx1"/>
                </a:solidFill>
                <a:ea typeface="宋体" panose="02010600030101010101" pitchFamily="2" charset="-122"/>
                <a:cs typeface="Times New Roman" panose="02020603050405020304" pitchFamily="18" charset="0"/>
              </a:rPr>
              <a:t>订</a:t>
            </a:r>
            <a:r>
              <a:rPr lang="zh-CN" altLang="zh-CN" dirty="0" smtClean="0">
                <a:solidFill>
                  <a:schemeClr val="tx1"/>
                </a:solidFill>
                <a:ea typeface="宋体" panose="02010600030101010101" pitchFamily="2" charset="-122"/>
                <a:cs typeface="Times New Roman" panose="02020603050405020304" pitchFamily="18" charset="0"/>
              </a:rPr>
              <a:t>计划之前确立目标是很重要的。</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latin typeface="Arial" panose="020B0604020202020204" pitchFamily="34" charset="0"/>
                <a:cs typeface="Times New Roman" panose="02020603050405020304" pitchFamily="18" charset="0"/>
              </a:rPr>
              <a:t>句法分析</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这是一个复合句</a:t>
            </a:r>
            <a:r>
              <a:rPr lang="en-US" altLang="zh-CN" dirty="0" smtClean="0">
                <a:solidFill>
                  <a:schemeClr val="tx1"/>
                </a:solidFill>
                <a:ea typeface="宋体" panose="02010600030101010101" pitchFamily="2" charset="-122"/>
                <a:cs typeface="Times New Roman" panose="02020603050405020304" pitchFamily="18" charset="0"/>
              </a:rPr>
              <a:t>,No matter what...</a:t>
            </a:r>
            <a:r>
              <a:rPr lang="zh-CN" altLang="zh-CN" dirty="0" smtClean="0">
                <a:solidFill>
                  <a:schemeClr val="tx1"/>
                </a:solidFill>
                <a:ea typeface="宋体" panose="02010600030101010101" pitchFamily="2" charset="-122"/>
                <a:cs typeface="Times New Roman" panose="02020603050405020304" pitchFamily="18" charset="0"/>
              </a:rPr>
              <a:t>是让步状语从句</a:t>
            </a:r>
            <a:r>
              <a:rPr lang="en-US" altLang="zh-CN" dirty="0" smtClean="0">
                <a:solidFill>
                  <a:schemeClr val="tx1"/>
                </a:solidFill>
                <a:ea typeface="宋体" panose="02010600030101010101" pitchFamily="2" charset="-122"/>
                <a:cs typeface="Times New Roman" panose="02020603050405020304" pitchFamily="18" charset="0"/>
              </a:rPr>
              <a:t>;before you...</a:t>
            </a:r>
            <a:r>
              <a:rPr lang="zh-CN" altLang="zh-CN" dirty="0" smtClean="0">
                <a:solidFill>
                  <a:schemeClr val="tx1"/>
                </a:solidFill>
                <a:ea typeface="宋体" panose="02010600030101010101" pitchFamily="2" charset="-122"/>
                <a:cs typeface="Times New Roman" panose="02020603050405020304" pitchFamily="18" charset="0"/>
              </a:rPr>
              <a:t>为时间状语从句</a:t>
            </a:r>
            <a:r>
              <a:rPr lang="en-US" altLang="zh-CN" dirty="0" smtClean="0">
                <a:solidFill>
                  <a:schemeClr val="tx1"/>
                </a:solidFill>
                <a:ea typeface="宋体" panose="02010600030101010101" pitchFamily="2" charset="-122"/>
                <a:cs typeface="Times New Roman" panose="02020603050405020304" pitchFamily="18" charset="0"/>
              </a:rPr>
              <a:t>,it is important...</a:t>
            </a:r>
            <a:r>
              <a:rPr lang="zh-CN" altLang="zh-CN" dirty="0" smtClean="0">
                <a:solidFill>
                  <a:schemeClr val="tx1"/>
                </a:solidFill>
                <a:ea typeface="宋体" panose="02010600030101010101" pitchFamily="2" charset="-122"/>
                <a:cs typeface="Times New Roman" panose="02020603050405020304" pitchFamily="18" charset="0"/>
              </a:rPr>
              <a:t>为主句。此主句中</a:t>
            </a:r>
            <a:r>
              <a:rPr lang="en-US" altLang="zh-CN" dirty="0" smtClean="0">
                <a:solidFill>
                  <a:schemeClr val="tx1"/>
                </a:solidFill>
                <a:ea typeface="宋体" panose="02010600030101010101" pitchFamily="2" charset="-122"/>
                <a:cs typeface="Times New Roman" panose="02020603050405020304" pitchFamily="18" charset="0"/>
              </a:rPr>
              <a:t>,it</a:t>
            </a:r>
            <a:r>
              <a:rPr lang="zh-CN" altLang="zh-CN" dirty="0" smtClean="0">
                <a:solidFill>
                  <a:schemeClr val="tx1"/>
                </a:solidFill>
                <a:ea typeface="宋体" panose="02010600030101010101" pitchFamily="2" charset="-122"/>
                <a:cs typeface="Times New Roman" panose="02020603050405020304" pitchFamily="18" charset="0"/>
              </a:rPr>
              <a:t>是形式主语</a:t>
            </a:r>
            <a:r>
              <a:rPr lang="en-US" altLang="zh-CN" dirty="0" smtClean="0">
                <a:solidFill>
                  <a:schemeClr val="tx1"/>
                </a:solidFill>
                <a:ea typeface="宋体" panose="02010600030101010101" pitchFamily="2" charset="-122"/>
                <a:cs typeface="Times New Roman" panose="02020603050405020304" pitchFamily="18" charset="0"/>
              </a:rPr>
              <a:t>,to decide on...</a:t>
            </a:r>
            <a:r>
              <a:rPr lang="zh-CN" altLang="zh-CN" dirty="0" smtClean="0">
                <a:solidFill>
                  <a:schemeClr val="tx1"/>
                </a:solidFill>
                <a:ea typeface="宋体" panose="02010600030101010101" pitchFamily="2" charset="-122"/>
                <a:cs typeface="Times New Roman" panose="02020603050405020304" pitchFamily="18" charset="0"/>
              </a:rPr>
              <a:t>为动词不定式短语做真正的主语。</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05175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横卷形 2">
            <a:hlinkClick r:id="rId2" action="ppaction://hlinksldjump" highlightClick="1">
              <a:snd r:embed="rId3" name="chimes.wav"/>
            </a:hlinkClick>
          </p:cNvPr>
          <p:cNvSpPr/>
          <p:nvPr/>
        </p:nvSpPr>
        <p:spPr>
          <a:xfrm>
            <a:off x="2592685" y="33874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4" name="横卷形 3">
            <a:hlinkClick r:id="rId4" action="ppaction://hlinksldjump" highlightClick="1">
              <a:snd r:embed="rId3" name="chimes.wav"/>
            </a:hlinkClick>
          </p:cNvPr>
          <p:cNvSpPr/>
          <p:nvPr/>
        </p:nvSpPr>
        <p:spPr>
          <a:xfrm>
            <a:off x="2592685" y="1706899"/>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5" action="ppaction://hlinksldjump" highlightClick="1">
              <a:snd r:embed="rId3" name="chimes.wav"/>
            </a:hlinkClick>
          </p:cNvPr>
          <p:cNvSpPr/>
          <p:nvPr/>
        </p:nvSpPr>
        <p:spPr>
          <a:xfrm>
            <a:off x="2592685" y="307505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6" name="横卷形 5">
            <a:hlinkClick r:id="rId6" action="ppaction://hlinksldjump" highlightClick="1">
              <a:snd r:embed="rId3" name="chimes.wav"/>
            </a:hlinkClick>
          </p:cNvPr>
          <p:cNvSpPr/>
          <p:nvPr/>
        </p:nvSpPr>
        <p:spPr>
          <a:xfrm>
            <a:off x="2592685" y="444320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smtClean="0"/>
              <a:t>·</a:t>
            </a:r>
            <a:r>
              <a:rPr lang="zh-CN" altLang="en-US" sz="4000" dirty="0" smtClean="0"/>
              <a:t>触类旁通</a:t>
            </a:r>
            <a:endParaRPr lang="zh-CN" altLang="zh-CN" sz="4000" dirty="0"/>
          </a:p>
        </p:txBody>
      </p:sp>
    </p:spTree>
    <p:extLst>
      <p:ext uri="{BB962C8B-B14F-4D97-AF65-F5344CB8AC3E}">
        <p14:creationId xmlns:p14="http://schemas.microsoft.com/office/powerpoint/2010/main" val="916960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791815"/>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is necessary for us to learn something about the use of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对我们来说了解一些</a:t>
            </a:r>
            <a:r>
              <a:rPr lang="en-US" altLang="zh-CN" dirty="0">
                <a:solidFill>
                  <a:srgbClr val="000000"/>
                </a:solidFill>
                <a:ea typeface="宋体" panose="02010600030101010101" pitchFamily="2" charset="-122"/>
                <a:cs typeface="Times New Roman" panose="02020603050405020304" pitchFamily="18" charset="0"/>
              </a:rPr>
              <a:t>“it”</a:t>
            </a:r>
            <a:r>
              <a:rPr lang="zh-CN" altLang="zh-CN" dirty="0">
                <a:solidFill>
                  <a:srgbClr val="000000"/>
                </a:solidFill>
                <a:ea typeface="宋体" panose="02010600030101010101" pitchFamily="2" charset="-122"/>
                <a:cs typeface="Times New Roman" panose="02020603050405020304" pitchFamily="18" charset="0"/>
              </a:rPr>
              <a:t>的用法是必要的。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think it is important to learn English.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我们认为学习英语很重要。</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667786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(1)It is not wise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waste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(waste) such a thing.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完成</a:t>
            </a:r>
            <a:r>
              <a:rPr lang="zh-CN" altLang="zh-CN" dirty="0">
                <a:solidFill>
                  <a:srgbClr val="000000"/>
                </a:solidFill>
                <a:latin typeface="Arial" panose="020B0604020202020204" pitchFamily="34" charset="0"/>
                <a:cs typeface="Times New Roman" panose="02020603050405020304" pitchFamily="18" charset="0"/>
              </a:rPr>
              <a:t>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对你来说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思考你的学习策略很重要。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It</a:t>
            </a:r>
            <a:r>
              <a:rPr lang="en-US" altLang="zh-CN" dirty="0" smtClean="0">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ea typeface="宋体" panose="02010600030101010101" pitchFamily="2" charset="-122"/>
                <a:cs typeface="Times New Roman" panose="02020603050405020304" pitchFamily="18" charset="0"/>
              </a:rPr>
              <a:t>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very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important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for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you</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to think your learning strategies.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447264" y="1803443"/>
            <a:ext cx="217980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443148" y="2267541"/>
            <a:ext cx="2177333"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936501" y="359618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932329" y="4060281"/>
            <a:ext cx="1639395"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2665553" y="359618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2661381" y="4060281"/>
            <a:ext cx="1639395"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4384403" y="3596183"/>
            <a:ext cx="260077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4380231" y="4060281"/>
            <a:ext cx="2597826"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7018405" y="3596183"/>
            <a:ext cx="14920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7014149" y="4060281"/>
            <a:ext cx="1490359"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8572024" y="359618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8567852" y="4060281"/>
            <a:ext cx="163939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3734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14" presetClass="exit" presetSubtype="10" fill="hold" grpId="0" nodeType="withEffect">
                                  <p:stCondLst>
                                    <p:cond delay="0"/>
                                  </p:stCondLst>
                                  <p:childTnLst>
                                    <p:animEffect transition="out" filter="randombar(horizontal)">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4" presetClass="exit" presetSubtype="10" fill="hold" grpId="0" nodeType="withEffect">
                                  <p:stCondLst>
                                    <p:cond delay="0"/>
                                  </p:stCondLst>
                                  <p:childTnLst>
                                    <p:animEffect transition="out" filter="randombar(horizontal)">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4"/>
                                        </p:tgtEl>
                                      </p:cBhvr>
                                    </p:animEffect>
                                    <p:set>
                                      <p:cBhvr>
                                        <p:cTn id="21" dur="1" fill="hold">
                                          <p:stCondLst>
                                            <p:cond delay="499"/>
                                          </p:stCondLst>
                                        </p:cTn>
                                        <p:tgtEl>
                                          <p:spTgt spid="14"/>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6"/>
                                        </p:tgtEl>
                                      </p:cBhvr>
                                    </p:animEffect>
                                    <p:set>
                                      <p:cBhvr>
                                        <p:cTn id="24"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4"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横卷形 1"/>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3" name="矩形 2"/>
          <p:cNvSpPr>
            <a:spLocks noChangeAspect="1"/>
          </p:cNvSpPr>
          <p:nvPr/>
        </p:nvSpPr>
        <p:spPr>
          <a:xfrm>
            <a:off x="361950" y="1439887"/>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1.Does he like to keep a ______________(learn) diary?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rPr>
              <a:t>2.Do you often exchange learning experience</a:t>
            </a:r>
            <a:r>
              <a:rPr lang="en-US" altLang="zh-CN" dirty="0" smtClean="0">
                <a:solidFill>
                  <a:srgbClr val="000000"/>
                </a:solidFill>
                <a:ea typeface="宋体" panose="02010600030101010101" pitchFamily="2" charset="-122"/>
                <a:cs typeface="Times New Roman" panose="02020603050405020304" pitchFamily="18" charset="0"/>
              </a:rPr>
              <a:t> ___________ your </a:t>
            </a:r>
            <a:r>
              <a:rPr lang="en-US" altLang="zh-CN" dirty="0">
                <a:solidFill>
                  <a:srgbClr val="000000"/>
                </a:solidFill>
                <a:ea typeface="宋体" panose="02010600030101010101" pitchFamily="2" charset="-122"/>
                <a:cs typeface="Times New Roman" panose="02020603050405020304" pitchFamily="18" charset="0"/>
              </a:rPr>
              <a:t>classmates?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3.Do you like to make notes ______________English?</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4.It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the best way for you ______________(improve) your learning skills.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5184973" y="2045919"/>
            <a:ext cx="1745991"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learning </a:t>
            </a:r>
            <a:endParaRPr lang="zh-CN" altLang="en-US" dirty="0"/>
          </a:p>
        </p:txBody>
      </p:sp>
      <p:sp>
        <p:nvSpPr>
          <p:cNvPr id="5" name="矩形 4"/>
          <p:cNvSpPr>
            <a:spLocks noChangeAspect="1"/>
          </p:cNvSpPr>
          <p:nvPr/>
        </p:nvSpPr>
        <p:spPr>
          <a:xfrm>
            <a:off x="8929389" y="2629396"/>
            <a:ext cx="106150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with </a:t>
            </a:r>
            <a:endParaRPr lang="zh-CN" altLang="en-US" dirty="0"/>
          </a:p>
        </p:txBody>
      </p:sp>
      <p:sp>
        <p:nvSpPr>
          <p:cNvPr id="6" name="矩形 5"/>
          <p:cNvSpPr>
            <a:spLocks noChangeAspect="1"/>
          </p:cNvSpPr>
          <p:nvPr/>
        </p:nvSpPr>
        <p:spPr>
          <a:xfrm>
            <a:off x="6269019" y="3792034"/>
            <a:ext cx="628698"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in </a:t>
            </a:r>
            <a:endParaRPr lang="zh-CN" altLang="en-US" dirty="0"/>
          </a:p>
        </p:txBody>
      </p:sp>
      <p:sp>
        <p:nvSpPr>
          <p:cNvPr id="7" name="矩形 6"/>
          <p:cNvSpPr>
            <a:spLocks noChangeAspect="1"/>
          </p:cNvSpPr>
          <p:nvPr/>
        </p:nvSpPr>
        <p:spPr>
          <a:xfrm>
            <a:off x="5653025" y="4388371"/>
            <a:ext cx="2182585" cy="631711"/>
          </a:xfrm>
          <a:prstGeom prst="rect">
            <a:avLst/>
          </a:prstGeom>
        </p:spPr>
        <p:txBody>
          <a:bodyPr wrap="none">
            <a:spAutoFit/>
          </a:bodyPr>
          <a:lstStyle/>
          <a:p>
            <a:pPr>
              <a:lnSpc>
                <a:spcPct val="120000"/>
              </a:lnSpc>
            </a:pPr>
            <a:r>
              <a:rPr lang="en-US" altLang="zh-CN" dirty="0">
                <a:ea typeface="宋体" panose="02010600030101010101" pitchFamily="2" charset="-122"/>
              </a:rPr>
              <a:t>to </a:t>
            </a:r>
            <a:r>
              <a:rPr lang="en-US" altLang="zh-CN" dirty="0" smtClean="0">
                <a:ea typeface="宋体" panose="02010600030101010101" pitchFamily="2" charset="-122"/>
              </a:rPr>
              <a:t>improve </a:t>
            </a:r>
            <a:endParaRPr lang="zh-CN" altLang="en-US" dirty="0"/>
          </a:p>
        </p:txBody>
      </p:sp>
    </p:spTree>
    <p:extLst>
      <p:ext uri="{BB962C8B-B14F-4D97-AF65-F5344CB8AC3E}">
        <p14:creationId xmlns:p14="http://schemas.microsoft.com/office/powerpoint/2010/main" val="310880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1560664"/>
            <a:ext cx="10807700" cy="2456057"/>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5.Most people learn things ______________doing them.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6.He is either on the playground </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en-US" altLang="zh-CN" dirty="0" smtClean="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in </a:t>
            </a:r>
            <a:r>
              <a:rPr lang="en-US" altLang="zh-CN" dirty="0">
                <a:solidFill>
                  <a:srgbClr val="000000"/>
                </a:solidFill>
                <a:ea typeface="宋体" panose="02010600030101010101" pitchFamily="2" charset="-122"/>
                <a:cs typeface="Times New Roman" panose="02020603050405020304" pitchFamily="18" charset="0"/>
              </a:rPr>
              <a:t>the chemistry lab.</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7.We kicked three ______________(goal) in the last match.</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5987571" y="1589754"/>
            <a:ext cx="72006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by </a:t>
            </a:r>
            <a:endParaRPr lang="zh-CN" altLang="en-US" dirty="0"/>
          </a:p>
        </p:txBody>
      </p:sp>
      <p:sp>
        <p:nvSpPr>
          <p:cNvPr id="6" name="矩形 5"/>
          <p:cNvSpPr>
            <a:spLocks noChangeAspect="1"/>
          </p:cNvSpPr>
          <p:nvPr/>
        </p:nvSpPr>
        <p:spPr>
          <a:xfrm>
            <a:off x="7057181" y="2139214"/>
            <a:ext cx="667747"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or </a:t>
            </a:r>
            <a:endParaRPr lang="zh-CN" altLang="en-US" dirty="0"/>
          </a:p>
        </p:txBody>
      </p:sp>
      <p:sp>
        <p:nvSpPr>
          <p:cNvPr id="7" name="矩形 6"/>
          <p:cNvSpPr>
            <a:spLocks noChangeAspect="1"/>
          </p:cNvSpPr>
          <p:nvPr/>
        </p:nvSpPr>
        <p:spPr>
          <a:xfrm>
            <a:off x="4536901" y="3352766"/>
            <a:ext cx="117692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goals </a:t>
            </a:r>
            <a:endParaRPr lang="zh-CN" altLang="en-US" dirty="0"/>
          </a:p>
        </p:txBody>
      </p:sp>
    </p:spTree>
    <p:extLst>
      <p:ext uri="{BB962C8B-B14F-4D97-AF65-F5344CB8AC3E}">
        <p14:creationId xmlns:p14="http://schemas.microsoft.com/office/powerpoint/2010/main" val="3154888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14293"/>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我突然想到了一个好计划。</a:t>
            </a:r>
            <a:r>
              <a:rPr lang="en-US" altLang="zh-CN" dirty="0">
                <a:solidFill>
                  <a:srgbClr val="000000"/>
                </a:solidFill>
                <a:ea typeface="宋体" panose="02010600030101010101" pitchFamily="2" charset="-122"/>
                <a:cs typeface="Times New Roman" panose="02020603050405020304" pitchFamily="18" charset="0"/>
              </a:rPr>
              <a:t>(flash)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 good plan </a:t>
            </a:r>
            <a:r>
              <a:rPr lang="en-US" altLang="zh-CN" dirty="0" smtClean="0">
                <a:solidFill>
                  <a:srgbClr val="000000"/>
                </a:solidFill>
                <a:uFill>
                  <a:solidFill>
                    <a:srgbClr val="000000"/>
                  </a:solidFill>
                </a:uFill>
                <a:ea typeface="宋体" panose="02010600030101010101" pitchFamily="2" charset="-122"/>
                <a:cs typeface="Times New Roman" panose="02020603050405020304" pitchFamily="18" charset="0"/>
              </a:rPr>
              <a:t>________ ________ ________ ________</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作为高年级学生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我们应该很好地安排我们的学习时间。</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As a senior student</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uFill>
                  <a:solidFill>
                    <a:srgbClr val="000000"/>
                  </a:solidFill>
                </a:uFill>
                <a:ea typeface="宋体" panose="02010600030101010101" pitchFamily="2" charset="-122"/>
                <a:cs typeface="Times New Roman" panose="02020603050405020304" pitchFamily="18" charset="0"/>
              </a:rPr>
              <a:t>_______ ________ _________ ________ _________ ________</a:t>
            </a:r>
            <a:r>
              <a:rPr lang="en-US" altLang="zh-CN" dirty="0">
                <a:solidFill>
                  <a:srgbClr val="000000"/>
                </a:solidFill>
                <a:ea typeface="宋体" panose="02010600030101010101" pitchFamily="2" charset="-122"/>
              </a:rPr>
              <a:t> very well</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2747211" y="1706899"/>
            <a:ext cx="6553397"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flashed       </a:t>
            </a:r>
            <a:r>
              <a:rPr lang="en-US" altLang="zh-CN" dirty="0">
                <a:ea typeface="宋体" panose="02010600030101010101" pitchFamily="2" charset="-122"/>
              </a:rPr>
              <a:t>into </a:t>
            </a:r>
            <a:r>
              <a:rPr lang="en-US" altLang="zh-CN" dirty="0" smtClean="0">
                <a:ea typeface="宋体" panose="02010600030101010101" pitchFamily="2" charset="-122"/>
              </a:rPr>
              <a:t>           my         mind </a:t>
            </a:r>
            <a:endParaRPr lang="zh-CN" altLang="en-US" dirty="0"/>
          </a:p>
        </p:txBody>
      </p:sp>
      <p:sp>
        <p:nvSpPr>
          <p:cNvPr id="8" name="矩形 7"/>
          <p:cNvSpPr>
            <a:spLocks noChangeAspect="1"/>
          </p:cNvSpPr>
          <p:nvPr/>
        </p:nvSpPr>
        <p:spPr>
          <a:xfrm>
            <a:off x="4242369" y="3477379"/>
            <a:ext cx="6271196" cy="683264"/>
          </a:xfrm>
          <a:prstGeom prst="rect">
            <a:avLst/>
          </a:prstGeom>
        </p:spPr>
        <p:txBody>
          <a:bodyPr wrap="square">
            <a:spAutoFit/>
          </a:bodyPr>
          <a:lstStyle/>
          <a:p>
            <a:pPr>
              <a:lnSpc>
                <a:spcPct val="120000"/>
              </a:lnSpc>
            </a:pPr>
            <a:r>
              <a:rPr lang="en-US" altLang="zh-CN" dirty="0">
                <a:ea typeface="宋体" panose="02010600030101010101" pitchFamily="2" charset="-122"/>
              </a:rPr>
              <a:t>we </a:t>
            </a:r>
            <a:r>
              <a:rPr lang="en-US" altLang="zh-CN" dirty="0" smtClean="0">
                <a:ea typeface="宋体" panose="02010600030101010101" pitchFamily="2" charset="-122"/>
              </a:rPr>
              <a:t>       should     </a:t>
            </a:r>
            <a:r>
              <a:rPr lang="en-US" altLang="zh-CN" dirty="0" err="1" smtClean="0">
                <a:ea typeface="宋体" panose="02010600030101010101" pitchFamily="2" charset="-122"/>
              </a:rPr>
              <a:t>organise</a:t>
            </a:r>
            <a:r>
              <a:rPr lang="en-US" altLang="zh-CN" dirty="0" smtClean="0">
                <a:ea typeface="宋体" panose="02010600030101010101" pitchFamily="2" charset="-122"/>
              </a:rPr>
              <a:t>      our</a:t>
            </a:r>
            <a:endParaRPr lang="zh-CN" altLang="en-US" dirty="0"/>
          </a:p>
        </p:txBody>
      </p:sp>
      <p:sp>
        <p:nvSpPr>
          <p:cNvPr id="9" name="矩形 8"/>
          <p:cNvSpPr>
            <a:spLocks noChangeAspect="1"/>
          </p:cNvSpPr>
          <p:nvPr/>
        </p:nvSpPr>
        <p:spPr>
          <a:xfrm>
            <a:off x="504453" y="4047971"/>
            <a:ext cx="3238387" cy="631711"/>
          </a:xfrm>
          <a:prstGeom prst="rect">
            <a:avLst/>
          </a:prstGeom>
        </p:spPr>
        <p:txBody>
          <a:bodyPr wrap="none">
            <a:spAutoFit/>
          </a:bodyPr>
          <a:lstStyle/>
          <a:p>
            <a:pPr>
              <a:lnSpc>
                <a:spcPct val="120000"/>
              </a:lnSpc>
            </a:pPr>
            <a:r>
              <a:rPr lang="en-US" altLang="zh-CN" dirty="0">
                <a:ea typeface="宋体" panose="02010600030101010101" pitchFamily="2" charset="-122"/>
              </a:rPr>
              <a:t>learning </a:t>
            </a:r>
            <a:r>
              <a:rPr lang="en-US" altLang="zh-CN" dirty="0" smtClean="0">
                <a:ea typeface="宋体" panose="02010600030101010101" pitchFamily="2" charset="-122"/>
              </a:rPr>
              <a:t>       time</a:t>
            </a:r>
            <a:endParaRPr lang="zh-CN" altLang="en-US" dirty="0"/>
          </a:p>
        </p:txBody>
      </p:sp>
    </p:spTree>
    <p:extLst>
      <p:ext uri="{BB962C8B-B14F-4D97-AF65-F5344CB8AC3E}">
        <p14:creationId xmlns:p14="http://schemas.microsoft.com/office/powerpoint/2010/main" val="270034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6530"/>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他总是对他周围的事情很好奇。</a:t>
            </a:r>
            <a:r>
              <a:rPr lang="en-US" altLang="zh-CN" dirty="0">
                <a:solidFill>
                  <a:srgbClr val="000000"/>
                </a:solidFill>
                <a:ea typeface="宋体" panose="02010600030101010101" pitchFamily="2" charset="-122"/>
                <a:cs typeface="Times New Roman" panose="02020603050405020304" pitchFamily="18" charset="0"/>
              </a:rPr>
              <a:t>(curious)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He </a:t>
            </a:r>
            <a:r>
              <a:rPr lang="en-US" altLang="zh-CN" dirty="0" smtClean="0">
                <a:solidFill>
                  <a:srgbClr val="000000"/>
                </a:solidFill>
                <a:ea typeface="宋体" panose="02010600030101010101" pitchFamily="2" charset="-122"/>
                <a:cs typeface="Times New Roman" panose="02020603050405020304" pitchFamily="18" charset="0"/>
              </a:rPr>
              <a:t>________ ________ ________ ________ everything </a:t>
            </a:r>
            <a:r>
              <a:rPr lang="en-US" altLang="zh-CN" dirty="0">
                <a:solidFill>
                  <a:srgbClr val="000000"/>
                </a:solidFill>
                <a:ea typeface="宋体" panose="02010600030101010101" pitchFamily="2" charset="-122"/>
                <a:cs typeface="Times New Roman" panose="02020603050405020304" pitchFamily="18" charset="0"/>
              </a:rPr>
              <a:t>around him.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古代水手必须依靠星星来确定方向。</a:t>
            </a:r>
            <a:r>
              <a:rPr lang="en-US" altLang="zh-CN" dirty="0">
                <a:solidFill>
                  <a:srgbClr val="000000"/>
                </a:solidFill>
                <a:ea typeface="宋体" panose="02010600030101010101" pitchFamily="2" charset="-122"/>
                <a:cs typeface="Times New Roman" panose="02020603050405020304" pitchFamily="18" charset="0"/>
              </a:rPr>
              <a:t>(depend on)</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rPr>
              <a:t>Ancient sailors had to </a:t>
            </a:r>
            <a:r>
              <a:rPr lang="en-US" altLang="zh-CN" dirty="0" smtClean="0">
                <a:solidFill>
                  <a:srgbClr val="000000"/>
                </a:solidFill>
                <a:ea typeface="宋体" panose="02010600030101010101" pitchFamily="2" charset="-122"/>
                <a:cs typeface="Times New Roman" panose="02020603050405020304" pitchFamily="18" charset="0"/>
              </a:rPr>
              <a:t>________ _______ ________ _______</a:t>
            </a:r>
            <a:r>
              <a:rPr lang="en-US" altLang="zh-CN" dirty="0" smtClean="0">
                <a:solidFill>
                  <a:srgbClr val="000000"/>
                </a:solidFill>
                <a:ea typeface="宋体" panose="02010600030101010101" pitchFamily="2" charset="-122"/>
              </a:rPr>
              <a:t> </a:t>
            </a:r>
            <a:r>
              <a:rPr lang="en-US" altLang="zh-CN" dirty="0">
                <a:solidFill>
                  <a:srgbClr val="000000"/>
                </a:solidFill>
                <a:ea typeface="宋体" panose="02010600030101010101" pitchFamily="2" charset="-122"/>
              </a:rPr>
              <a:t>to find </a:t>
            </a:r>
            <a:r>
              <a:rPr lang="en-US" altLang="zh-CN" dirty="0" smtClean="0">
                <a:solidFill>
                  <a:srgbClr val="000000"/>
                </a:solidFill>
                <a:ea typeface="宋体" panose="02010600030101010101" pitchFamily="2" charset="-122"/>
              </a:rPr>
              <a:t>direction</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当我给他打电话时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他正忙着洗衣服。</a:t>
            </a:r>
            <a:r>
              <a:rPr lang="en-US" altLang="zh-CN" dirty="0">
                <a:solidFill>
                  <a:srgbClr val="000000"/>
                </a:solidFill>
                <a:ea typeface="宋体" panose="02010600030101010101" pitchFamily="2" charset="-122"/>
                <a:cs typeface="Times New Roman" panose="02020603050405020304" pitchFamily="18" charset="0"/>
              </a:rPr>
              <a:t>(busy)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When I </a:t>
            </a:r>
            <a:r>
              <a:rPr lang="en-US" altLang="zh-CN" dirty="0" smtClean="0">
                <a:solidFill>
                  <a:srgbClr val="000000"/>
                </a:solidFill>
                <a:ea typeface="宋体" panose="02010600030101010101" pitchFamily="2" charset="-122"/>
                <a:cs typeface="Times New Roman" panose="02020603050405020304" pitchFamily="18" charset="0"/>
              </a:rPr>
              <a:t>called </a:t>
            </a:r>
            <a:r>
              <a:rPr lang="en-US" altLang="zh-CN" dirty="0" err="1">
                <a:solidFill>
                  <a:srgbClr val="000000"/>
                </a:solidFill>
                <a:ea typeface="宋体" panose="02010600030101010101" pitchFamily="2" charset="-122"/>
                <a:cs typeface="Times New Roman" panose="02020603050405020304" pitchFamily="18" charset="0"/>
              </a:rPr>
              <a:t>him,he</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 ______ ________ 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1667091" y="1053722"/>
            <a:ext cx="5998758" cy="683264"/>
          </a:xfrm>
          <a:prstGeom prst="rect">
            <a:avLst/>
          </a:prstGeom>
        </p:spPr>
        <p:txBody>
          <a:bodyPr wrap="none">
            <a:spAutoFit/>
          </a:bodyPr>
          <a:lstStyle/>
          <a:p>
            <a:pPr>
              <a:lnSpc>
                <a:spcPct val="120000"/>
              </a:lnSpc>
            </a:pPr>
            <a:r>
              <a:rPr lang="en-US" altLang="zh-CN" dirty="0">
                <a:ea typeface="宋体" panose="02010600030101010101" pitchFamily="2" charset="-122"/>
              </a:rPr>
              <a:t>is </a:t>
            </a:r>
            <a:r>
              <a:rPr lang="en-US" altLang="zh-CN" dirty="0" smtClean="0">
                <a:ea typeface="宋体" panose="02010600030101010101" pitchFamily="2" charset="-122"/>
              </a:rPr>
              <a:t>         always     curious    about </a:t>
            </a:r>
            <a:endParaRPr lang="zh-CN" altLang="en-US" dirty="0"/>
          </a:p>
        </p:txBody>
      </p:sp>
      <p:sp>
        <p:nvSpPr>
          <p:cNvPr id="6" name="矩形 5"/>
          <p:cNvSpPr>
            <a:spLocks noChangeAspect="1"/>
          </p:cNvSpPr>
          <p:nvPr/>
        </p:nvSpPr>
        <p:spPr>
          <a:xfrm>
            <a:off x="4413905" y="2778071"/>
            <a:ext cx="6260047" cy="683264"/>
          </a:xfrm>
          <a:prstGeom prst="rect">
            <a:avLst/>
          </a:prstGeom>
        </p:spPr>
        <p:txBody>
          <a:bodyPr wrap="none">
            <a:spAutoFit/>
          </a:bodyPr>
          <a:lstStyle/>
          <a:p>
            <a:pPr>
              <a:lnSpc>
                <a:spcPct val="120000"/>
              </a:lnSpc>
            </a:pPr>
            <a:r>
              <a:rPr lang="en-US" altLang="zh-CN" dirty="0">
                <a:ea typeface="宋体" panose="02010600030101010101" pitchFamily="2" charset="-122"/>
              </a:rPr>
              <a:t>depend </a:t>
            </a:r>
            <a:r>
              <a:rPr lang="en-US" altLang="zh-CN" dirty="0" smtClean="0">
                <a:ea typeface="宋体" panose="02010600030101010101" pitchFamily="2" charset="-122"/>
              </a:rPr>
              <a:t>       on           the         stars</a:t>
            </a:r>
            <a:endParaRPr lang="zh-CN" altLang="en-US" dirty="0"/>
          </a:p>
        </p:txBody>
      </p:sp>
      <p:sp>
        <p:nvSpPr>
          <p:cNvPr id="8" name="矩形 7"/>
          <p:cNvSpPr>
            <a:spLocks noChangeAspect="1"/>
          </p:cNvSpPr>
          <p:nvPr/>
        </p:nvSpPr>
        <p:spPr>
          <a:xfrm>
            <a:off x="4248869" y="4571405"/>
            <a:ext cx="5646097" cy="683264"/>
          </a:xfrm>
          <a:prstGeom prst="rect">
            <a:avLst/>
          </a:prstGeom>
        </p:spPr>
        <p:txBody>
          <a:bodyPr wrap="none">
            <a:spAutoFit/>
          </a:bodyPr>
          <a:lstStyle/>
          <a:p>
            <a:pPr>
              <a:lnSpc>
                <a:spcPct val="120000"/>
              </a:lnSpc>
            </a:pPr>
            <a:r>
              <a:rPr lang="en-US" altLang="zh-CN" dirty="0">
                <a:ea typeface="宋体" panose="02010600030101010101" pitchFamily="2" charset="-122"/>
              </a:rPr>
              <a:t>was </a:t>
            </a:r>
            <a:r>
              <a:rPr lang="en-US" altLang="zh-CN" dirty="0" smtClean="0">
                <a:ea typeface="宋体" panose="02010600030101010101" pitchFamily="2" charset="-122"/>
              </a:rPr>
              <a:t>    busy    washing   clothes </a:t>
            </a:r>
            <a:endParaRPr lang="zh-CN" altLang="en-US" dirty="0"/>
          </a:p>
        </p:txBody>
      </p:sp>
    </p:spTree>
    <p:extLst>
      <p:ext uri="{BB962C8B-B14F-4D97-AF65-F5344CB8AC3E}">
        <p14:creationId xmlns:p14="http://schemas.microsoft.com/office/powerpoint/2010/main" val="277825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23863"/>
            <a:ext cx="10807700" cy="4819781"/>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en-US" dirty="0">
                <a:solidFill>
                  <a:schemeClr val="tx1"/>
                </a:solidFill>
              </a:rPr>
              <a:t>写作指导</a:t>
            </a:r>
            <a:endParaRPr lang="zh-CN" altLang="zh-CN" dirty="0">
              <a:solidFill>
                <a:schemeClr val="tx1"/>
              </a:solidFill>
            </a:endParaRPr>
          </a:p>
          <a:p>
            <a:pPr algn="ctr">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如</a:t>
            </a:r>
            <a:r>
              <a:rPr lang="zh-CN" altLang="zh-CN" dirty="0" smtClean="0">
                <a:solidFill>
                  <a:srgbClr val="000000"/>
                </a:solidFill>
                <a:ea typeface="宋体" panose="02010600030101010101" pitchFamily="2" charset="-122"/>
                <a:cs typeface="Times New Roman" panose="02020603050405020304" pitchFamily="18" charset="0"/>
              </a:rPr>
              <a:t>何</a:t>
            </a:r>
            <a:r>
              <a:rPr lang="zh-CN" altLang="zh-CN" dirty="0">
                <a:solidFill>
                  <a:srgbClr val="000000"/>
                </a:solidFill>
                <a:ea typeface="宋体" panose="02010600030101010101" pitchFamily="2" charset="-122"/>
                <a:cs typeface="Times New Roman" panose="02020603050405020304" pitchFamily="18" charset="0"/>
              </a:rPr>
              <a:t>写自我介绍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自我介绍要求能用简明的语言把要介绍的自己的情况按照一定的逻辑顺序一一讲明。通常以第一人称为主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使用一般现在时。写自我介绍时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首先应对自己的姓名、年龄、所在学校及班级等基本信息一一介绍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然后再介绍你想让别人了解的关于你的信息。最后对上述内容进行总结或表达自己的愿望等。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4" name="横卷形 3"/>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smtClean="0"/>
              <a:t>·</a:t>
            </a:r>
            <a:r>
              <a:rPr lang="zh-CN" altLang="en-US" sz="4000" dirty="0" smtClean="0"/>
              <a:t>触类旁通</a:t>
            </a:r>
            <a:endParaRPr lang="zh-CN" altLang="zh-CN" sz="4000" dirty="0"/>
          </a:p>
        </p:txBody>
      </p:sp>
    </p:spTree>
    <p:extLst>
      <p:ext uri="{BB962C8B-B14F-4D97-AF65-F5344CB8AC3E}">
        <p14:creationId xmlns:p14="http://schemas.microsoft.com/office/powerpoint/2010/main" val="3288198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对象 3"/>
          <p:cNvGraphicFramePr>
            <a:graphicFrameLocks noChangeAspect="1"/>
          </p:cNvGraphicFramePr>
          <p:nvPr>
            <p:extLst>
              <p:ext uri="{D42A27DB-BD31-4B8C-83A1-F6EECF244321}">
                <p14:modId xmlns:p14="http://schemas.microsoft.com/office/powerpoint/2010/main" val="4282725420"/>
              </p:ext>
            </p:extLst>
          </p:nvPr>
        </p:nvGraphicFramePr>
        <p:xfrm>
          <a:off x="-143619" y="2096331"/>
          <a:ext cx="12038765" cy="4131765"/>
        </p:xfrm>
        <a:graphic>
          <a:graphicData uri="http://schemas.openxmlformats.org/presentationml/2006/ole">
            <mc:AlternateContent xmlns:mc="http://schemas.openxmlformats.org/markup-compatibility/2006">
              <mc:Choice xmlns:v="urn:schemas-microsoft-com:vml" Requires="v">
                <p:oleObj spid="_x0000_s1046" name="文档" r:id="rId4" imgW="3947136" imgH="1354677" progId="Word.Document.12">
                  <p:embed/>
                </p:oleObj>
              </mc:Choice>
              <mc:Fallback>
                <p:oleObj name="文档" r:id="rId4" imgW="3947136" imgH="1354677" progId="Word.Document.12">
                  <p:embed/>
                  <p:pic>
                    <p:nvPicPr>
                      <p:cNvPr id="0" name=""/>
                      <p:cNvPicPr/>
                      <p:nvPr/>
                    </p:nvPicPr>
                    <p:blipFill>
                      <a:blip r:embed="rId5"/>
                      <a:stretch>
                        <a:fillRect/>
                      </a:stretch>
                    </p:blipFill>
                    <p:spPr>
                      <a:xfrm>
                        <a:off x="-143619" y="2096331"/>
                        <a:ext cx="12038765" cy="4131765"/>
                      </a:xfrm>
                      <a:prstGeom prst="rect">
                        <a:avLst/>
                      </a:prstGeom>
                    </p:spPr>
                  </p:pic>
                </p:oleObj>
              </mc:Fallback>
            </mc:AlternateContent>
          </a:graphicData>
        </a:graphic>
      </p:graphicFrame>
      <p:sp>
        <p:nvSpPr>
          <p:cNvPr id="2" name="矩形 1"/>
          <p:cNvSpPr>
            <a:spLocks noChangeAspect="1"/>
          </p:cNvSpPr>
          <p:nvPr/>
        </p:nvSpPr>
        <p:spPr>
          <a:xfrm>
            <a:off x="361950" y="277249"/>
            <a:ext cx="10807700" cy="180857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en-US" dirty="0">
                <a:solidFill>
                  <a:schemeClr val="tx1"/>
                </a:solidFill>
              </a:rPr>
              <a:t>典题示例</a:t>
            </a:r>
            <a:endParaRPr lang="zh-CN" altLang="zh-CN" dirty="0">
              <a:solidFill>
                <a:schemeClr val="tx1"/>
              </a:solidFill>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升入高中</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进入新的班级</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同学们相互之间还不熟悉。假如你是李华</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请你按照下表提供的信息用英语写一篇自我介绍。</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262101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83903"/>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词数</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内容完整、行文连贯、条理清晰。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参考词汇</a:t>
            </a:r>
            <a:r>
              <a:rPr lang="en-US" altLang="zh-CN" dirty="0">
                <a:solidFill>
                  <a:srgbClr val="000000"/>
                </a:solidFill>
                <a:ea typeface="宋体" panose="02010600030101010101" pitchFamily="2" charset="-122"/>
                <a:cs typeface="Times New Roman" panose="02020603050405020304" pitchFamily="18" charset="0"/>
              </a:rPr>
              <a:t>:calligraphy </a:t>
            </a:r>
            <a:r>
              <a:rPr lang="zh-CN" altLang="zh-CN" dirty="0">
                <a:solidFill>
                  <a:srgbClr val="000000"/>
                </a:solidFill>
                <a:ea typeface="宋体" panose="02010600030101010101" pitchFamily="2" charset="-122"/>
                <a:cs typeface="Times New Roman" panose="02020603050405020304" pitchFamily="18" charset="0"/>
              </a:rPr>
              <a:t>书法</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396869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554429"/>
            <a:ext cx="2215671" cy="683264"/>
          </a:xfrm>
          <a:prstGeom prst="rect">
            <a:avLst/>
          </a:prstGeom>
        </p:spPr>
        <p:txBody>
          <a:bodyPr wrap="none">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审题谋</a:t>
            </a:r>
            <a:r>
              <a:rPr lang="zh-CN" altLang="zh-CN" dirty="0" smtClean="0">
                <a:solidFill>
                  <a:srgbClr val="000000"/>
                </a:solidFill>
                <a:latin typeface="Arial" panose="020B0604020202020204" pitchFamily="34" charset="0"/>
                <a:cs typeface="Times New Roman" panose="02020603050405020304" pitchFamily="18" charset="0"/>
              </a:rPr>
              <a:t>篇</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 name="矩形 1"/>
          <p:cNvSpPr>
            <a:spLocks noChangeAspect="1"/>
          </p:cNvSpPr>
          <p:nvPr/>
        </p:nvSpPr>
        <p:spPr>
          <a:xfrm>
            <a:off x="5112965" y="-273"/>
            <a:ext cx="1935145" cy="626710"/>
          </a:xfrm>
          <a:prstGeom prst="rect">
            <a:avLst/>
          </a:prstGeom>
        </p:spPr>
        <p:txBody>
          <a:bodyPr wrap="none">
            <a:spAutoFit/>
          </a:bodyPr>
          <a:lstStyle/>
          <a:p>
            <a:pPr>
              <a:lnSpc>
                <a:spcPct val="120000"/>
              </a:lnSpc>
            </a:pPr>
            <a:r>
              <a:rPr lang="zh-CN" altLang="zh-CN" dirty="0">
                <a:solidFill>
                  <a:schemeClr val="tx1"/>
                </a:solidFill>
              </a:rPr>
              <a:t>写作</a:t>
            </a:r>
            <a:r>
              <a:rPr lang="zh-CN" altLang="zh-CN" dirty="0" smtClean="0">
                <a:solidFill>
                  <a:schemeClr val="tx1"/>
                </a:solidFill>
              </a:rPr>
              <a:t>探究</a:t>
            </a:r>
            <a:r>
              <a:rPr lang="en-US" altLang="zh-CN" dirty="0" smtClean="0">
                <a:solidFill>
                  <a:schemeClr val="tx1"/>
                </a:solidFill>
              </a:rPr>
              <a:t> </a:t>
            </a:r>
            <a:endParaRPr lang="zh-CN" altLang="zh-CN" dirty="0">
              <a:solidFill>
                <a:schemeClr val="tx1"/>
              </a:solidFill>
            </a:endParaRPr>
          </a:p>
        </p:txBody>
      </p:sp>
      <p:pic>
        <p:nvPicPr>
          <p:cNvPr id="6" name="23ZQC04.eps" descr="id:2147498003;FounderCES"/>
          <p:cNvPicPr/>
          <p:nvPr/>
        </p:nvPicPr>
        <p:blipFill>
          <a:blip r:embed="rId2"/>
          <a:stretch>
            <a:fillRect/>
          </a:stretch>
        </p:blipFill>
        <p:spPr>
          <a:xfrm>
            <a:off x="2448669" y="1196459"/>
            <a:ext cx="6912768" cy="5006466"/>
          </a:xfrm>
          <a:prstGeom prst="rect">
            <a:avLst/>
          </a:prstGeom>
        </p:spPr>
      </p:pic>
    </p:spTree>
    <p:extLst>
      <p:ext uri="{BB962C8B-B14F-4D97-AF65-F5344CB8AC3E}">
        <p14:creationId xmlns:p14="http://schemas.microsoft.com/office/powerpoint/2010/main" val="36362641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53935"/>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a:t>
            </a:r>
            <a:r>
              <a:rPr lang="zh-CN" altLang="zh-CN"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flash</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信号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闪耀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闪光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发出信号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                     </a:t>
            </a:r>
            <a:r>
              <a:rPr lang="en-US" altLang="zh-CN" i="1" dirty="0" err="1" smtClean="0">
                <a:solidFill>
                  <a:srgbClr val="000000"/>
                </a:solidFill>
                <a:ea typeface="宋体" panose="02010600030101010101" pitchFamily="2" charset="-122"/>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使闪耀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发出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信号</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goal</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目标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球门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射门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3.strategy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策略</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策划</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4.partner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同伴</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配偶</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合伙人</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company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公司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商行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陪伴</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style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方式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作风</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864493" y="2191934"/>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860321" y="2656032"/>
            <a:ext cx="163939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836851" y="3416070"/>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832679" y="3880168"/>
            <a:ext cx="1639395"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2664693" y="3970618"/>
            <a:ext cx="33843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2660521" y="4434716"/>
            <a:ext cx="3380545"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2684442" y="4557440"/>
            <a:ext cx="33843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2680270" y="5021538"/>
            <a:ext cx="3380545"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832679" y="5165777"/>
            <a:ext cx="233607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828686" y="5629875"/>
            <a:ext cx="2333426"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843745" y="574230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839573" y="6206401"/>
            <a:ext cx="1639395" cy="0"/>
          </a:xfrm>
          <a:prstGeom prst="line">
            <a:avLst/>
          </a:prstGeom>
        </p:spPr>
        <p:style>
          <a:lnRef idx="2">
            <a:schemeClr val="dk1"/>
          </a:lnRef>
          <a:fillRef idx="0">
            <a:schemeClr val="dk1"/>
          </a:fillRef>
          <a:effectRef idx="1">
            <a:schemeClr val="dk1"/>
          </a:effectRef>
          <a:fontRef idx="minor">
            <a:schemeClr val="tx1"/>
          </a:fontRef>
        </p:style>
      </p:cxnSp>
      <p:sp>
        <p:nvSpPr>
          <p:cNvPr id="17" name="横卷形 16"/>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10" name="矩形 9"/>
          <p:cNvSpPr>
            <a:spLocks noChangeAspect="1"/>
          </p:cNvSpPr>
          <p:nvPr/>
        </p:nvSpPr>
        <p:spPr>
          <a:xfrm>
            <a:off x="4464893" y="1054635"/>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认知</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238527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1" grpId="0" animBg="1"/>
      <p:bldP spid="15"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06562"/>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词汇推敲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1.teenage </a:t>
            </a:r>
            <a:r>
              <a:rPr lang="zh-CN" altLang="zh-CN" dirty="0">
                <a:solidFill>
                  <a:srgbClr val="000000"/>
                </a:solidFill>
                <a:ea typeface="宋体" panose="02010600030101010101" pitchFamily="2" charset="-122"/>
                <a:cs typeface="Times New Roman" panose="02020603050405020304" pitchFamily="18" charset="0"/>
              </a:rPr>
              <a:t>青少年的</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2.be fond of </a:t>
            </a:r>
            <a:r>
              <a:rPr lang="zh-CN" altLang="zh-CN" dirty="0">
                <a:solidFill>
                  <a:srgbClr val="000000"/>
                </a:solidFill>
                <a:ea typeface="宋体" panose="02010600030101010101" pitchFamily="2" charset="-122"/>
                <a:cs typeface="Times New Roman" panose="02020603050405020304" pitchFamily="18" charset="0"/>
              </a:rPr>
              <a:t>喜爱</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3.in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NEU-BZ-S92" panose="02020503000000020003" pitchFamily="18"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spare time </a:t>
            </a:r>
            <a:r>
              <a:rPr lang="zh-CN" altLang="zh-CN" dirty="0">
                <a:solidFill>
                  <a:srgbClr val="000000"/>
                </a:solidFill>
                <a:ea typeface="宋体" panose="02010600030101010101" pitchFamily="2" charset="-122"/>
                <a:cs typeface="Times New Roman" panose="02020603050405020304" pitchFamily="18" charset="0"/>
              </a:rPr>
              <a:t>在某人的业余时间</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4.outgoing </a:t>
            </a:r>
            <a:r>
              <a:rPr lang="zh-CN" altLang="zh-CN" dirty="0">
                <a:solidFill>
                  <a:srgbClr val="000000"/>
                </a:solidFill>
                <a:ea typeface="宋体" panose="02010600030101010101" pitchFamily="2" charset="-122"/>
                <a:cs typeface="Times New Roman" panose="02020603050405020304" pitchFamily="18" charset="0"/>
              </a:rPr>
              <a:t>外向的</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5.make friends with...</a:t>
            </a:r>
            <a:r>
              <a:rPr lang="zh-CN" altLang="zh-CN" dirty="0">
                <a:solidFill>
                  <a:srgbClr val="000000"/>
                </a:solidFill>
                <a:ea typeface="宋体" panose="02010600030101010101" pitchFamily="2" charset="-122"/>
                <a:cs typeface="Times New Roman" panose="02020603050405020304" pitchFamily="18" charset="0"/>
              </a:rPr>
              <a:t>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交朋友</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6.intend </a:t>
            </a:r>
            <a:r>
              <a:rPr lang="zh-CN" altLang="zh-CN" dirty="0">
                <a:solidFill>
                  <a:srgbClr val="000000"/>
                </a:solidFill>
                <a:ea typeface="宋体" panose="02010600030101010101" pitchFamily="2" charset="-122"/>
                <a:cs typeface="Times New Roman" panose="02020603050405020304" pitchFamily="18" charset="0"/>
              </a:rPr>
              <a:t>打算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计划</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7.grow up </a:t>
            </a:r>
            <a:r>
              <a:rPr lang="zh-CN" altLang="zh-CN" dirty="0">
                <a:solidFill>
                  <a:srgbClr val="000000"/>
                </a:solidFill>
                <a:ea typeface="宋体" panose="02010600030101010101" pitchFamily="2" charset="-122"/>
                <a:cs typeface="Times New Roman" panose="02020603050405020304" pitchFamily="18" charset="0"/>
              </a:rPr>
              <a:t>长大</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0864130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07839"/>
            <a:ext cx="10807700" cy="3046988"/>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提分句型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1.My name is...,a senior high school student...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2.Like many teenage boys/</a:t>
            </a:r>
            <a:r>
              <a:rPr lang="en-US" altLang="zh-CN" dirty="0" err="1">
                <a:solidFill>
                  <a:srgbClr val="000000"/>
                </a:solidFill>
                <a:ea typeface="宋体" panose="02010600030101010101" pitchFamily="2" charset="-122"/>
                <a:cs typeface="Times New Roman" panose="02020603050405020304" pitchFamily="18" charset="0"/>
              </a:rPr>
              <a:t>girls,I</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3.Besides,I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quite interested 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4.As an outgoing..., </a:t>
            </a: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m </a:t>
            </a:r>
            <a:r>
              <a:rPr lang="en-US" altLang="zh-CN" dirty="0">
                <a:solidFill>
                  <a:srgbClr val="000000"/>
                </a:solidFill>
                <a:ea typeface="宋体" panose="02010600030101010101" pitchFamily="2" charset="-122"/>
                <a:cs typeface="Times New Roman" panose="02020603050405020304" pitchFamily="18" charset="0"/>
              </a:rPr>
              <a:t>more than...to do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253536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6570"/>
            <a:ext cx="10807700" cy="4819781"/>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My name is Li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Hua,a</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senior high school student of sixteen years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old.</a:t>
            </a:r>
            <a:r>
              <a:rPr lang="en-US" altLang="zh-CN" dirty="0" err="1">
                <a:solidFill>
                  <a:schemeClr val="tx1"/>
                </a:solidFill>
                <a:ea typeface="宋体" panose="02010600030101010101" pitchFamily="2" charset="-122"/>
                <a:cs typeface="Times New Roman" panose="02020603050405020304" pitchFamily="18" charset="0"/>
              </a:rPr>
              <a:t>I</a:t>
            </a:r>
            <a:r>
              <a:rPr lang="en-US" altLang="zh-CN" dirty="0">
                <a:solidFill>
                  <a:schemeClr val="tx1"/>
                </a:solidFill>
                <a:ea typeface="宋体" panose="02010600030101010101" pitchFamily="2" charset="-122"/>
                <a:cs typeface="Times New Roman" panose="02020603050405020304" pitchFamily="18" charset="0"/>
              </a:rPr>
              <a:t> live at No.20 </a:t>
            </a:r>
            <a:r>
              <a:rPr lang="en-US" altLang="zh-CN" dirty="0" err="1">
                <a:solidFill>
                  <a:schemeClr val="tx1"/>
                </a:solidFill>
                <a:ea typeface="宋体" panose="02010600030101010101" pitchFamily="2" charset="-122"/>
                <a:cs typeface="Times New Roman" panose="02020603050405020304" pitchFamily="18" charset="0"/>
              </a:rPr>
              <a:t>Fuxing</a:t>
            </a:r>
            <a:r>
              <a:rPr lang="en-US" altLang="zh-CN" dirty="0">
                <a:solidFill>
                  <a:schemeClr val="tx1"/>
                </a:solidFill>
                <a:ea typeface="宋体" panose="02010600030101010101" pitchFamily="2" charset="-122"/>
                <a:cs typeface="Times New Roman" panose="02020603050405020304" pitchFamily="18" charset="0"/>
              </a:rPr>
              <a:t> </a:t>
            </a:r>
            <a:r>
              <a:rPr lang="en-US" altLang="zh-CN" dirty="0" err="1">
                <a:solidFill>
                  <a:schemeClr val="tx1"/>
                </a:solidFill>
                <a:ea typeface="宋体" panose="02010600030101010101" pitchFamily="2" charset="-122"/>
                <a:cs typeface="Times New Roman" panose="02020603050405020304" pitchFamily="18" charset="0"/>
              </a:rPr>
              <a:t>Road,Beijing.</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Like</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many teenage </a:t>
            </a:r>
            <a:r>
              <a:rPr lang="en-US" altLang="zh-CN" u="sng" dirty="0" err="1" smtClean="0">
                <a:solidFill>
                  <a:schemeClr val="tx1"/>
                </a:solidFill>
                <a:uFill>
                  <a:solidFill>
                    <a:srgbClr val="000000"/>
                  </a:solidFill>
                </a:uFill>
                <a:ea typeface="宋体" panose="02010600030101010101" pitchFamily="2" charset="-122"/>
                <a:cs typeface="Times New Roman" panose="02020603050405020304" pitchFamily="18" charset="0"/>
              </a:rPr>
              <a:t>boys,I</a:t>
            </a:r>
            <a:r>
              <a:rPr lang="en-US" altLang="zh-CN" u="sng" dirty="0" err="1" smtClean="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err="1" smtClean="0">
                <a:solidFill>
                  <a:schemeClr val="tx1"/>
                </a:solidFill>
                <a:uFill>
                  <a:solidFill>
                    <a:srgbClr val="000000"/>
                  </a:solidFill>
                </a:uFill>
                <a:ea typeface="宋体" panose="02010600030101010101" pitchFamily="2" charset="-122"/>
                <a:cs typeface="Times New Roman" panose="02020603050405020304" pitchFamily="18" charset="0"/>
              </a:rPr>
              <a:t>m</a:t>
            </a:r>
            <a:r>
              <a:rPr lang="en-US" altLang="zh-CN" u="sng" dirty="0" smtClean="0">
                <a:solidFill>
                  <a:schemeClr val="tx1"/>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fond of playing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ping-pong</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in my spare time and drawing is also my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favourite.Besides</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 </a:t>
            </a:r>
            <a:r>
              <a:rPr lang="en-US" altLang="zh-CN" u="sng" dirty="0" smtClean="0">
                <a:solidFill>
                  <a:schemeClr val="tx1"/>
                </a:solidFill>
                <a:uFill>
                  <a:solidFill>
                    <a:srgbClr val="000000"/>
                  </a:solidFill>
                </a:uFill>
                <a:ea typeface="宋体" panose="02010600030101010101" pitchFamily="2" charset="-122"/>
                <a:cs typeface="Times New Roman" panose="02020603050405020304" pitchFamily="18" charset="0"/>
              </a:rPr>
              <a:t>I</a:t>
            </a:r>
            <a:r>
              <a:rPr lang="en-US" altLang="zh-CN" u="sng" dirty="0" smtClean="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smtClean="0">
                <a:solidFill>
                  <a:schemeClr val="tx1"/>
                </a:solidFill>
                <a:uFill>
                  <a:solidFill>
                    <a:srgbClr val="000000"/>
                  </a:solidFill>
                </a:uFill>
                <a:ea typeface="宋体" panose="02010600030101010101" pitchFamily="2" charset="-122"/>
                <a:cs typeface="Times New Roman" panose="02020603050405020304" pitchFamily="18" charset="0"/>
              </a:rPr>
              <a:t>m </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quite interested in calligraphy.</a:t>
            </a:r>
            <a:r>
              <a:rPr lang="en-US" altLang="zh-CN" u="sng" dirty="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As an outgoing </a:t>
            </a:r>
            <a:r>
              <a:rPr lang="en-US" altLang="zh-CN" u="sng" dirty="0" err="1" smtClean="0">
                <a:solidFill>
                  <a:schemeClr val="tx1"/>
                </a:solidFill>
                <a:uFill>
                  <a:solidFill>
                    <a:srgbClr val="000000"/>
                  </a:solidFill>
                </a:uFill>
                <a:ea typeface="宋体" panose="02010600030101010101" pitchFamily="2" charset="-122"/>
                <a:cs typeface="Times New Roman" panose="02020603050405020304" pitchFamily="18" charset="0"/>
              </a:rPr>
              <a:t>boy,I</a:t>
            </a:r>
            <a:r>
              <a:rPr lang="en-US" altLang="zh-CN" u="sng" dirty="0" err="1" smtClean="0">
                <a:solidFill>
                  <a:schemeClr val="tx1"/>
                </a:solidFill>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err="1" smtClean="0">
                <a:solidFill>
                  <a:schemeClr val="tx1"/>
                </a:solidFill>
                <a:uFill>
                  <a:solidFill>
                    <a:srgbClr val="000000"/>
                  </a:solidFill>
                </a:uFill>
                <a:ea typeface="宋体" panose="02010600030101010101" pitchFamily="2" charset="-122"/>
                <a:cs typeface="Times New Roman" panose="02020603050405020304" pitchFamily="18" charset="0"/>
              </a:rPr>
              <a:t>m</a:t>
            </a:r>
            <a:r>
              <a:rPr lang="en-US" altLang="zh-CN" u="sng" dirty="0" smtClean="0">
                <a:solidFill>
                  <a:schemeClr val="tx1"/>
                </a:solidFill>
                <a:uFill>
                  <a:solidFill>
                    <a:srgbClr val="000000"/>
                  </a:solidFill>
                </a:uFill>
                <a:ea typeface="宋体" panose="02010600030101010101" pitchFamily="2" charset="-122"/>
                <a:cs typeface="Times New Roman" panose="02020603050405020304" pitchFamily="18" charset="0"/>
              </a:rPr>
              <a:t> </a:t>
            </a:r>
            <a:r>
              <a:rPr lang="en-US" altLang="zh-CN" u="sng" dirty="0">
                <a:solidFill>
                  <a:schemeClr val="tx1"/>
                </a:solidFill>
                <a:uFill>
                  <a:solidFill>
                    <a:srgbClr val="000000"/>
                  </a:solidFill>
                </a:uFill>
                <a:ea typeface="宋体" panose="02010600030101010101" pitchFamily="2" charset="-122"/>
                <a:cs typeface="Times New Roman" panose="02020603050405020304" pitchFamily="18" charset="0"/>
              </a:rPr>
              <a:t>more than glad to make new friends with </a:t>
            </a:r>
            <a:r>
              <a:rPr lang="en-US" altLang="zh-CN" u="sng" dirty="0" err="1">
                <a:solidFill>
                  <a:schemeClr val="tx1"/>
                </a:solidFill>
                <a:uFill>
                  <a:solidFill>
                    <a:srgbClr val="000000"/>
                  </a:solidFill>
                </a:uFill>
                <a:ea typeface="宋体" panose="02010600030101010101" pitchFamily="2" charset="-122"/>
                <a:cs typeface="Times New Roman" panose="02020603050405020304" pitchFamily="18" charset="0"/>
              </a:rPr>
              <a:t>you.</a:t>
            </a:r>
            <a:r>
              <a:rPr lang="en-US" altLang="zh-CN" dirty="0" err="1">
                <a:solidFill>
                  <a:schemeClr val="tx1"/>
                </a:solidFill>
                <a:ea typeface="宋体" panose="02010600030101010101" pitchFamily="2" charset="-122"/>
                <a:cs typeface="Times New Roman" panose="02020603050405020304" pitchFamily="18" charset="0"/>
              </a:rPr>
              <a:t>If</a:t>
            </a:r>
            <a:r>
              <a:rPr lang="en-US" altLang="zh-CN" dirty="0">
                <a:solidFill>
                  <a:schemeClr val="tx1"/>
                </a:solidFill>
                <a:ea typeface="宋体" panose="02010600030101010101" pitchFamily="2" charset="-122"/>
                <a:cs typeface="Times New Roman" panose="02020603050405020304" pitchFamily="18" charset="0"/>
              </a:rPr>
              <a:t> you need </a:t>
            </a:r>
            <a:r>
              <a:rPr lang="en-US" altLang="zh-CN" dirty="0" err="1" smtClean="0">
                <a:solidFill>
                  <a:schemeClr val="tx1"/>
                </a:solidFill>
                <a:ea typeface="宋体" panose="02010600030101010101" pitchFamily="2" charset="-122"/>
                <a:cs typeface="Times New Roman" panose="02020603050405020304" pitchFamily="18" charset="0"/>
              </a:rPr>
              <a:t>help,I</a:t>
            </a:r>
            <a:r>
              <a:rPr lang="en-US" altLang="zh-CN" dirty="0" err="1" smtClean="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chemeClr val="tx1"/>
                </a:solidFill>
                <a:ea typeface="宋体" panose="02010600030101010101" pitchFamily="2" charset="-122"/>
                <a:cs typeface="Times New Roman" panose="02020603050405020304" pitchFamily="18" charset="0"/>
              </a:rPr>
              <a:t>ll</a:t>
            </a:r>
            <a:r>
              <a:rPr lang="en-US" altLang="zh-CN" dirty="0" smtClean="0">
                <a:solidFill>
                  <a:schemeClr val="tx1"/>
                </a:solidFill>
                <a:ea typeface="宋体" panose="02010600030101010101" pitchFamily="2" charset="-122"/>
                <a:cs typeface="Times New Roman" panose="02020603050405020304" pitchFamily="18" charset="0"/>
              </a:rPr>
              <a:t> </a:t>
            </a:r>
            <a:r>
              <a:rPr lang="en-US" altLang="zh-CN" dirty="0">
                <a:solidFill>
                  <a:schemeClr val="tx1"/>
                </a:solidFill>
                <a:ea typeface="宋体" panose="02010600030101010101" pitchFamily="2" charset="-122"/>
                <a:cs typeface="Times New Roman" panose="02020603050405020304" pitchFamily="18" charset="0"/>
              </a:rPr>
              <a:t>try my best to give you a </a:t>
            </a:r>
            <a:r>
              <a:rPr lang="en-US" altLang="zh-CN" dirty="0" err="1">
                <a:solidFill>
                  <a:schemeClr val="tx1"/>
                </a:solidFill>
                <a:ea typeface="宋体" panose="02010600030101010101" pitchFamily="2" charset="-122"/>
                <a:cs typeface="Times New Roman" panose="02020603050405020304" pitchFamily="18" charset="0"/>
              </a:rPr>
              <a:t>hand.I</a:t>
            </a:r>
            <a:r>
              <a:rPr lang="en-US" altLang="zh-CN" dirty="0">
                <a:solidFill>
                  <a:schemeClr val="tx1"/>
                </a:solidFill>
                <a:ea typeface="宋体" panose="02010600030101010101" pitchFamily="2" charset="-122"/>
                <a:cs typeface="Times New Roman" panose="02020603050405020304" pitchFamily="18" charset="0"/>
              </a:rPr>
              <a:t> intend to be a network engineer when I grow up.</a:t>
            </a:r>
            <a:r>
              <a:rPr lang="en-US" altLang="zh-CN" dirty="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5050028" y="158610"/>
            <a:ext cx="1935145" cy="626710"/>
          </a:xfrm>
          <a:prstGeom prst="rect">
            <a:avLst/>
          </a:prstGeom>
        </p:spPr>
        <p:txBody>
          <a:bodyPr wrap="none">
            <a:spAutoFit/>
          </a:bodyPr>
          <a:lstStyle/>
          <a:p>
            <a:pPr>
              <a:lnSpc>
                <a:spcPct val="120000"/>
              </a:lnSpc>
            </a:pPr>
            <a:r>
              <a:rPr lang="zh-CN" altLang="zh-CN" dirty="0">
                <a:solidFill>
                  <a:schemeClr val="tx1"/>
                </a:solidFill>
              </a:rPr>
              <a:t>妙笔成</a:t>
            </a:r>
            <a:r>
              <a:rPr lang="zh-CN" altLang="zh-CN" dirty="0" smtClean="0">
                <a:solidFill>
                  <a:schemeClr val="tx1"/>
                </a:solidFill>
              </a:rPr>
              <a:t>篇</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3944115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2245"/>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即学即练</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假如</a:t>
            </a:r>
            <a:r>
              <a:rPr lang="zh-CN" altLang="zh-CN" dirty="0">
                <a:solidFill>
                  <a:schemeClr val="tx1"/>
                </a:solidFill>
                <a:ea typeface="宋体" panose="02010600030101010101" pitchFamily="2" charset="-122"/>
                <a:cs typeface="Times New Roman" panose="02020603050405020304" pitchFamily="18" charset="0"/>
              </a:rPr>
              <a:t>你是育才中学高一学生李华</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最近将有一批英国中学生来你校访问</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你被选为与之交流座谈的学生代表之一。请根据以下要点</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用英语写一篇自我介绍</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以备座谈之用。</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1.</a:t>
            </a:r>
            <a:r>
              <a:rPr lang="zh-CN" altLang="zh-CN" dirty="0">
                <a:solidFill>
                  <a:schemeClr val="tx1"/>
                </a:solidFill>
                <a:ea typeface="宋体" panose="02010600030101010101" pitchFamily="2" charset="-122"/>
                <a:cs typeface="Times New Roman" panose="02020603050405020304" pitchFamily="18" charset="0"/>
              </a:rPr>
              <a:t>姓名、年龄</a:t>
            </a:r>
            <a:r>
              <a:rPr lang="en-US" altLang="zh-CN" dirty="0">
                <a:solidFill>
                  <a:schemeClr val="tx1"/>
                </a:solidFill>
                <a:ea typeface="宋体" panose="02010600030101010101" pitchFamily="2" charset="-122"/>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2.</a:t>
            </a:r>
            <a:r>
              <a:rPr lang="zh-CN" altLang="zh-CN" dirty="0">
                <a:solidFill>
                  <a:schemeClr val="tx1"/>
                </a:solidFill>
                <a:ea typeface="宋体" panose="02010600030101010101" pitchFamily="2" charset="-122"/>
                <a:cs typeface="Times New Roman" panose="02020603050405020304" pitchFamily="18" charset="0"/>
              </a:rPr>
              <a:t>家庭情况</a:t>
            </a:r>
            <a:r>
              <a:rPr lang="en-US" altLang="zh-CN" dirty="0">
                <a:solidFill>
                  <a:schemeClr val="tx1"/>
                </a:solidFill>
                <a:ea typeface="宋体" panose="02010600030101010101" pitchFamily="2" charset="-122"/>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3.</a:t>
            </a:r>
            <a:r>
              <a:rPr lang="zh-CN" altLang="zh-CN" dirty="0">
                <a:solidFill>
                  <a:schemeClr val="tx1"/>
                </a:solidFill>
                <a:ea typeface="宋体" panose="02010600030101010101" pitchFamily="2" charset="-122"/>
                <a:cs typeface="Times New Roman" panose="02020603050405020304" pitchFamily="18" charset="0"/>
              </a:rPr>
              <a:t>业余爱好</a:t>
            </a:r>
            <a:r>
              <a:rPr lang="en-US" altLang="zh-CN" dirty="0">
                <a:solidFill>
                  <a:schemeClr val="tx1"/>
                </a:solidFill>
                <a:ea typeface="宋体" panose="02010600030101010101" pitchFamily="2" charset="-122"/>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4.</a:t>
            </a:r>
            <a:r>
              <a:rPr lang="zh-CN" altLang="zh-CN" dirty="0">
                <a:solidFill>
                  <a:schemeClr val="tx1"/>
                </a:solidFill>
                <a:ea typeface="宋体" panose="02010600030101010101" pitchFamily="2" charset="-122"/>
                <a:cs typeface="Times New Roman" panose="02020603050405020304" pitchFamily="18" charset="0"/>
              </a:rPr>
              <a:t>想了解英国中学生的生活</a:t>
            </a:r>
            <a:r>
              <a:rPr lang="zh-CN" altLang="zh-CN" dirty="0" smtClean="0">
                <a:solidFill>
                  <a:schemeClr val="tx1"/>
                </a:solidFill>
                <a:ea typeface="宋体" panose="02010600030101010101" pitchFamily="2" charset="-122"/>
                <a:cs typeface="Times New Roman" panose="02020603050405020304" pitchFamily="18" charset="0"/>
              </a:rPr>
              <a:t>。</a:t>
            </a:r>
            <a:endParaRPr lang="en-US" altLang="zh-CN" dirty="0" smtClean="0">
              <a:solidFill>
                <a:schemeClr val="tx1"/>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词数</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开头和结尾已经给出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不计入总词数</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8308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40068"/>
            <a:ext cx="10807700" cy="4819781"/>
          </a:xfrm>
          <a:prstGeom prst="rect">
            <a:avLst/>
          </a:prstGeom>
        </p:spPr>
        <p:txBody>
          <a:bodyPr>
            <a:spAutoFit/>
          </a:bodyPr>
          <a:lstStyle/>
          <a:p>
            <a:pPr indent="180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How do you </a:t>
            </a:r>
            <a:r>
              <a:rPr lang="en-US" altLang="zh-CN" dirty="0" err="1">
                <a:solidFill>
                  <a:srgbClr val="000000"/>
                </a:solidFill>
                <a:ea typeface="宋体" panose="02010600030101010101" pitchFamily="2" charset="-122"/>
                <a:cs typeface="Times New Roman" panose="02020603050405020304" pitchFamily="18" charset="0"/>
              </a:rPr>
              <a:t>do?Welcome</a:t>
            </a:r>
            <a:r>
              <a:rPr lang="en-US" altLang="zh-CN" dirty="0">
                <a:solidFill>
                  <a:srgbClr val="000000"/>
                </a:solidFill>
                <a:ea typeface="宋体" panose="02010600030101010101" pitchFamily="2" charset="-122"/>
                <a:cs typeface="Times New Roman" panose="02020603050405020304" pitchFamily="18" charset="0"/>
              </a:rPr>
              <a:t> to our school</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NEU-BZ-S92"/>
                <a:ea typeface="宋体" panose="02010600030101010101" pitchFamily="2" charset="-122"/>
                <a:cs typeface="Times New Roman" panose="02020603050405020304" pitchFamily="18" charset="0"/>
              </a:rPr>
              <a:t> </a:t>
            </a:r>
            <a:r>
              <a:rPr lang="en-US" altLang="zh-CN" dirty="0" smtClean="0">
                <a:solidFill>
                  <a:srgbClr val="000000"/>
                </a:solidFill>
                <a:latin typeface="+mn-lt"/>
                <a:ea typeface="宋体" panose="02010600030101010101" pitchFamily="2" charset="-122"/>
                <a:cs typeface="Times New Roman" panose="02020603050405020304" pitchFamily="18" charset="0"/>
              </a:rPr>
              <a:t>_______</a:t>
            </a:r>
          </a:p>
          <a:p>
            <a:pPr>
              <a:lnSpc>
                <a:spcPct val="120000"/>
              </a:lnSpc>
              <a:spcAft>
                <a:spcPts val="0"/>
              </a:spcAft>
              <a:tabLst>
                <a:tab pos="1029335" algn="l"/>
                <a:tab pos="1850390" algn="l"/>
                <a:tab pos="2538095" algn="l"/>
                <a:tab pos="3221990" algn="l"/>
              </a:tabLst>
            </a:pPr>
            <a:r>
              <a:rPr lang="en-US" altLang="zh-CN" dirty="0" smtClean="0">
                <a:solidFill>
                  <a:srgbClr val="000000"/>
                </a:solidFill>
                <a:effectLst/>
                <a:latin typeface="+mn-lt"/>
                <a:ea typeface="宋体" panose="02010600030101010101" pitchFamily="2" charset="-122"/>
                <a:cs typeface="Times New Roman" panose="02020603050405020304" pitchFamily="18" charset="0"/>
              </a:rPr>
              <a:t>_____________</a:t>
            </a:r>
            <a:r>
              <a:rPr lang="en-US" altLang="zh-CN" dirty="0" smtClean="0">
                <a:solidFill>
                  <a:srgbClr val="000000"/>
                </a:solidFill>
                <a:latin typeface="+mn-lt"/>
                <a:ea typeface="宋体" panose="02010600030101010101" pitchFamily="2" charset="-122"/>
                <a:cs typeface="Times New Roman" panose="02020603050405020304" pitchFamily="18" charset="0"/>
              </a:rPr>
              <a:t>__________________________________</a:t>
            </a:r>
            <a:r>
              <a:rPr lang="en-US" altLang="zh-CN" dirty="0" smtClean="0">
                <a:solidFill>
                  <a:srgbClr val="000000"/>
                </a:solidFill>
                <a:effectLst/>
                <a:latin typeface="+mn-lt"/>
                <a:ea typeface="宋体" panose="02010600030101010101" pitchFamily="2" charset="-122"/>
                <a:cs typeface="Times New Roman" panose="02020603050405020304" pitchFamily="18" charset="0"/>
              </a:rPr>
              <a:t>____</a:t>
            </a: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___________________________________________________</a:t>
            </a:r>
            <a:endParaRPr lang="en-US" altLang="zh-CN" dirty="0" smtClean="0">
              <a:effectLst/>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latin typeface="+mn-lt"/>
                <a:ea typeface="宋体" panose="02010600030101010101" pitchFamily="2" charset="-122"/>
                <a:cs typeface="Times New Roman" panose="02020603050405020304" pitchFamily="18" charset="0"/>
              </a:rPr>
              <a:t>___________________________________________________</a:t>
            </a: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___________________________________________________</a:t>
            </a: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___________________________________________________</a:t>
            </a:r>
            <a:endParaRPr lang="en-US" altLang="zh-CN" dirty="0">
              <a:latin typeface="+mn-lt"/>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latin typeface="+mn-lt"/>
                <a:ea typeface="宋体" panose="02010600030101010101" pitchFamily="2" charset="-122"/>
                <a:cs typeface="Times New Roman" panose="02020603050405020304" pitchFamily="18" charset="0"/>
              </a:rPr>
              <a:t>___________________________________________________</a:t>
            </a:r>
          </a:p>
          <a:p>
            <a:pPr indent="18000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err="1">
                <a:solidFill>
                  <a:srgbClr val="000000"/>
                </a:solidFill>
                <a:ea typeface="宋体" panose="02010600030101010101" pitchFamily="2" charset="-122"/>
                <a:cs typeface="Times New Roman" panose="02020603050405020304" pitchFamily="18" charset="0"/>
              </a:rPr>
              <a:t>all.Thank</a:t>
            </a:r>
            <a:r>
              <a:rPr lang="en-US" altLang="zh-CN" dirty="0">
                <a:solidFill>
                  <a:srgbClr val="000000"/>
                </a:solidFill>
                <a:ea typeface="宋体" panose="02010600030101010101" pitchFamily="2" charset="-122"/>
                <a:cs typeface="Times New Roman" panose="02020603050405020304" pitchFamily="18" charset="0"/>
              </a:rPr>
              <a:t> you</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803089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6530"/>
            <a:ext cx="10807700" cy="4819781"/>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zh-CN" altLang="zh-CN" dirty="0">
                <a:latin typeface="Arial" panose="020B0604020202020204" pitchFamily="34" charset="0"/>
                <a:cs typeface="Times New Roman" panose="02020603050405020304" pitchFamily="18" charset="0"/>
              </a:rPr>
              <a:t>参考范文</a:t>
            </a:r>
            <a:endParaRPr lang="zh-CN" altLang="zh-CN" dirty="0">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How </a:t>
            </a:r>
            <a:r>
              <a:rPr lang="en-US" altLang="zh-CN" dirty="0">
                <a:solidFill>
                  <a:srgbClr val="000000"/>
                </a:solidFill>
                <a:ea typeface="宋体" panose="02010600030101010101" pitchFamily="2" charset="-122"/>
                <a:cs typeface="Times New Roman" panose="02020603050405020304" pitchFamily="18" charset="0"/>
              </a:rPr>
              <a:t>do you </a:t>
            </a:r>
            <a:r>
              <a:rPr lang="en-US" altLang="zh-CN" dirty="0" err="1">
                <a:solidFill>
                  <a:srgbClr val="000000"/>
                </a:solidFill>
                <a:ea typeface="宋体" panose="02010600030101010101" pitchFamily="2" charset="-122"/>
                <a:cs typeface="Times New Roman" panose="02020603050405020304" pitchFamily="18" charset="0"/>
              </a:rPr>
              <a:t>do?Welcome</a:t>
            </a:r>
            <a:r>
              <a:rPr lang="en-US" altLang="zh-CN" dirty="0">
                <a:solidFill>
                  <a:srgbClr val="000000"/>
                </a:solidFill>
                <a:ea typeface="宋体" panose="02010600030101010101" pitchFamily="2" charset="-122"/>
                <a:cs typeface="Times New Roman" panose="02020603050405020304" pitchFamily="18" charset="0"/>
              </a:rPr>
              <a:t> to our </a:t>
            </a:r>
            <a:r>
              <a:rPr lang="en-US" altLang="zh-CN" dirty="0" err="1" smtClean="0">
                <a:solidFill>
                  <a:srgbClr val="000000"/>
                </a:solidFill>
                <a:ea typeface="宋体" panose="02010600030101010101" pitchFamily="2" charset="-122"/>
                <a:cs typeface="Times New Roman" panose="02020603050405020304" pitchFamily="18" charset="0"/>
              </a:rPr>
              <a:t>school!</a:t>
            </a:r>
            <a:r>
              <a:rPr lang="en-US" altLang="zh-CN" u="sng" dirty="0" err="1" smtClean="0">
                <a:uFill>
                  <a:solidFill>
                    <a:srgbClr val="000000"/>
                  </a:solidFill>
                </a:uFill>
                <a:ea typeface="宋体" panose="02010600030101010101" pitchFamily="2" charset="-122"/>
                <a:cs typeface="Times New Roman" panose="02020603050405020304" pitchFamily="18" charset="0"/>
              </a:rPr>
              <a:t>I</a:t>
            </a:r>
            <a:r>
              <a:rPr lang="en-US" altLang="zh-CN" u="sng" dirty="0" err="1"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err="1" smtClean="0">
                <a:uFill>
                  <a:solidFill>
                    <a:srgbClr val="000000"/>
                  </a:solidFill>
                </a:uFill>
                <a:ea typeface="宋体" panose="02010600030101010101" pitchFamily="2" charset="-122"/>
                <a:cs typeface="Times New Roman" panose="02020603050405020304" pitchFamily="18" charset="0"/>
              </a:rPr>
              <a:t>m</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smtClean="0">
                <a:uFill>
                  <a:solidFill>
                    <a:srgbClr val="000000"/>
                  </a:solidFill>
                </a:uFill>
                <a:ea typeface="宋体" panose="02010600030101010101" pitchFamily="2" charset="-122"/>
                <a:cs typeface="Times New Roman" panose="02020603050405020304" pitchFamily="18" charset="0"/>
              </a:rPr>
              <a:t>Hua.I</a:t>
            </a:r>
            <a:r>
              <a:rPr lang="en-US" altLang="zh-CN" u="sng" dirty="0" err="1"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err="1" smtClean="0">
                <a:uFill>
                  <a:solidFill>
                    <a:srgbClr val="000000"/>
                  </a:solidFill>
                </a:uFill>
                <a:ea typeface="宋体" panose="02010600030101010101" pitchFamily="2" charset="-122"/>
                <a:cs typeface="Times New Roman" panose="02020603050405020304" pitchFamily="18" charset="0"/>
              </a:rPr>
              <a:t>m</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sixteen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years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old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this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first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year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senior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high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school.</a:t>
            </a:r>
            <a:r>
              <a:rPr lang="en-US" altLang="zh-CN" u="sng"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u="sng" dirty="0" smtClean="0">
                <a:uFill>
                  <a:solidFill>
                    <a:srgbClr val="000000"/>
                  </a:solidFill>
                </a:uFill>
                <a:ea typeface="宋体" panose="02010600030101010101" pitchFamily="2" charset="-122"/>
                <a:cs typeface="Times New Roman" panose="02020603050405020304" pitchFamily="18" charset="0"/>
              </a:rPr>
              <a:t>There</a:t>
            </a:r>
            <a:r>
              <a:rPr lang="en-US" altLang="zh-CN" u="sng" dirty="0"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smtClean="0">
                <a:uFill>
                  <a:solidFill>
                    <a:srgbClr val="000000"/>
                  </a:solidFill>
                </a:uFill>
                <a:ea typeface="宋体" panose="02010600030101010101" pitchFamily="2" charset="-122"/>
                <a:cs typeface="Times New Roman" panose="02020603050405020304" pitchFamily="18" charset="0"/>
              </a:rPr>
              <a:t>re</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four</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people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family,and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I</a:t>
            </a:r>
            <a:r>
              <a:rPr lang="en-US" altLang="zh-CN" u="sng" dirty="0"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smtClean="0">
                <a:uFill>
                  <a:solidFill>
                    <a:srgbClr val="000000"/>
                  </a:solidFill>
                </a:uFill>
                <a:ea typeface="宋体" panose="02010600030101010101" pitchFamily="2" charset="-122"/>
                <a:cs typeface="Times New Roman" panose="02020603050405020304" pitchFamily="18" charset="0"/>
              </a:rPr>
              <a:t>m</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only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child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like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most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classmates.My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father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works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department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store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mother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clerk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bank.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love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each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other.</a:t>
            </a:r>
            <a:r>
              <a:rPr lang="en-US" altLang="zh-CN" u="sng"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93778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637919"/>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u="sng" dirty="0">
                <a:uFill>
                  <a:solidFill>
                    <a:srgbClr val="000000"/>
                  </a:solidFill>
                </a:uFill>
                <a:ea typeface="宋体" panose="02010600030101010101" pitchFamily="2" charset="-122"/>
                <a:cs typeface="Times New Roman" panose="02020603050405020304" pitchFamily="18" charset="0"/>
              </a:rPr>
              <a:t>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have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quite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few</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hobbies,like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football,paper</a:t>
            </a:r>
            <a:r>
              <a:rPr lang="en-US" altLang="zh-CN" u="sng" dirty="0">
                <a:uFill>
                  <a:solidFill>
                    <a:srgbClr val="000000"/>
                  </a:solidFill>
                </a:uFill>
                <a:ea typeface="宋体" panose="02010600030101010101" pitchFamily="2" charset="-122"/>
                <a:cs typeface="Times New Roman" panose="02020603050405020304" pitchFamily="18" charset="0"/>
              </a:rPr>
              <a:t>-cutting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smtClean="0">
                <a:uFill>
                  <a:solidFill>
                    <a:srgbClr val="000000"/>
                  </a:solidFill>
                </a:uFill>
                <a:ea typeface="宋体" panose="02010600030101010101" pitchFamily="2" charset="-122"/>
                <a:cs typeface="Times New Roman" panose="02020603050405020304" pitchFamily="18" charset="0"/>
              </a:rPr>
              <a:t>swimming.Besides,I</a:t>
            </a:r>
            <a:r>
              <a:rPr lang="en-US" altLang="zh-CN" u="sng" dirty="0" err="1"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err="1" smtClean="0">
                <a:uFill>
                  <a:solidFill>
                    <a:srgbClr val="000000"/>
                  </a:solidFill>
                </a:uFill>
                <a:ea typeface="宋体" panose="02010600030101010101" pitchFamily="2" charset="-122"/>
                <a:cs typeface="Times New Roman" panose="02020603050405020304" pitchFamily="18" charset="0"/>
              </a:rPr>
              <a:t>ve</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collected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lots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stamps,which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are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very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valuable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now</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because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seldom</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post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letter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nowadays</a:t>
            </a:r>
            <a:r>
              <a:rPr lang="en-US" altLang="zh-CN" u="sng" dirty="0" smtClean="0">
                <a:uFill>
                  <a:solidFill>
                    <a:srgbClr val="000000"/>
                  </a:solidFill>
                </a:uFill>
                <a:ea typeface="宋体" panose="02010600030101010101" pitchFamily="2" charset="-122"/>
                <a:cs typeface="Times New Roman" panose="02020603050405020304" pitchFamily="18" charset="0"/>
              </a:rPr>
              <a:t>. I</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wonder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you</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could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tell</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something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about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your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school</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life.</a:t>
            </a:r>
            <a:r>
              <a:rPr lang="en-US" altLang="zh-CN" u="sng"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err="1">
                <a:solidFill>
                  <a:srgbClr val="000000"/>
                </a:solidFill>
                <a:ea typeface="宋体" panose="02010600030101010101" pitchFamily="2" charset="-122"/>
                <a:cs typeface="Times New Roman" panose="02020603050405020304" pitchFamily="18" charset="0"/>
              </a:rPr>
              <a:t>all.Thank</a:t>
            </a:r>
            <a:r>
              <a:rPr lang="en-US" altLang="zh-CN" dirty="0">
                <a:solidFill>
                  <a:srgbClr val="000000"/>
                </a:solidFill>
                <a:ea typeface="宋体" panose="02010600030101010101" pitchFamily="2" charset="-122"/>
                <a:cs typeface="Times New Roman" panose="02020603050405020304" pitchFamily="18" charset="0"/>
              </a:rPr>
              <a:t> you.</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235472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48171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647799"/>
            <a:ext cx="10807700" cy="4228850"/>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1.organise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筹备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安排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组建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组建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成立</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organisation</a:t>
            </a:r>
            <a:r>
              <a:rPr lang="zh-CN" altLang="zh-CN" dirty="0">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团体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机构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2.curious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好奇的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求知欲强</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curiosity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好奇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好奇心</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3.personality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性格</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个性</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personal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个人的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个性的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4.revise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i="1" dirty="0">
                <a:solidFill>
                  <a:srgbClr val="000000"/>
                </a:solidFill>
                <a:ea typeface="宋体" panose="02010600030101010101" pitchFamily="2" charset="-122"/>
                <a:cs typeface="Times New Roman" panose="02020603050405020304" pitchFamily="18" charset="0"/>
              </a:rPr>
              <a:t>.&amp;vi.</a:t>
            </a:r>
            <a:r>
              <a:rPr lang="zh-CN" altLang="zh-CN" dirty="0">
                <a:solidFill>
                  <a:srgbClr val="000000"/>
                </a:solidFill>
                <a:ea typeface="宋体" panose="02010600030101010101" pitchFamily="2" charset="-122"/>
                <a:cs typeface="Times New Roman" panose="02020603050405020304" pitchFamily="18" charset="0"/>
              </a:rPr>
              <a:t>修改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修订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复习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revision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复习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40493" y="1931819"/>
            <a:ext cx="280431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936501" y="2395917"/>
            <a:ext cx="280114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940494" y="3094705"/>
            <a:ext cx="237227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936501" y="3558803"/>
            <a:ext cx="2369587"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5364812" y="3688987"/>
            <a:ext cx="215661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5360696" y="4153085"/>
            <a:ext cx="2154170"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6193085" y="4226654"/>
            <a:ext cx="215661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6188969" y="4690752"/>
            <a:ext cx="215417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2806865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1"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439887"/>
            <a:ext cx="10807700" cy="2456057"/>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1.be curious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about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好奇</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2.be busy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doing</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忙于做</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3.depend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信赖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依靠</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686209" y="2087959"/>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2682037" y="2552057"/>
            <a:ext cx="1639395"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2232645" y="2724696"/>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228473" y="3188794"/>
            <a:ext cx="1639395"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2087036" y="3263503"/>
            <a:ext cx="135640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2082702" y="3727601"/>
            <a:ext cx="135487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425562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36513"/>
            <a:ext cx="10807700" cy="4228850"/>
          </a:xfrm>
          <a:prstGeom prst="rect">
            <a:avLst/>
          </a:prstGeom>
        </p:spPr>
        <p:txBody>
          <a:bodyPr>
            <a:spAutoFit/>
          </a:bodyPr>
          <a:lstStyle/>
          <a:p>
            <a:pPr indent="267970" algn="ctr">
              <a:lnSpc>
                <a:spcPct val="120000"/>
              </a:lnSpc>
              <a:spcAft>
                <a:spcPts val="0"/>
              </a:spcAft>
              <a:tabLst>
                <a:tab pos="1029335" algn="l"/>
                <a:tab pos="1850390" algn="l"/>
                <a:tab pos="2538095" algn="l"/>
                <a:tab pos="3221990" algn="l"/>
              </a:tabLst>
            </a:pPr>
            <a:r>
              <a:rPr lang="zh-CN" altLang="zh-CN" dirty="0">
                <a:solidFill>
                  <a:schemeClr val="tx1"/>
                </a:solidFill>
              </a:rPr>
              <a:t>词汇精讲</a:t>
            </a:r>
          </a:p>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1</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use flash cards(page 7)</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使用教学卡片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flash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信号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闪耀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闪光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发出</a:t>
            </a:r>
            <a:r>
              <a:rPr lang="zh-CN" altLang="zh-CN" dirty="0" smtClean="0">
                <a:solidFill>
                  <a:srgbClr val="000000"/>
                </a:solidFill>
                <a:ea typeface="宋体" panose="02010600030101010101" pitchFamily="2" charset="-122"/>
                <a:cs typeface="Times New Roman" panose="02020603050405020304" pitchFamily="18" charset="0"/>
              </a:rPr>
              <a:t>信号</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    </a:t>
            </a:r>
            <a:r>
              <a:rPr lang="en-US" altLang="zh-CN" i="1" dirty="0" err="1" smtClean="0">
                <a:solidFill>
                  <a:srgbClr val="000000"/>
                </a:solidFill>
                <a:ea typeface="宋体" panose="02010600030101010101" pitchFamily="2" charset="-122"/>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使闪耀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发出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信号</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flash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lightning</a:t>
            </a:r>
            <a:r>
              <a:rPr lang="zh-CN" altLang="zh-CN" dirty="0">
                <a:solidFill>
                  <a:srgbClr val="000000"/>
                </a:solidFill>
                <a:ea typeface="楷体" panose="02010609060101010101" pitchFamily="49" charset="-122"/>
                <a:cs typeface="Times New Roman" panose="02020603050405020304" pitchFamily="18" charset="0"/>
              </a:rPr>
              <a:t>一道闪电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in/like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flash</a:t>
            </a:r>
            <a:r>
              <a:rPr lang="zh-CN" altLang="zh-CN" dirty="0">
                <a:solidFill>
                  <a:srgbClr val="000000"/>
                </a:solidFill>
                <a:ea typeface="楷体" panose="02010609060101010101" pitchFamily="49" charset="-122"/>
                <a:cs typeface="Times New Roman" panose="02020603050405020304" pitchFamily="18" charset="0"/>
              </a:rPr>
              <a:t>很快</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立刻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立即</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横卷形 4"/>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Tree>
    <p:extLst>
      <p:ext uri="{BB962C8B-B14F-4D97-AF65-F5344CB8AC3E}">
        <p14:creationId xmlns:p14="http://schemas.microsoft.com/office/powerpoint/2010/main" val="3471049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2213"/>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(1)Suddenly he had a flash of inspiration.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突然间他灵感来了。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(2)I </a:t>
            </a:r>
            <a:r>
              <a:rPr lang="en-US" altLang="zh-CN" dirty="0" smtClean="0">
                <a:solidFill>
                  <a:srgbClr val="000000"/>
                </a:solidFill>
                <a:ea typeface="宋体" panose="02010600030101010101" pitchFamily="2" charset="-122"/>
                <a:cs typeface="Times New Roman" panose="02020603050405020304" pitchFamily="18" charset="0"/>
              </a:rPr>
              <a:t>couldn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stop </a:t>
            </a:r>
            <a:r>
              <a:rPr lang="en-US" altLang="zh-CN" dirty="0" err="1">
                <a:solidFill>
                  <a:srgbClr val="000000"/>
                </a:solidFill>
                <a:ea typeface="宋体" panose="02010600030101010101" pitchFamily="2" charset="-122"/>
                <a:cs typeface="Times New Roman" panose="02020603050405020304" pitchFamily="18" charset="0"/>
              </a:rPr>
              <a:t>him.He</a:t>
            </a:r>
            <a:r>
              <a:rPr lang="en-US" altLang="zh-CN" dirty="0">
                <a:solidFill>
                  <a:srgbClr val="000000"/>
                </a:solidFill>
                <a:ea typeface="宋体" panose="02010600030101010101" pitchFamily="2" charset="-122"/>
                <a:cs typeface="Times New Roman" panose="02020603050405020304" pitchFamily="18" charset="0"/>
              </a:rPr>
              <a:t> was up there in a flash.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我拦不住他</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他</a:t>
            </a:r>
            <a:r>
              <a:rPr lang="zh-CN" altLang="zh-CN" dirty="0">
                <a:solidFill>
                  <a:srgbClr val="000000"/>
                </a:solidFill>
                <a:ea typeface="宋体" panose="02010600030101010101" pitchFamily="2" charset="-122"/>
                <a:cs typeface="Times New Roman" panose="02020603050405020304" pitchFamily="18" charset="0"/>
              </a:rPr>
              <a:t>一下子就上去了。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(3)Lightning flashed in the sky</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闪电</a:t>
            </a:r>
            <a:r>
              <a:rPr lang="zh-CN" altLang="zh-CN" dirty="0">
                <a:solidFill>
                  <a:srgbClr val="000000"/>
                </a:solidFill>
                <a:ea typeface="宋体" panose="02010600030101010101" pitchFamily="2" charset="-122"/>
                <a:cs typeface="Times New Roman" panose="02020603050405020304" pitchFamily="18" charset="0"/>
              </a:rPr>
              <a:t>在空中划过。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(4)Memories </a:t>
            </a:r>
            <a:r>
              <a:rPr lang="en-US" altLang="zh-CN" dirty="0">
                <a:solidFill>
                  <a:srgbClr val="000000"/>
                </a:solidFill>
                <a:ea typeface="宋体" panose="02010600030101010101" pitchFamily="2" charset="-122"/>
                <a:cs typeface="Times New Roman" panose="02020603050405020304" pitchFamily="18" charset="0"/>
              </a:rPr>
              <a:t>flashed through his mind</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回忆</a:t>
            </a:r>
            <a:r>
              <a:rPr lang="zh-CN" altLang="zh-CN" dirty="0">
                <a:solidFill>
                  <a:srgbClr val="000000"/>
                </a:solidFill>
                <a:ea typeface="宋体" panose="02010600030101010101" pitchFamily="2" charset="-122"/>
                <a:cs typeface="Times New Roman" panose="02020603050405020304" pitchFamily="18" charset="0"/>
              </a:rPr>
              <a:t>掠过他的脑海。</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71417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988"/>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Flashes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(flash) of light were followed by an explosion.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(2)On the </a:t>
            </a:r>
            <a:r>
              <a:rPr lang="en-US" altLang="zh-CN" dirty="0" err="1">
                <a:solidFill>
                  <a:srgbClr val="000000"/>
                </a:solidFill>
                <a:ea typeface="宋体" panose="02010600030101010101" pitchFamily="2" charset="-122"/>
                <a:cs typeface="Times New Roman" panose="02020603050405020304" pitchFamily="18" charset="0"/>
              </a:rPr>
              <a:t>horizon,she</a:t>
            </a:r>
            <a:r>
              <a:rPr lang="en-US" altLang="zh-CN" dirty="0">
                <a:solidFill>
                  <a:srgbClr val="000000"/>
                </a:solidFill>
                <a:ea typeface="宋体" panose="02010600030101010101" pitchFamily="2" charset="-122"/>
                <a:cs typeface="Times New Roman" panose="02020603050405020304" pitchFamily="18" charset="0"/>
              </a:rPr>
              <a:t> saw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flash of silver.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possibility that he was lying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flashed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(flash) through my mind.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321776" y="1314858"/>
            <a:ext cx="269259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318162" y="1778956"/>
            <a:ext cx="2689551"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5288019" y="2438010"/>
            <a:ext cx="106770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5283613" y="2902108"/>
            <a:ext cx="1066498"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6917104" y="3046348"/>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6913165" y="3510446"/>
            <a:ext cx="1889367"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a:spLocks noChangeAspect="1"/>
          </p:cNvSpPr>
          <p:nvPr/>
        </p:nvSpPr>
        <p:spPr>
          <a:xfrm>
            <a:off x="361950" y="4234261"/>
            <a:ext cx="10807700" cy="1865126"/>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她突然有了一个好主意。</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 good idea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  flashed         into           her           </a:t>
            </a:r>
            <a:r>
              <a:rPr lang="en-US" altLang="zh-CN" dirty="0">
                <a:uFill>
                  <a:solidFill>
                    <a:srgbClr val="000000"/>
                  </a:solidFill>
                </a:uFill>
                <a:ea typeface="宋体" panose="02010600030101010101" pitchFamily="2" charset="-122"/>
                <a:cs typeface="Times New Roman" panose="02020603050405020304" pitchFamily="18" charset="0"/>
              </a:rPr>
              <a:t>mind</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0" name="矩形 9"/>
          <p:cNvSpPr/>
          <p:nvPr/>
        </p:nvSpPr>
        <p:spPr>
          <a:xfrm>
            <a:off x="2880717" y="5477111"/>
            <a:ext cx="216024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2876778" y="5941209"/>
            <a:ext cx="2157797"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5174463" y="5477111"/>
            <a:ext cx="15841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5170057" y="5941209"/>
            <a:ext cx="1582385"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6873524" y="5477111"/>
            <a:ext cx="15841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6869118" y="5941209"/>
            <a:ext cx="1582385"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8572585" y="5477111"/>
            <a:ext cx="172406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8568179" y="5941209"/>
            <a:ext cx="1722115"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86799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par>
                                <p:cTn id="23" presetID="14" presetClass="exit" presetSubtype="10" fill="hold" grpId="0" nodeType="withEffect">
                                  <p:stCondLst>
                                    <p:cond delay="0"/>
                                  </p:stCondLst>
                                  <p:childTnLst>
                                    <p:animEffect transition="out" filter="randombar(horizontal)">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4" presetClass="exit" presetSubtype="10" fill="hold" grpId="0" nodeType="withEffect">
                                  <p:stCondLst>
                                    <p:cond delay="0"/>
                                  </p:stCondLst>
                                  <p:childTnLst>
                                    <p:animEffect transition="out" filter="randombar(horizontal)">
                                      <p:cBhvr>
                                        <p:cTn id="27" dur="500"/>
                                        <p:tgtEl>
                                          <p:spTgt spid="16"/>
                                        </p:tgtEl>
                                      </p:cBhvr>
                                    </p:animEffect>
                                    <p:set>
                                      <p:cBhvr>
                                        <p:cTn id="28" dur="1" fill="hold">
                                          <p:stCondLst>
                                            <p:cond delay="499"/>
                                          </p:stCondLst>
                                        </p:cTn>
                                        <p:tgtEl>
                                          <p:spTgt spid="16"/>
                                        </p:tgtEl>
                                        <p:attrNameLst>
                                          <p:attrName>style.visibility</p:attrName>
                                        </p:attrNameLst>
                                      </p:cBhvr>
                                      <p:to>
                                        <p:strVal val="hidden"/>
                                      </p:to>
                                    </p:set>
                                  </p:childTnLst>
                                </p:cTn>
                              </p:par>
                              <p:par>
                                <p:cTn id="29" presetID="14" presetClass="exit" presetSubtype="10" fill="hold" grpId="0" nodeType="withEffect">
                                  <p:stCondLst>
                                    <p:cond delay="0"/>
                                  </p:stCondLst>
                                  <p:childTnLst>
                                    <p:animEffect transition="out" filter="randombar(horizontal)">
                                      <p:cBhvr>
                                        <p:cTn id="30" dur="500"/>
                                        <p:tgtEl>
                                          <p:spTgt spid="18"/>
                                        </p:tgtEl>
                                      </p:cBhvr>
                                    </p:animEffect>
                                    <p:set>
                                      <p:cBhvr>
                                        <p:cTn id="31"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10" grpId="0" animBg="1"/>
      <p:bldP spid="13" grpId="0" animBg="1"/>
      <p:bldP spid="16"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719807"/>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How does Li Ming </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his thoughts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page 7)</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李明是如何组织他的思路的</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err="1">
                <a:solidFill>
                  <a:srgbClr val="000000"/>
                </a:solidFill>
                <a:ea typeface="宋体" panose="02010600030101010101" pitchFamily="2" charset="-122"/>
                <a:cs typeface="Times New Roman" panose="02020603050405020304" pitchFamily="18" charset="0"/>
              </a:rPr>
              <a:t>organise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筹备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安排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组建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组建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成立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organised</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有组织的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有安排的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有序的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有条理的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organiser</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组织者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organisation</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楷体" panose="02010609060101010101" pitchFamily="49" charset="-122"/>
                <a:cs typeface="Times New Roman" panose="02020603050405020304" pitchFamily="18" charset="0"/>
              </a:rPr>
              <a:t>组织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团体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机构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793484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2" id="{73BAEC52-59F7-4328-AB73-0F916ADBF193}" vid="{58DBEABC-D800-4B69-8CEC-6F66A7DFD1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605</TotalTime>
  <Words>1380</Words>
  <Application>Microsoft Office PowerPoint</Application>
  <PresentationFormat>自定义</PresentationFormat>
  <Paragraphs>212</Paragraphs>
  <Slides>37</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37</vt:i4>
      </vt:variant>
    </vt:vector>
  </HeadingPairs>
  <TitlesOfParts>
    <vt:vector size="49" baseType="lpstr">
      <vt:lpstr>NEU-BZ-S92</vt:lpstr>
      <vt:lpstr>方正书宋_GBK</vt:lpstr>
      <vt:lpstr>黑体</vt:lpstr>
      <vt:lpstr>华文隶书</vt:lpstr>
      <vt:lpstr>楷体</vt:lpstr>
      <vt:lpstr>隶书</vt:lpstr>
      <vt:lpstr>宋体</vt:lpstr>
      <vt:lpstr>Arial</vt:lpstr>
      <vt:lpstr>Calibri</vt:lpstr>
      <vt:lpstr>Times New Roman</vt:lpstr>
      <vt:lpstr>1_专业教辅课件Q:251490010</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106</cp:revision>
  <dcterms:created xsi:type="dcterms:W3CDTF">2020-07-20T09:37:23Z</dcterms:created>
  <dcterms:modified xsi:type="dcterms:W3CDTF">2024-09-27T01:33:03Z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