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47"/>
  </p:notesMasterIdLst>
  <p:sldIdLst>
    <p:sldId id="744" r:id="rId2"/>
    <p:sldId id="737" r:id="rId3"/>
    <p:sldId id="738" r:id="rId4"/>
    <p:sldId id="754" r:id="rId5"/>
    <p:sldId id="755" r:id="rId6"/>
    <p:sldId id="753" r:id="rId7"/>
    <p:sldId id="756" r:id="rId8"/>
    <p:sldId id="757" r:id="rId9"/>
    <p:sldId id="758" r:id="rId10"/>
    <p:sldId id="740" r:id="rId11"/>
    <p:sldId id="759" r:id="rId12"/>
    <p:sldId id="761" r:id="rId13"/>
    <p:sldId id="762" r:id="rId14"/>
    <p:sldId id="763" r:id="rId15"/>
    <p:sldId id="764" r:id="rId16"/>
    <p:sldId id="765" r:id="rId17"/>
    <p:sldId id="766" r:id="rId18"/>
    <p:sldId id="767" r:id="rId19"/>
    <p:sldId id="768" r:id="rId20"/>
    <p:sldId id="769" r:id="rId21"/>
    <p:sldId id="770" r:id="rId22"/>
    <p:sldId id="771" r:id="rId23"/>
    <p:sldId id="772" r:id="rId24"/>
    <p:sldId id="773" r:id="rId25"/>
    <p:sldId id="774" r:id="rId26"/>
    <p:sldId id="775" r:id="rId27"/>
    <p:sldId id="776" r:id="rId28"/>
    <p:sldId id="777" r:id="rId29"/>
    <p:sldId id="778" r:id="rId30"/>
    <p:sldId id="779" r:id="rId31"/>
    <p:sldId id="780" r:id="rId32"/>
    <p:sldId id="751" r:id="rId33"/>
    <p:sldId id="781" r:id="rId34"/>
    <p:sldId id="782" r:id="rId35"/>
    <p:sldId id="783" r:id="rId36"/>
    <p:sldId id="784" r:id="rId37"/>
    <p:sldId id="785" r:id="rId38"/>
    <p:sldId id="786" r:id="rId39"/>
    <p:sldId id="787" r:id="rId40"/>
    <p:sldId id="788" r:id="rId41"/>
    <p:sldId id="789" r:id="rId42"/>
    <p:sldId id="790" r:id="rId43"/>
    <p:sldId id="791" r:id="rId44"/>
    <p:sldId id="792" r:id="rId45"/>
    <p:sldId id="793" r:id="rId4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5841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4890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467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5971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3621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59635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297502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8.xml"/><Relationship Id="rId4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1981495" y="3318537"/>
            <a:ext cx="7568610" cy="2211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endParaRPr lang="en-US" altLang="zh-CN" sz="6000" dirty="0" smtClean="0">
              <a:solidFill>
                <a:srgbClr val="7030A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Thinking</a:t>
            </a:r>
            <a:endParaRPr lang="zh-CN" altLang="zh-CN" sz="60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496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must be athletes who are masters in their sports and also set good examples for others.(page 38)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他们必须是所在运动项目上的大师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并且是他人学习的楷模。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master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硕士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掌握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master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精通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控制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掌握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64893" y="1249393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精讲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7555"/>
            <a:ext cx="10807700" cy="62991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was a master of the English language.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她是位英语高手。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can be a master of myself in learning.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我可以做自己学习上的主人。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got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master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degree in economics.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我已获得了经济学硕士学位。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(4)Students are expected to master a second language.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学生们应该掌握一门第二语言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(5)He is in master of French.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他精通法语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1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 an example (for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树立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榜样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 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an example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set an example for us/set us an example.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他们给我们树立了榜样。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54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necessary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master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(master) a foreign language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(2)As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parents,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setting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(set) a good example for their kids helps a lot.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72805" y="2447999"/>
            <a:ext cx="244781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669052" y="2912097"/>
            <a:ext cx="244504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212580" y="3075278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3208483" y="3539376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231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掌握了汉语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这名外国学生与中国人交流没有困难。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master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Chinese,the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foreign student has no difficulty speaking to Chinese people.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我们的班长在遵守学校规则方面给我们树立了好的榜样。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Our monitor has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us in obeying the school rules.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0806" y="1890401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76461" y="2354499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830803" y="1890401"/>
            <a:ext cx="151216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1826458" y="2354499"/>
            <a:ext cx="151045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3420560" y="1888712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3416215" y="2352810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677211" y="3683141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672805" y="4147239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808140" y="3682029"/>
            <a:ext cx="88240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4803629" y="4146127"/>
            <a:ext cx="8814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755002" y="3682584"/>
            <a:ext cx="124244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5750491" y="4146682"/>
            <a:ext cx="124103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7062824" y="3682029"/>
            <a:ext cx="20228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7058313" y="4146127"/>
            <a:ext cx="20205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58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player,Lang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Ping brought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glory to her country.(page 38)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作为一名运动员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郎平为她的祖国赢得了诸多荣誉。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荣誉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尊敬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荣幸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尊敬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尊重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而受到尊敬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很荣幸做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of/in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为了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纪念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为向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表示敬意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很荣幸做某事。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1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87759"/>
            <a:ext cx="10807700" cy="543494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was a great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be invited to attend the opening ceremony.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很荣幸被邀请出席开幕式。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stadium was named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club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 chairman.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该体育场是为纪念该俱乐部的首任主席而命名的。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glad to see that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decided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us with your presence!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很高兴看到你已决定大驾光临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03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employee should be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great help to the manager.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is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be invited as an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honoured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guest.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(3)Madame Curie named it polonium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motherland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01197" y="1645897"/>
            <a:ext cx="13564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7196863" y="2109995"/>
            <a:ext cx="13548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904879" y="2837759"/>
            <a:ext cx="13564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1900545" y="3301857"/>
            <a:ext cx="13548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965345" y="2837759"/>
            <a:ext cx="273197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7961011" y="3301857"/>
            <a:ext cx="272887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372309" y="3974640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7368230" y="4438738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293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8775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team that Lang Ping had built was falling apart.(page 38)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由郎平一手打造的团队处于崩溃的边缘。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apart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破裂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破碎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崩溃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跌落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脱落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asleep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入睡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ill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生病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落后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跌倒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61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(1)One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year,through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several unhappy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events,his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dream fell apart.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有一年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发生了一系列不幸的事件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他的梦想破碎了。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(2)To 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surprise,the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player fell off the bike on the way.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使我们惊讶的是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那个选手中途从自行车上掉下来了。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child fell asleep in her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arms.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孩子在母亲的怀里睡着了。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64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suddenly fell ill before the match.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在比赛前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他突然生病了。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(5)If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study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hard,you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behind others.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如果你不努力学习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你就会落在别人的后面。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(6)Babies often fall down when they are learning to walk.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婴儿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学步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时常会跌倒。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12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9767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选词填空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583903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apart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off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asleep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ill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88004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(1)When some students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fell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,others would come to offer help.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(2)When I was learning to ride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horse,I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often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fell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(3)Be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careful.I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think this old chair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 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falling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apart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19397" y="2941521"/>
            <a:ext cx="26375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815540" y="3405619"/>
            <a:ext cx="2634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738978" y="4104183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8734881" y="4568281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7067939" y="4741103"/>
            <a:ext cx="2592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7063842" y="5205201"/>
            <a:ext cx="258935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071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79847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apart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off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asleep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ill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37599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4)His lessons are so lively that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fall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asleep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(5)Remember to drink plenty of water when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 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fall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ill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(6)The boy hit the tree too hard that 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fell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41697" y="2480273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8137720" y="2944371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9138911" y="3029519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9134655" y="3493617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523784" y="3599968"/>
            <a:ext cx="240295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7520042" y="4064066"/>
            <a:ext cx="24002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38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Jordan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skills were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impressive,but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mental strength that he showed made him unique.(page 38)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乔丹的球技令人赞叹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然而他所展示的精神力量使他成为一名独一无二的球星。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strength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力量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意志力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strengthen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巩固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79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3975"/>
            <a:ext cx="10807700" cy="417229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辨析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:strength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force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strength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指人体或物体内存在的力量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如体力、毅力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也可指长处、优势。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指外力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如武力、打击力、碰撞力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物理学中指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指人的精力、活力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物理学中指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指人的权力、势力、影响力、能力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以及物的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物理学中指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功率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46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713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 have the strength to stand up.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她连站起来的力气都没有。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settle the problem by force if necessary.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如果有必要的话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我们会用武力解决这个问题。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(3)Although she is over 70,she is still full of energy.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尽管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多岁了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她仍然精力充沛。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you,for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beyond my power.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我不能帮你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因为这件事超出了我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力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5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strength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force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的适当形式填空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 should make the most of wind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energy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(2)Some animals have the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see in the dark.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(3)English is his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strength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police had to use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force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hold back the crowd.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71932" y="2210683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7067939" y="2674781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276927" y="2797505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272830" y="3261603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3521909" y="3383215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3518031" y="3847313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41654" y="3912819"/>
            <a:ext cx="167189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4937463" y="4376917"/>
            <a:ext cx="1669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153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(5)The economy of our country is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strengthening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(strength).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(6)Please consider your own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strengths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(strength) and weaknesses first.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42367" y="1848791"/>
            <a:ext cx="38164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6538374" y="2312889"/>
            <a:ext cx="38121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606718" y="3005742"/>
            <a:ext cx="244781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602965" y="3469840"/>
            <a:ext cx="244504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56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can accept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failure;everyone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fails at something.(page 38)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我可以接受失败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每个人都会遭遇失败。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failure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失败的人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失灵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失败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不及格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出故障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衰退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46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97" y="205639"/>
            <a:ext cx="11375751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(1)Knowing what you are doing can reduce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risk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failure.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知道你正在干什么能降低失败的风险。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fact,Tom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thought of himself as a failure.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事实上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汤姆认为自己是一个失败者。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old lady died of heart failure.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这个老妇人死于心脏衰竭。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(4)Words failed me at that moment.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那一刻我无法表达自己的感受。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24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3572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1.legend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传奇故事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或人物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传说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athlete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运动员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运动健儿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master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主人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掌握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荣誉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尊敬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荣幸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medal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奖章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勋章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6.championship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锦标赛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冠军赛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冠军称号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7.captain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运动队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队长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船长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机长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76661" y="2213017"/>
            <a:ext cx="51845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372668" y="2677115"/>
            <a:ext cx="517870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96657" y="2767789"/>
            <a:ext cx="208406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792485" y="3231887"/>
            <a:ext cx="208170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96657" y="3353723"/>
            <a:ext cx="208406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792485" y="3817821"/>
            <a:ext cx="208170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796657" y="3938545"/>
            <a:ext cx="208406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792485" y="4402643"/>
            <a:ext cx="208170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96657" y="4496229"/>
            <a:ext cx="208406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792485" y="4960327"/>
            <a:ext cx="208170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3666040" y="5125611"/>
            <a:ext cx="51845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3662047" y="5589709"/>
            <a:ext cx="517870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2535428" y="5740000"/>
            <a:ext cx="51845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2531435" y="6204098"/>
            <a:ext cx="517870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横卷形 20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558690" y="1151855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认知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2" grpId="0" animBg="1"/>
      <p:bldP spid="14" grpId="0" animBg="1"/>
      <p:bldP spid="17" grpId="0" animBg="1"/>
      <p:bldP spid="1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failed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(come) to our party last night because of the heavy rain.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opening ceremony was a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failure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(fail), disappointing many comers.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(3)As we grow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old,our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eyesight is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failing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(fail).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84710" y="1810685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880717" y="2274783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6402104" y="2984329"/>
            <a:ext cx="244781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398351" y="3448427"/>
            <a:ext cx="244504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505056" y="4196963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6500959" y="4661061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319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9541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因为停电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会议不得不延期。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meeting had to be put off as a result of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failure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我从来不会忘记在父母生日时给他们打电话。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never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phone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parents on their birthdays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07178" y="1877103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8302833" y="2341201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9577461" y="1877103"/>
            <a:ext cx="151216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9573116" y="2341201"/>
            <a:ext cx="151045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10097" y="2402451"/>
            <a:ext cx="15345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05752" y="2866549"/>
            <a:ext cx="153278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103732" y="3626811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2099387" y="4090909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3357196" y="3625700"/>
            <a:ext cx="97064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3352735" y="4089798"/>
            <a:ext cx="9695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406825" y="3625700"/>
            <a:ext cx="1498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4402364" y="4089798"/>
            <a:ext cx="14965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954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8" grpId="0" animBg="1"/>
      <p:bldP spid="11" grpId="0" animBg="1"/>
      <p:bldP spid="13" grpId="0" animBg="1"/>
      <p:bldP spid="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句型剖析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had faced difficulties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before,and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knew that her young players could win if they worked together as a team.(page 38)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她曾面临过各种困难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她知道只要她这些年轻的球员们齐心协力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就能获胜。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连接的是两个并列句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第二个分句中的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引导的是宾语从句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引导的从句中含有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引导的条件状语从句。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5493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strongly believe that anything is possible if you make up your mind to do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我坚信如果你下定决心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一切皆有可能。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(2)If she gets up a little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earlier,she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time to eat breakfast at home.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如果早点起床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她就有时间在家里吃早餐。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10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told me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would stay there for a week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(2)She left in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hurry,but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friend insisted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she should stay to help us.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34204" y="2077449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229999" y="2541547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0193259" y="2068727"/>
            <a:ext cx="7771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10188669" y="2532825"/>
            <a:ext cx="7762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368288" y="3251093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8364083" y="3715191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545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9767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player who became known as “Air Jordan” changed basketball with his graceful moves and jumps.(page 38)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这位被称为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飞人乔丹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的球员用他那优雅的动作和跳跃改变了篮球运动。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关系代词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引导的是定语从句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修饰先行词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player,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在从句中做主语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在句中也可用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来引导。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05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boy who/that is standing under the tree is Tom.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站在树下的那个男孩是汤姆。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(2)Those who break the rules should be punished.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违反规则的人应该受到惩罚。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42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Brown is talking with a young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  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who/that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wears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pair of glasses.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to own a friend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who/that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believe in me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78474" y="2325499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8074377" y="2789597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639941" y="3477627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636063" y="3941725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882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2942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1.Some of the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运动员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have injuries because of the hard training.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2.Li Ming was chosen as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队长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the school soccer team.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3.Although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young,he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person with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决心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4.As a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art,he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still learns from other artists.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67291" y="1943943"/>
            <a:ext cx="163217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athletes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350009" y="3098821"/>
            <a:ext cx="158569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captain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47290" y="4269219"/>
            <a:ext cx="277031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determination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294143" y="4870020"/>
            <a:ext cx="148848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master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4905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59681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5.He won several gold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奖牌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his sports career.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6.The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受伤者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the accident were sent to the nearby hospital.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7.The little girl was too weak to have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力量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 lift the heavy box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8.Never give up when facing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006618" y="615309"/>
            <a:ext cx="151836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medals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088629" y="1778907"/>
            <a:ext cx="157825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injured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787771" y="2962565"/>
            <a:ext cx="173855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strength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049069" y="4125203"/>
            <a:ext cx="14419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failure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16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15751"/>
            <a:ext cx="10807700" cy="54349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1.glory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荣誉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赞美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glorious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光荣的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2.determination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决心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决定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determine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决心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决定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3.injure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使受伤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损害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injury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伤害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损伤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injured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受伤的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有伤的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4.graceful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优美的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优雅的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gracefully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优雅地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5.strength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力量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强壮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strengthen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i="1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6.failure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失败的人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fail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03840" y="805120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5299962" y="1269218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012387" y="1845282"/>
            <a:ext cx="345250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008509" y="2309380"/>
            <a:ext cx="34485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973121" y="2410812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968949" y="2874910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945336" y="2954378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941359" y="3418476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981037" y="3496655"/>
            <a:ext cx="258831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5977061" y="3960753"/>
            <a:ext cx="258538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850425" y="4015392"/>
            <a:ext cx="267870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4846449" y="4479490"/>
            <a:ext cx="26756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999604" y="4545715"/>
            <a:ext cx="243518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995491" y="5009813"/>
            <a:ext cx="243242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6867386" y="5008702"/>
            <a:ext cx="137459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6862673" y="5472800"/>
            <a:ext cx="137304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788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2" grpId="0" animBg="1"/>
      <p:bldP spid="15" grpId="0" animBg="1"/>
      <p:bldP spid="19" grpId="0" animBg="1"/>
      <p:bldP spid="2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215751"/>
            <a:ext cx="10807700" cy="55018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1.Helen has set an excellent example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 of us.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be invited to give you a talk.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3.David is fat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strong,and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has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(strong) to do this hard work.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4.To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joy,my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father is determined ______________(give) up smoking.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5.My father is reading a magazine on health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561237" y="791815"/>
            <a:ext cx="6286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160637" y="1378389"/>
            <a:ext cx="6286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an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536162" y="1989080"/>
            <a:ext cx="173855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strength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470828" y="3169061"/>
            <a:ext cx="143821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to </a:t>
            </a:r>
            <a:r>
              <a:rPr lang="en-US" altLang="zh-CN" dirty="0" smtClean="0">
                <a:ea typeface="宋体" panose="02010600030101010101" pitchFamily="2" charset="-122"/>
              </a:rPr>
              <a:t>give 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9274715" y="4352874"/>
            <a:ext cx="140455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fitness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2014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1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6.The businessman has achieved great success in his business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but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fail).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 am surprised to hear that he got badly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injure) in a motorcar accident.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8.We were impressed with his works as well as his great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determine)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realise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dream.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824933" y="1533338"/>
            <a:ext cx="14419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failure 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425333" y="2123079"/>
            <a:ext cx="157825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injured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65951" y="3878948"/>
            <a:ext cx="277031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determination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4270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80559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1927" y="812835"/>
            <a:ext cx="11447759" cy="6832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 an example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apart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lose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give up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known as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160352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young man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successful architect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the bike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repaired,for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volunteers have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offer some social services when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doctor asked the patient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smoking.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encouraged not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 although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face great challenges.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104853" y="1633902"/>
            <a:ext cx="231666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is known </a:t>
            </a:r>
            <a:r>
              <a:rPr lang="en-US" altLang="zh-CN" dirty="0" smtClean="0">
                <a:ea typeface="宋体" panose="02010600030101010101" pitchFamily="2" charset="-122"/>
              </a:rPr>
              <a:t>as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564314" y="2207858"/>
            <a:ext cx="24625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falling </a:t>
            </a:r>
            <a:r>
              <a:rPr lang="en-US" altLang="zh-CN" dirty="0" smtClean="0">
                <a:ea typeface="宋体" panose="02010600030101010101" pitchFamily="2" charset="-122"/>
              </a:rPr>
              <a:t>apart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989870" y="2803891"/>
            <a:ext cx="286328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set an </a:t>
            </a:r>
            <a:r>
              <a:rPr lang="en-US" altLang="zh-CN" dirty="0" smtClean="0">
                <a:ea typeface="宋体" panose="02010600030101010101" pitchFamily="2" charset="-122"/>
              </a:rPr>
              <a:t>example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421512" y="3960454"/>
            <a:ext cx="199605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to give </a:t>
            </a:r>
            <a:r>
              <a:rPr lang="en-US" altLang="zh-CN" dirty="0" smtClean="0">
                <a:ea typeface="宋体" panose="02010600030101010101" pitchFamily="2" charset="-122"/>
              </a:rPr>
              <a:t>up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545013" y="4554782"/>
            <a:ext cx="425308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to lose heart/to give </a:t>
            </a:r>
            <a:r>
              <a:rPr lang="en-US" altLang="zh-CN" dirty="0" smtClean="0">
                <a:ea typeface="宋体" panose="02010600030101010101" pitchFamily="2" charset="-122"/>
              </a:rPr>
              <a:t>up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6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03783"/>
            <a:ext cx="10807700" cy="49109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四、课文语篇填空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Lang Ping,1.______________ is loved by fans at home and abroad,2.______________(lead) the China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women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volleyball team to medals at world championships and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Olympics.When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team was preparing 3. ______________  the 2015 World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Cup,her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determine) was tested.5.______________ losing two important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players,she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lose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heart.Instead,they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won the gold medal.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744813" y="1100867"/>
            <a:ext cx="10166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who 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800196" y="1699453"/>
            <a:ext cx="70884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led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785373" y="2880047"/>
            <a:ext cx="70884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for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184973" y="3456111"/>
            <a:ext cx="266771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determination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280315" y="4045080"/>
            <a:ext cx="182453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Although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174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6" grpId="0"/>
      <p:bldP spid="17" grpId="0"/>
      <p:bldP spid="1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for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Michael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Jordan,not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only were his skills 6.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(impress) but his mental strength made 7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he) unique.8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learn) from his failures is the secret to his success and he would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even 9.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(hard) after losing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games.He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started a club in Chicago and it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______________ (help) the youngsters since 1996.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034860" y="823345"/>
            <a:ext cx="21505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impressive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372312" y="1402506"/>
            <a:ext cx="97013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him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376661" y="1993553"/>
            <a:ext cx="190629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Learning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209309" y="2560485"/>
            <a:ext cx="148848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harder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36501" y="3737053"/>
            <a:ext cx="320472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has been </a:t>
            </a:r>
            <a:r>
              <a:rPr lang="en-US" altLang="zh-CN" dirty="0" smtClean="0">
                <a:ea typeface="宋体" panose="02010600030101010101" pitchFamily="2" charset="-122"/>
              </a:rPr>
              <a:t>helping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17188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96257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 example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树立榜样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2.fall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apart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破裂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破碎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崩溃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heart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丧失信心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泄气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4.give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投降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home and abroad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在国内外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6.because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2145" y="1291207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837800" y="1755305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435669" y="1931424"/>
            <a:ext cx="189150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1431730" y="2395522"/>
            <a:ext cx="18893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47197" y="2464851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842919" y="2928949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584573" y="3094309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1580295" y="3558407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784432" y="3637382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780087" y="4101480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236990" y="4211352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2232645" y="4675450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793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4134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一、快速浏览课文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将段落与其主旨大意相匹配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Paragraph 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a.Michael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Jordan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sports career.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Paragraph 2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glory Lang Ping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brought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our country as a player and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coach.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664693" y="2653513"/>
            <a:ext cx="1440160" cy="5760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2592685" y="2725521"/>
            <a:ext cx="1512168" cy="5760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ChangeAspect="1"/>
          </p:cNvSpPr>
          <p:nvPr/>
        </p:nvSpPr>
        <p:spPr>
          <a:xfrm>
            <a:off x="4617980" y="503783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阅读</a:t>
            </a:r>
            <a:r>
              <a:rPr lang="zh-CN" altLang="zh-CN" dirty="0" smtClean="0">
                <a:solidFill>
                  <a:schemeClr val="tx1"/>
                </a:solidFill>
              </a:rPr>
              <a:t>自测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25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1.Before the 2015 World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Cup,the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China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women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volleyball team was facing a big challenge because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A.Lang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Ping was injured badly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team captain had to retire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would play against a tough team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lost two important players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4548158"/>
            <a:ext cx="595035" cy="6468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32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758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2.For Michael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Jordan,we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know that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known as “Air Jordan” because he always found a way to win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thinks failure is the mother of success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C.it was his graceful moves and jumps that made him unique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lost heart faced with failure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8429" y="2510489"/>
            <a:ext cx="595035" cy="6468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32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6692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5429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3.According 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passage,Lang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Ping and Michael Jordan have something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common,that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worked as a player and a coach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started clubs to help young people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 up in face of difficulties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considered teamwork to be important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31832" y="3130560"/>
            <a:ext cx="595035" cy="6468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32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286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</TotalTime>
  <Words>1612</Words>
  <Application>Microsoft Office PowerPoint</Application>
  <PresentationFormat>自定义</PresentationFormat>
  <Paragraphs>281</Paragraphs>
  <Slides>45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57" baseType="lpstr">
      <vt:lpstr>NEU-BZ-S92</vt:lpstr>
      <vt:lpstr>方正书宋_GBK</vt:lpstr>
      <vt:lpstr>黑体</vt:lpstr>
      <vt:lpstr>华文琥珀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100</cp:revision>
  <dcterms:created xsi:type="dcterms:W3CDTF">2020-07-20T09:37:23Z</dcterms:created>
  <dcterms:modified xsi:type="dcterms:W3CDTF">2024-09-27T01:25:39Z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