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notesMasterIdLst>
    <p:notesMasterId r:id="rId15"/>
  </p:notesMasterIdLst>
  <p:sldIdLst>
    <p:sldId id="744" r:id="rId2"/>
    <p:sldId id="737" r:id="rId3"/>
    <p:sldId id="738" r:id="rId4"/>
    <p:sldId id="745" r:id="rId5"/>
    <p:sldId id="746" r:id="rId6"/>
    <p:sldId id="747" r:id="rId7"/>
    <p:sldId id="748" r:id="rId8"/>
    <p:sldId id="749" r:id="rId9"/>
    <p:sldId id="750" r:id="rId10"/>
    <p:sldId id="751" r:id="rId11"/>
    <p:sldId id="752" r:id="rId12"/>
    <p:sldId id="740" r:id="rId13"/>
    <p:sldId id="753" r:id="rId14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D85C00"/>
    <a:srgbClr val="34AC8B"/>
    <a:srgbClr val="009A46"/>
    <a:srgbClr val="FF9933"/>
    <a:srgbClr val="FF3399"/>
    <a:srgbClr val="FF7C80"/>
    <a:srgbClr val="FFFFFF"/>
    <a:srgbClr val="C6A7DD"/>
    <a:srgbClr val="9E5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5468" autoAdjust="0"/>
  </p:normalViewPr>
  <p:slideViewPr>
    <p:cSldViewPr>
      <p:cViewPr varScale="1">
        <p:scale>
          <a:sx n="97" d="100"/>
          <a:sy n="97" d="100"/>
        </p:scale>
        <p:origin x="504" y="78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029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0016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3338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01107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635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6448380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云形 13">
            <a:hlinkClick r:id="rId8" action="ppaction://hlinksldjump">
              <a:snd r:embed="rId9" name="camera.wav"/>
            </a:hlinkClick>
          </p:cNvPr>
          <p:cNvSpPr/>
          <p:nvPr userDrawn="1"/>
        </p:nvSpPr>
        <p:spPr>
          <a:xfrm>
            <a:off x="10657979" y="0"/>
            <a:ext cx="864096" cy="624061"/>
          </a:xfrm>
          <a:prstGeom prst="cloud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导航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209653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445594" y="3535201"/>
            <a:ext cx="10640412" cy="18651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4800" dirty="0">
                <a:solidFill>
                  <a:srgbClr val="7030A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Section</a:t>
            </a:r>
            <a:r>
              <a:rPr lang="en-US" altLang="zh-CN" sz="4800" dirty="0">
                <a:solidFill>
                  <a:srgbClr val="7030A0"/>
                </a:solidFill>
                <a:latin typeface="NEU-BZ-S92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4800" dirty="0">
                <a:solidFill>
                  <a:srgbClr val="7030A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Ⅴ</a:t>
            </a:r>
            <a:r>
              <a:rPr lang="zh-CN" altLang="zh-CN" sz="4800" dirty="0">
                <a:solidFill>
                  <a:srgbClr val="7030A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4800" dirty="0">
                <a:solidFill>
                  <a:srgbClr val="7030A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Assessing</a:t>
            </a:r>
            <a:r>
              <a:rPr lang="en-US" altLang="zh-CN" sz="4800" dirty="0">
                <a:solidFill>
                  <a:srgbClr val="7030A0"/>
                </a:solidFill>
                <a:latin typeface="NEU-BZ-S92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4800" dirty="0">
                <a:solidFill>
                  <a:srgbClr val="7030A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sz="4800" dirty="0">
                <a:solidFill>
                  <a:srgbClr val="7030A0"/>
                </a:solidFill>
                <a:latin typeface="NEU-BZ-S92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4800" dirty="0">
                <a:solidFill>
                  <a:srgbClr val="7030A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Progress</a:t>
            </a:r>
            <a:r>
              <a:rPr lang="en-US" altLang="zh-CN" sz="4800" dirty="0">
                <a:solidFill>
                  <a:srgbClr val="7030A0"/>
                </a:solidFill>
                <a:latin typeface="NEU-BZ-S92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endParaRPr lang="en-US" altLang="zh-CN" sz="4800" dirty="0" smtClean="0">
              <a:solidFill>
                <a:srgbClr val="7030A0"/>
              </a:solidFill>
              <a:latin typeface="NEU-BZ-S92"/>
              <a:ea typeface="华文隶书" panose="0201080004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4800" dirty="0" smtClean="0">
                <a:solidFill>
                  <a:srgbClr val="7030A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sz="4800" dirty="0" smtClean="0">
                <a:solidFill>
                  <a:srgbClr val="7030A0"/>
                </a:solidFill>
                <a:latin typeface="NEU-BZ-S92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4800" dirty="0">
                <a:solidFill>
                  <a:srgbClr val="7030A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Video</a:t>
            </a:r>
            <a:r>
              <a:rPr lang="en-US" altLang="zh-CN" sz="4800" dirty="0">
                <a:solidFill>
                  <a:srgbClr val="7030A0"/>
                </a:solidFill>
                <a:latin typeface="NEU-BZ-S92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4800" dirty="0">
                <a:solidFill>
                  <a:srgbClr val="7030A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endParaRPr lang="zh-CN" altLang="zh-CN" sz="4800" dirty="0">
              <a:solidFill>
                <a:srgbClr val="7030A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42827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43177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表达交流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Asking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clarification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1.Do you mean...?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你的意思是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2.Does that mean...?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那意味着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sorry.Would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 mind repeating...?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对不起。你介意重复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吗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61950" y="398508"/>
            <a:ext cx="184731" cy="6555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1061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43177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4.So am I right in saying...?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那么我说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对吗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sorry.What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does...mean?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对不起。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是什么意思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6.I beg your pardon.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请你再说一遍。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7.So what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really saying is...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那你实际想说的是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175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横卷形 2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词  汇  串  记</a:t>
            </a:r>
            <a:endParaRPr lang="zh-CN" altLang="zh-CN" sz="40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992783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 are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varieties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 languages in the world spoken by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billions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people.Our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native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language Chinese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which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also called mother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tongue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,has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largest number of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speakers.Chinese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dates back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thousands of years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ago.It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often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referred to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 Han because it became popular during the Han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Dynasty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.Chinese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characters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not only connect us with people from long ago but also have developed into an art form—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calligraphy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.Learning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Chinese calligraphy will increase your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appreciation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 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b="0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culture.</a:t>
            </a:r>
            <a:endParaRPr lang="zh-CN" altLang="zh-CN" b="0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104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22191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横卷形 2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1295871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单  元  小  结</a:t>
            </a:r>
            <a:endParaRPr lang="zh-CN" altLang="zh-CN" sz="4000" dirty="0"/>
          </a:p>
        </p:txBody>
      </p:sp>
      <p:sp>
        <p:nvSpPr>
          <p:cNvPr id="4" name="横卷形 3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2880047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词  汇  串  记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916960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横卷形 10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/>
              <a:t>单  元  小  结</a:t>
            </a:r>
            <a:endParaRPr lang="zh-CN" altLang="zh-CN" sz="4000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361950" y="92571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宋体" panose="02010600030101010101" pitchFamily="2" charset="-122"/>
              </a:rPr>
              <a:t>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重点单词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1.refer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提到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参考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查阅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查阅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求助于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  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reference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指称关系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参考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2.symbol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符号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象征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ea typeface="宋体" panose="02010600030101010101" pitchFamily="2" charset="-122"/>
                <a:cs typeface="Times New Roman" panose="02020603050405020304" pitchFamily="18" charset="0"/>
              </a:rPr>
              <a:t>symbolise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象征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的象征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代表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3.variety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植物、语言等的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变体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异体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多样化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   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various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各种不同的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各种各样的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4.global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全球的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全世界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globe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球体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球状物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36501" y="2160365"/>
            <a:ext cx="2022989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932508" y="2624463"/>
            <a:ext cx="20206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936956" y="3373495"/>
            <a:ext cx="244781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/>
          <p:cNvCxnSpPr/>
          <p:nvPr/>
        </p:nvCxnSpPr>
        <p:spPr>
          <a:xfrm>
            <a:off x="933203" y="3837593"/>
            <a:ext cx="244504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919136" y="4486137"/>
            <a:ext cx="183908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连接符 17"/>
          <p:cNvCxnSpPr/>
          <p:nvPr/>
        </p:nvCxnSpPr>
        <p:spPr>
          <a:xfrm>
            <a:off x="915039" y="4950235"/>
            <a:ext cx="18369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915039" y="5707199"/>
            <a:ext cx="183908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连接符 19"/>
          <p:cNvCxnSpPr/>
          <p:nvPr/>
        </p:nvCxnSpPr>
        <p:spPr>
          <a:xfrm>
            <a:off x="910942" y="6171297"/>
            <a:ext cx="18369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527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7" grpId="0" animBg="1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8775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5.appreciate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欣赏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重视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感激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领会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增值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  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appreciation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欣赏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感激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6.equal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同等的人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相等物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相同的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同样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  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equally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adv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平等地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同样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equality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平等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均等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7.demand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要求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需求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强烈要求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需要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查问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demanding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要求高的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费力的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8.description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描写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文字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形容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describe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描述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63239" y="976309"/>
            <a:ext cx="263755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959382" y="1440407"/>
            <a:ext cx="263457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907525" y="2138604"/>
            <a:ext cx="183993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903532" y="2602702"/>
            <a:ext cx="183785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879243" y="2734170"/>
            <a:ext cx="228950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875251" y="3198268"/>
            <a:ext cx="228691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940493" y="3907223"/>
            <a:ext cx="280432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936501" y="4371321"/>
            <a:ext cx="280114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872659" y="5036820"/>
            <a:ext cx="228950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868667" y="5500918"/>
            <a:ext cx="228691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0275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1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3177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宋体" panose="02010600030101010101" pitchFamily="2" charset="-122"/>
              </a:rPr>
              <a:t>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重点短语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1.attitude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to/towards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的态度或看法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2.refer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指的是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描述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提到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查阅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ups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downs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浮沉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兴衰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荣辱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4.date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(to...)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追溯到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5.by means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通过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方式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手段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6.regard...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看作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7.be equal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胜任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206280" y="1050375"/>
            <a:ext cx="263755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2202423" y="1514473"/>
            <a:ext cx="263457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1732976" y="1658217"/>
            <a:ext cx="11378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1728589" y="2122315"/>
            <a:ext cx="113653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864946" y="2275705"/>
            <a:ext cx="125159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860624" y="2739803"/>
            <a:ext cx="125018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3022332" y="2275705"/>
            <a:ext cx="183246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3018338" y="2739803"/>
            <a:ext cx="183039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1654315" y="2828969"/>
            <a:ext cx="151443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1650142" y="3293067"/>
            <a:ext cx="151272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2534989" y="3446457"/>
            <a:ext cx="11378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2530602" y="3910555"/>
            <a:ext cx="113653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2317727" y="4012425"/>
            <a:ext cx="11378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/>
          <p:cNvCxnSpPr/>
          <p:nvPr/>
        </p:nvCxnSpPr>
        <p:spPr>
          <a:xfrm>
            <a:off x="2313340" y="4476523"/>
            <a:ext cx="113653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2319798" y="4586545"/>
            <a:ext cx="11378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连接符 17"/>
          <p:cNvCxnSpPr/>
          <p:nvPr/>
        </p:nvCxnSpPr>
        <p:spPr>
          <a:xfrm>
            <a:off x="2315411" y="5050643"/>
            <a:ext cx="113653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3491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9" grpId="0" animBg="1"/>
      <p:bldP spid="11" grpId="0" animBg="1"/>
      <p:bldP spid="13" grpId="0" animBg="1"/>
      <p:bldP spid="15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655911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(great) demand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很大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需求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9.relate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涉及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谈到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10.point of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view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观点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看法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14001" y="1746621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809656" y="2210719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1883363" y="2301429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1879018" y="2765527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2419825" y="2914674"/>
            <a:ext cx="156322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2415700" y="3378772"/>
            <a:ext cx="156146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29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7579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宋体" panose="02010600030101010101" pitchFamily="2" charset="-122"/>
              </a:rPr>
              <a:t>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重点句型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1.no matter+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特殊疑问词引导的让步状语从句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Even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today,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matter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Chinese people live or what dialect they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speak,they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all still communicate in writing.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即使在今天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不论住在哪里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也不论说何种方言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中国人仍然能通过书写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文字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进行交流。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81927" y="1810933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2577582" y="2275031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3839858" y="1817817"/>
            <a:ext cx="208065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3836025" y="2281915"/>
            <a:ext cx="207830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6006152" y="1810933"/>
            <a:ext cx="1771109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6002319" y="2275031"/>
            <a:ext cx="176910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5771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19807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2.the+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比较级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,the+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比较级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 was exercise for the brain;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more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NEU-BZ-S92" panose="02020503000000020003" pitchFamily="18" charset="-122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learnt of a language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the     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NEU-BZ-S92" panose="02020503000000020003" pitchFamily="18" charset="-12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brain would grow.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这是对大脑的锻炼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我对一门语言了解得越多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我的大脑就越发达。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617021" y="1377711"/>
            <a:ext cx="19442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5612676" y="1841809"/>
            <a:ext cx="194201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7672573" y="1381517"/>
            <a:ext cx="19442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4" name="直接连接符 23"/>
          <p:cNvCxnSpPr/>
          <p:nvPr/>
        </p:nvCxnSpPr>
        <p:spPr>
          <a:xfrm>
            <a:off x="7668228" y="1845615"/>
            <a:ext cx="194201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4191038" y="1973439"/>
            <a:ext cx="19442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6" name="直接连接符 25"/>
          <p:cNvCxnSpPr/>
          <p:nvPr/>
        </p:nvCxnSpPr>
        <p:spPr>
          <a:xfrm>
            <a:off x="4186693" y="2437537"/>
            <a:ext cx="194201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>
            <a:off x="6246590" y="1977245"/>
            <a:ext cx="19442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8" name="直接连接符 27"/>
          <p:cNvCxnSpPr/>
          <p:nvPr/>
        </p:nvCxnSpPr>
        <p:spPr>
          <a:xfrm>
            <a:off x="6242245" y="2441343"/>
            <a:ext cx="194201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5456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3" grpId="0" animBg="1"/>
      <p:bldP spid="25" grpId="0" animBg="1"/>
      <p:bldP spid="2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4779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宋体" panose="02010600030101010101" pitchFamily="2" charset="-122"/>
              </a:rPr>
              <a:t>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重点语法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定语从句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(2)——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关系副词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ll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never forget the time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when/during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 visited the Great Wall.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2.The apartment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where/in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 lived was very small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3.That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reason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why/for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left the company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199475" y="1924569"/>
            <a:ext cx="410046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5195483" y="2388667"/>
            <a:ext cx="409582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3528789" y="3044647"/>
            <a:ext cx="345638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3524796" y="3508745"/>
            <a:ext cx="345247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3987022" y="4258511"/>
            <a:ext cx="314216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3982851" y="4722609"/>
            <a:ext cx="313861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5194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</p:bldLst>
  </p:timing>
</p:sld>
</file>

<file path=ppt/theme/theme1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484</TotalTime>
  <Words>263</Words>
  <Application>Microsoft Office PowerPoint</Application>
  <PresentationFormat>自定义</PresentationFormat>
  <Paragraphs>64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4" baseType="lpstr">
      <vt:lpstr>NEU-BZ-S92</vt:lpstr>
      <vt:lpstr>方正书宋_GBK</vt:lpstr>
      <vt:lpstr>黑体</vt:lpstr>
      <vt:lpstr>华文隶书</vt:lpstr>
      <vt:lpstr>楷体</vt:lpstr>
      <vt:lpstr>隶书</vt:lpstr>
      <vt:lpstr>宋体</vt:lpstr>
      <vt:lpstr>Arial</vt:lpstr>
      <vt:lpstr>Calibri</vt:lpstr>
      <vt:lpstr>Times New Roman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91</cp:revision>
  <dcterms:created xsi:type="dcterms:W3CDTF">2020-07-20T09:37:23Z</dcterms:created>
  <dcterms:modified xsi:type="dcterms:W3CDTF">2024-09-27T02:41:43Z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