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57"/>
  </p:notesMasterIdLst>
  <p:sldIdLst>
    <p:sldId id="744" r:id="rId2"/>
    <p:sldId id="737" r:id="rId3"/>
    <p:sldId id="738" r:id="rId4"/>
    <p:sldId id="754" r:id="rId5"/>
    <p:sldId id="755" r:id="rId6"/>
    <p:sldId id="756" r:id="rId7"/>
    <p:sldId id="753" r:id="rId8"/>
    <p:sldId id="757" r:id="rId9"/>
    <p:sldId id="740" r:id="rId10"/>
    <p:sldId id="758" r:id="rId11"/>
    <p:sldId id="759" r:id="rId12"/>
    <p:sldId id="760" r:id="rId13"/>
    <p:sldId id="761" r:id="rId14"/>
    <p:sldId id="762" r:id="rId15"/>
    <p:sldId id="763" r:id="rId16"/>
    <p:sldId id="765" r:id="rId17"/>
    <p:sldId id="766" r:id="rId18"/>
    <p:sldId id="767" r:id="rId19"/>
    <p:sldId id="805" r:id="rId20"/>
    <p:sldId id="768" r:id="rId21"/>
    <p:sldId id="769" r:id="rId22"/>
    <p:sldId id="770" r:id="rId23"/>
    <p:sldId id="771" r:id="rId24"/>
    <p:sldId id="772" r:id="rId25"/>
    <p:sldId id="774" r:id="rId26"/>
    <p:sldId id="775" r:id="rId27"/>
    <p:sldId id="776" r:id="rId28"/>
    <p:sldId id="777" r:id="rId29"/>
    <p:sldId id="778" r:id="rId30"/>
    <p:sldId id="779" r:id="rId31"/>
    <p:sldId id="780" r:id="rId32"/>
    <p:sldId id="782" r:id="rId33"/>
    <p:sldId id="783" r:id="rId34"/>
    <p:sldId id="784" r:id="rId35"/>
    <p:sldId id="785" r:id="rId36"/>
    <p:sldId id="786" r:id="rId37"/>
    <p:sldId id="787" r:id="rId38"/>
    <p:sldId id="788" r:id="rId39"/>
    <p:sldId id="789" r:id="rId40"/>
    <p:sldId id="790" r:id="rId41"/>
    <p:sldId id="791" r:id="rId42"/>
    <p:sldId id="751" r:id="rId43"/>
    <p:sldId id="792" r:id="rId44"/>
    <p:sldId id="793" r:id="rId45"/>
    <p:sldId id="794" r:id="rId46"/>
    <p:sldId id="795" r:id="rId47"/>
    <p:sldId id="796" r:id="rId48"/>
    <p:sldId id="797" r:id="rId49"/>
    <p:sldId id="798" r:id="rId50"/>
    <p:sldId id="799" r:id="rId51"/>
    <p:sldId id="800" r:id="rId52"/>
    <p:sldId id="801" r:id="rId53"/>
    <p:sldId id="802" r:id="rId54"/>
    <p:sldId id="803" r:id="rId55"/>
    <p:sldId id="804" r:id="rId5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5468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0106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5600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5092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03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684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1055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12653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4387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7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981495" y="3380035"/>
            <a:ext cx="7568610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Ⅱ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Thinking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367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(1)Life is filled with challenges.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生活充满挑战。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mountain is a great challenge even to/for the most experienced climbers.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即使对有经验的登山者来说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这座山也是很大的挑战。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3)I kept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practising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until I became confident enough to challenge the good players.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我一直不断练习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直至我有足够的信心向优秀选手挑战。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95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challenged him to a game of chess.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我向他挑战下一盘国际象棋。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challenge the data.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我对这些资料没有异议。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20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(1)This job offers 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real challenge.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(2)Mike found a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challenging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(challenge) job as a computer programmer.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午饭后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凯里硬逼着我进行一场网球比赛。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After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lunch,Carey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challenged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tennis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03239" y="1501633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398833" y="1965731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600020" y="2149705"/>
            <a:ext cx="276935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596577" y="2613803"/>
            <a:ext cx="276622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971767" y="4499111"/>
            <a:ext cx="229116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967231" y="4963209"/>
            <a:ext cx="228857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349214" y="4499666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6344808" y="4963764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483180" y="4499111"/>
            <a:ext cx="9714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7478719" y="4963209"/>
            <a:ext cx="97031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8501898" y="4499666"/>
            <a:ext cx="6435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8497341" y="4963764"/>
            <a:ext cx="6427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9198274" y="4499111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9193929" y="4963209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331090" y="5036722"/>
            <a:ext cx="80218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326534" y="5500820"/>
            <a:ext cx="80127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205421" y="5036167"/>
            <a:ext cx="153127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1201077" y="5500265"/>
            <a:ext cx="15295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85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20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know that Chinese is a very difficult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language,but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hope to be fluent when I graduate.(page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我知道中文是一门非常难学的语言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但我希望毕业时能说一口流利的汉语。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graduate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毕业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学位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毕业生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graduate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毕业于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graduate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毕业于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专业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graduation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毕业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毕业典礼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60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1)He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 graduate of Harvard University.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他是哈佛大学的毕业生。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graduated in physics from Cambridge University.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他毕业于剑桥大学物理学专业。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college graduated 500 students last year.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去年有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名学生从这所学院毕业。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girl got a graduation certificate at last.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这个女孩最后获得了毕业证书。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732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-13377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(1)It was my first job after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graduation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(graduate).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all graduated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Tsinghua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University last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(3)My brother hopes to graduate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law,so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as to become a lawyer.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27735" y="1136905"/>
            <a:ext cx="26375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5423878" y="1601003"/>
            <a:ext cx="26345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603251" y="1680695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599079" y="2144793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498602" y="2839413"/>
            <a:ext cx="11209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6494135" y="3303511"/>
            <a:ext cx="111972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>
            <a:spLocks noChangeAspect="1"/>
          </p:cNvSpPr>
          <p:nvPr/>
        </p:nvSpPr>
        <p:spPr>
          <a:xfrm>
            <a:off x="361950" y="393692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他去年从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初中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毕业。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graduated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junior high school last year.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96830" y="5214854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792485" y="5678952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081484" y="5214854"/>
            <a:ext cx="251759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2077899" y="5678952"/>
            <a:ext cx="251474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4714930" y="5214696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4710893" y="5678794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49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7" grpId="0" animBg="1"/>
      <p:bldP spid="19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63670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adviser recommended that I should sign up for advanced literature because I like English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good at it.(page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我的指导老师建议我选修高级文学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因为我喜欢英语而且成绩不错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4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9831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recommend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建议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推荐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recommend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建议做某事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recommend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建议某人做某事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recommend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(should)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应该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recommend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把某物推荐给某人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recommendation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推荐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正式建议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33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575791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know what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read.Can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recommend anything?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我不知道该读什么。你能推荐点什么吗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recommend reading the novel before watching the movie.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我建议先看小说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再去看电影。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67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recommend that he (should) see a doctor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recommend him to see a doctor.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我建议他去看医生。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(4)We chose the hotel on their recommendation.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我们根据他们的推荐选了这家旅店。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9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黑体" panose="02010609060101010101" pitchFamily="49" charset="-122"/>
                <a:cs typeface="Times New Roman" panose="02020603050405020304" pitchFamily="18" charset="0"/>
              </a:rPr>
              <a:t>考点警示</a:t>
            </a:r>
            <a:endParaRPr lang="zh-CN" altLang="zh-CN" dirty="0">
              <a:solidFill>
                <a:srgbClr val="000000"/>
              </a:solidFill>
              <a:latin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坚持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(insist)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二命令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order,command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三建议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advise,suggest,propose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demand,require,request,desire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此类动词在接从句时常用虚拟语气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(should+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动词原形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),should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可省略。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11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sign up (for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报名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参加课程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+up”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构成的常用短语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sign(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使某人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签约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受雇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拿起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占用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时间、空间等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pick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拾起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偶然习得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身体恢复健康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露面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构成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编写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6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better sign up for the course in advance.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你最好提前报名参加课程。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ready to sign up for the mid-July group.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我准备报名参加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月中旬的那个团。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49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(1)Eye doctors recommend that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 eye exam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(should)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(be) at the age of six months old.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doctor recommended me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(take) a long rest.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recommend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(meet) him first.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thinking of signing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for a yoga course.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(5)Ten people signed up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trip to Paris.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2445" y="2077425"/>
            <a:ext cx="23042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8452" y="2541523"/>
            <a:ext cx="23016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312957" y="2610457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308980" y="3074555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676782" y="3847681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3672805" y="4311779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342215" y="4413955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5337937" y="4878053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4876299" y="4963797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4872094" y="5427895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20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30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我把这本书推荐给对艺术感兴趣的人。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recommend this book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(7)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她被一位同事推荐担任这一职务。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recommended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post by a colleague.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40957" y="1335227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5036367" y="1799325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5967912" y="1335227"/>
            <a:ext cx="166587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963824" y="1799325"/>
            <a:ext cx="16639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734682" y="1335227"/>
            <a:ext cx="125159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7730360" y="1799325"/>
            <a:ext cx="125018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9087173" y="1335227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9082583" y="1799325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83630" y="1889775"/>
            <a:ext cx="166587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79542" y="2353873"/>
            <a:ext cx="166399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2175581" y="1892492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2170991" y="2356590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3060561" y="1888664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3056174" y="2352762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79596" y="3056979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875251" y="3521077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136048" y="3056979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2131661" y="3521077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3355840" y="3056979"/>
            <a:ext cx="298126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3351752" y="3521077"/>
            <a:ext cx="297788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6419077" y="3038181"/>
            <a:ext cx="120874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6414487" y="3502279"/>
            <a:ext cx="120737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矩形 25"/>
          <p:cNvSpPr>
            <a:spLocks noChangeAspect="1"/>
          </p:cNvSpPr>
          <p:nvPr/>
        </p:nvSpPr>
        <p:spPr>
          <a:xfrm>
            <a:off x="361950" y="424477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(8)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这家公司在他念完大学之后和他签了约。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company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signed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when he finished college.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67705" y="4932801"/>
            <a:ext cx="171955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>
            <a:off x="3263668" y="5396899"/>
            <a:ext cx="171760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5136138" y="4931690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>
            <a:off x="5131732" y="5395788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6317242" y="4931690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6312836" y="5395788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785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4" grpId="0" animBg="1"/>
      <p:bldP spid="27" grpId="0" animBg="1"/>
      <p:bldP spid="29" grpId="0" animBg="1"/>
      <p:bldP spid="3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Obviously,I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unhappy,but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我不快乐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但我不会放弃。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obviously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明显地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obvious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明显的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显而易见的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obvious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that...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很明显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7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made an obvious mistake.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他犯了一个明显的错误。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(2)It was obvious that the manager of the coffee shop was waiting for Li Fang to leave.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很明显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咖啡馆的经理在等李方离开。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Obviously,the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ability to talk is something that marks humans off from animals.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说话的能力把人类和动物区分开来。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29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8078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quit(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quit,quit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停止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戒掉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离开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工作职位、学校等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停止做某事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quit,and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finally he became a pianist.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他没有放弃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最终成了一名钢琴家。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(2)My father quit smoking at last.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我父亲终于戒了烟。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6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26261"/>
            <a:ext cx="10807700" cy="543494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Obviously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(obvious)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tell the difference between them.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easy for a man to quit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smoking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(smoke).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他上个月辞职了。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quit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last month.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他没有亲自去做。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obvious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it himself.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64410" y="1350968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260657" y="1815066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632115" y="2420330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628237" y="2884428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372805" y="4018338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1368549" y="4482436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2985986" y="4018893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2981652" y="4482991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4469227" y="4019448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4464893" y="4483546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89612" y="5054540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785208" y="5518638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154618" y="5055095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2150214" y="5519193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3532072" y="5055650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3527993" y="5519748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99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Wednesday,we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work at a soup kitchen and hand out food to homeless people in the community.(page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每周三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我们会在食品救济站里干活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把食物分发给社区里的无家可归者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8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68625"/>
            <a:ext cx="10807700" cy="49398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挑战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艰巨任务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怀疑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挑战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title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书、诗歌等的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标题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职称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头衔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topic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话题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标题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graduate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毕业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获得学位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毕业生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5.recommend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推荐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6.literature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文学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文学作品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quit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停止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戒掉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离开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工作职位、学校等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schedule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工作计划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日程安排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2362" y="2055909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828609" y="2520007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824891" y="2581010"/>
            <a:ext cx="1563228" cy="4208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820766" y="3013553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28609" y="3136029"/>
            <a:ext cx="156322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24484" y="3600127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96200" y="3682125"/>
            <a:ext cx="248397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792485" y="4146223"/>
            <a:ext cx="24811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384773" y="4186181"/>
            <a:ext cx="37444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381058" y="4650279"/>
            <a:ext cx="37401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884432" y="4720205"/>
            <a:ext cx="37444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2880717" y="5184303"/>
            <a:ext cx="37401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828609" y="5357465"/>
            <a:ext cx="1563228" cy="3826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824484" y="5749857"/>
            <a:ext cx="15614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796318" y="5807545"/>
            <a:ext cx="2372431" cy="3826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792485" y="6210447"/>
            <a:ext cx="23697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横卷形 2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558690" y="1007839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3" grpId="0" animBg="1"/>
      <p:bldP spid="16" grpId="0" animBg="1"/>
      <p:bldP spid="18" grpId="0" animBg="1"/>
      <p:bldP spid="2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 out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拿出来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分发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构成的其他短语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交回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归还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传下去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交上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移交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交出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24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-144289"/>
            <a:ext cx="10807700" cy="6592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were handing out free T-shirts at the club.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他们正在俱乐部分发免费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恤衫。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(2)This ring has been handed down in my family.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这枚戒指是我家祖传的。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(3)If you order your lunch at the school dining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hall,please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hand in your order before 9:30.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如果你要在学校食堂点午餐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9:30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前把你的点餐单交上来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(4)On his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retirement,he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handed the business over to his son.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他退休时把生意移交给了他的儿子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94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请你把这些书发下去好吗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 you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these books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,please?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我们必须准时上交家庭作业。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 must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our homework on time.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35717" y="2520007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631545" y="2984105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6463935" y="2520007"/>
            <a:ext cx="135640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459601" y="2984105"/>
            <a:ext cx="135487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448669" y="3722627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444497" y="4186725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184216" y="3723182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4179812" y="4187280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49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know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to study harder as a senior high school student and get used to being responsible for a lot more.(page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作为一名高中生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我知道我得更加努力地学习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而且要学会承担更多的责任。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(be) used to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习惯于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get(be)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通常接名词或动词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过去常常做某事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used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过去是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Travellers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are/get used to living in different climates and conditions.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旅行者习惯在不同的气候和条件下生活。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used to play soccer with my brother every day.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以前我每天都和哥哥踢足球。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(3)People have better access to health care than they used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to,and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living longer as a result.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比起过去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人们能得到更好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的医疗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服务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因此更加长寿了。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49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used to be a very self-centered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person,but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in the past two years I have really changed.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我曾是一个非常以自我为中心的人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但近两年来我真的变了。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93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responsible for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负责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responsibility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责任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义务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(1)Human activity is not responsible for all water shortages.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并非所有的水资源短缺都是由人类活动造成的。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2)You should be responsible for what you said.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你应该对你说的话负责。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95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difficult for me to get used to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(have) the western dishes.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(2)If I do something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wrong,I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will be responsible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that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media has a moral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responsibility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(responsible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report news truthfully.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98595" y="1929241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6994602" y="2393339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979881" y="3041411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8975291" y="3505509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275451" y="3683849"/>
            <a:ext cx="269259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5271837" y="4147947"/>
            <a:ext cx="268955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66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...so I need to make a workable schedule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15)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因此我需要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制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个可行的工作计划。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schedule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工作计划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日程安排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schedule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按时间表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准时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ahead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schedule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提前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scheduled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安排在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scheduled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预定做某事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24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6713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majority of holiday flights can depart and arrive on schedule.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大部分假日航班能按时起降。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(2)Thanks to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help,we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accomplished the task ahead of schedule.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多亏你们的帮助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我们提前完成了任务。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sale is scheduled for tomorrow.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大减价定于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明日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57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1.confuse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使糊涂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迷惑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confusing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难以理解的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不清楚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confused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糊涂的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迷惑的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2.fluent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尤指外语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流利的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熟练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fluently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流利地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熟练地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3.advance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发展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发展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促进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advanced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高级的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先进的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6993" y="1725718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83000" y="2189816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86993" y="2248216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983000" y="2712314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980286" y="3482648"/>
            <a:ext cx="211645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976293" y="3946746"/>
            <a:ext cx="21140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940374" y="4592128"/>
            <a:ext cx="232810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936501" y="5056226"/>
            <a:ext cx="23254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74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220836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(4)The trip is scheduled to start on December 21 in Beijing.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旅程定于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日从北京出发。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20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party  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scheduled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(schedule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for that evening in the open air.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新版本预定将于五月份上市。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new edition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scheduled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appear in May.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24733" y="1901135"/>
            <a:ext cx="2397780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3020740" y="2365233"/>
            <a:ext cx="239506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533195" y="4214998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528789" y="4679096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703945" y="4219835"/>
            <a:ext cx="20162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699539" y="4683933"/>
            <a:ext cx="201394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793893" y="4223130"/>
            <a:ext cx="106770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6789487" y="4687228"/>
            <a:ext cx="106649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515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find a way to improve on my own so that I can make the team next year.(page 14)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我会找到一个让自己提高球技的方法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这样明年我就能加入球队了。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735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这是一个复合句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句中包含一个由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引导的目的状语从句。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 that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既可以引导目的状语从句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也可以引导结果状语从句。引导目的状语从句时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从句的谓语里常有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等情态动词。引导结果状语从句时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句中通常没有情态动词。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表示目的时一样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从句的谓语动词里常有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等情态动词。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97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little boy saved every coin so that he could buy his mother a present.(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小男孩把每一枚硬币积攒起来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为的是能给妈妈买一份礼物。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little boy saved every coin so that he bought his mother a present.(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小男孩把每一枚硬币积攒起来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给妈妈买了一份礼物。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6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(3)He always studies hard so that he may make great progress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他总是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努力学习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这样他才可能取得很大的进步。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(4)He always studied hard so that he made great progress.(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他总是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努力学习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结果他取得了很大的进步。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(5)She raised her voice in order that she might be heard.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=She raised her voice so that she might be heard.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她提高了嗓门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以便别人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听见。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48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67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start early so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may arrive in time.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stopped at Hangzhou Station in order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they could go around West Lake.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他们小声说话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以便不吵醒婴儿。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They spoke in whisper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wake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baby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39495" y="1460659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535239" y="1924757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785373" y="2058239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8781117" y="2522337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685362" y="4427043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4680917" y="4891141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772599" y="4427043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5768212" y="4891141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963803" y="4433622"/>
            <a:ext cx="131201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6959552" y="4897720"/>
            <a:ext cx="1310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334878" y="4433622"/>
            <a:ext cx="138659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8330705" y="4897720"/>
            <a:ext cx="138503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9814337" y="4436035"/>
            <a:ext cx="1034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9809892" y="4900133"/>
            <a:ext cx="10332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17542" y="5031339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313155" y="5495437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1525859" y="5031339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1521472" y="5495437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706655" y="5031339"/>
            <a:ext cx="125711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2702270" y="5495437"/>
            <a:ext cx="125569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006748" y="5031339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4002361" y="5495437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93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285361"/>
            <a:ext cx="10807700" cy="49109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一、单词拼写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明显地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tell us the truth.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need to do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额外的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work this evening.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3.Susan enjoys Chinese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and has spent some time reading Tang poetry.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4.How to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the quality of products is another problem.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80517" y="1886020"/>
            <a:ext cx="206498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Obviously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58527" y="2492382"/>
            <a:ext cx="119936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extra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040957" y="3657363"/>
            <a:ext cx="194373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literature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581250" y="4834773"/>
            <a:ext cx="17385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improve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246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3583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5.Now,let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move to the next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话题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).Can you follow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me,Jack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6.Because of the recent bad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weather,the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project is several weeks behind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工作计划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7.You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to know the name of 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writer.You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find the book by the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标题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70607" y="956851"/>
            <a:ext cx="11528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topic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384773" y="2726513"/>
            <a:ext cx="179247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schedule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896941" y="3884963"/>
            <a:ext cx="97013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title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431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0205"/>
            <a:ext cx="10807700" cy="6249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二、单句语法填空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1.We have sent your baggage to the hotel ______________ advance.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2.Students now get used to ______________(search) for information on the Internet.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 hear Tina is working as a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lawyer.Why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did she quit ______________(work)?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4.The exhibition is scheduled ______________(run) from July to September.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5.She recommended that Tom ______________(drive) his uncle to the station that morning.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641357" y="586301"/>
            <a:ext cx="62869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in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606511" y="1717409"/>
            <a:ext cx="19677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searching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25991" y="3384103"/>
            <a:ext cx="174599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working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335967" y="3961404"/>
            <a:ext cx="13692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run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811682" y="5068104"/>
            <a:ext cx="273664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(should) </a:t>
            </a:r>
            <a:r>
              <a:rPr lang="en-US" altLang="zh-CN" dirty="0" smtClean="0">
                <a:ea typeface="宋体" panose="02010600030101010101" pitchFamily="2" charset="-122"/>
              </a:rPr>
              <a:t>drive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509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4.obviously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明显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obvious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显然的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明显的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5.responsible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负责的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有责任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responsibility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责任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义务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6.solution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解决办法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答案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7.editor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编辑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编者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edit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编辑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12387" y="1514624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008509" y="1978722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924179" y="2737098"/>
            <a:ext cx="3258045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920885" y="3201196"/>
            <a:ext cx="325435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582162" y="3250866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5578083" y="3714964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474896" y="3858229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5470640" y="4322327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97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735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6.From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confuse) look on her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knew that she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understand 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7.Breaking the school record of the high jump is quite a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challenge) task for us.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8.It is one thing to speak fast while it is quite another to speak ______________(fluent).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9.The two men had a quarrel with each other about who was responsible ______________the accident.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10.Mr Howe graduated ______________Tokyo University and now is playing an important role in our company.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819219" y="92755"/>
            <a:ext cx="18373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confused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8469" y="1861425"/>
            <a:ext cx="229261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challenging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86246" y="3023259"/>
            <a:ext cx="16305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fluently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414819" y="4193082"/>
            <a:ext cx="8040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for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473005" y="4772243"/>
            <a:ext cx="114544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from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569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743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填空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827007"/>
            <a:ext cx="10807700" cy="12741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responsible for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 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used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up with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sign up for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advance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graduate from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215035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1.It will be cheaper if you book the ticket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2.We should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work and keep teamwork spirit in mind.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ll 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class—French this term.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4.Simon often helps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Green ______________homework.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065293" y="2171377"/>
            <a:ext cx="216758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advance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808709" y="2748461"/>
            <a:ext cx="33966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be responsible </a:t>
            </a:r>
            <a:r>
              <a:rPr lang="en-US" altLang="zh-CN" dirty="0" smtClean="0">
                <a:ea typeface="宋体" panose="02010600030101010101" pitchFamily="2" charset="-122"/>
              </a:rPr>
              <a:t>for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365828" y="3945082"/>
            <a:ext cx="2171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sign up </a:t>
            </a:r>
            <a:r>
              <a:rPr lang="en-US" altLang="zh-CN" dirty="0" smtClean="0">
                <a:ea typeface="宋体" panose="02010600030101010101" pitchFamily="2" charset="-122"/>
              </a:rPr>
              <a:t>for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994987" y="5084859"/>
            <a:ext cx="235833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(to)hand out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792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7263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5.After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college,David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went to a local company.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6.To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times,you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must learn something related to the computer.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7.Later,I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going to bed early and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feel sleepy any more.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8.Helen finished the work in such a short time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___________, which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made us surprised.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952725" y="1392394"/>
            <a:ext cx="304820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graduated </a:t>
            </a:r>
            <a:r>
              <a:rPr lang="en-US" altLang="zh-CN" dirty="0" smtClean="0">
                <a:ea typeface="宋体" panose="02010600030101010101" pitchFamily="2" charset="-122"/>
              </a:rPr>
              <a:t>from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656581" y="2571393"/>
            <a:ext cx="25426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keep up </a:t>
            </a:r>
            <a:r>
              <a:rPr lang="en-US" altLang="zh-CN" dirty="0" smtClean="0">
                <a:ea typeface="宋体" panose="02010600030101010101" pitchFamily="2" charset="-122"/>
              </a:rPr>
              <a:t>with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574123" y="3718297"/>
            <a:ext cx="21788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got used </a:t>
            </a:r>
            <a:r>
              <a:rPr lang="en-US" altLang="zh-CN" dirty="0" smtClean="0">
                <a:ea typeface="宋体" panose="02010600030101010101" pitchFamily="2" charset="-122"/>
              </a:rPr>
              <a:t>to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569349" y="4896669"/>
            <a:ext cx="224029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on her </a:t>
            </a:r>
            <a:r>
              <a:rPr lang="en-US" altLang="zh-CN" dirty="0" smtClean="0">
                <a:ea typeface="宋体" panose="02010600030101010101" pitchFamily="2" charset="-122"/>
              </a:rPr>
              <a:t>own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160748"/>
            <a:ext cx="10807700" cy="12741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 responsible for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hand out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used to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keep up with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sign up for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advance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graduate from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2738790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311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8764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四、课文语篇填空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Adam,1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freshman at senior high school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found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his first week was a little 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confuse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First,he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wondered which courses he wanted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take.Luckily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the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school 3.______________(advise) helped him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lot.One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of the courses he chose was Chinese because he hoped he could speak it 4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fluent) after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graduation.He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also signed up 5.______________ advanced literature because he liked English and he was good at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it.Besides,he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wanted to join the school football team,6.______________ the coach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told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096741" y="715848"/>
            <a:ext cx="49244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553125" y="1305519"/>
            <a:ext cx="19736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confusing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115273" y="2474008"/>
            <a:ext cx="155741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adviser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773896" y="3651611"/>
            <a:ext cx="16305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fluently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491978" y="4216316"/>
            <a:ext cx="8040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for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905053" y="5417711"/>
            <a:ext cx="8787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but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017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321684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As a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freshman,Adam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meets with some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difficulties,but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doesn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quit.He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tries his best 10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study) hard to get well prepared for university or whatever else comes in the future.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173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him that 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 well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enough.Although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 7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 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feel)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unhappy,he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lose heart and decided to practice 8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play) football so that he could join it next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year.Instead,Adam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joined a volunteer club 9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.__________(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do) his best to help the homeless in the community.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659979" y="248869"/>
            <a:ext cx="85632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felt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358039" y="1400933"/>
            <a:ext cx="158569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playing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701392" y="2001114"/>
            <a:ext cx="11641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do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758639" y="3813165"/>
            <a:ext cx="168828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to </a:t>
            </a:r>
            <a:r>
              <a:rPr lang="en-US" altLang="zh-CN" dirty="0" smtClean="0">
                <a:ea typeface="宋体" panose="02010600030101010101" pitchFamily="2" charset="-122"/>
              </a:rPr>
              <a:t>study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2479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41358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9308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1.sign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(for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报名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参加课程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2.be good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擅长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own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某人自己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4.hand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5.get used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习惯于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6.be responsible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负责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7.be well prepared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做好准备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62225" y="1183633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1557880" y="1647731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282305" y="1714567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277960" y="2178665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39862" y="2292953"/>
            <a:ext cx="117447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35517" y="2757051"/>
            <a:ext cx="117314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749285" y="2878861"/>
            <a:ext cx="14211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745080" y="3342959"/>
            <a:ext cx="141950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235991" y="3478313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2231713" y="3942411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317043" y="4059502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3312765" y="4523600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3816821" y="4637222"/>
            <a:ext cx="12919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3812543" y="5101320"/>
            <a:ext cx="12904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90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793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Fast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一、快速浏览课文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将段落与其主旨大意相匹配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Paragraph 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a.Senior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high school is a challenge.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Paragraph 2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b.Adam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to choose extra-curricular activities.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Paragraph 3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c.Adam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must study harder in the future and get used to being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responsible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 a lot more.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Paragraph 4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d.Adam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must think very carefully about which courses he wanted to take.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92685" y="2230071"/>
            <a:ext cx="100811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664693" y="2848175"/>
            <a:ext cx="1080120" cy="23042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592685" y="2848175"/>
            <a:ext cx="1080120" cy="10801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2664693" y="4000303"/>
            <a:ext cx="1080120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" name="矩形 3"/>
          <p:cNvSpPr>
            <a:spLocks noChangeAspect="1"/>
          </p:cNvSpPr>
          <p:nvPr/>
        </p:nvSpPr>
        <p:spPr>
          <a:xfrm>
            <a:off x="4392885" y="61225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阅读</a:t>
            </a:r>
            <a:r>
              <a:rPr lang="zh-CN" altLang="zh-CN" dirty="0" smtClean="0">
                <a:solidFill>
                  <a:schemeClr val="tx1"/>
                </a:solidFill>
              </a:rPr>
              <a:t>自测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2626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Step 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Detailed Reading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二、仔细阅读课文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选择最佳答案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1.Which course was Adam good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at?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A.Maths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B.English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C.Chinese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D.Chemistry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did Adam do in his extra-curricular activities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helped the homeless people.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studied skills of football with his coach.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learned Chinese from the homeless people.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played football every day with his classmates.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880717" y="1994533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3218669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32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22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6269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Senior high school is a challenge.(page 14)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高中是一个挑战。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challenge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挑战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艰巨任务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质疑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怀疑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挑战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面临挑战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to/for...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来说是个挑战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accept/take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接受挑战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challenge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向某人挑战做某事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challenging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有挑战性的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101209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</TotalTime>
  <Words>2257</Words>
  <Application>Microsoft Office PowerPoint</Application>
  <PresentationFormat>自定义</PresentationFormat>
  <Paragraphs>353</Paragraphs>
  <Slides>55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67" baseType="lpstr">
      <vt:lpstr>NEU-BZ-S92</vt:lpstr>
      <vt:lpstr>方正书宋_GBK</vt:lpstr>
      <vt:lpstr>黑体</vt:lpstr>
      <vt:lpstr>华文琥珀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98</cp:revision>
  <dcterms:created xsi:type="dcterms:W3CDTF">2020-07-20T09:37:23Z</dcterms:created>
  <dcterms:modified xsi:type="dcterms:W3CDTF">2024-09-27T01:35:27Z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