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58"/>
  </p:notesMasterIdLst>
  <p:sldIdLst>
    <p:sldId id="744" r:id="rId2"/>
    <p:sldId id="737" r:id="rId3"/>
    <p:sldId id="738" r:id="rId4"/>
    <p:sldId id="754" r:id="rId5"/>
    <p:sldId id="755" r:id="rId6"/>
    <p:sldId id="756" r:id="rId7"/>
    <p:sldId id="757" r:id="rId8"/>
    <p:sldId id="753" r:id="rId9"/>
    <p:sldId id="758" r:id="rId10"/>
    <p:sldId id="759" r:id="rId11"/>
    <p:sldId id="740" r:id="rId12"/>
    <p:sldId id="798" r:id="rId13"/>
    <p:sldId id="761" r:id="rId14"/>
    <p:sldId id="762" r:id="rId15"/>
    <p:sldId id="763" r:id="rId16"/>
    <p:sldId id="764" r:id="rId17"/>
    <p:sldId id="765" r:id="rId18"/>
    <p:sldId id="766" r:id="rId19"/>
    <p:sldId id="767" r:id="rId20"/>
    <p:sldId id="768" r:id="rId21"/>
    <p:sldId id="769" r:id="rId22"/>
    <p:sldId id="770" r:id="rId23"/>
    <p:sldId id="771" r:id="rId24"/>
    <p:sldId id="777" r:id="rId25"/>
    <p:sldId id="778" r:id="rId26"/>
    <p:sldId id="779" r:id="rId27"/>
    <p:sldId id="780" r:id="rId28"/>
    <p:sldId id="781" r:id="rId29"/>
    <p:sldId id="782" r:id="rId30"/>
    <p:sldId id="783" r:id="rId31"/>
    <p:sldId id="784" r:id="rId32"/>
    <p:sldId id="785" r:id="rId33"/>
    <p:sldId id="786" r:id="rId34"/>
    <p:sldId id="787" r:id="rId35"/>
    <p:sldId id="788" r:id="rId36"/>
    <p:sldId id="789" r:id="rId37"/>
    <p:sldId id="790" r:id="rId38"/>
    <p:sldId id="791" r:id="rId39"/>
    <p:sldId id="809" r:id="rId40"/>
    <p:sldId id="751" r:id="rId41"/>
    <p:sldId id="793" r:id="rId42"/>
    <p:sldId id="794" r:id="rId43"/>
    <p:sldId id="795" r:id="rId44"/>
    <p:sldId id="796" r:id="rId45"/>
    <p:sldId id="797" r:id="rId46"/>
    <p:sldId id="752" r:id="rId47"/>
    <p:sldId id="799" r:id="rId48"/>
    <p:sldId id="800" r:id="rId49"/>
    <p:sldId id="801" r:id="rId50"/>
    <p:sldId id="802" r:id="rId51"/>
    <p:sldId id="803" r:id="rId52"/>
    <p:sldId id="804" r:id="rId53"/>
    <p:sldId id="805" r:id="rId54"/>
    <p:sldId id="806" r:id="rId55"/>
    <p:sldId id="807" r:id="rId56"/>
    <p:sldId id="808" r:id="rId57"/>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D85C00"/>
    <a:srgbClr val="34AC8B"/>
    <a:srgbClr val="009A46"/>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5029" autoAdjust="0"/>
  </p:normalViewPr>
  <p:slideViewPr>
    <p:cSldViewPr>
      <p:cViewPr varScale="1">
        <p:scale>
          <a:sx n="97" d="100"/>
          <a:sy n="97" d="100"/>
        </p:scale>
        <p:origin x="504" y="78"/>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401623607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2879661204"/>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42244422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224082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834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34155463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34476417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1981495" y="3380035"/>
            <a:ext cx="7568610" cy="2308324"/>
          </a:xfrm>
          <a:prstGeom prst="rect">
            <a:avLst/>
          </a:prstGeom>
        </p:spPr>
        <p:txBody>
          <a:bodyPr wrap="none">
            <a:spAutoFit/>
          </a:bodyPr>
          <a:lstStyle/>
          <a:p>
            <a:pPr algn="ctr">
              <a:lnSpc>
                <a:spcPct val="120000"/>
              </a:lnSpc>
              <a:spcAft>
                <a:spcPts val="0"/>
              </a:spcAft>
              <a:tabLst>
                <a:tab pos="1029335" algn="l"/>
                <a:tab pos="1850390" algn="l"/>
                <a:tab pos="2538095" algn="l"/>
                <a:tab pos="3221990" algn="l"/>
              </a:tabLst>
            </a:pPr>
            <a:r>
              <a:rPr lang="en-US" altLang="zh-CN" sz="6000" dirty="0">
                <a:solidFill>
                  <a:srgbClr val="7030A0"/>
                </a:solidFill>
                <a:latin typeface="+mn-lt"/>
                <a:ea typeface="宋体" panose="02010600030101010101" pitchFamily="2" charset="-122"/>
                <a:cs typeface="Times New Roman" panose="02020603050405020304" pitchFamily="18" charset="0"/>
              </a:rPr>
              <a:t>Section</a:t>
            </a:r>
            <a:r>
              <a:rPr lang="en-US" altLang="zh-CN" sz="6000" dirty="0">
                <a:solidFill>
                  <a:srgbClr val="7030A0"/>
                </a:solidFill>
                <a:latin typeface="+mn-lt"/>
                <a:ea typeface="华文隶书" panose="02010800040101010101" pitchFamily="2" charset="-122"/>
                <a:cs typeface="Times New Roman" panose="02020603050405020304" pitchFamily="18" charset="0"/>
              </a:rPr>
              <a:t> </a:t>
            </a:r>
            <a:r>
              <a:rPr lang="zh-CN" altLang="zh-CN" sz="6000" dirty="0" smtClean="0">
                <a:solidFill>
                  <a:srgbClr val="7030A0"/>
                </a:solidFill>
                <a:latin typeface="+mn-lt"/>
                <a:ea typeface="宋体" panose="02010600030101010101" pitchFamily="2" charset="-122"/>
                <a:cs typeface="宋体" panose="02010600030101010101" pitchFamily="2" charset="-122"/>
              </a:rPr>
              <a:t>Ⅱ</a:t>
            </a:r>
            <a:endParaRPr lang="en-US" altLang="zh-CN" sz="6000" dirty="0" smtClean="0">
              <a:solidFill>
                <a:srgbClr val="7030A0"/>
              </a:solidFill>
              <a:latin typeface="+mn-lt"/>
              <a:ea typeface="宋体" panose="02010600030101010101" pitchFamily="2"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sz="6000" dirty="0" smtClean="0">
                <a:solidFill>
                  <a:srgbClr val="7030A0"/>
                </a:solidFill>
                <a:latin typeface="+mn-lt"/>
                <a:ea typeface="宋体" panose="02010600030101010101" pitchFamily="2" charset="-122"/>
                <a:cs typeface="Times New Roman" panose="02020603050405020304" pitchFamily="18" charset="0"/>
              </a:rPr>
              <a:t>Reading</a:t>
            </a:r>
            <a:r>
              <a:rPr lang="en-US" altLang="zh-CN" sz="6000" dirty="0" smtClean="0">
                <a:solidFill>
                  <a:srgbClr val="7030A0"/>
                </a:solidFill>
                <a:latin typeface="+mn-lt"/>
                <a:ea typeface="华文隶书" panose="02010800040101010101" pitchFamily="2" charset="-122"/>
                <a:cs typeface="Times New Roman" panose="02020603050405020304" pitchFamily="18" charset="0"/>
              </a:rPr>
              <a:t> </a:t>
            </a:r>
            <a:r>
              <a:rPr lang="en-US" altLang="zh-CN" sz="6000" dirty="0">
                <a:solidFill>
                  <a:srgbClr val="7030A0"/>
                </a:solidFill>
                <a:latin typeface="+mn-lt"/>
                <a:ea typeface="宋体" panose="02010600030101010101" pitchFamily="2" charset="-122"/>
                <a:cs typeface="Times New Roman" panose="02020603050405020304" pitchFamily="18" charset="0"/>
              </a:rPr>
              <a:t>and</a:t>
            </a:r>
            <a:r>
              <a:rPr lang="en-US" altLang="zh-CN" sz="6000" dirty="0">
                <a:solidFill>
                  <a:srgbClr val="7030A0"/>
                </a:solidFill>
                <a:latin typeface="+mn-lt"/>
                <a:ea typeface="华文隶书" panose="02010800040101010101" pitchFamily="2" charset="-122"/>
                <a:cs typeface="Times New Roman" panose="02020603050405020304" pitchFamily="18" charset="0"/>
              </a:rPr>
              <a:t> </a:t>
            </a:r>
            <a:r>
              <a:rPr lang="en-US" altLang="zh-CN" sz="6000" dirty="0">
                <a:solidFill>
                  <a:srgbClr val="7030A0"/>
                </a:solidFill>
                <a:latin typeface="+mn-lt"/>
                <a:ea typeface="宋体" panose="02010600030101010101" pitchFamily="2" charset="-122"/>
                <a:cs typeface="Times New Roman" panose="02020603050405020304" pitchFamily="18" charset="0"/>
              </a:rPr>
              <a:t>Thinking</a:t>
            </a:r>
            <a:endParaRPr lang="zh-CN" altLang="zh-CN" sz="6000" dirty="0">
              <a:solidFill>
                <a:srgbClr val="7030A0"/>
              </a:solidFill>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43428277"/>
      </p:ext>
    </p:extLst>
  </p:cSld>
  <p:clrMapOvr>
    <a:masterClrMapping/>
  </p:clrMapOvr>
  <p:transition spd="slow">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54866"/>
            <a:ext cx="10807700" cy="3581365"/>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4.Although Chinese people speak different </a:t>
            </a:r>
            <a:r>
              <a:rPr lang="en-US" altLang="zh-CN" dirty="0" err="1">
                <a:solidFill>
                  <a:srgbClr val="000000"/>
                </a:solidFill>
                <a:ea typeface="宋体" panose="02010600030101010101" pitchFamily="2" charset="-122"/>
                <a:cs typeface="Times New Roman" panose="02020603050405020304" pitchFamily="18" charset="0"/>
              </a:rPr>
              <a:t>dialects,they</a:t>
            </a:r>
            <a:r>
              <a:rPr lang="en-US" altLang="zh-CN" dirty="0">
                <a:solidFill>
                  <a:srgbClr val="000000"/>
                </a:solidFill>
                <a:ea typeface="宋体" panose="02010600030101010101" pitchFamily="2" charset="-122"/>
                <a:cs typeface="Times New Roman" panose="02020603050405020304" pitchFamily="18" charset="0"/>
              </a:rPr>
              <a:t> have no difficulty communicating with each other.(</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5.The Chinese writing system is respected so that Chinese calligraphy has become part of Chinese culture.(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6.Now the part the Chinese writing system plays in China is not so important as before.(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532666" y="1644007"/>
            <a:ext cx="70649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073405" y="2858625"/>
            <a:ext cx="70649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414582" y="3959021"/>
            <a:ext cx="70649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534202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36392"/>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China is widely known for its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ancient </a:t>
            </a:r>
            <a:r>
              <a:rPr lang="en-US" altLang="zh-CN" dirty="0" err="1">
                <a:solidFill>
                  <a:srgbClr val="000000"/>
                </a:solidFill>
                <a:ea typeface="宋体" panose="02010600030101010101" pitchFamily="2" charset="-122"/>
                <a:cs typeface="Times New Roman" panose="02020603050405020304" pitchFamily="18" charset="0"/>
              </a:rPr>
              <a:t>civilisation</a:t>
            </a:r>
            <a:r>
              <a:rPr lang="en-US" altLang="zh-CN" dirty="0">
                <a:solidFill>
                  <a:srgbClr val="000000"/>
                </a:solidFill>
                <a:ea typeface="宋体" panose="02010600030101010101" pitchFamily="2" charset="-122"/>
                <a:cs typeface="Times New Roman" panose="02020603050405020304" pitchFamily="18" charset="0"/>
              </a:rPr>
              <a:t> which has continued all the way through into modern </a:t>
            </a:r>
            <a:r>
              <a:rPr lang="en-US" altLang="zh-CN" dirty="0" err="1">
                <a:solidFill>
                  <a:srgbClr val="000000"/>
                </a:solidFill>
                <a:ea typeface="宋体" panose="02010600030101010101" pitchFamily="2" charset="-122"/>
                <a:cs typeface="Times New Roman" panose="02020603050405020304" pitchFamily="18" charset="0"/>
              </a:rPr>
              <a:t>times,despite</a:t>
            </a:r>
            <a:r>
              <a:rPr lang="en-US" altLang="zh-CN" dirty="0">
                <a:solidFill>
                  <a:srgbClr val="000000"/>
                </a:solidFill>
                <a:ea typeface="宋体" panose="02010600030101010101" pitchFamily="2" charset="-122"/>
                <a:cs typeface="Times New Roman" panose="02020603050405020304" pitchFamily="18" charset="0"/>
              </a:rPr>
              <a:t> the many ups and downs in its history.(page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尽管历史跌宕起伏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中国因其古代文明一直延续至今而闻名于世</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横卷形 4"/>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6" name="矩形 5"/>
          <p:cNvSpPr>
            <a:spLocks noChangeAspect="1"/>
          </p:cNvSpPr>
          <p:nvPr/>
        </p:nvSpPr>
        <p:spPr>
          <a:xfrm>
            <a:off x="4464893" y="1279361"/>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精讲</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3471049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75426"/>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despite </a:t>
            </a:r>
            <a:r>
              <a:rPr lang="en-US" altLang="zh-CN" i="1" dirty="0">
                <a:solidFill>
                  <a:srgbClr val="000000"/>
                </a:solidFill>
                <a:ea typeface="宋体" panose="02010600030101010101" pitchFamily="2" charset="-122"/>
                <a:cs typeface="Times New Roman" panose="02020603050405020304" pitchFamily="18" charset="0"/>
              </a:rPr>
              <a:t>prep.</a:t>
            </a:r>
            <a:r>
              <a:rPr lang="zh-CN" altLang="zh-CN" dirty="0">
                <a:solidFill>
                  <a:srgbClr val="000000"/>
                </a:solidFill>
                <a:ea typeface="宋体" panose="02010600030101010101" pitchFamily="2" charset="-122"/>
                <a:cs typeface="Times New Roman" panose="02020603050405020304" pitchFamily="18" charset="0"/>
              </a:rPr>
              <a:t>即使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尽管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despite=in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spite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zh-CN" altLang="zh-CN" dirty="0">
                <a:solidFill>
                  <a:srgbClr val="000000"/>
                </a:solidFill>
                <a:ea typeface="楷体" panose="02010609060101010101" pitchFamily="49" charset="-122"/>
                <a:cs typeface="Times New Roman" panose="02020603050405020304" pitchFamily="18" charset="0"/>
              </a:rPr>
              <a:t>后面搭配名词、动词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楷体" panose="02010609060101010101" pitchFamily="49" charset="-122"/>
                <a:cs typeface="Times New Roman" panose="02020603050405020304" pitchFamily="18" charset="0"/>
              </a:rPr>
              <a:t>形式或名词性从句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而</a:t>
            </a:r>
            <a:r>
              <a:rPr lang="en-US" altLang="zh-CN" dirty="0" err="1">
                <a:solidFill>
                  <a:srgbClr val="000000"/>
                </a:solidFill>
                <a:ea typeface="宋体" panose="02010600030101010101" pitchFamily="2" charset="-122"/>
                <a:cs typeface="Times New Roman" panose="02020603050405020304" pitchFamily="18" charset="0"/>
              </a:rPr>
              <a:t>though,although</a:t>
            </a:r>
            <a:r>
              <a:rPr lang="zh-CN" altLang="zh-CN" dirty="0">
                <a:solidFill>
                  <a:srgbClr val="000000"/>
                </a:solidFill>
                <a:ea typeface="楷体" panose="02010609060101010101" pitchFamily="49" charset="-122"/>
                <a:cs typeface="Times New Roman" panose="02020603050405020304" pitchFamily="18" charset="0"/>
              </a:rPr>
              <a:t>是连词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引导状语从句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7" name="矩形 6"/>
          <p:cNvSpPr>
            <a:spLocks noChangeAspect="1"/>
          </p:cNvSpPr>
          <p:nvPr/>
        </p:nvSpPr>
        <p:spPr>
          <a:xfrm>
            <a:off x="361950" y="1983998"/>
            <a:ext cx="10807700" cy="358136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(1)Their minds are bright despite their dirty hands and clothes.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尽管他们的手脏衣服脏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但是他们的思想很阳光。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(2)In spite of my efforts at finishing the </a:t>
            </a:r>
            <a:r>
              <a:rPr lang="en-US" altLang="zh-CN" dirty="0" err="1">
                <a:solidFill>
                  <a:srgbClr val="000000"/>
                </a:solidFill>
                <a:ea typeface="宋体" panose="02010600030101010101" pitchFamily="2" charset="-122"/>
                <a:cs typeface="Times New Roman" panose="02020603050405020304" pitchFamily="18" charset="0"/>
              </a:rPr>
              <a:t>task,I</a:t>
            </a:r>
            <a:r>
              <a:rPr lang="en-US" altLang="zh-CN" dirty="0">
                <a:solidFill>
                  <a:srgbClr val="000000"/>
                </a:solidFill>
                <a:ea typeface="宋体" panose="02010600030101010101" pitchFamily="2" charset="-122"/>
                <a:cs typeface="Times New Roman" panose="02020603050405020304" pitchFamily="18" charset="0"/>
              </a:rPr>
              <a:t> failed at last.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尽管我努力完成任务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但是我最后还是失败了。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9639288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4619"/>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同义句转换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(1)Although the weather was </a:t>
            </a:r>
            <a:r>
              <a:rPr lang="en-US" altLang="zh-CN" dirty="0" err="1">
                <a:solidFill>
                  <a:srgbClr val="000000"/>
                </a:solidFill>
                <a:ea typeface="宋体" panose="02010600030101010101" pitchFamily="2" charset="-122"/>
                <a:cs typeface="Times New Roman" panose="02020603050405020304" pitchFamily="18" charset="0"/>
              </a:rPr>
              <a:t>bad,they</a:t>
            </a:r>
            <a:r>
              <a:rPr lang="en-US" altLang="zh-CN" dirty="0">
                <a:solidFill>
                  <a:srgbClr val="000000"/>
                </a:solidFill>
                <a:ea typeface="宋体" panose="02010600030101010101" pitchFamily="2" charset="-122"/>
                <a:cs typeface="Times New Roman" panose="02020603050405020304" pitchFamily="18" charset="0"/>
              </a:rPr>
              <a:t> played happily in the open air.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Despite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the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bad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weather</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,they played happily in the open air.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(2)In spite of the fact that the film is </a:t>
            </a:r>
            <a:r>
              <a:rPr lang="en-US" altLang="zh-CN" dirty="0" err="1">
                <a:solidFill>
                  <a:srgbClr val="000000"/>
                </a:solidFill>
                <a:ea typeface="宋体" panose="02010600030101010101" pitchFamily="2" charset="-122"/>
                <a:cs typeface="Times New Roman" panose="02020603050405020304" pitchFamily="18" charset="0"/>
              </a:rPr>
              <a:t>interesting,I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like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smtClean="0">
                <a:ea typeface="宋体" panose="02010600030101010101" pitchFamily="2" charset="-122"/>
                <a:cs typeface="Times New Roman" panose="02020603050405020304" pitchFamily="18" charset="0"/>
              </a:rPr>
              <a:t>  Though/Although  </a:t>
            </a:r>
            <a:r>
              <a:rPr lang="en-US" altLang="zh-CN" dirty="0" smtClean="0">
                <a:solidFill>
                  <a:srgbClr val="000000"/>
                </a:solidFill>
                <a:ea typeface="宋体" panose="02010600030101010101" pitchFamily="2" charset="-122"/>
                <a:cs typeface="Times New Roman" panose="02020603050405020304" pitchFamily="18" charset="0"/>
              </a:rPr>
              <a:t>the </a:t>
            </a:r>
            <a:r>
              <a:rPr lang="en-US" altLang="zh-CN" dirty="0">
                <a:solidFill>
                  <a:srgbClr val="000000"/>
                </a:solidFill>
                <a:ea typeface="宋体" panose="02010600030101010101" pitchFamily="2" charset="-122"/>
                <a:cs typeface="Times New Roman" panose="02020603050405020304" pitchFamily="18" charset="0"/>
              </a:rPr>
              <a:t>film is </a:t>
            </a:r>
            <a:r>
              <a:rPr lang="en-US" altLang="zh-CN" dirty="0" err="1">
                <a:solidFill>
                  <a:srgbClr val="000000"/>
                </a:solidFill>
                <a:ea typeface="宋体" panose="02010600030101010101" pitchFamily="2" charset="-122"/>
                <a:cs typeface="Times New Roman" panose="02020603050405020304" pitchFamily="18" charset="0"/>
              </a:rPr>
              <a:t>interesting,I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like it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219355" y="2621711"/>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215276" y="3085809"/>
            <a:ext cx="1803335"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3084795" y="2620600"/>
            <a:ext cx="12330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3080391" y="3084698"/>
            <a:ext cx="1231702"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4383924" y="2620600"/>
            <a:ext cx="12330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379520" y="3084698"/>
            <a:ext cx="1231702"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5703460" y="2620600"/>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5699381" y="3084698"/>
            <a:ext cx="1803335"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1320999" y="4958241"/>
            <a:ext cx="319144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317455" y="5422339"/>
            <a:ext cx="318783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354403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4" presetClass="exit" presetSubtype="10" fill="hold" grpId="0" nodeType="withEffect">
                                  <p:stCondLst>
                                    <p:cond delay="0"/>
                                  </p:stCondLst>
                                  <p:childTnLst>
                                    <p:animEffect transition="out" filter="randombar(horizontal)">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4" presetClass="exit" presetSubtype="10" fill="hold" grpId="0" nodeType="clickEffect">
                                  <p:stCondLst>
                                    <p:cond delay="0"/>
                                  </p:stCondLst>
                                  <p:childTnLst>
                                    <p:animEffect transition="out" filter="randombar(horizontal)">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295871"/>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Despite     </a:t>
            </a:r>
            <a:r>
              <a:rPr lang="en-US" altLang="zh-CN" dirty="0" smtClean="0">
                <a:solidFill>
                  <a:srgbClr val="000000"/>
                </a:solidFill>
                <a:ea typeface="宋体" panose="02010600030101010101" pitchFamily="2" charset="-122"/>
              </a:rPr>
              <a:t>what </a:t>
            </a:r>
            <a:r>
              <a:rPr lang="en-US" altLang="zh-CN" dirty="0">
                <a:solidFill>
                  <a:srgbClr val="000000"/>
                </a:solidFill>
                <a:ea typeface="宋体" panose="02010600030101010101" pitchFamily="2" charset="-122"/>
              </a:rPr>
              <a:t>others </a:t>
            </a:r>
            <a:r>
              <a:rPr lang="en-US" altLang="zh-CN" dirty="0" err="1">
                <a:solidFill>
                  <a:srgbClr val="000000"/>
                </a:solidFill>
                <a:ea typeface="宋体" panose="02010600030101010101" pitchFamily="2" charset="-122"/>
              </a:rPr>
              <a:t>said,he</a:t>
            </a:r>
            <a:r>
              <a:rPr lang="en-US" altLang="zh-CN" dirty="0">
                <a:solidFill>
                  <a:srgbClr val="000000"/>
                </a:solidFill>
                <a:ea typeface="宋体" panose="02010600030101010101" pitchFamily="2" charset="-122"/>
              </a:rPr>
              <a:t> thought it was worth reading.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Although/Though</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what others </a:t>
            </a:r>
            <a:r>
              <a:rPr lang="en-US" altLang="zh-CN" dirty="0" smtClean="0">
                <a:solidFill>
                  <a:srgbClr val="000000"/>
                </a:solidFill>
                <a:ea typeface="宋体" panose="02010600030101010101" pitchFamily="2" charset="-122"/>
                <a:cs typeface="Times New Roman" panose="02020603050405020304" pitchFamily="18" charset="0"/>
              </a:rPr>
              <a:t>said </a:t>
            </a:r>
            <a:r>
              <a:rPr lang="en-US" altLang="zh-CN" dirty="0">
                <a:solidFill>
                  <a:srgbClr val="000000"/>
                </a:solidFill>
                <a:ea typeface="宋体" panose="02010600030101010101" pitchFamily="2" charset="-122"/>
                <a:cs typeface="Times New Roman" panose="02020603050405020304" pitchFamily="18" charset="0"/>
              </a:rPr>
              <a:t>annoyed him, he still carried out the plan.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228630" y="1994760"/>
            <a:ext cx="208413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224533" y="2458858"/>
            <a:ext cx="208177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1262185" y="3189277"/>
            <a:ext cx="389051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258088" y="3653375"/>
            <a:ext cx="388611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2467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It dates back several thousand years to the use of </a:t>
            </a:r>
            <a:r>
              <a:rPr lang="en-US" altLang="zh-CN" i="1" dirty="0" err="1">
                <a:solidFill>
                  <a:srgbClr val="000000"/>
                </a:solidFill>
                <a:ea typeface="宋体" panose="02010600030101010101" pitchFamily="2" charset="-122"/>
                <a:cs typeface="Times New Roman" panose="02020603050405020304" pitchFamily="18" charset="0"/>
              </a:rPr>
              <a:t>longgu</a:t>
            </a:r>
            <a:r>
              <a:rPr lang="en-US" altLang="zh-CN" dirty="0">
                <a:solidFill>
                  <a:srgbClr val="000000"/>
                </a:solidFill>
                <a:ea typeface="宋体" panose="02010600030101010101" pitchFamily="2" charset="-122"/>
                <a:cs typeface="Times New Roman" panose="02020603050405020304" pitchFamily="18" charset="0"/>
              </a:rPr>
              <a:t>...(page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它可以追溯到数千年前使用龙骨的时期</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date back</a:t>
            </a:r>
            <a:r>
              <a:rPr lang="zh-CN" altLang="zh-CN" dirty="0">
                <a:solidFill>
                  <a:srgbClr val="000000"/>
                </a:solidFill>
                <a:ea typeface="宋体" panose="02010600030101010101" pitchFamily="2" charset="-122"/>
                <a:cs typeface="Times New Roman" panose="02020603050405020304" pitchFamily="18" charset="0"/>
              </a:rPr>
              <a:t>常和</a:t>
            </a:r>
            <a:r>
              <a:rPr lang="en-US" altLang="zh-CN" dirty="0">
                <a:solidFill>
                  <a:srgbClr val="000000"/>
                </a:solidFill>
                <a:ea typeface="宋体" panose="02010600030101010101" pitchFamily="2" charset="-122"/>
                <a:cs typeface="Times New Roman" panose="02020603050405020304" pitchFamily="18" charset="0"/>
              </a:rPr>
              <a:t>to</a:t>
            </a:r>
            <a:r>
              <a:rPr lang="zh-CN" altLang="zh-CN" dirty="0">
                <a:solidFill>
                  <a:srgbClr val="000000"/>
                </a:solidFill>
                <a:ea typeface="宋体" panose="02010600030101010101" pitchFamily="2" charset="-122"/>
                <a:cs typeface="Times New Roman" panose="02020603050405020304" pitchFamily="18" charset="0"/>
              </a:rPr>
              <a:t>搭配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意为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追溯到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始于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相当于</a:t>
            </a:r>
            <a:r>
              <a:rPr lang="en-US" altLang="zh-CN" dirty="0">
                <a:solidFill>
                  <a:srgbClr val="000000"/>
                </a:solidFill>
                <a:ea typeface="宋体" panose="02010600030101010101" pitchFamily="2" charset="-122"/>
                <a:cs typeface="Times New Roman" panose="02020603050405020304" pitchFamily="18" charset="0"/>
              </a:rPr>
              <a:t>date from,</a:t>
            </a:r>
            <a:r>
              <a:rPr lang="zh-CN" altLang="zh-CN" dirty="0">
                <a:solidFill>
                  <a:srgbClr val="000000"/>
                </a:solidFill>
                <a:ea typeface="宋体" panose="02010600030101010101" pitchFamily="2" charset="-122"/>
                <a:cs typeface="Times New Roman" panose="02020603050405020304" pitchFamily="18" charset="0"/>
              </a:rPr>
              <a:t>无被动语态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且多用于一般现在时中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date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过时的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up</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date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最新的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时新的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date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迄今为止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到目前为止</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62049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216421" y="215751"/>
            <a:ext cx="11160125" cy="5410712"/>
          </a:xfrm>
          <a:prstGeom prst="rect">
            <a:avLst/>
          </a:prstGeom>
        </p:spPr>
        <p:txBody>
          <a:bodyPr wrap="square">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(1)Most of the Great Wall dates back to the Ming Dynasty.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长城的大部分可追溯至明朝。</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2)These ideas seem out of date.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这些想法似乎过时了。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(3)This model of cell phone is the newest and most up to date.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这一款手机是最新的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也是最时尚的。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girl has learned 300 Tang poems to date.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到目前为止这个女孩已学了</a:t>
            </a:r>
            <a:r>
              <a:rPr lang="en-US" altLang="zh-CN" dirty="0">
                <a:solidFill>
                  <a:srgbClr val="000000"/>
                </a:solidFill>
                <a:ea typeface="宋体" panose="02010600030101010101" pitchFamily="2" charset="-122"/>
                <a:cs typeface="Times New Roman" panose="02020603050405020304" pitchFamily="18" charset="0"/>
              </a:rPr>
              <a:t>300</a:t>
            </a:r>
            <a:r>
              <a:rPr lang="zh-CN" altLang="zh-CN" dirty="0">
                <a:solidFill>
                  <a:srgbClr val="000000"/>
                </a:solidFill>
                <a:ea typeface="宋体" panose="02010600030101010101" pitchFamily="2" charset="-122"/>
                <a:cs typeface="Times New Roman" panose="02020603050405020304" pitchFamily="18" charset="0"/>
              </a:rPr>
              <a:t>首唐诗。</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253425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59767"/>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用</a:t>
            </a:r>
            <a:r>
              <a:rPr lang="en-US" altLang="zh-CN" dirty="0">
                <a:solidFill>
                  <a:srgbClr val="000000"/>
                </a:solidFill>
                <a:ea typeface="宋体" panose="02010600030101010101" pitchFamily="2" charset="-122"/>
                <a:cs typeface="Times New Roman" panose="02020603050405020304" pitchFamily="18" charset="0"/>
              </a:rPr>
              <a:t>date</a:t>
            </a:r>
            <a:r>
              <a:rPr lang="zh-CN" altLang="zh-CN" dirty="0">
                <a:solidFill>
                  <a:srgbClr val="000000"/>
                </a:solidFill>
                <a:latin typeface="Arial" panose="020B0604020202020204" pitchFamily="34" charset="0"/>
                <a:cs typeface="Times New Roman" panose="02020603050405020304" pitchFamily="18" charset="0"/>
              </a:rPr>
              <a:t>短语的适当形式填空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old teaching methods are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out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date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and should be changed.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tradition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dates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back</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to/dates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from</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16th century.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have many books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date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,but none of them are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up</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date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;they were bought many years ago.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422478" y="1594850"/>
            <a:ext cx="263755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6418621" y="2058948"/>
            <a:ext cx="2634573"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3672805" y="2768494"/>
            <a:ext cx="496855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3668948" y="3232592"/>
            <a:ext cx="4962929"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4612988" y="3934234"/>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4608909" y="4398332"/>
            <a:ext cx="1803335"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357685" y="4568694"/>
            <a:ext cx="218450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353820" y="5032792"/>
            <a:ext cx="2182036"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739432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15036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Over the </a:t>
            </a:r>
            <a:r>
              <a:rPr lang="en-US" altLang="zh-CN" dirty="0" err="1">
                <a:solidFill>
                  <a:srgbClr val="000000"/>
                </a:solidFill>
                <a:ea typeface="宋体" panose="02010600030101010101" pitchFamily="2" charset="-122"/>
                <a:cs typeface="Times New Roman" panose="02020603050405020304" pitchFamily="18" charset="0"/>
              </a:rPr>
              <a:t>years,the</a:t>
            </a:r>
            <a:r>
              <a:rPr lang="en-US" altLang="zh-CN" dirty="0">
                <a:solidFill>
                  <a:srgbClr val="000000"/>
                </a:solidFill>
                <a:ea typeface="宋体" panose="02010600030101010101" pitchFamily="2" charset="-122"/>
                <a:cs typeface="Times New Roman" panose="02020603050405020304" pitchFamily="18" charset="0"/>
              </a:rPr>
              <a:t> system developed into different </a:t>
            </a:r>
            <a:r>
              <a:rPr lang="en-US" altLang="zh-CN" dirty="0" err="1">
                <a:solidFill>
                  <a:srgbClr val="000000"/>
                </a:solidFill>
                <a:ea typeface="宋体" panose="02010600030101010101" pitchFamily="2" charset="-122"/>
                <a:cs typeface="Times New Roman" panose="02020603050405020304" pitchFamily="18" charset="0"/>
              </a:rPr>
              <a:t>forms,as</a:t>
            </a:r>
            <a:r>
              <a:rPr lang="en-US" altLang="zh-CN" dirty="0">
                <a:solidFill>
                  <a:srgbClr val="000000"/>
                </a:solidFill>
                <a:ea typeface="宋体" panose="02010600030101010101" pitchFamily="2" charset="-122"/>
                <a:cs typeface="Times New Roman" panose="02020603050405020304" pitchFamily="18" charset="0"/>
              </a:rPr>
              <a:t> it was a time when people were divided </a:t>
            </a:r>
            <a:r>
              <a:rPr lang="en-US" altLang="zh-CN" dirty="0" err="1">
                <a:solidFill>
                  <a:srgbClr val="000000"/>
                </a:solidFill>
                <a:ea typeface="宋体" panose="02010600030101010101" pitchFamily="2" charset="-122"/>
                <a:cs typeface="Times New Roman" panose="02020603050405020304" pitchFamily="18" charset="0"/>
              </a:rPr>
              <a:t>geographically,leading</a:t>
            </a:r>
            <a:r>
              <a:rPr lang="en-US" altLang="zh-CN" dirty="0">
                <a:solidFill>
                  <a:srgbClr val="000000"/>
                </a:solidFill>
                <a:ea typeface="宋体" panose="02010600030101010101" pitchFamily="2" charset="-122"/>
                <a:cs typeface="Times New Roman" panose="02020603050405020304" pitchFamily="18" charset="0"/>
              </a:rPr>
              <a:t> to many varieties of dialects and characters.(page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在随后的年代里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这一体系发展成不同的形式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这是由于当时中国人居住地域的分隔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从而导致不同方言和汉字变体的产生</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176140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95871"/>
            <a:ext cx="10807700" cy="239950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variety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植物、语言等的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变体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异体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多样化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variety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of/varieties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多种多样的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形形色色的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vary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楷体" panose="02010609060101010101" pitchFamily="49" charset="-122"/>
                <a:cs typeface="Times New Roman" panose="02020603050405020304" pitchFamily="18" charset="0"/>
              </a:rPr>
              <a:t>变化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various</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各种不同的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各种各样的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95239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横卷形 2">
            <a:hlinkClick r:id="rId2" action="ppaction://hlinksldjump" highlightClick="1">
              <a:snd r:embed="rId3" name="chimes.wav"/>
            </a:hlinkClick>
          </p:cNvPr>
          <p:cNvSpPr/>
          <p:nvPr/>
        </p:nvSpPr>
        <p:spPr>
          <a:xfrm>
            <a:off x="2592685" y="86382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4" name="横卷形 3">
            <a:hlinkClick r:id="rId4" action="ppaction://hlinksldjump" highlightClick="1">
              <a:snd r:embed="rId3" name="chimes.wav"/>
            </a:hlinkClick>
          </p:cNvPr>
          <p:cNvSpPr/>
          <p:nvPr/>
        </p:nvSpPr>
        <p:spPr>
          <a:xfrm>
            <a:off x="2592685" y="22319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5" action="ppaction://hlinksldjump" highlightClick="1">
              <a:snd r:embed="rId3" name="chimes.wav"/>
            </a:hlinkClick>
          </p:cNvPr>
          <p:cNvSpPr/>
          <p:nvPr/>
        </p:nvSpPr>
        <p:spPr>
          <a:xfrm>
            <a:off x="2592685" y="360012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Tree>
    <p:extLst>
      <p:ext uri="{BB962C8B-B14F-4D97-AF65-F5344CB8AC3E}">
        <p14:creationId xmlns:p14="http://schemas.microsoft.com/office/powerpoint/2010/main" val="916960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15751"/>
            <a:ext cx="10807700" cy="533222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(1)Apples come in a great many varieties.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苹果的品种繁多。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shop offers a variety of/varieties of goods.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这个商店提供丰富多样的货物。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prices of vegetables vary with the season.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蔬菜的价格随着季节而变化。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(4)There are various ways of cooking dishes in China.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在中国有各种各样的烹调菜肴的方法。</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263779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character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文字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符号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角色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品质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特点</a:t>
            </a:r>
            <a:r>
              <a:rPr lang="en-US" altLang="zh-CN" dirty="0">
                <a:solidFill>
                  <a:srgbClr val="000000"/>
                </a:solidFill>
                <a:ea typeface="宋体" panose="02010600030101010101" pitchFamily="2" charset="-122"/>
                <a:cs typeface="Times New Roman" panose="02020603050405020304" pitchFamily="18" charset="0"/>
              </a:rPr>
              <a:t>;</a:t>
            </a:r>
            <a:r>
              <a:rPr lang="zh-CN" altLang="en-US" dirty="0">
                <a:solidFill>
                  <a:srgbClr val="000000"/>
                </a:solidFill>
                <a:ea typeface="宋体" panose="02010600030101010101" pitchFamily="2" charset="-122"/>
                <a:cs typeface="Times New Roman" panose="02020603050405020304" pitchFamily="18" charset="0"/>
              </a:rPr>
              <a:t>性格</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en-US" altLang="zh-CN" dirty="0" err="1">
                <a:solidFill>
                  <a:srgbClr val="000000"/>
                </a:solidFill>
                <a:ea typeface="宋体" panose="02010600030101010101" pitchFamily="2" charset="-122"/>
                <a:cs typeface="Times New Roman" panose="02020603050405020304" pitchFamily="18" charset="0"/>
              </a:rPr>
              <a:t>Mr</a:t>
            </a:r>
            <a:r>
              <a:rPr lang="en-US" altLang="zh-CN" dirty="0">
                <a:solidFill>
                  <a:srgbClr val="000000"/>
                </a:solidFill>
                <a:ea typeface="宋体" panose="02010600030101010101" pitchFamily="2" charset="-122"/>
                <a:cs typeface="Times New Roman" panose="02020603050405020304" pitchFamily="18" charset="0"/>
              </a:rPr>
              <a:t> Brown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know Chinese characters.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布朗先生不认识中国汉字。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(2)This TV play includes many characters.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这部电视剧包括许多角色。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outdoor activities are useful for character building.</a:t>
            </a:r>
            <a:r>
              <a:rPr lang="zh-CN" altLang="zh-CN" dirty="0">
                <a:solidFill>
                  <a:srgbClr val="000000"/>
                </a:solidFill>
                <a:ea typeface="宋体" panose="02010600030101010101" pitchFamily="2" charset="-122"/>
                <a:cs typeface="Times New Roman" panose="02020603050405020304" pitchFamily="18" charset="0"/>
              </a:rPr>
              <a:t>这些户外活动对性格塑造有益。</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665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26261"/>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(1)People have to face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various</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vary) choices in their whole life.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(2)Gift givers can choose from a wide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variety</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vary) of useful but inexpensive things.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 new variety of rice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being developed now.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weather there varies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from</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one hour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another.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582247" y="1471913"/>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578018" y="1936011"/>
            <a:ext cx="1979394"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7288192" y="2674533"/>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7283963" y="3138631"/>
            <a:ext cx="1979394"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4851224" y="3805145"/>
            <a:ext cx="101689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4846449" y="4269243"/>
            <a:ext cx="1015742"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5635490" y="4402725"/>
            <a:ext cx="163771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5631066" y="4866823"/>
            <a:ext cx="1635863"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9001397" y="4402725"/>
            <a:ext cx="163771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8996973" y="4866823"/>
            <a:ext cx="163586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87872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12"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417229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写出下列画线单词的汉语意思</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(5)The two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characters</a:t>
            </a:r>
            <a:r>
              <a:rPr lang="en-US" altLang="zh-CN" dirty="0">
                <a:solidFill>
                  <a:srgbClr val="000000"/>
                </a:solidFill>
                <a:ea typeface="宋体" panose="02010600030101010101" pitchFamily="2" charset="-122"/>
                <a:cs typeface="Times New Roman" panose="02020603050405020304" pitchFamily="18" charset="0"/>
              </a:rPr>
              <a:t> he played in the movie are twins</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gn="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角色</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(6)There is a serious side to her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character</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性格</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(7)The whole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character</a:t>
            </a:r>
            <a:r>
              <a:rPr lang="en-US" altLang="zh-CN" dirty="0">
                <a:solidFill>
                  <a:srgbClr val="000000"/>
                </a:solidFill>
                <a:ea typeface="宋体" panose="02010600030101010101" pitchFamily="2" charset="-122"/>
                <a:cs typeface="Times New Roman" panose="02020603050405020304" pitchFamily="18" charset="0"/>
              </a:rPr>
              <a:t> of the school has changed since a new teaching method is introduced.(</a:t>
            </a:r>
            <a:r>
              <a:rPr lang="zh-CN" altLang="zh-CN" dirty="0">
                <a:solidFill>
                  <a:srgbClr val="000000"/>
                </a:solidFill>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特色</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(8)Chinese </a:t>
            </a:r>
            <a:r>
              <a:rPr lang="en-US" altLang="zh-CN" u="sng" dirty="0">
                <a:solidFill>
                  <a:srgbClr val="000000"/>
                </a:solidFill>
                <a:uFill>
                  <a:solidFill>
                    <a:srgbClr val="000000"/>
                  </a:solidFill>
                </a:uFill>
                <a:ea typeface="宋体" panose="02010600030101010101" pitchFamily="2" charset="-122"/>
                <a:cs typeface="Times New Roman" panose="02020603050405020304" pitchFamily="18" charset="0"/>
              </a:rPr>
              <a:t>characters</a:t>
            </a:r>
            <a:r>
              <a:rPr lang="en-US" altLang="zh-CN" dirty="0">
                <a:solidFill>
                  <a:srgbClr val="000000"/>
                </a:solidFill>
                <a:ea typeface="宋体" panose="02010600030101010101" pitchFamily="2" charset="-122"/>
                <a:cs typeface="Times New Roman" panose="02020603050405020304" pitchFamily="18" charset="0"/>
              </a:rPr>
              <a:t> have a long history.(</a:t>
            </a:r>
            <a:r>
              <a:rPr lang="zh-CN" altLang="zh-CN" dirty="0">
                <a:solidFill>
                  <a:srgbClr val="000000"/>
                </a:solidFill>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文字</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577461" y="2070903"/>
            <a:ext cx="1174476" cy="509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353325" y="2623320"/>
            <a:ext cx="1174476" cy="509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985173" y="3833003"/>
            <a:ext cx="1174476" cy="509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385080" y="4403837"/>
            <a:ext cx="1174476" cy="5092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44837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62193"/>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Written Chinese has also become an important means by which </a:t>
            </a:r>
            <a:r>
              <a:rPr lang="en-US" altLang="zh-CN" dirty="0" smtClean="0">
                <a:solidFill>
                  <a:srgbClr val="000000"/>
                </a:solidFill>
                <a:ea typeface="宋体" panose="02010600030101010101" pitchFamily="2" charset="-122"/>
                <a:cs typeface="Times New Roman" panose="02020603050405020304" pitchFamily="18" charset="0"/>
              </a:rPr>
              <a:t>China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present is connected with its past.(page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汉字也成为连接中国现在与过去的一个重要媒介。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means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方式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方法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途径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手段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单复数同形</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means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借助</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手段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依靠</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方法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means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可以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当然行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没问题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means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决不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一点也不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用于句首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句子主语和谓语部分用不完全倒装语序</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999989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2245"/>
            <a:ext cx="10807700" cy="600164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(1)Nowadays many people travel across China by means of high-speed trains.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如今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许多人乘高铁在中国各地旅行。</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2)We can succeed by means of hard work.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通过努力工作我们能成功。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(3)—Could you help me with my </a:t>
            </a:r>
            <a:r>
              <a:rPr lang="en-US" altLang="zh-CN" dirty="0" err="1">
                <a:solidFill>
                  <a:srgbClr val="000000"/>
                </a:solidFill>
                <a:ea typeface="宋体" panose="02010600030101010101" pitchFamily="2" charset="-122"/>
                <a:cs typeface="Times New Roman" panose="02020603050405020304" pitchFamily="18" charset="0"/>
              </a:rPr>
              <a:t>maths</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all means.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你能帮我学习数学吗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当然可以了。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139408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13484"/>
            <a:ext cx="10807700" cy="178664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(4)He by no means gave up his plan.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 no means did he give up his plan.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他决不会放弃他的计划。</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67315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11895"/>
            <a:ext cx="10807700" cy="2456057"/>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(1)Thoughts are expressed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by</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means of words.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(2)Every </a:t>
            </a:r>
            <a:r>
              <a:rPr lang="en-US" altLang="zh-CN" dirty="0">
                <a:solidFill>
                  <a:srgbClr val="000000"/>
                </a:solidFill>
                <a:ea typeface="宋体" panose="02010600030101010101" pitchFamily="2" charset="-122"/>
                <a:cs typeface="Times New Roman" panose="02020603050405020304" pitchFamily="18" charset="0"/>
              </a:rPr>
              <a:t>possible means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been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used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(use) so far.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5357376" y="2789821"/>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5353098" y="3253919"/>
            <a:ext cx="1290463"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5074955" y="3342947"/>
            <a:ext cx="309206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5070677" y="3807045"/>
            <a:ext cx="308856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55370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9807"/>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 high regard for the Chinese writing system can be seen in the development of Chinese characters as an art </a:t>
            </a:r>
            <a:r>
              <a:rPr lang="en-US" altLang="zh-CN" dirty="0" err="1">
                <a:solidFill>
                  <a:srgbClr val="000000"/>
                </a:solidFill>
                <a:ea typeface="宋体" panose="02010600030101010101" pitchFamily="2" charset="-122"/>
                <a:cs typeface="Times New Roman" panose="02020603050405020304" pitchFamily="18" charset="0"/>
              </a:rPr>
              <a:t>form,known</a:t>
            </a:r>
            <a:r>
              <a:rPr lang="en-US" altLang="zh-CN" dirty="0">
                <a:solidFill>
                  <a:srgbClr val="000000"/>
                </a:solidFill>
                <a:ea typeface="宋体" panose="02010600030101010101" pitchFamily="2" charset="-122"/>
                <a:cs typeface="Times New Roman" panose="02020603050405020304" pitchFamily="18" charset="0"/>
              </a:rPr>
              <a:t> as Chinese </a:t>
            </a:r>
            <a:r>
              <a:rPr lang="en-US" altLang="zh-CN" dirty="0" err="1">
                <a:solidFill>
                  <a:srgbClr val="000000"/>
                </a:solidFill>
                <a:ea typeface="宋体" panose="02010600030101010101" pitchFamily="2" charset="-122"/>
                <a:cs typeface="Times New Roman" panose="02020603050405020304" pitchFamily="18" charset="0"/>
              </a:rPr>
              <a:t>calligraphy,which</a:t>
            </a:r>
            <a:r>
              <a:rPr lang="en-US" altLang="zh-CN" dirty="0">
                <a:solidFill>
                  <a:srgbClr val="000000"/>
                </a:solidFill>
                <a:ea typeface="宋体" panose="02010600030101010101" pitchFamily="2" charset="-122"/>
                <a:cs typeface="Times New Roman" panose="02020603050405020304" pitchFamily="18" charset="0"/>
              </a:rPr>
              <a:t> has become an important part of Chinese culture.(page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中国人对于汉字书写体系推崇备至</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这体现在汉字发展为一种艺术形式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书法。书法已经成为中国文化的一个重要组成部分</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863429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223863"/>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regard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尊重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关注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用复数形式表示问候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致意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i="1" dirty="0" err="1" smtClean="0">
                <a:solidFill>
                  <a:srgbClr val="000000"/>
                </a:solidFill>
                <a:ea typeface="宋体" panose="02010600030101010101" pitchFamily="2" charset="-122"/>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视为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看待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regard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尊重</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with/in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regard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zh-CN" altLang="zh-CN" dirty="0">
                <a:solidFill>
                  <a:srgbClr val="000000"/>
                </a:solidFill>
                <a:ea typeface="楷体" panose="02010609060101010101" pitchFamily="49" charset="-122"/>
                <a:cs typeface="Times New Roman" panose="02020603050405020304" pitchFamily="18" charset="0"/>
              </a:rPr>
              <a:t>关于某事</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regard...as...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看作</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认为</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是</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6996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846369"/>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1.system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体系</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制度</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系统</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despite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prep</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即使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尽管</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3.factor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因素</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要素</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bone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骨头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质</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carve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err="1">
                <a:solidFill>
                  <a:srgbClr val="000000"/>
                </a:solidFill>
                <a:latin typeface="NEU-BZ-S92"/>
                <a:ea typeface="Times New Roman" panose="02020603050405020304" pitchFamily="18" charset="0"/>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雕刻</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6.dynasty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王朝</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朝代</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p>
        </p:txBody>
      </p:sp>
      <p:sp>
        <p:nvSpPr>
          <p:cNvPr id="4" name="矩形 3"/>
          <p:cNvSpPr/>
          <p:nvPr/>
        </p:nvSpPr>
        <p:spPr>
          <a:xfrm>
            <a:off x="2387419" y="2506930"/>
            <a:ext cx="380566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383426" y="2971028"/>
            <a:ext cx="3801358"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845195" y="3121221"/>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841256" y="3585319"/>
            <a:ext cx="1889367"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2297834" y="3712884"/>
            <a:ext cx="30243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2293895" y="4176982"/>
            <a:ext cx="3020916"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796522" y="4255527"/>
            <a:ext cx="171955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792485" y="4719625"/>
            <a:ext cx="1717606"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841256" y="4842730"/>
            <a:ext cx="171955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837219" y="5306828"/>
            <a:ext cx="1717606"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2808709" y="5434795"/>
            <a:ext cx="280831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2804672" y="5898893"/>
            <a:ext cx="2805135" cy="0"/>
          </a:xfrm>
          <a:prstGeom prst="line">
            <a:avLst/>
          </a:prstGeom>
        </p:spPr>
        <p:style>
          <a:lnRef idx="2">
            <a:schemeClr val="dk1"/>
          </a:lnRef>
          <a:fillRef idx="0">
            <a:schemeClr val="dk1"/>
          </a:fillRef>
          <a:effectRef idx="1">
            <a:schemeClr val="dk1"/>
          </a:effectRef>
          <a:fontRef idx="minor">
            <a:schemeClr val="tx1"/>
          </a:fontRef>
        </p:style>
      </p:cxnSp>
      <p:sp>
        <p:nvSpPr>
          <p:cNvPr id="18" name="横卷形 17"/>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21" name="矩形 20"/>
          <p:cNvSpPr>
            <a:spLocks noChangeAspect="1"/>
          </p:cNvSpPr>
          <p:nvPr/>
        </p:nvSpPr>
        <p:spPr>
          <a:xfrm>
            <a:off x="4558690" y="1204792"/>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认知</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238527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4"/>
                                        </p:tgtEl>
                                      </p:cBhvr>
                                    </p:animEffect>
                                    <p:set>
                                      <p:cBhvr>
                                        <p:cTn id="27" dur="1" fill="hold">
                                          <p:stCondLst>
                                            <p:cond delay="499"/>
                                          </p:stCondLst>
                                        </p:cTn>
                                        <p:tgtEl>
                                          <p:spTgt spid="1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6"/>
                                        </p:tgtEl>
                                      </p:cBhvr>
                                    </p:animEffect>
                                    <p:set>
                                      <p:cBhvr>
                                        <p:cTn id="3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2" grpId="0" animBg="1"/>
      <p:bldP spid="14" grpId="0" animBg="1"/>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2245"/>
            <a:ext cx="10807700" cy="596272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(1)The villagers have high regard for him.</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村民们都很尊敬他。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(2)Please give my regards to your family.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请代我向你的家人问好。</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(3)Never regard study as a burden.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绝对不要把学习视为一种负担。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(4)With/In regard to his </a:t>
            </a:r>
            <a:r>
              <a:rPr lang="en-US" altLang="zh-CN" dirty="0" err="1">
                <a:solidFill>
                  <a:srgbClr val="000000"/>
                </a:solidFill>
                <a:ea typeface="宋体" panose="02010600030101010101" pitchFamily="2" charset="-122"/>
                <a:cs typeface="Times New Roman" panose="02020603050405020304" pitchFamily="18" charset="0"/>
              </a:rPr>
              <a:t>suggestions,we</a:t>
            </a:r>
            <a:r>
              <a:rPr lang="en-US" altLang="zh-CN" dirty="0" err="1">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ll</a:t>
            </a:r>
            <a:r>
              <a:rPr lang="en-US" altLang="zh-CN" dirty="0">
                <a:solidFill>
                  <a:srgbClr val="000000"/>
                </a:solidFill>
                <a:ea typeface="宋体" panose="02010600030101010101" pitchFamily="2" charset="-122"/>
                <a:cs typeface="Times New Roman" panose="02020603050405020304" pitchFamily="18" charset="0"/>
              </a:rPr>
              <a:t> discuss them fully.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关于他的建议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我们将充分讨论它们。</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271437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51855"/>
            <a:ext cx="10807700" cy="3046988"/>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young man who saved the boy in danger was regarded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 hero.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(2)Please send my best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regards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(regard) to your parents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2160176" y="2968869"/>
            <a:ext cx="11209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155709" y="3432967"/>
            <a:ext cx="1119729"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4756902" y="3609257"/>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752925" y="4073355"/>
            <a:ext cx="198366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3848802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82858"/>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关于你的问题</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我将随后谈论。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ll </a:t>
            </a:r>
            <a:r>
              <a:rPr lang="en-US" altLang="zh-CN" dirty="0">
                <a:solidFill>
                  <a:srgbClr val="000000"/>
                </a:solidFill>
                <a:ea typeface="宋体" panose="02010600030101010101" pitchFamily="2" charset="-122"/>
                <a:cs typeface="Times New Roman" panose="02020603050405020304" pitchFamily="18" charset="0"/>
              </a:rPr>
              <a:t>talk about it later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with/in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regard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your question.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她对她的老师</a:t>
            </a:r>
            <a:r>
              <a:rPr lang="zh-CN" altLang="zh-CN" dirty="0" smtClean="0">
                <a:solidFill>
                  <a:srgbClr val="000000"/>
                </a:solidFill>
                <a:ea typeface="宋体" panose="02010600030101010101" pitchFamily="2" charset="-122"/>
                <a:cs typeface="Times New Roman" panose="02020603050405020304" pitchFamily="18" charset="0"/>
              </a:rPr>
              <a:t>非常</a:t>
            </a:r>
            <a:r>
              <a:rPr lang="zh-CN" altLang="en-US" dirty="0" smtClean="0">
                <a:solidFill>
                  <a:srgbClr val="000000"/>
                </a:solidFill>
                <a:ea typeface="宋体" panose="02010600030101010101" pitchFamily="2" charset="-122"/>
                <a:cs typeface="Times New Roman" panose="02020603050405020304" pitchFamily="18" charset="0"/>
              </a:rPr>
              <a:t>尊</a:t>
            </a:r>
            <a:r>
              <a:rPr lang="zh-CN" altLang="zh-CN" dirty="0" smtClean="0">
                <a:solidFill>
                  <a:srgbClr val="000000"/>
                </a:solidFill>
                <a:ea typeface="宋体" panose="02010600030101010101" pitchFamily="2" charset="-122"/>
                <a:cs typeface="Times New Roman" panose="02020603050405020304" pitchFamily="18" charset="0"/>
              </a:rPr>
              <a:t>重</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had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high</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regard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for</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her teachers.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458462" y="2170949"/>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4454383" y="2635047"/>
            <a:ext cx="1803335"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6372060" y="2170949"/>
            <a:ext cx="218450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368195" y="2635047"/>
            <a:ext cx="2182036"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8687819" y="2170949"/>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8683541" y="2635047"/>
            <a:ext cx="1290463"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2164809" y="3888655"/>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2160637" y="4352753"/>
            <a:ext cx="1639395"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3872984" y="3888655"/>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868905" y="4352753"/>
            <a:ext cx="1803335"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5748492" y="3890649"/>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5744320" y="4354747"/>
            <a:ext cx="163939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24434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3"/>
                                        </p:tgtEl>
                                      </p:cBhvr>
                                    </p:animEffect>
                                    <p:set>
                                      <p:cBhvr>
                                        <p:cTn id="24"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As China plays a greater role in global </a:t>
            </a:r>
            <a:r>
              <a:rPr lang="en-US" altLang="zh-CN" dirty="0" err="1">
                <a:solidFill>
                  <a:srgbClr val="000000"/>
                </a:solidFill>
                <a:ea typeface="宋体" panose="02010600030101010101" pitchFamily="2" charset="-122"/>
                <a:cs typeface="Times New Roman" panose="02020603050405020304" pitchFamily="18" charset="0"/>
              </a:rPr>
              <a:t>affairs,an</a:t>
            </a:r>
            <a:r>
              <a:rPr lang="en-US" altLang="zh-CN" dirty="0">
                <a:solidFill>
                  <a:srgbClr val="000000"/>
                </a:solidFill>
                <a:ea typeface="宋体" panose="02010600030101010101" pitchFamily="2" charset="-122"/>
                <a:cs typeface="Times New Roman" panose="02020603050405020304" pitchFamily="18" charset="0"/>
              </a:rPr>
              <a:t> increasing number of international students are beginning to appreciate </a:t>
            </a:r>
            <a:r>
              <a:rPr lang="en-US" altLang="zh-CN" dirty="0" smtClean="0">
                <a:solidFill>
                  <a:srgbClr val="000000"/>
                </a:solidFill>
                <a:ea typeface="宋体" panose="02010600030101010101" pitchFamily="2" charset="-122"/>
                <a:cs typeface="Times New Roman" panose="02020603050405020304" pitchFamily="18" charset="0"/>
              </a:rPr>
              <a:t>China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culture and history through this amazing language.(page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随着中国在全球事务中扮演着更为重要的角色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越来越多的国际学生开始通过中文这一奇妙的语言了解和欣赏中国的文化和历史。</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837650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51855"/>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affair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公共事务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事件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关系</a:t>
            </a:r>
            <a:endParaRPr lang="en-US"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world</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affairs</a:t>
            </a:r>
            <a:r>
              <a:rPr lang="zh-CN" altLang="zh-CN" dirty="0">
                <a:solidFill>
                  <a:srgbClr val="000000"/>
                </a:solidFill>
                <a:ea typeface="楷体" panose="02010609060101010101" pitchFamily="49" charset="-122"/>
                <a:cs typeface="Times New Roman" panose="02020603050405020304" pitchFamily="18" charset="0"/>
              </a:rPr>
              <a:t>世界</a:t>
            </a:r>
            <a:r>
              <a:rPr lang="zh-CN" altLang="zh-CN" dirty="0" smtClean="0">
                <a:solidFill>
                  <a:srgbClr val="000000"/>
                </a:solidFill>
                <a:ea typeface="楷体" panose="02010609060101010101" pitchFamily="49" charset="-122"/>
                <a:cs typeface="Times New Roman" panose="02020603050405020304" pitchFamily="18" charset="0"/>
              </a:rPr>
              <a:t>事务</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international</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affairs</a:t>
            </a:r>
            <a:r>
              <a:rPr lang="zh-CN" altLang="zh-CN" dirty="0">
                <a:solidFill>
                  <a:srgbClr val="000000"/>
                </a:solidFill>
                <a:ea typeface="楷体" panose="02010609060101010101" pitchFamily="49" charset="-122"/>
                <a:cs typeface="Times New Roman" panose="02020603050405020304" pitchFamily="18" charset="0"/>
              </a:rPr>
              <a:t>国际</a:t>
            </a:r>
            <a:r>
              <a:rPr lang="zh-CN" altLang="zh-CN" dirty="0" smtClean="0">
                <a:solidFill>
                  <a:srgbClr val="000000"/>
                </a:solidFill>
                <a:ea typeface="楷体" panose="02010609060101010101" pitchFamily="49" charset="-122"/>
                <a:cs typeface="Times New Roman" panose="02020603050405020304" pitchFamily="18" charset="0"/>
              </a:rPr>
              <a:t>事务</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business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affairs</a:t>
            </a:r>
            <a:r>
              <a:rPr lang="zh-CN" altLang="zh-CN" dirty="0">
                <a:solidFill>
                  <a:srgbClr val="000000"/>
                </a:solidFill>
                <a:ea typeface="楷体" panose="02010609060101010101" pitchFamily="49" charset="-122"/>
                <a:cs typeface="Times New Roman" panose="02020603050405020304" pitchFamily="18" charset="0"/>
              </a:rPr>
              <a:t>商业</a:t>
            </a:r>
            <a:r>
              <a:rPr lang="zh-CN" altLang="zh-CN" dirty="0" smtClean="0">
                <a:solidFill>
                  <a:srgbClr val="000000"/>
                </a:solidFill>
                <a:ea typeface="楷体" panose="02010609060101010101" pitchFamily="49" charset="-122"/>
                <a:cs typeface="Times New Roman" panose="02020603050405020304" pitchFamily="18" charset="0"/>
              </a:rPr>
              <a:t>事务</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foreign</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affairs</a:t>
            </a:r>
            <a:r>
              <a:rPr lang="zh-CN" altLang="zh-CN" dirty="0">
                <a:solidFill>
                  <a:srgbClr val="000000"/>
                </a:solidFill>
                <a:ea typeface="楷体" panose="02010609060101010101" pitchFamily="49" charset="-122"/>
                <a:cs typeface="Times New Roman" panose="02020603050405020304" pitchFamily="18" charset="0"/>
              </a:rPr>
              <a:t>对外事务</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861065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75791"/>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(1)China is now a major player in world affairs.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现在中国是国际事务的重要参与者。</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(2)She is quite able to manage her own affairs.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她完全有能力处理自己的事。</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(3)Foreign affairs are of great importance to a country.</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外交事务对一个国家极其重要。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2794129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04110"/>
            <a:ext cx="10807700" cy="245605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appreciate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领会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smtClean="0">
                <a:solidFill>
                  <a:srgbClr val="000000"/>
                </a:solidFill>
                <a:ea typeface="宋体" panose="02010600030101010101" pitchFamily="2" charset="-122"/>
                <a:cs typeface="Times New Roman" panose="02020603050405020304" pitchFamily="18" charset="0"/>
              </a:rPr>
              <a:t>增值</a:t>
            </a:r>
            <a:endParaRPr lang="en-US"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appreciate</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感谢某人做某</a:t>
            </a:r>
            <a:r>
              <a:rPr lang="zh-CN" altLang="zh-CN" dirty="0" smtClean="0">
                <a:solidFill>
                  <a:srgbClr val="000000"/>
                </a:solidFill>
                <a:ea typeface="楷体" panose="02010609060101010101" pitchFamily="49" charset="-122"/>
                <a:cs typeface="Times New Roman" panose="02020603050405020304" pitchFamily="18" charset="0"/>
              </a:rPr>
              <a:t>事</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would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假如</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我将不胜感激</a:t>
            </a:r>
            <a:r>
              <a:rPr lang="zh-CN" altLang="zh-CN" dirty="0" smtClean="0">
                <a:solidFill>
                  <a:srgbClr val="000000"/>
                </a:solidFill>
                <a:ea typeface="楷体" panose="02010609060101010101" pitchFamily="49" charset="-122"/>
                <a:cs typeface="Times New Roman" panose="02020603050405020304" pitchFamily="18" charset="0"/>
              </a:rPr>
              <a:t>。</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appreciation</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感谢</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259863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(1)Most of her students appreciate her because her teaching is so well </a:t>
            </a:r>
            <a:r>
              <a:rPr lang="en-US" altLang="zh-CN" dirty="0" err="1">
                <a:solidFill>
                  <a:srgbClr val="000000"/>
                </a:solidFill>
                <a:ea typeface="宋体" panose="02010600030101010101" pitchFamily="2" charset="-122"/>
                <a:cs typeface="Times New Roman" panose="02020603050405020304" pitchFamily="18" charset="0"/>
              </a:rPr>
              <a:t>organised</a:t>
            </a:r>
            <a:r>
              <a:rPr lang="en-US" altLang="zh-CN" dirty="0">
                <a:solidFill>
                  <a:srgbClr val="000000"/>
                </a:solidFill>
                <a:ea typeface="宋体" panose="02010600030101010101" pitchFamily="2" charset="-122"/>
                <a:cs typeface="Times New Roman" panose="02020603050405020304" pitchFamily="18" charset="0"/>
              </a:rPr>
              <a:t> and clear.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大多数学生都很欣赏她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因为她的课非常有条理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非常清晰。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appreciate it if you could turn the </a:t>
            </a:r>
            <a:r>
              <a:rPr lang="en-US" altLang="zh-CN" dirty="0" smtClean="0">
                <a:solidFill>
                  <a:srgbClr val="000000"/>
                </a:solidFill>
                <a:ea typeface="宋体" panose="02010600030101010101" pitchFamily="2" charset="-122"/>
                <a:cs typeface="Times New Roman" panose="02020603050405020304" pitchFamily="18" charset="0"/>
              </a:rPr>
              <a:t>TV </a:t>
            </a:r>
            <a:r>
              <a:rPr lang="en-US" altLang="zh-CN" dirty="0">
                <a:solidFill>
                  <a:srgbClr val="000000"/>
                </a:solidFill>
                <a:ea typeface="宋体" panose="02010600030101010101" pitchFamily="2" charset="-122"/>
                <a:cs typeface="Times New Roman" panose="02020603050405020304" pitchFamily="18" charset="0"/>
              </a:rPr>
              <a:t>down.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如果你能</a:t>
            </a:r>
            <a:r>
              <a:rPr lang="zh-CN" altLang="zh-CN" dirty="0" smtClean="0">
                <a:solidFill>
                  <a:srgbClr val="000000"/>
                </a:solidFill>
                <a:ea typeface="宋体" panose="02010600030101010101" pitchFamily="2" charset="-122"/>
                <a:cs typeface="Times New Roman" panose="02020603050405020304" pitchFamily="18" charset="0"/>
              </a:rPr>
              <a:t>把</a:t>
            </a:r>
            <a:r>
              <a:rPr lang="zh-CN" altLang="en-US" dirty="0" smtClean="0">
                <a:solidFill>
                  <a:srgbClr val="000000"/>
                </a:solidFill>
                <a:ea typeface="宋体" panose="02010600030101010101" pitchFamily="2" charset="-122"/>
                <a:cs typeface="Times New Roman" panose="02020603050405020304" pitchFamily="18" charset="0"/>
              </a:rPr>
              <a:t>电视</a:t>
            </a:r>
            <a:r>
              <a:rPr lang="zh-CN" altLang="zh-CN" dirty="0" smtClean="0">
                <a:solidFill>
                  <a:srgbClr val="000000"/>
                </a:solidFill>
                <a:ea typeface="宋体" panose="02010600030101010101" pitchFamily="2" charset="-122"/>
                <a:cs typeface="Times New Roman" panose="02020603050405020304" pitchFamily="18" charset="0"/>
              </a:rPr>
              <a:t>机</a:t>
            </a:r>
            <a:r>
              <a:rPr lang="zh-CN" altLang="zh-CN" dirty="0">
                <a:solidFill>
                  <a:srgbClr val="000000"/>
                </a:solidFill>
                <a:ea typeface="宋体" panose="02010600030101010101" pitchFamily="2" charset="-122"/>
                <a:cs typeface="Times New Roman" panose="02020603050405020304" pitchFamily="18" charset="0"/>
              </a:rPr>
              <a:t>音量调小的话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我将不胜感激。</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64637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7451"/>
            <a:ext cx="10807700" cy="2456057"/>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(1)Although 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good </a:t>
            </a:r>
            <a:r>
              <a:rPr lang="en-US" altLang="zh-CN" dirty="0" err="1">
                <a:solidFill>
                  <a:srgbClr val="000000"/>
                </a:solidFill>
                <a:ea typeface="宋体" panose="02010600030101010101" pitchFamily="2" charset="-122"/>
                <a:cs typeface="Times New Roman" panose="02020603050405020304" pitchFamily="18" charset="0"/>
              </a:rPr>
              <a:t>friends,I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know much about her private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affairs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 (affair).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7" name="矩形 6"/>
          <p:cNvSpPr/>
          <p:nvPr/>
        </p:nvSpPr>
        <p:spPr>
          <a:xfrm>
            <a:off x="2520677" y="1868671"/>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2516598" y="2332769"/>
            <a:ext cx="1803335"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a:spLocks noChangeAspect="1"/>
          </p:cNvSpPr>
          <p:nvPr/>
        </p:nvSpPr>
        <p:spPr>
          <a:xfrm>
            <a:off x="361950" y="2503508"/>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(2)I </a:t>
            </a:r>
            <a:r>
              <a:rPr lang="en-US" altLang="zh-CN" dirty="0">
                <a:solidFill>
                  <a:srgbClr val="000000"/>
                </a:solidFill>
                <a:ea typeface="宋体" panose="02010600030101010101" pitchFamily="2" charset="-122"/>
                <a:cs typeface="Times New Roman" panose="02020603050405020304" pitchFamily="18" charset="0"/>
              </a:rPr>
              <a:t>really appreciate </a:t>
            </a:r>
            <a:r>
              <a:rPr lang="en-US" altLang="zh-CN" dirty="0" smtClean="0">
                <a:solidFill>
                  <a:srgbClr val="000000"/>
                </a:solidFill>
                <a:ea typeface="宋体" panose="02010600030101010101" pitchFamily="2" charset="-122"/>
                <a:cs typeface="Times New Roman" panose="02020603050405020304" pitchFamily="18" charset="0"/>
              </a:rPr>
              <a:t>you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giving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(give) me so much help.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appreciate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if you could let me know in advance whether or not you will come.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(4)I </a:t>
            </a:r>
            <a:r>
              <a:rPr lang="en-US" altLang="zh-CN" dirty="0">
                <a:solidFill>
                  <a:srgbClr val="000000"/>
                </a:solidFill>
                <a:ea typeface="宋体" panose="02010600030101010101" pitchFamily="2" charset="-122"/>
                <a:cs typeface="Times New Roman" panose="02020603050405020304" pitchFamily="18" charset="0"/>
              </a:rPr>
              <a:t>wish to express my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appreciation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(appreciate) for your kindness.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p:nvPr/>
        </p:nvSpPr>
        <p:spPr>
          <a:xfrm>
            <a:off x="5199459" y="2626232"/>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5195380" y="3090330"/>
            <a:ext cx="1803335"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3795912" y="3738402"/>
            <a:ext cx="106770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791506" y="4202500"/>
            <a:ext cx="1066498"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4839138" y="4962538"/>
            <a:ext cx="29075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4835682" y="5426636"/>
            <a:ext cx="290429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68876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6" grpId="0" animBg="1"/>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39294"/>
            <a:ext cx="10807700" cy="1826206"/>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她对世界事务不感兴趣。</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She has no interest in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world </a:t>
            </a:r>
            <a:r>
              <a:rPr lang="en-US" altLang="zh-CN" dirty="0" smtClean="0">
                <a:uFill>
                  <a:solidFill>
                    <a:srgbClr val="000000"/>
                  </a:solidFill>
                </a:uFill>
                <a:ea typeface="宋体" panose="02010600030101010101" pitchFamily="2" charset="-122"/>
                <a:cs typeface="Times New Roman" panose="02020603050405020304" pitchFamily="18" charset="0"/>
              </a:rPr>
              <a:t>            affairs</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20" name="矩形 19"/>
          <p:cNvSpPr/>
          <p:nvPr/>
        </p:nvSpPr>
        <p:spPr>
          <a:xfrm>
            <a:off x="4608909" y="2775359"/>
            <a:ext cx="237626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4604503" y="3239457"/>
            <a:ext cx="2373578" cy="0"/>
          </a:xfrm>
          <a:prstGeom prst="line">
            <a:avLst/>
          </a:prstGeom>
        </p:spPr>
        <p:style>
          <a:lnRef idx="2">
            <a:schemeClr val="dk1"/>
          </a:lnRef>
          <a:fillRef idx="0">
            <a:schemeClr val="dk1"/>
          </a:fillRef>
          <a:effectRef idx="1">
            <a:schemeClr val="dk1"/>
          </a:effectRef>
          <a:fontRef idx="minor">
            <a:schemeClr val="tx1"/>
          </a:fontRef>
        </p:style>
      </p:cxnSp>
      <p:sp>
        <p:nvSpPr>
          <p:cNvPr id="22" name="矩形 21"/>
          <p:cNvSpPr/>
          <p:nvPr/>
        </p:nvSpPr>
        <p:spPr>
          <a:xfrm>
            <a:off x="7123763" y="2771086"/>
            <a:ext cx="237185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a:off x="7119357" y="3235184"/>
            <a:ext cx="2369177"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9678749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66739"/>
            <a:ext cx="10807700" cy="121764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major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主修课程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主修学生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主修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专门研究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18" name="矩形 17"/>
          <p:cNvSpPr/>
          <p:nvPr/>
        </p:nvSpPr>
        <p:spPr>
          <a:xfrm>
            <a:off x="807220" y="383532"/>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803243" y="847630"/>
            <a:ext cx="1983669" cy="0"/>
          </a:xfrm>
          <a:prstGeom prst="line">
            <a:avLst/>
          </a:prstGeom>
        </p:spPr>
        <p:style>
          <a:lnRef idx="2">
            <a:schemeClr val="dk1"/>
          </a:lnRef>
          <a:fillRef idx="0">
            <a:schemeClr val="dk1"/>
          </a:fillRef>
          <a:effectRef idx="1">
            <a:schemeClr val="dk1"/>
          </a:effectRef>
          <a:fontRef idx="minor">
            <a:schemeClr val="tx1"/>
          </a:fontRef>
        </p:style>
      </p:cxnSp>
      <p:sp>
        <p:nvSpPr>
          <p:cNvPr id="20" name="矩形 19"/>
          <p:cNvSpPr>
            <a:spLocks noChangeAspect="1"/>
          </p:cNvSpPr>
          <p:nvPr/>
        </p:nvSpPr>
        <p:spPr>
          <a:xfrm>
            <a:off x="361950" y="1478850"/>
            <a:ext cx="10807700" cy="4172296"/>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classic</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传统的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最优秀的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典型的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                         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经典作品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名著</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regard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尊重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关注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视为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看待</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10.</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character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文字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符号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角色</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品质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特点</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11.calligraphy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书法</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书法艺术</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12.affair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公共事物</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事件</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关系</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13.specific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特定的</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明确的</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具体的</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1" name="矩形 20"/>
          <p:cNvSpPr/>
          <p:nvPr/>
        </p:nvSpPr>
        <p:spPr>
          <a:xfrm>
            <a:off x="807220" y="1529566"/>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803243" y="1993664"/>
            <a:ext cx="1983669" cy="0"/>
          </a:xfrm>
          <a:prstGeom prst="line">
            <a:avLst/>
          </a:prstGeom>
        </p:spPr>
        <p:style>
          <a:lnRef idx="2">
            <a:schemeClr val="dk1"/>
          </a:lnRef>
          <a:fillRef idx="0">
            <a:schemeClr val="dk1"/>
          </a:fillRef>
          <a:effectRef idx="1">
            <a:schemeClr val="dk1"/>
          </a:effectRef>
          <a:fontRef idx="minor">
            <a:schemeClr val="tx1"/>
          </a:fontRef>
        </p:style>
      </p:cxnSp>
      <p:sp>
        <p:nvSpPr>
          <p:cNvPr id="23" name="矩形 22"/>
          <p:cNvSpPr/>
          <p:nvPr/>
        </p:nvSpPr>
        <p:spPr>
          <a:xfrm>
            <a:off x="803243" y="2774994"/>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p:cNvCxnSpPr/>
          <p:nvPr/>
        </p:nvCxnSpPr>
        <p:spPr>
          <a:xfrm>
            <a:off x="799266" y="3239092"/>
            <a:ext cx="1983669" cy="0"/>
          </a:xfrm>
          <a:prstGeom prst="line">
            <a:avLst/>
          </a:prstGeom>
        </p:spPr>
        <p:style>
          <a:lnRef idx="2">
            <a:schemeClr val="dk1"/>
          </a:lnRef>
          <a:fillRef idx="0">
            <a:schemeClr val="dk1"/>
          </a:fillRef>
          <a:effectRef idx="1">
            <a:schemeClr val="dk1"/>
          </a:effectRef>
          <a:fontRef idx="minor">
            <a:schemeClr val="tx1"/>
          </a:fontRef>
        </p:style>
      </p:cxnSp>
      <p:sp>
        <p:nvSpPr>
          <p:cNvPr id="25" name="矩形 24"/>
          <p:cNvSpPr/>
          <p:nvPr/>
        </p:nvSpPr>
        <p:spPr>
          <a:xfrm>
            <a:off x="988325" y="3300566"/>
            <a:ext cx="261247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984348" y="3764664"/>
            <a:ext cx="2609516" cy="0"/>
          </a:xfrm>
          <a:prstGeom prst="line">
            <a:avLst/>
          </a:prstGeom>
        </p:spPr>
        <p:style>
          <a:lnRef idx="2">
            <a:schemeClr val="dk1"/>
          </a:lnRef>
          <a:fillRef idx="0">
            <a:schemeClr val="dk1"/>
          </a:fillRef>
          <a:effectRef idx="1">
            <a:schemeClr val="dk1"/>
          </a:effectRef>
          <a:fontRef idx="minor">
            <a:schemeClr val="tx1"/>
          </a:fontRef>
        </p:style>
      </p:cxnSp>
      <p:sp>
        <p:nvSpPr>
          <p:cNvPr id="27" name="矩形 26"/>
          <p:cNvSpPr/>
          <p:nvPr/>
        </p:nvSpPr>
        <p:spPr>
          <a:xfrm>
            <a:off x="3312765" y="3905606"/>
            <a:ext cx="345638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3308788" y="4369704"/>
            <a:ext cx="3452473" cy="0"/>
          </a:xfrm>
          <a:prstGeom prst="line">
            <a:avLst/>
          </a:prstGeom>
        </p:spPr>
        <p:style>
          <a:lnRef idx="2">
            <a:schemeClr val="dk1"/>
          </a:lnRef>
          <a:fillRef idx="0">
            <a:schemeClr val="dk1"/>
          </a:fillRef>
          <a:effectRef idx="1">
            <a:schemeClr val="dk1"/>
          </a:effectRef>
          <a:fontRef idx="minor">
            <a:schemeClr val="tx1"/>
          </a:fontRef>
        </p:style>
      </p:cxnSp>
      <p:sp>
        <p:nvSpPr>
          <p:cNvPr id="29" name="矩形 28"/>
          <p:cNvSpPr/>
          <p:nvPr/>
        </p:nvSpPr>
        <p:spPr>
          <a:xfrm>
            <a:off x="2452645" y="4494002"/>
            <a:ext cx="467654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2448669" y="4958100"/>
            <a:ext cx="4671251" cy="0"/>
          </a:xfrm>
          <a:prstGeom prst="line">
            <a:avLst/>
          </a:prstGeom>
        </p:spPr>
        <p:style>
          <a:lnRef idx="2">
            <a:schemeClr val="dk1"/>
          </a:lnRef>
          <a:fillRef idx="0">
            <a:schemeClr val="dk1"/>
          </a:fillRef>
          <a:effectRef idx="1">
            <a:schemeClr val="dk1"/>
          </a:effectRef>
          <a:fontRef idx="minor">
            <a:schemeClr val="tx1"/>
          </a:fontRef>
        </p:style>
      </p:cxnSp>
      <p:sp>
        <p:nvSpPr>
          <p:cNvPr id="31" name="矩形 30"/>
          <p:cNvSpPr/>
          <p:nvPr/>
        </p:nvSpPr>
        <p:spPr>
          <a:xfrm>
            <a:off x="3024733" y="5069383"/>
            <a:ext cx="467654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3020757" y="5533481"/>
            <a:ext cx="4671251"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741116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21"/>
                                        </p:tgtEl>
                                      </p:cBhvr>
                                    </p:animEffect>
                                    <p:set>
                                      <p:cBhvr>
                                        <p:cTn id="12" dur="1" fill="hold">
                                          <p:stCondLst>
                                            <p:cond delay="499"/>
                                          </p:stCondLst>
                                        </p:cTn>
                                        <p:tgtEl>
                                          <p:spTgt spid="2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23"/>
                                        </p:tgtEl>
                                      </p:cBhvr>
                                    </p:animEffect>
                                    <p:set>
                                      <p:cBhvr>
                                        <p:cTn id="17" dur="1" fill="hold">
                                          <p:stCondLst>
                                            <p:cond delay="499"/>
                                          </p:stCondLst>
                                        </p:cTn>
                                        <p:tgtEl>
                                          <p:spTgt spid="2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25"/>
                                        </p:tgtEl>
                                      </p:cBhvr>
                                    </p:animEffect>
                                    <p:set>
                                      <p:cBhvr>
                                        <p:cTn id="22" dur="1" fill="hold">
                                          <p:stCondLst>
                                            <p:cond delay="499"/>
                                          </p:stCondLst>
                                        </p:cTn>
                                        <p:tgtEl>
                                          <p:spTgt spid="2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27"/>
                                        </p:tgtEl>
                                      </p:cBhvr>
                                    </p:animEffect>
                                    <p:set>
                                      <p:cBhvr>
                                        <p:cTn id="27" dur="1" fill="hold">
                                          <p:stCondLst>
                                            <p:cond delay="499"/>
                                          </p:stCondLst>
                                        </p:cTn>
                                        <p:tgtEl>
                                          <p:spTgt spid="2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29"/>
                                        </p:tgtEl>
                                      </p:cBhvr>
                                    </p:animEffect>
                                    <p:set>
                                      <p:cBhvr>
                                        <p:cTn id="32" dur="1" fill="hold">
                                          <p:stCondLst>
                                            <p:cond delay="499"/>
                                          </p:stCondLst>
                                        </p:cTn>
                                        <p:tgtEl>
                                          <p:spTgt spid="2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31"/>
                                        </p:tgtEl>
                                      </p:cBhvr>
                                    </p:animEffect>
                                    <p:set>
                                      <p:cBhvr>
                                        <p:cTn id="37"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animBg="1"/>
      <p:bldP spid="23" grpId="0" animBg="1"/>
      <p:bldP spid="25" grpId="0" animBg="1"/>
      <p:bldP spid="27" grpId="0" animBg="1"/>
      <p:bldP spid="29" grpId="0" animBg="1"/>
      <p:bldP spid="3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59767"/>
            <a:ext cx="10807700" cy="4819781"/>
          </a:xfrm>
          <a:prstGeom prst="rect">
            <a:avLst/>
          </a:prstGeom>
        </p:spPr>
        <p:txBody>
          <a:bodyPr>
            <a:spAutoFit/>
          </a:bodyPr>
          <a:lstStyle/>
          <a:p>
            <a:pPr indent="267970" algn="ctr">
              <a:lnSpc>
                <a:spcPct val="120000"/>
              </a:lnSpc>
              <a:spcAft>
                <a:spcPts val="0"/>
              </a:spcAft>
              <a:tabLst>
                <a:tab pos="1029335" algn="l"/>
                <a:tab pos="1850390" algn="l"/>
                <a:tab pos="2538095" algn="l"/>
                <a:tab pos="3221990" algn="l"/>
              </a:tabLst>
            </a:pPr>
            <a:r>
              <a:rPr lang="zh-CN" altLang="zh-CN" dirty="0">
                <a:solidFill>
                  <a:schemeClr val="tx1"/>
                </a:solidFill>
              </a:rPr>
              <a:t>句型剖析</a:t>
            </a:r>
          </a:p>
          <a:p>
            <a:pPr indent="267970">
              <a:lnSpc>
                <a:spcPct val="120000"/>
              </a:lnSpc>
              <a:spcAft>
                <a:spcPts val="0"/>
              </a:spcAft>
              <a:tabLst>
                <a:tab pos="1029335" algn="l"/>
                <a:tab pos="1850390" algn="l"/>
                <a:tab pos="2538095" algn="l"/>
                <a:tab pos="3221990" algn="l"/>
              </a:tabLst>
            </a:pPr>
            <a:r>
              <a:rPr lang="en-US" altLang="zh-CN" dirty="0" smtClean="0">
                <a:solidFill>
                  <a:schemeClr val="tx1"/>
                </a:solidFill>
                <a:ea typeface="宋体" panose="02010600030101010101" pitchFamily="2" charset="-122"/>
                <a:cs typeface="Times New Roman" panose="02020603050405020304" pitchFamily="18" charset="0"/>
              </a:rPr>
              <a:t>1</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【教材原文】</a:t>
            </a:r>
            <a:r>
              <a:rPr lang="en-US" altLang="zh-CN" dirty="0">
                <a:solidFill>
                  <a:schemeClr val="tx1"/>
                </a:solidFill>
                <a:ea typeface="宋体" panose="02010600030101010101" pitchFamily="2" charset="-122"/>
                <a:cs typeface="Times New Roman" panose="02020603050405020304" pitchFamily="18" charset="0"/>
              </a:rPr>
              <a:t>Over the </a:t>
            </a:r>
            <a:r>
              <a:rPr lang="en-US" altLang="zh-CN" dirty="0" err="1">
                <a:solidFill>
                  <a:schemeClr val="tx1"/>
                </a:solidFill>
                <a:ea typeface="宋体" panose="02010600030101010101" pitchFamily="2" charset="-122"/>
                <a:cs typeface="Times New Roman" panose="02020603050405020304" pitchFamily="18" charset="0"/>
              </a:rPr>
              <a:t>years,the</a:t>
            </a:r>
            <a:r>
              <a:rPr lang="en-US" altLang="zh-CN" dirty="0">
                <a:solidFill>
                  <a:schemeClr val="tx1"/>
                </a:solidFill>
                <a:ea typeface="宋体" panose="02010600030101010101" pitchFamily="2" charset="-122"/>
                <a:cs typeface="Times New Roman" panose="02020603050405020304" pitchFamily="18" charset="0"/>
              </a:rPr>
              <a:t> system developed into different </a:t>
            </a:r>
            <a:r>
              <a:rPr lang="en-US" altLang="zh-CN" dirty="0" err="1">
                <a:solidFill>
                  <a:schemeClr val="tx1"/>
                </a:solidFill>
                <a:ea typeface="宋体" panose="02010600030101010101" pitchFamily="2" charset="-122"/>
                <a:cs typeface="Times New Roman" panose="02020603050405020304" pitchFamily="18" charset="0"/>
              </a:rPr>
              <a:t>forms,as</a:t>
            </a:r>
            <a:r>
              <a:rPr lang="en-US" altLang="zh-CN" dirty="0">
                <a:solidFill>
                  <a:schemeClr val="tx1"/>
                </a:solidFill>
                <a:ea typeface="宋体" panose="02010600030101010101" pitchFamily="2" charset="-122"/>
                <a:cs typeface="Times New Roman" panose="02020603050405020304" pitchFamily="18" charset="0"/>
              </a:rPr>
              <a:t> it was a time when people were divided </a:t>
            </a:r>
            <a:r>
              <a:rPr lang="en-US" altLang="zh-CN" dirty="0" err="1">
                <a:solidFill>
                  <a:schemeClr val="tx1"/>
                </a:solidFill>
                <a:ea typeface="宋体" panose="02010600030101010101" pitchFamily="2" charset="-122"/>
                <a:cs typeface="Times New Roman" panose="02020603050405020304" pitchFamily="18" charset="0"/>
              </a:rPr>
              <a:t>geographically,leading</a:t>
            </a:r>
            <a:r>
              <a:rPr lang="en-US" altLang="zh-CN" dirty="0">
                <a:solidFill>
                  <a:schemeClr val="tx1"/>
                </a:solidFill>
                <a:ea typeface="宋体" panose="02010600030101010101" pitchFamily="2" charset="-122"/>
                <a:cs typeface="Times New Roman" panose="02020603050405020304" pitchFamily="18" charset="0"/>
              </a:rPr>
              <a:t> to many varieties of dialects and characters.(page 62)</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在随后的年代里</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这一体系发展成不同的形式</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这是由于当时中国人居住地域的分隔</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从而导致不同方言和汉字变体的产生。</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05175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55943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引导的是原因状语从句</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引导的从句中含有一个由关系副词</a:t>
            </a:r>
            <a:r>
              <a:rPr lang="en-US" altLang="zh-CN" dirty="0">
                <a:solidFill>
                  <a:srgbClr val="000000"/>
                </a:solidFill>
                <a:ea typeface="宋体" panose="02010600030101010101" pitchFamily="2" charset="-122"/>
                <a:cs typeface="Times New Roman" panose="02020603050405020304" pitchFamily="18" charset="0"/>
              </a:rPr>
              <a:t>when</a:t>
            </a:r>
            <a:r>
              <a:rPr lang="zh-CN" altLang="zh-CN" dirty="0">
                <a:solidFill>
                  <a:srgbClr val="000000"/>
                </a:solidFill>
                <a:ea typeface="宋体" panose="02010600030101010101" pitchFamily="2" charset="-122"/>
                <a:cs typeface="Times New Roman" panose="02020603050405020304" pitchFamily="18" charset="0"/>
              </a:rPr>
              <a:t>引导的定语从句修饰先行词</a:t>
            </a:r>
            <a:r>
              <a:rPr lang="en-US" altLang="zh-CN" dirty="0">
                <a:solidFill>
                  <a:srgbClr val="000000"/>
                </a:solidFill>
                <a:ea typeface="宋体" panose="02010600030101010101" pitchFamily="2" charset="-122"/>
                <a:cs typeface="Times New Roman" panose="02020603050405020304" pitchFamily="18" charset="0"/>
              </a:rPr>
              <a:t>a time</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This/That/It/There was a time when...“</a:t>
            </a:r>
            <a:r>
              <a:rPr lang="zh-CN" altLang="zh-CN" dirty="0">
                <a:solidFill>
                  <a:srgbClr val="000000"/>
                </a:solidFill>
                <a:ea typeface="宋体" panose="02010600030101010101" pitchFamily="2" charset="-122"/>
                <a:cs typeface="Times New Roman" panose="02020603050405020304" pitchFamily="18" charset="0"/>
              </a:rPr>
              <a:t>曾经有一段时间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为固定句式</a:t>
            </a:r>
            <a:r>
              <a:rPr lang="en-US" altLang="zh-CN" dirty="0">
                <a:solidFill>
                  <a:srgbClr val="000000"/>
                </a:solidFill>
                <a:ea typeface="宋体" panose="02010600030101010101" pitchFamily="2" charset="-122"/>
                <a:cs typeface="Times New Roman" panose="02020603050405020304" pitchFamily="18" charset="0"/>
              </a:rPr>
              <a:t>;leading to...</a:t>
            </a:r>
            <a:r>
              <a:rPr lang="zh-CN" altLang="zh-CN" dirty="0">
                <a:solidFill>
                  <a:srgbClr val="000000"/>
                </a:solidFill>
                <a:ea typeface="宋体" panose="02010600030101010101" pitchFamily="2" charset="-122"/>
                <a:cs typeface="Times New Roman" panose="02020603050405020304" pitchFamily="18" charset="0"/>
              </a:rPr>
              <a:t>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形式短语做状语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表示自然而然的结果。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300664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26020"/>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was a time when girls </a:t>
            </a:r>
            <a:r>
              <a:rPr lang="en-US" altLang="zh-CN" dirty="0" smtClean="0">
                <a:solidFill>
                  <a:srgbClr val="000000"/>
                </a:solidFill>
                <a:ea typeface="宋体" panose="02010600030101010101" pitchFamily="2" charset="-122"/>
                <a:cs typeface="Times New Roman" panose="02020603050405020304" pitchFamily="18" charset="0"/>
              </a:rPr>
              <a:t>couldn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go to school.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曾几何时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女孩不能上学。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(2)It was a time when he was crazy about outdoor activities.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曾经有一段时间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他痴迷于户外活动。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 terrible tornado struck in 1925,affecting three US states.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1925</a:t>
            </a:r>
            <a:r>
              <a:rPr lang="zh-CN" altLang="zh-CN" dirty="0">
                <a:solidFill>
                  <a:srgbClr val="000000"/>
                </a:solidFill>
                <a:ea typeface="宋体" panose="02010600030101010101" pitchFamily="2" charset="-122"/>
                <a:cs typeface="Times New Roman" panose="02020603050405020304" pitchFamily="18" charset="0"/>
              </a:rPr>
              <a:t>年发生了一场可怕的龙卷风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影响了美国的三个州。</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824927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75273"/>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(1)There was a time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when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 was getting along well with my classmates.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(2)An earthquake hit that city,</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causing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(cause) great damage.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那段时间他很失望。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was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time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when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he was disappointed.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320877" y="1388651"/>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316705" y="1852749"/>
            <a:ext cx="163939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6049729" y="2623545"/>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6045752" y="3087643"/>
            <a:ext cx="1983669"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1825962" y="4895527"/>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821617" y="5359625"/>
            <a:ext cx="1173148"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3059204" y="4906285"/>
            <a:ext cx="14211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3054999" y="5370383"/>
            <a:ext cx="1419509" cy="0"/>
          </a:xfrm>
          <a:prstGeom prst="line">
            <a:avLst/>
          </a:prstGeom>
        </p:spPr>
        <p:style>
          <a:lnRef idx="2">
            <a:schemeClr val="dk1"/>
          </a:lnRef>
          <a:fillRef idx="0">
            <a:schemeClr val="dk1"/>
          </a:fillRef>
          <a:effectRef idx="1">
            <a:schemeClr val="dk1"/>
          </a:effectRef>
          <a:fontRef idx="minor">
            <a:schemeClr val="tx1"/>
          </a:fontRef>
        </p:style>
      </p:cxnSp>
      <p:sp>
        <p:nvSpPr>
          <p:cNvPr id="20" name="矩形 19"/>
          <p:cNvSpPr/>
          <p:nvPr/>
        </p:nvSpPr>
        <p:spPr>
          <a:xfrm>
            <a:off x="4576963" y="4896644"/>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4573024" y="5360742"/>
            <a:ext cx="1889367"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403466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par>
                                <p:cTn id="18" presetID="14" presetClass="exit" presetSubtype="10" fill="hold" grpId="0" nodeType="withEffect">
                                  <p:stCondLst>
                                    <p:cond delay="0"/>
                                  </p:stCondLst>
                                  <p:childTnLst>
                                    <p:animEffect transition="out" filter="randombar(horizontal)">
                                      <p:cBhvr>
                                        <p:cTn id="19" dur="500"/>
                                        <p:tgtEl>
                                          <p:spTgt spid="18"/>
                                        </p:tgtEl>
                                      </p:cBhvr>
                                    </p:animEffect>
                                    <p:set>
                                      <p:cBhvr>
                                        <p:cTn id="20" dur="1" fill="hold">
                                          <p:stCondLst>
                                            <p:cond delay="499"/>
                                          </p:stCondLst>
                                        </p:cTn>
                                        <p:tgtEl>
                                          <p:spTgt spid="18"/>
                                        </p:tgtEl>
                                        <p:attrNameLst>
                                          <p:attrName>style.visibility</p:attrName>
                                        </p:attrNameLst>
                                      </p:cBhvr>
                                      <p:to>
                                        <p:strVal val="hidden"/>
                                      </p:to>
                                    </p:set>
                                  </p:childTnLst>
                                </p:cTn>
                              </p:par>
                              <p:par>
                                <p:cTn id="21" presetID="14" presetClass="exit" presetSubtype="10" fill="hold" grpId="0" nodeType="withEffect">
                                  <p:stCondLst>
                                    <p:cond delay="0"/>
                                  </p:stCondLst>
                                  <p:childTnLst>
                                    <p:animEffect transition="out" filter="randombar(horizontal)">
                                      <p:cBhvr>
                                        <p:cTn id="22" dur="500"/>
                                        <p:tgtEl>
                                          <p:spTgt spid="20"/>
                                        </p:tgtEl>
                                      </p:cBhvr>
                                    </p:animEffect>
                                    <p:set>
                                      <p:cBhvr>
                                        <p:cTn id="23"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6" grpId="0" animBg="1"/>
      <p:bldP spid="18" grpId="0" animBg="1"/>
      <p:bldP spid="2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Even </a:t>
            </a:r>
            <a:r>
              <a:rPr lang="en-US" altLang="zh-CN" dirty="0" err="1">
                <a:solidFill>
                  <a:srgbClr val="000000"/>
                </a:solidFill>
                <a:ea typeface="宋体" panose="02010600030101010101" pitchFamily="2" charset="-122"/>
                <a:cs typeface="Times New Roman" panose="02020603050405020304" pitchFamily="18" charset="0"/>
              </a:rPr>
              <a:t>today,no</a:t>
            </a:r>
            <a:r>
              <a:rPr lang="en-US" altLang="zh-CN" dirty="0">
                <a:solidFill>
                  <a:srgbClr val="000000"/>
                </a:solidFill>
                <a:ea typeface="宋体" panose="02010600030101010101" pitchFamily="2" charset="-122"/>
                <a:cs typeface="Times New Roman" panose="02020603050405020304" pitchFamily="18" charset="0"/>
              </a:rPr>
              <a:t> matter where Chinese people live or what dialect they </a:t>
            </a:r>
            <a:r>
              <a:rPr lang="en-US" altLang="zh-CN" dirty="0" err="1">
                <a:solidFill>
                  <a:srgbClr val="000000"/>
                </a:solidFill>
                <a:ea typeface="宋体" panose="02010600030101010101" pitchFamily="2" charset="-122"/>
                <a:cs typeface="Times New Roman" panose="02020603050405020304" pitchFamily="18" charset="0"/>
              </a:rPr>
              <a:t>speak,they</a:t>
            </a:r>
            <a:r>
              <a:rPr lang="en-US" altLang="zh-CN" dirty="0">
                <a:solidFill>
                  <a:srgbClr val="000000"/>
                </a:solidFill>
                <a:ea typeface="宋体" panose="02010600030101010101" pitchFamily="2" charset="-122"/>
                <a:cs typeface="Times New Roman" panose="02020603050405020304" pitchFamily="18" charset="0"/>
              </a:rPr>
              <a:t> can all still communicate in writing.(page 62)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即使在今天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不论住在哪里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也不论说何种方言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中国人仍然能通过书写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文字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进行交流。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“no matter+</a:t>
            </a:r>
            <a:r>
              <a:rPr lang="zh-CN" altLang="zh-CN" dirty="0">
                <a:solidFill>
                  <a:srgbClr val="000000"/>
                </a:solidFill>
                <a:ea typeface="宋体" panose="02010600030101010101" pitchFamily="2" charset="-122"/>
                <a:cs typeface="Times New Roman" panose="02020603050405020304" pitchFamily="18" charset="0"/>
              </a:rPr>
              <a:t>特殊疑问词</a:t>
            </a:r>
            <a:r>
              <a:rPr lang="en-US" altLang="zh-CN" dirty="0" smtClean="0">
                <a:solidFill>
                  <a:srgbClr val="000000"/>
                </a:solidFill>
                <a:ea typeface="宋体" panose="02010600030101010101" pitchFamily="2" charset="-122"/>
                <a:cs typeface="Times New Roman" panose="02020603050405020304" pitchFamily="18" charset="0"/>
              </a:rPr>
              <a:t>what</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which</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where</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when</a:t>
            </a:r>
            <a:r>
              <a:rPr lang="zh-CN" altLang="en-US"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how</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引导的是让步状语从句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也可以用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特殊疑问词</a:t>
            </a:r>
            <a:r>
              <a:rPr lang="en-US" altLang="zh-CN" dirty="0">
                <a:solidFill>
                  <a:srgbClr val="000000"/>
                </a:solidFill>
                <a:ea typeface="宋体" panose="02010600030101010101" pitchFamily="2" charset="-122"/>
                <a:cs typeface="Times New Roman" panose="02020603050405020304" pitchFamily="18" charset="0"/>
              </a:rPr>
              <a:t>+ever”</a:t>
            </a:r>
            <a:r>
              <a:rPr lang="zh-CN" altLang="zh-CN" dirty="0">
                <a:solidFill>
                  <a:srgbClr val="000000"/>
                </a:solidFill>
                <a:ea typeface="宋体" panose="02010600030101010101" pitchFamily="2" charset="-122"/>
                <a:cs typeface="Times New Roman" panose="02020603050405020304" pitchFamily="18" charset="0"/>
              </a:rPr>
              <a:t>表示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无论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不管</a:t>
            </a:r>
            <a:r>
              <a:rPr lang="en-US" altLang="zh-CN" dirty="0">
                <a:solidFill>
                  <a:srgbClr val="000000"/>
                </a:solidFill>
                <a:ea typeface="宋体" panose="02010600030101010101" pitchFamily="2" charset="-122"/>
                <a:cs typeface="Times New Roman" panose="02020603050405020304" pitchFamily="18" charset="0"/>
              </a:rPr>
              <a:t>”;however</a:t>
            </a:r>
            <a:r>
              <a:rPr lang="zh-CN" altLang="zh-CN" dirty="0">
                <a:solidFill>
                  <a:srgbClr val="000000"/>
                </a:solidFill>
                <a:ea typeface="宋体" panose="02010600030101010101" pitchFamily="2" charset="-122"/>
                <a:cs typeface="Times New Roman" panose="02020603050405020304" pitchFamily="18" charset="0"/>
              </a:rPr>
              <a:t>后要紧跟形容词或副词。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32165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154923" y="143743"/>
            <a:ext cx="11160125" cy="5410712"/>
          </a:xfrm>
          <a:prstGeom prst="rect">
            <a:avLst/>
          </a:prstGeom>
        </p:spPr>
        <p:txBody>
          <a:bodyPr wrap="square">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(1)Whatever(=No matter what) others say, he </a:t>
            </a:r>
            <a:r>
              <a:rPr lang="en-US" altLang="zh-CN" dirty="0" smtClean="0">
                <a:solidFill>
                  <a:srgbClr val="000000"/>
                </a:solidFill>
                <a:ea typeface="宋体" panose="02010600030101010101" pitchFamily="2" charset="-122"/>
                <a:cs typeface="Times New Roman" panose="02020603050405020304" pitchFamily="18" charset="0"/>
              </a:rPr>
              <a:t>wouldn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give up.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无论别人说什么</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他将不会放弃。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(2)Wherever(=No matter where) she </a:t>
            </a:r>
            <a:r>
              <a:rPr lang="en-US" altLang="zh-CN" dirty="0" err="1">
                <a:solidFill>
                  <a:srgbClr val="000000"/>
                </a:solidFill>
                <a:ea typeface="宋体" panose="02010600030101010101" pitchFamily="2" charset="-122"/>
                <a:cs typeface="Times New Roman" panose="02020603050405020304" pitchFamily="18" charset="0"/>
              </a:rPr>
              <a:t>goes,her</a:t>
            </a:r>
            <a:r>
              <a:rPr lang="en-US" altLang="zh-CN" dirty="0">
                <a:solidFill>
                  <a:srgbClr val="000000"/>
                </a:solidFill>
                <a:ea typeface="宋体" panose="02010600030101010101" pitchFamily="2" charset="-122"/>
                <a:cs typeface="Times New Roman" panose="02020603050405020304" pitchFamily="18" charset="0"/>
              </a:rPr>
              <a:t> dog follows 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不管她去哪里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a:t>
            </a:r>
            <a:r>
              <a:rPr lang="zh-CN" altLang="zh-CN" dirty="0" smtClean="0">
                <a:solidFill>
                  <a:srgbClr val="000000"/>
                </a:solidFill>
                <a:ea typeface="宋体" panose="02010600030101010101" pitchFamily="2" charset="-122"/>
                <a:cs typeface="Times New Roman" panose="02020603050405020304" pitchFamily="18" charset="0"/>
              </a:rPr>
              <a:t>狗</a:t>
            </a:r>
            <a:r>
              <a:rPr lang="zh-CN" altLang="en-US" dirty="0" smtClean="0">
                <a:solidFill>
                  <a:srgbClr val="000000"/>
                </a:solidFill>
                <a:ea typeface="宋体" panose="02010600030101010101" pitchFamily="2" charset="-122"/>
                <a:cs typeface="Times New Roman" panose="02020603050405020304" pitchFamily="18" charset="0"/>
              </a:rPr>
              <a:t>都</a:t>
            </a:r>
            <a:r>
              <a:rPr lang="zh-CN" altLang="zh-CN" dirty="0" smtClean="0">
                <a:solidFill>
                  <a:srgbClr val="000000"/>
                </a:solidFill>
                <a:ea typeface="宋体" panose="02010600030101010101" pitchFamily="2" charset="-122"/>
                <a:cs typeface="Times New Roman" panose="02020603050405020304" pitchFamily="18" charset="0"/>
              </a:rPr>
              <a:t>跟着</a:t>
            </a:r>
            <a:r>
              <a:rPr lang="zh-CN" altLang="zh-CN" dirty="0">
                <a:solidFill>
                  <a:srgbClr val="000000"/>
                </a:solidFill>
                <a:ea typeface="宋体" panose="02010600030101010101" pitchFamily="2" charset="-122"/>
                <a:cs typeface="Times New Roman" panose="02020603050405020304" pitchFamily="18" charset="0"/>
              </a:rPr>
              <a:t>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(3)Your mother will wait for you however(=no matter how) late it is.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不管多晚你妈妈都会等着你。</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915360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4253"/>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同义句转换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(1)Whoever he </a:t>
            </a:r>
            <a:r>
              <a:rPr lang="en-US" altLang="zh-CN" dirty="0" err="1">
                <a:solidFill>
                  <a:srgbClr val="000000"/>
                </a:solidFill>
                <a:ea typeface="宋体" panose="02010600030101010101" pitchFamily="2" charset="-122"/>
                <a:cs typeface="Times New Roman" panose="02020603050405020304" pitchFamily="18" charset="0"/>
              </a:rPr>
              <a:t>is,he</a:t>
            </a:r>
            <a:r>
              <a:rPr lang="en-US" altLang="zh-CN" dirty="0">
                <a:solidFill>
                  <a:srgbClr val="000000"/>
                </a:solidFill>
                <a:ea typeface="宋体" panose="02010600030101010101" pitchFamily="2" charset="-122"/>
                <a:cs typeface="Times New Roman" panose="02020603050405020304" pitchFamily="18" charset="0"/>
              </a:rPr>
              <a:t> should not waste so much water and food.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No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matter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he should not waste so much water and food.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(2)However boring the speech is, you </a:t>
            </a:r>
            <a:r>
              <a:rPr lang="en-US" altLang="zh-CN" dirty="0" smtClean="0">
                <a:solidFill>
                  <a:srgbClr val="000000"/>
                </a:solidFill>
                <a:ea typeface="宋体" panose="02010600030101010101" pitchFamily="2" charset="-122"/>
                <a:cs typeface="Times New Roman" panose="02020603050405020304" pitchFamily="18" charset="0"/>
              </a:rPr>
              <a:t>mustn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fall asleep.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No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matter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how</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boring the speech is, you </a:t>
            </a:r>
            <a:r>
              <a:rPr lang="en-US" altLang="zh-CN" dirty="0" smtClean="0">
                <a:solidFill>
                  <a:srgbClr val="000000"/>
                </a:solidFill>
                <a:ea typeface="宋体" panose="02010600030101010101" pitchFamily="2" charset="-122"/>
                <a:cs typeface="Times New Roman" panose="02020603050405020304" pitchFamily="18" charset="0"/>
              </a:rPr>
              <a:t>mustn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fall asleep.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150932" y="2562543"/>
            <a:ext cx="135640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146598" y="3026641"/>
            <a:ext cx="1354872"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2545674" y="2562543"/>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2541697" y="3026641"/>
            <a:ext cx="1983669"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4593497" y="2562543"/>
            <a:ext cx="15700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4589418" y="3026641"/>
            <a:ext cx="1568301"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6283146" y="2563098"/>
            <a:ext cx="111469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278811" y="3027196"/>
            <a:ext cx="1113433"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7517411" y="2561987"/>
            <a:ext cx="107452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7513313" y="3026085"/>
            <a:ext cx="1073306"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1151633" y="4312251"/>
            <a:ext cx="135640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1147299" y="4776349"/>
            <a:ext cx="1354872" cy="0"/>
          </a:xfrm>
          <a:prstGeom prst="line">
            <a:avLst/>
          </a:prstGeom>
        </p:spPr>
        <p:style>
          <a:lnRef idx="2">
            <a:schemeClr val="dk1"/>
          </a:lnRef>
          <a:fillRef idx="0">
            <a:schemeClr val="dk1"/>
          </a:fillRef>
          <a:effectRef idx="1">
            <a:schemeClr val="dk1"/>
          </a:effectRef>
          <a:fontRef idx="minor">
            <a:schemeClr val="tx1"/>
          </a:fontRef>
        </p:style>
      </p:cxnSp>
      <p:sp>
        <p:nvSpPr>
          <p:cNvPr id="17" name="矩形 16"/>
          <p:cNvSpPr/>
          <p:nvPr/>
        </p:nvSpPr>
        <p:spPr>
          <a:xfrm>
            <a:off x="2638671" y="4312251"/>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2634694" y="4776349"/>
            <a:ext cx="1983669" cy="0"/>
          </a:xfrm>
          <a:prstGeom prst="line">
            <a:avLst/>
          </a:prstGeom>
        </p:spPr>
        <p:style>
          <a:lnRef idx="2">
            <a:schemeClr val="dk1"/>
          </a:lnRef>
          <a:fillRef idx="0">
            <a:schemeClr val="dk1"/>
          </a:fillRef>
          <a:effectRef idx="1">
            <a:schemeClr val="dk1"/>
          </a:effectRef>
          <a:fontRef idx="minor">
            <a:schemeClr val="tx1"/>
          </a:fontRef>
        </p:style>
      </p:cxnSp>
      <p:sp>
        <p:nvSpPr>
          <p:cNvPr id="19" name="矩形 18"/>
          <p:cNvSpPr/>
          <p:nvPr/>
        </p:nvSpPr>
        <p:spPr>
          <a:xfrm>
            <a:off x="4685090" y="4312251"/>
            <a:ext cx="147263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4680917" y="4776349"/>
            <a:ext cx="147096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288198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9"/>
                                        </p:tgtEl>
                                      </p:cBhvr>
                                    </p:animEffect>
                                    <p:set>
                                      <p:cBhvr>
                                        <p:cTn id="13" dur="1" fill="hold">
                                          <p:stCondLst>
                                            <p:cond delay="499"/>
                                          </p:stCondLst>
                                        </p:cTn>
                                        <p:tgtEl>
                                          <p:spTgt spid="9"/>
                                        </p:tgtEl>
                                        <p:attrNameLst>
                                          <p:attrName>style.visibility</p:attrName>
                                        </p:attrNameLst>
                                      </p:cBhvr>
                                      <p:to>
                                        <p:strVal val="hidden"/>
                                      </p:to>
                                    </p:set>
                                  </p:childTnLst>
                                </p:cTn>
                              </p:par>
                              <p:par>
                                <p:cTn id="14" presetID="14" presetClass="exit" presetSubtype="10" fill="hold" grpId="0" nodeType="withEffect">
                                  <p:stCondLst>
                                    <p:cond delay="0"/>
                                  </p:stCondLst>
                                  <p:childTnLst>
                                    <p:animEffect transition="out" filter="randombar(horizontal)">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par>
                                <p:cTn id="17" presetID="14" presetClass="exit" presetSubtype="10" fill="hold" grpId="0" nodeType="withEffect">
                                  <p:stCondLst>
                                    <p:cond delay="0"/>
                                  </p:stCondLst>
                                  <p:childTnLst>
                                    <p:animEffect transition="out" filter="randombar(horizontal)">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4" presetClass="exit" presetSubtype="10" fill="hold" grpId="0" nodeType="clickEffect">
                                  <p:stCondLst>
                                    <p:cond delay="0"/>
                                  </p:stCondLst>
                                  <p:childTnLst>
                                    <p:animEffect transition="out" filter="randombar(horizontal)">
                                      <p:cBhvr>
                                        <p:cTn id="23" dur="500"/>
                                        <p:tgtEl>
                                          <p:spTgt spid="15"/>
                                        </p:tgtEl>
                                      </p:cBhvr>
                                    </p:animEffect>
                                    <p:set>
                                      <p:cBhvr>
                                        <p:cTn id="24" dur="1" fill="hold">
                                          <p:stCondLst>
                                            <p:cond delay="499"/>
                                          </p:stCondLst>
                                        </p:cTn>
                                        <p:tgtEl>
                                          <p:spTgt spid="15"/>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4" presetClass="exit" presetSubtype="10" fill="hold" grpId="0" nodeType="withEffect">
                                  <p:stCondLst>
                                    <p:cond delay="0"/>
                                  </p:stCondLst>
                                  <p:childTnLst>
                                    <p:animEffect transition="out" filter="randombar(horizontal)">
                                      <p:cBhvr>
                                        <p:cTn id="29" dur="500"/>
                                        <p:tgtEl>
                                          <p:spTgt spid="19"/>
                                        </p:tgtEl>
                                      </p:cBhvr>
                                    </p:animEffect>
                                    <p:set>
                                      <p:cBhvr>
                                        <p:cTn id="30"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P spid="11" grpId="0" animBg="1"/>
      <p:bldP spid="13" grpId="0" animBg="1"/>
      <p:bldP spid="15" grpId="0" animBg="1"/>
      <p:bldP spid="17" grpId="0" animBg="1"/>
      <p:bldP spid="1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3" name="矩形 2"/>
          <p:cNvSpPr>
            <a:spLocks noChangeAspect="1"/>
          </p:cNvSpPr>
          <p:nvPr/>
        </p:nvSpPr>
        <p:spPr>
          <a:xfrm>
            <a:off x="361950" y="1048317"/>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1.Our educational ______________(</a:t>
            </a:r>
            <a:r>
              <a:rPr lang="zh-CN" altLang="zh-CN" dirty="0">
                <a:solidFill>
                  <a:srgbClr val="000000"/>
                </a:solidFill>
                <a:ea typeface="宋体" panose="02010600030101010101" pitchFamily="2" charset="-122"/>
                <a:cs typeface="Times New Roman" panose="02020603050405020304" pitchFamily="18" charset="0"/>
              </a:rPr>
              <a:t>体系</a:t>
            </a:r>
            <a:r>
              <a:rPr lang="en-US" altLang="zh-CN" dirty="0">
                <a:solidFill>
                  <a:srgbClr val="000000"/>
                </a:solidFill>
                <a:ea typeface="宋体" panose="02010600030101010101" pitchFamily="2" charset="-122"/>
                <a:cs typeface="Times New Roman" panose="02020603050405020304" pitchFamily="18" charset="0"/>
              </a:rPr>
              <a:t>) has been changing for the better.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2.China is one of the most important birthplaces of the world ______________(</a:t>
            </a:r>
            <a:r>
              <a:rPr lang="zh-CN" altLang="zh-CN" dirty="0">
                <a:solidFill>
                  <a:srgbClr val="000000"/>
                </a:solidFill>
                <a:ea typeface="宋体" panose="02010600030101010101" pitchFamily="2" charset="-122"/>
                <a:cs typeface="Times New Roman" panose="02020603050405020304" pitchFamily="18" charset="0"/>
              </a:rPr>
              <a:t>文明</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Great Wall is a ______________(</a:t>
            </a:r>
            <a:r>
              <a:rPr lang="zh-CN" altLang="zh-CN" dirty="0">
                <a:solidFill>
                  <a:srgbClr val="000000"/>
                </a:solidFill>
                <a:ea typeface="宋体" panose="02010600030101010101" pitchFamily="2" charset="-122"/>
                <a:cs typeface="Times New Roman" panose="02020603050405020304" pitchFamily="18" charset="0"/>
              </a:rPr>
              <a:t>象征</a:t>
            </a:r>
            <a:r>
              <a:rPr lang="en-US" altLang="zh-CN" dirty="0">
                <a:solidFill>
                  <a:srgbClr val="000000"/>
                </a:solidFill>
                <a:ea typeface="宋体" panose="02010600030101010101" pitchFamily="2" charset="-122"/>
                <a:cs typeface="Times New Roman" panose="02020603050405020304" pitchFamily="18" charset="0"/>
              </a:rPr>
              <a:t>) of ancient Chinese wisdom.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4.The poems of the Tang ______________(</a:t>
            </a:r>
            <a:r>
              <a:rPr lang="zh-CN" altLang="zh-CN" dirty="0">
                <a:solidFill>
                  <a:srgbClr val="000000"/>
                </a:solidFill>
                <a:ea typeface="宋体" panose="02010600030101010101" pitchFamily="2" charset="-122"/>
                <a:cs typeface="Times New Roman" panose="02020603050405020304" pitchFamily="18" charset="0"/>
              </a:rPr>
              <a:t>朝代</a:t>
            </a:r>
            <a:r>
              <a:rPr lang="en-US" altLang="zh-CN" dirty="0">
                <a:solidFill>
                  <a:srgbClr val="000000"/>
                </a:solidFill>
                <a:ea typeface="宋体" panose="02010600030101010101" pitchFamily="2" charset="-122"/>
                <a:cs typeface="Times New Roman" panose="02020603050405020304" pitchFamily="18" charset="0"/>
              </a:rPr>
              <a:t>) are a treasure of Chinese culture.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4503581" y="1655911"/>
            <a:ext cx="147348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system </a:t>
            </a:r>
            <a:endParaRPr lang="zh-CN" altLang="en-US" dirty="0"/>
          </a:p>
        </p:txBody>
      </p:sp>
      <p:sp>
        <p:nvSpPr>
          <p:cNvPr id="6" name="矩形 5"/>
          <p:cNvSpPr>
            <a:spLocks noChangeAspect="1"/>
          </p:cNvSpPr>
          <p:nvPr/>
        </p:nvSpPr>
        <p:spPr>
          <a:xfrm>
            <a:off x="720477" y="3405123"/>
            <a:ext cx="2178802" cy="631711"/>
          </a:xfrm>
          <a:prstGeom prst="rect">
            <a:avLst/>
          </a:prstGeom>
        </p:spPr>
        <p:txBody>
          <a:bodyPr wrap="none">
            <a:spAutoFit/>
          </a:bodyPr>
          <a:lstStyle/>
          <a:p>
            <a:pPr>
              <a:lnSpc>
                <a:spcPct val="120000"/>
              </a:lnSpc>
            </a:pPr>
            <a:r>
              <a:rPr lang="en-US" altLang="zh-CN" dirty="0" err="1" smtClean="0">
                <a:ea typeface="宋体" panose="02010600030101010101" pitchFamily="2" charset="-122"/>
              </a:rPr>
              <a:t>civilisation</a:t>
            </a:r>
            <a:r>
              <a:rPr lang="en-US" altLang="zh-CN" dirty="0" smtClean="0">
                <a:ea typeface="宋体" panose="02010600030101010101" pitchFamily="2" charset="-122"/>
              </a:rPr>
              <a:t> </a:t>
            </a:r>
            <a:endParaRPr lang="zh-CN" altLang="en-US" dirty="0"/>
          </a:p>
        </p:txBody>
      </p:sp>
      <p:sp>
        <p:nvSpPr>
          <p:cNvPr id="7" name="矩形 6"/>
          <p:cNvSpPr>
            <a:spLocks noChangeAspect="1"/>
          </p:cNvSpPr>
          <p:nvPr/>
        </p:nvSpPr>
        <p:spPr>
          <a:xfrm>
            <a:off x="4868303" y="3994794"/>
            <a:ext cx="154080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symbol </a:t>
            </a:r>
            <a:endParaRPr lang="zh-CN" altLang="en-US" dirty="0"/>
          </a:p>
        </p:txBody>
      </p:sp>
      <p:sp>
        <p:nvSpPr>
          <p:cNvPr id="8" name="矩形 7"/>
          <p:cNvSpPr>
            <a:spLocks noChangeAspect="1"/>
          </p:cNvSpPr>
          <p:nvPr/>
        </p:nvSpPr>
        <p:spPr>
          <a:xfrm>
            <a:off x="5184973" y="5163851"/>
            <a:ext cx="172354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Dynasty </a:t>
            </a:r>
            <a:endParaRPr lang="zh-CN" altLang="en-US" dirty="0"/>
          </a:p>
        </p:txBody>
      </p:sp>
    </p:spTree>
    <p:extLst>
      <p:ext uri="{BB962C8B-B14F-4D97-AF65-F5344CB8AC3E}">
        <p14:creationId xmlns:p14="http://schemas.microsoft.com/office/powerpoint/2010/main" val="68388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241173"/>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5.In </a:t>
            </a:r>
            <a:r>
              <a:rPr lang="en-US" altLang="zh-CN" dirty="0" err="1">
                <a:solidFill>
                  <a:srgbClr val="000000"/>
                </a:solidFill>
                <a:ea typeface="宋体" panose="02010600030101010101" pitchFamily="2" charset="-122"/>
                <a:cs typeface="Times New Roman" panose="02020603050405020304" pitchFamily="18" charset="0"/>
              </a:rPr>
              <a:t>university,she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主修</a:t>
            </a:r>
            <a:r>
              <a:rPr lang="en-US" altLang="zh-CN" dirty="0">
                <a:solidFill>
                  <a:srgbClr val="000000"/>
                </a:solidFill>
                <a:ea typeface="宋体" panose="02010600030101010101" pitchFamily="2" charset="-122"/>
                <a:cs typeface="Times New Roman" panose="02020603050405020304" pitchFamily="18" charset="0"/>
              </a:rPr>
              <a:t>) in English.</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6.High-speed railway as a ______________</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方式</a:t>
            </a:r>
            <a:r>
              <a:rPr lang="en-US" altLang="zh-CN" dirty="0">
                <a:solidFill>
                  <a:srgbClr val="000000"/>
                </a:solidFill>
                <a:ea typeface="宋体" panose="02010600030101010101" pitchFamily="2" charset="-122"/>
                <a:cs typeface="Times New Roman" panose="02020603050405020304" pitchFamily="18" charset="0"/>
              </a:rPr>
              <a:t>) of transport is developing fast in China.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7.Students are encouraged to read Chinese </a:t>
            </a:r>
            <a:r>
              <a:rPr lang="en-US" altLang="zh-CN" dirty="0" smtClean="0">
                <a:solidFill>
                  <a:srgbClr val="000000"/>
                </a:solidFill>
                <a:ea typeface="宋体" panose="02010600030101010101" pitchFamily="2" charset="-122"/>
                <a:cs typeface="Times New Roman" panose="02020603050405020304" pitchFamily="18" charset="0"/>
              </a:rPr>
              <a:t>_____________ (</a:t>
            </a:r>
            <a:r>
              <a:rPr lang="zh-CN" altLang="zh-CN" dirty="0">
                <a:solidFill>
                  <a:srgbClr val="000000"/>
                </a:solidFill>
                <a:ea typeface="宋体" panose="02010600030101010101" pitchFamily="2" charset="-122"/>
                <a:cs typeface="Times New Roman" panose="02020603050405020304" pitchFamily="18" charset="0"/>
              </a:rPr>
              <a:t>经典作品</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8.Chinese ______________</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书法</a:t>
            </a:r>
            <a:r>
              <a:rPr lang="en-US" altLang="zh-CN" dirty="0">
                <a:solidFill>
                  <a:srgbClr val="000000"/>
                </a:solidFill>
                <a:ea typeface="宋体" panose="02010600030101010101" pitchFamily="2" charset="-122"/>
                <a:cs typeface="Times New Roman" panose="02020603050405020304" pitchFamily="18" charset="0"/>
              </a:rPr>
              <a:t>) will become part of our course.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______________</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全球的</a:t>
            </a:r>
            <a:r>
              <a:rPr lang="en-US" altLang="zh-CN" dirty="0">
                <a:solidFill>
                  <a:srgbClr val="000000"/>
                </a:solidFill>
                <a:ea typeface="宋体" panose="02010600030101010101" pitchFamily="2" charset="-122"/>
                <a:cs typeface="Times New Roman" panose="02020603050405020304" pitchFamily="18" charset="0"/>
              </a:rPr>
              <a:t>) Positioning System of </a:t>
            </a:r>
            <a:r>
              <a:rPr lang="en-US" altLang="zh-CN" dirty="0" err="1">
                <a:solidFill>
                  <a:srgbClr val="000000"/>
                </a:solidFill>
                <a:ea typeface="宋体" panose="02010600030101010101" pitchFamily="2" charset="-122"/>
                <a:cs typeface="Times New Roman" panose="02020603050405020304" pitchFamily="18" charset="0"/>
              </a:rPr>
              <a:t>Beidou</a:t>
            </a:r>
            <a:r>
              <a:rPr lang="en-US" altLang="zh-CN" dirty="0">
                <a:solidFill>
                  <a:srgbClr val="000000"/>
                </a:solidFill>
                <a:ea typeface="宋体" panose="02010600030101010101" pitchFamily="2" charset="-122"/>
                <a:cs typeface="Times New Roman" panose="02020603050405020304" pitchFamily="18" charset="0"/>
              </a:rPr>
              <a:t> has been in service.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4248869" y="283213"/>
            <a:ext cx="176099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majored </a:t>
            </a:r>
            <a:endParaRPr lang="zh-CN" altLang="en-US" dirty="0"/>
          </a:p>
        </p:txBody>
      </p:sp>
      <p:sp>
        <p:nvSpPr>
          <p:cNvPr id="6" name="矩形 5"/>
          <p:cNvSpPr>
            <a:spLocks noChangeAspect="1"/>
          </p:cNvSpPr>
          <p:nvPr/>
        </p:nvSpPr>
        <p:spPr>
          <a:xfrm>
            <a:off x="5724637" y="848218"/>
            <a:ext cx="140455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means </a:t>
            </a:r>
            <a:endParaRPr lang="zh-CN" altLang="en-US" dirty="0"/>
          </a:p>
        </p:txBody>
      </p:sp>
      <p:sp>
        <p:nvSpPr>
          <p:cNvPr id="7" name="矩形 6"/>
          <p:cNvSpPr>
            <a:spLocks noChangeAspect="1"/>
          </p:cNvSpPr>
          <p:nvPr/>
        </p:nvSpPr>
        <p:spPr>
          <a:xfrm>
            <a:off x="8425333" y="2026461"/>
            <a:ext cx="1566454"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classics </a:t>
            </a:r>
            <a:endParaRPr lang="zh-CN" altLang="en-US" dirty="0"/>
          </a:p>
        </p:txBody>
      </p:sp>
      <p:sp>
        <p:nvSpPr>
          <p:cNvPr id="8" name="矩形 7"/>
          <p:cNvSpPr>
            <a:spLocks noChangeAspect="1"/>
          </p:cNvSpPr>
          <p:nvPr/>
        </p:nvSpPr>
        <p:spPr>
          <a:xfrm>
            <a:off x="2592685" y="3189099"/>
            <a:ext cx="227017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calligraphy </a:t>
            </a:r>
            <a:endParaRPr lang="zh-CN" altLang="en-US" dirty="0"/>
          </a:p>
        </p:txBody>
      </p:sp>
      <p:sp>
        <p:nvSpPr>
          <p:cNvPr id="9" name="矩形 8"/>
          <p:cNvSpPr>
            <a:spLocks noChangeAspect="1"/>
          </p:cNvSpPr>
          <p:nvPr/>
        </p:nvSpPr>
        <p:spPr>
          <a:xfrm>
            <a:off x="1440557" y="4377782"/>
            <a:ext cx="1471878"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Global </a:t>
            </a:r>
            <a:endParaRPr lang="zh-CN" altLang="en-US" dirty="0"/>
          </a:p>
        </p:txBody>
      </p:sp>
    </p:spTree>
    <p:extLst>
      <p:ext uri="{BB962C8B-B14F-4D97-AF65-F5344CB8AC3E}">
        <p14:creationId xmlns:p14="http://schemas.microsoft.com/office/powerpoint/2010/main" val="311908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a:spLocks noChangeAspect="1"/>
          </p:cNvSpPr>
          <p:nvPr/>
        </p:nvSpPr>
        <p:spPr>
          <a:xfrm>
            <a:off x="361950" y="810850"/>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10.We students often go to the museum to ______________ (</a:t>
            </a:r>
            <a:r>
              <a:rPr lang="zh-CN" altLang="zh-CN" dirty="0">
                <a:solidFill>
                  <a:srgbClr val="000000"/>
                </a:solidFill>
                <a:ea typeface="宋体" panose="02010600030101010101" pitchFamily="2"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 works of art.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11.People </a:t>
            </a:r>
            <a:r>
              <a:rPr lang="en-US" altLang="zh-CN" dirty="0" smtClean="0">
                <a:solidFill>
                  <a:srgbClr val="000000"/>
                </a:solidFill>
                <a:ea typeface="宋体" panose="02010600030101010101" pitchFamily="2" charset="-122"/>
                <a:cs typeface="Times New Roman" panose="02020603050405020304" pitchFamily="18" charset="0"/>
              </a:rPr>
              <a:t>aren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permitted to smoke except in </a:t>
            </a:r>
            <a:r>
              <a:rPr lang="en-US" altLang="zh-CN" dirty="0" smtClean="0">
                <a:solidFill>
                  <a:srgbClr val="000000"/>
                </a:solidFill>
                <a:ea typeface="宋体" panose="02010600030101010101" pitchFamily="2" charset="-122"/>
                <a:cs typeface="Times New Roman" panose="02020603050405020304" pitchFamily="18" charset="0"/>
              </a:rPr>
              <a:t>___________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特定的</a:t>
            </a:r>
            <a:r>
              <a:rPr lang="en-US" altLang="zh-CN" dirty="0">
                <a:solidFill>
                  <a:srgbClr val="000000"/>
                </a:solidFill>
                <a:ea typeface="宋体" panose="02010600030101010101" pitchFamily="2" charset="-122"/>
                <a:cs typeface="Times New Roman" panose="02020603050405020304" pitchFamily="18" charset="0"/>
              </a:rPr>
              <a:t>) areas in the airport.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12.The ______________(</a:t>
            </a:r>
            <a:r>
              <a:rPr lang="zh-CN" altLang="zh-CN" dirty="0">
                <a:solidFill>
                  <a:srgbClr val="000000"/>
                </a:solidFill>
                <a:ea typeface="宋体" panose="02010600030101010101" pitchFamily="2" charset="-122"/>
                <a:cs typeface="Times New Roman" panose="02020603050405020304" pitchFamily="18" charset="0"/>
              </a:rPr>
              <a:t>特色</a:t>
            </a:r>
            <a:r>
              <a:rPr lang="en-US" altLang="zh-CN" dirty="0">
                <a:solidFill>
                  <a:srgbClr val="000000"/>
                </a:solidFill>
                <a:ea typeface="宋体" panose="02010600030101010101" pitchFamily="2" charset="-122"/>
                <a:cs typeface="Times New Roman" panose="02020603050405020304" pitchFamily="18" charset="0"/>
              </a:rPr>
              <a:t>) of the old town is preserved well.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a:spLocks noChangeAspect="1"/>
          </p:cNvSpPr>
          <p:nvPr/>
        </p:nvSpPr>
        <p:spPr>
          <a:xfrm>
            <a:off x="8065293" y="821360"/>
            <a:ext cx="212648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appreciate </a:t>
            </a:r>
            <a:endParaRPr lang="zh-CN" altLang="en-US" dirty="0"/>
          </a:p>
        </p:txBody>
      </p:sp>
      <p:sp>
        <p:nvSpPr>
          <p:cNvPr id="8" name="矩形 7"/>
          <p:cNvSpPr>
            <a:spLocks noChangeAspect="1"/>
          </p:cNvSpPr>
          <p:nvPr/>
        </p:nvSpPr>
        <p:spPr>
          <a:xfrm>
            <a:off x="8990887" y="2011861"/>
            <a:ext cx="1587294"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specific </a:t>
            </a:r>
            <a:endParaRPr lang="zh-CN" altLang="en-US" dirty="0"/>
          </a:p>
        </p:txBody>
      </p:sp>
      <p:sp>
        <p:nvSpPr>
          <p:cNvPr id="9" name="矩形 8"/>
          <p:cNvSpPr>
            <a:spLocks noChangeAspect="1"/>
          </p:cNvSpPr>
          <p:nvPr/>
        </p:nvSpPr>
        <p:spPr>
          <a:xfrm>
            <a:off x="2160637" y="3178589"/>
            <a:ext cx="196778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character </a:t>
            </a:r>
            <a:endParaRPr lang="zh-CN" altLang="en-US" dirty="0"/>
          </a:p>
        </p:txBody>
      </p:sp>
    </p:spTree>
    <p:extLst>
      <p:ext uri="{BB962C8B-B14F-4D97-AF65-F5344CB8AC3E}">
        <p14:creationId xmlns:p14="http://schemas.microsoft.com/office/powerpoint/2010/main" val="40690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36771"/>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1.base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为据点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为基础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底部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根据</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based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某事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为基础的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为重要部分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或特征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2.symbol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符号</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象征</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symbolise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err="1">
                <a:solidFill>
                  <a:srgbClr val="000000"/>
                </a:solidFill>
                <a:latin typeface="NEU-BZ-S92"/>
                <a:ea typeface="Times New Roman" panose="02020603050405020304" pitchFamily="18" charset="0"/>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象征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的象征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代表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3.variety </a:t>
            </a:r>
            <a:r>
              <a:rPr lang="en-US" altLang="zh-CN" i="1" dirty="0">
                <a:solidFill>
                  <a:srgbClr val="000000"/>
                </a:solidFill>
                <a:ea typeface="宋体" panose="02010600030101010101" pitchFamily="2" charset="-122"/>
                <a:cs typeface="Times New Roman" panose="02020603050405020304" pitchFamily="18" charset="0"/>
              </a:rPr>
              <a:t>n.</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植物、语言等的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变体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异体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多样化</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vary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变化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不同</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various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各种不同的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各种各样的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81815" y="1464947"/>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977736" y="1929045"/>
            <a:ext cx="1803335"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940579" y="3275905"/>
            <a:ext cx="251620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936501" y="3740003"/>
            <a:ext cx="2513354"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940673" y="4449325"/>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936501" y="4913423"/>
            <a:ext cx="1639395"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904227" y="4991867"/>
            <a:ext cx="22322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900055" y="5455965"/>
            <a:ext cx="2229721"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738714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5129"/>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1.The movie was based ______________a novel by a famous writer.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____________(</a:t>
            </a:r>
            <a:r>
              <a:rPr lang="en-US" altLang="zh-CN" dirty="0">
                <a:solidFill>
                  <a:srgbClr val="000000"/>
                </a:solidFill>
                <a:ea typeface="宋体" panose="02010600030101010101" pitchFamily="2" charset="-122"/>
                <a:cs typeface="Times New Roman" panose="02020603050405020304" pitchFamily="18" charset="0"/>
              </a:rPr>
              <a:t>billion) of people speak Chinese nowadays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3.This is why I want to major </a:t>
            </a:r>
            <a:r>
              <a:rPr lang="en-US" altLang="zh-CN" dirty="0" smtClean="0">
                <a:solidFill>
                  <a:srgbClr val="000000"/>
                </a:solidFill>
                <a:ea typeface="宋体" panose="02010600030101010101" pitchFamily="2" charset="-122"/>
                <a:cs typeface="Times New Roman" panose="02020603050405020304" pitchFamily="18" charset="0"/>
              </a:rPr>
              <a:t>____________Chinese </a:t>
            </a:r>
            <a:r>
              <a:rPr lang="en-US" altLang="zh-CN" dirty="0">
                <a:solidFill>
                  <a:srgbClr val="000000"/>
                </a:solidFill>
                <a:ea typeface="宋体" panose="02010600030101010101" pitchFamily="2" charset="-122"/>
                <a:cs typeface="Times New Roman" panose="02020603050405020304" pitchFamily="18" charset="0"/>
              </a:rPr>
              <a:t>culture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4.Bob did a lot of work in reducing ______________(globe) warming.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5.I have </a:t>
            </a:r>
            <a:r>
              <a:rPr lang="en-US" altLang="zh-CN" dirty="0" smtClean="0">
                <a:solidFill>
                  <a:srgbClr val="000000"/>
                </a:solidFill>
                <a:ea typeface="宋体" panose="02010600030101010101" pitchFamily="2" charset="-122"/>
                <a:cs typeface="Times New Roman" panose="02020603050405020304" pitchFamily="18" charset="0"/>
              </a:rPr>
              <a:t>high </a:t>
            </a:r>
            <a:r>
              <a:rPr lang="en-US" altLang="zh-CN" dirty="0">
                <a:solidFill>
                  <a:srgbClr val="000000"/>
                </a:solidFill>
                <a:ea typeface="宋体" panose="02010600030101010101" pitchFamily="2" charset="-122"/>
                <a:cs typeface="Times New Roman" panose="02020603050405020304" pitchFamily="18" charset="0"/>
              </a:rPr>
              <a:t>regard ______________him as a </a:t>
            </a:r>
            <a:r>
              <a:rPr lang="en-US" altLang="zh-CN" dirty="0" err="1">
                <a:solidFill>
                  <a:srgbClr val="000000"/>
                </a:solidFill>
                <a:ea typeface="宋体" panose="02010600030101010101" pitchFamily="2" charset="-122"/>
                <a:cs typeface="Times New Roman" panose="02020603050405020304" pitchFamily="18" charset="0"/>
              </a:rPr>
              <a:t>coach;he</a:t>
            </a:r>
            <a:r>
              <a:rPr lang="en-US" altLang="zh-CN" dirty="0">
                <a:solidFill>
                  <a:srgbClr val="000000"/>
                </a:solidFill>
                <a:ea typeface="宋体" panose="02010600030101010101" pitchFamily="2" charset="-122"/>
                <a:cs typeface="Times New Roman" panose="02020603050405020304" pitchFamily="18" charset="0"/>
              </a:rPr>
              <a:t> is very strict in his job.</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405765" y="802325"/>
            <a:ext cx="72006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on </a:t>
            </a:r>
            <a:endParaRPr lang="zh-CN" altLang="en-US" dirty="0"/>
          </a:p>
        </p:txBody>
      </p:sp>
      <p:sp>
        <p:nvSpPr>
          <p:cNvPr id="4" name="矩形 3"/>
          <p:cNvSpPr>
            <a:spLocks noChangeAspect="1"/>
          </p:cNvSpPr>
          <p:nvPr/>
        </p:nvSpPr>
        <p:spPr>
          <a:xfrm>
            <a:off x="1224533" y="1975473"/>
            <a:ext cx="160973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Billions </a:t>
            </a:r>
            <a:endParaRPr lang="zh-CN" altLang="en-US" dirty="0"/>
          </a:p>
        </p:txBody>
      </p:sp>
      <p:sp>
        <p:nvSpPr>
          <p:cNvPr id="10" name="矩形 9"/>
          <p:cNvSpPr>
            <a:spLocks noChangeAspect="1"/>
          </p:cNvSpPr>
          <p:nvPr/>
        </p:nvSpPr>
        <p:spPr>
          <a:xfrm>
            <a:off x="6481117" y="2553099"/>
            <a:ext cx="526106" cy="631711"/>
          </a:xfrm>
          <a:prstGeom prst="rect">
            <a:avLst/>
          </a:prstGeom>
        </p:spPr>
        <p:txBody>
          <a:bodyPr wrap="none">
            <a:spAutoFit/>
          </a:bodyPr>
          <a:lstStyle/>
          <a:p>
            <a:pPr>
              <a:lnSpc>
                <a:spcPct val="120000"/>
              </a:lnSpc>
            </a:pPr>
            <a:r>
              <a:rPr lang="en-US" altLang="zh-CN" dirty="0">
                <a:ea typeface="宋体" panose="02010600030101010101" pitchFamily="2" charset="-122"/>
              </a:rPr>
              <a:t>in</a:t>
            </a:r>
            <a:endParaRPr lang="zh-CN" altLang="en-US" dirty="0"/>
          </a:p>
        </p:txBody>
      </p:sp>
      <p:sp>
        <p:nvSpPr>
          <p:cNvPr id="11" name="矩形 10"/>
          <p:cNvSpPr>
            <a:spLocks noChangeAspect="1"/>
          </p:cNvSpPr>
          <p:nvPr/>
        </p:nvSpPr>
        <p:spPr>
          <a:xfrm>
            <a:off x="7427309" y="3141828"/>
            <a:ext cx="1358064"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global </a:t>
            </a:r>
            <a:endParaRPr lang="zh-CN" altLang="en-US" dirty="0"/>
          </a:p>
        </p:txBody>
      </p:sp>
      <p:sp>
        <p:nvSpPr>
          <p:cNvPr id="12" name="矩形 11"/>
          <p:cNvSpPr>
            <a:spLocks noChangeAspect="1"/>
          </p:cNvSpPr>
          <p:nvPr/>
        </p:nvSpPr>
        <p:spPr>
          <a:xfrm>
            <a:off x="5142712" y="4320207"/>
            <a:ext cx="708848" cy="631711"/>
          </a:xfrm>
          <a:prstGeom prst="rect">
            <a:avLst/>
          </a:prstGeom>
        </p:spPr>
        <p:txBody>
          <a:bodyPr wrap="none">
            <a:spAutoFit/>
          </a:bodyPr>
          <a:lstStyle/>
          <a:p>
            <a:pPr>
              <a:lnSpc>
                <a:spcPct val="120000"/>
              </a:lnSpc>
            </a:pPr>
            <a:r>
              <a:rPr lang="en-US" altLang="zh-CN" dirty="0">
                <a:ea typeface="宋体" panose="02010600030101010101" pitchFamily="2" charset="-122"/>
              </a:rPr>
              <a:t>for</a:t>
            </a:r>
            <a:endParaRPr lang="zh-CN" altLang="en-US" dirty="0"/>
          </a:p>
        </p:txBody>
      </p:sp>
    </p:spTree>
    <p:extLst>
      <p:ext uri="{BB962C8B-B14F-4D97-AF65-F5344CB8AC3E}">
        <p14:creationId xmlns:p14="http://schemas.microsoft.com/office/powerpoint/2010/main" val="4101876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P spid="11"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89263"/>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6.Why is she so concerned about his attitude </a:t>
            </a:r>
            <a:r>
              <a:rPr lang="en-US" altLang="zh-CN" dirty="0" smtClean="0">
                <a:solidFill>
                  <a:srgbClr val="000000"/>
                </a:solidFill>
                <a:ea typeface="宋体" panose="02010600030101010101" pitchFamily="2" charset="-122"/>
                <a:cs typeface="Times New Roman" panose="02020603050405020304" pitchFamily="18" charset="0"/>
              </a:rPr>
              <a:t>_____________ her </a:t>
            </a:r>
            <a:r>
              <a:rPr lang="en-US" altLang="zh-CN" dirty="0">
                <a:solidFill>
                  <a:srgbClr val="000000"/>
                </a:solidFill>
                <a:ea typeface="宋体" panose="02010600030101010101" pitchFamily="2" charset="-122"/>
                <a:cs typeface="Times New Roman" panose="02020603050405020304" pitchFamily="18" charset="0"/>
              </a:rPr>
              <a:t>work?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7.My </a:t>
            </a:r>
            <a:r>
              <a:rPr lang="en-US" altLang="zh-CN" dirty="0">
                <a:solidFill>
                  <a:srgbClr val="000000"/>
                </a:solidFill>
                <a:ea typeface="宋体" panose="02010600030101010101" pitchFamily="2" charset="-122"/>
                <a:cs typeface="Times New Roman" panose="02020603050405020304" pitchFamily="18" charset="0"/>
              </a:rPr>
              <a:t>brother was ______________(regard) as a hero by his classmates now.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8.The </a:t>
            </a:r>
            <a:r>
              <a:rPr lang="en-US" altLang="zh-CN" dirty="0">
                <a:solidFill>
                  <a:srgbClr val="000000"/>
                </a:solidFill>
                <a:ea typeface="宋体" panose="02010600030101010101" pitchFamily="2" charset="-122"/>
                <a:cs typeface="Times New Roman" panose="02020603050405020304" pitchFamily="18" charset="0"/>
              </a:rPr>
              <a:t>students solved the difficult problem </a:t>
            </a:r>
            <a:r>
              <a:rPr lang="en-US" altLang="zh-CN" dirty="0" smtClean="0">
                <a:solidFill>
                  <a:srgbClr val="000000"/>
                </a:solidFill>
                <a:ea typeface="宋体" panose="02010600030101010101" pitchFamily="2" charset="-122"/>
                <a:cs typeface="Times New Roman" panose="02020603050405020304" pitchFamily="18" charset="0"/>
              </a:rPr>
              <a:t>______________ this </a:t>
            </a:r>
            <a:r>
              <a:rPr lang="en-US" altLang="zh-CN" dirty="0">
                <a:solidFill>
                  <a:srgbClr val="000000"/>
                </a:solidFill>
                <a:ea typeface="宋体" panose="02010600030101010101" pitchFamily="2" charset="-122"/>
                <a:cs typeface="Times New Roman" panose="02020603050405020304" pitchFamily="18" charset="0"/>
              </a:rPr>
              <a:t>means easily.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9.I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appreciate ______________if you could let me know in advance whether or not you will come.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8497341" y="410283"/>
            <a:ext cx="215636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to/towards </a:t>
            </a:r>
            <a:endParaRPr lang="zh-CN" altLang="en-US" dirty="0"/>
          </a:p>
        </p:txBody>
      </p:sp>
      <p:sp>
        <p:nvSpPr>
          <p:cNvPr id="6" name="矩形 5"/>
          <p:cNvSpPr>
            <a:spLocks noChangeAspect="1"/>
          </p:cNvSpPr>
          <p:nvPr/>
        </p:nvSpPr>
        <p:spPr>
          <a:xfrm>
            <a:off x="4032845" y="1590300"/>
            <a:ext cx="1876411"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regarded </a:t>
            </a:r>
            <a:endParaRPr lang="zh-CN" altLang="en-US" dirty="0"/>
          </a:p>
        </p:txBody>
      </p:sp>
      <p:sp>
        <p:nvSpPr>
          <p:cNvPr id="7" name="矩形 6"/>
          <p:cNvSpPr>
            <a:spLocks noChangeAspect="1"/>
          </p:cNvSpPr>
          <p:nvPr/>
        </p:nvSpPr>
        <p:spPr>
          <a:xfrm>
            <a:off x="8929389" y="2765742"/>
            <a:ext cx="72006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by </a:t>
            </a:r>
            <a:endParaRPr lang="zh-CN" altLang="en-US" dirty="0"/>
          </a:p>
        </p:txBody>
      </p:sp>
      <p:sp>
        <p:nvSpPr>
          <p:cNvPr id="8" name="矩形 7"/>
          <p:cNvSpPr>
            <a:spLocks noChangeAspect="1"/>
          </p:cNvSpPr>
          <p:nvPr/>
        </p:nvSpPr>
        <p:spPr>
          <a:xfrm>
            <a:off x="4608909" y="3928899"/>
            <a:ext cx="434734" cy="631711"/>
          </a:xfrm>
          <a:prstGeom prst="rect">
            <a:avLst/>
          </a:prstGeom>
        </p:spPr>
        <p:txBody>
          <a:bodyPr wrap="none">
            <a:spAutoFit/>
          </a:bodyPr>
          <a:lstStyle/>
          <a:p>
            <a:pPr>
              <a:lnSpc>
                <a:spcPct val="120000"/>
              </a:lnSpc>
            </a:pPr>
            <a:r>
              <a:rPr lang="en-US" altLang="zh-CN" dirty="0">
                <a:ea typeface="宋体" panose="02010600030101010101" pitchFamily="2" charset="-122"/>
              </a:rPr>
              <a:t>it</a:t>
            </a:r>
            <a:endParaRPr lang="zh-CN" altLang="en-US" dirty="0"/>
          </a:p>
        </p:txBody>
      </p:sp>
    </p:spTree>
    <p:extLst>
      <p:ext uri="{BB962C8B-B14F-4D97-AF65-F5344CB8AC3E}">
        <p14:creationId xmlns:p14="http://schemas.microsoft.com/office/powerpoint/2010/main" val="3025397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862"/>
            <a:ext cx="2770310" cy="624595"/>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9" name="矩形 8"/>
          <p:cNvSpPr>
            <a:spLocks noChangeAspect="1"/>
          </p:cNvSpPr>
          <p:nvPr/>
        </p:nvSpPr>
        <p:spPr>
          <a:xfrm>
            <a:off x="361950" y="657433"/>
            <a:ext cx="10807700" cy="1808572"/>
          </a:xfrm>
          <a:prstGeom prst="rect">
            <a:avLst/>
          </a:prstGeom>
          <a:ln>
            <a:solidFill>
              <a:schemeClr val="tx1"/>
            </a:solidFill>
          </a:ln>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ups and downs</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date back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varieties of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 great </a:t>
            </a:r>
            <a:r>
              <a:rPr lang="en-US" altLang="zh-CN" dirty="0" smtClean="0">
                <a:solidFill>
                  <a:srgbClr val="000000"/>
                </a:solidFill>
                <a:ea typeface="宋体" panose="02010600030101010101" pitchFamily="2" charset="-122"/>
                <a:cs typeface="Times New Roman" panose="02020603050405020304" pitchFamily="18" charset="0"/>
              </a:rPr>
              <a:t>importance</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by </a:t>
            </a:r>
            <a:r>
              <a:rPr lang="en-US" altLang="zh-CN" dirty="0">
                <a:solidFill>
                  <a:srgbClr val="000000"/>
                </a:solidFill>
                <a:ea typeface="宋体" panose="02010600030101010101" pitchFamily="2" charset="-122"/>
                <a:cs typeface="Times New Roman" panose="02020603050405020304" pitchFamily="18" charset="0"/>
              </a:rPr>
              <a:t>means of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 regard 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 matter</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despite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0" name="矩形 9"/>
          <p:cNvSpPr>
            <a:spLocks noChangeAspect="1"/>
          </p:cNvSpPr>
          <p:nvPr/>
        </p:nvSpPr>
        <p:spPr>
          <a:xfrm>
            <a:off x="361950" y="2477544"/>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en-US" altLang="zh-CN" dirty="0" smtClean="0">
                <a:solidFill>
                  <a:srgbClr val="000000"/>
                </a:solidFill>
                <a:ea typeface="宋体" panose="02010600030101010101" pitchFamily="2" charset="-122"/>
                <a:cs typeface="Times New Roman" panose="02020603050405020304" pitchFamily="18" charset="0"/>
              </a:rPr>
              <a:t>.______________ </a:t>
            </a:r>
            <a:r>
              <a:rPr lang="en-US" altLang="zh-CN" dirty="0">
                <a:solidFill>
                  <a:srgbClr val="000000"/>
                </a:solidFill>
                <a:ea typeface="宋体" panose="02010600030101010101" pitchFamily="2" charset="-122"/>
                <a:cs typeface="Times New Roman" panose="02020603050405020304" pitchFamily="18" charset="0"/>
              </a:rPr>
              <a:t>how much money you can </a:t>
            </a:r>
            <a:r>
              <a:rPr lang="en-US" altLang="zh-CN" dirty="0" err="1">
                <a:solidFill>
                  <a:srgbClr val="000000"/>
                </a:solidFill>
                <a:ea typeface="宋体" panose="02010600030101010101" pitchFamily="2" charset="-122"/>
                <a:cs typeface="Times New Roman" panose="02020603050405020304" pitchFamily="18" charset="0"/>
              </a:rPr>
              <a:t>make,you</a:t>
            </a:r>
            <a:r>
              <a:rPr lang="en-US" altLang="zh-CN" dirty="0">
                <a:solidFill>
                  <a:srgbClr val="000000"/>
                </a:solidFill>
                <a:ea typeface="宋体" panose="02010600030101010101" pitchFamily="2" charset="-122"/>
                <a:cs typeface="Times New Roman" panose="02020603050405020304" pitchFamily="18" charset="0"/>
              </a:rPr>
              <a:t> should always remember where you are from.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2.Life is full of ____________________________,but </a:t>
            </a:r>
            <a:r>
              <a:rPr lang="en-US" altLang="zh-CN" dirty="0">
                <a:solidFill>
                  <a:srgbClr val="000000"/>
                </a:solidFill>
                <a:ea typeface="宋体" panose="02010600030101010101" pitchFamily="2" charset="-122"/>
              </a:rPr>
              <a:t>we should </a:t>
            </a:r>
            <a:r>
              <a:rPr lang="en-US" altLang="zh-CN" dirty="0" smtClean="0">
                <a:solidFill>
                  <a:srgbClr val="000000"/>
                </a:solidFill>
                <a:ea typeface="宋体" panose="02010600030101010101" pitchFamily="2" charset="-122"/>
                <a:cs typeface="Times New Roman" panose="02020603050405020304" pitchFamily="18" charset="0"/>
              </a:rPr>
              <a:t>be </a:t>
            </a:r>
            <a:r>
              <a:rPr lang="en-US" altLang="zh-CN" dirty="0">
                <a:solidFill>
                  <a:srgbClr val="000000"/>
                </a:solidFill>
                <a:ea typeface="宋体" panose="02010600030101010101" pitchFamily="2" charset="-122"/>
                <a:cs typeface="Times New Roman" panose="02020603050405020304" pitchFamily="18" charset="0"/>
              </a:rPr>
              <a:t>brave and never lose heart.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building ____________________________the Yuan Dynasty is still in good condition.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a:spLocks noChangeAspect="1"/>
          </p:cNvSpPr>
          <p:nvPr/>
        </p:nvSpPr>
        <p:spPr>
          <a:xfrm>
            <a:off x="1152525" y="2496821"/>
            <a:ext cx="2068771" cy="631711"/>
          </a:xfrm>
          <a:prstGeom prst="rect">
            <a:avLst/>
          </a:prstGeom>
        </p:spPr>
        <p:txBody>
          <a:bodyPr wrap="none">
            <a:spAutoFit/>
          </a:bodyPr>
          <a:lstStyle/>
          <a:p>
            <a:pPr>
              <a:lnSpc>
                <a:spcPct val="120000"/>
              </a:lnSpc>
            </a:pPr>
            <a:r>
              <a:rPr lang="en-US" altLang="zh-CN" dirty="0">
                <a:ea typeface="宋体" panose="02010600030101010101" pitchFamily="2" charset="-122"/>
              </a:rPr>
              <a:t>No </a:t>
            </a:r>
            <a:r>
              <a:rPr lang="en-US" altLang="zh-CN" dirty="0" smtClean="0">
                <a:ea typeface="宋体" panose="02010600030101010101" pitchFamily="2" charset="-122"/>
              </a:rPr>
              <a:t>matter </a:t>
            </a:r>
            <a:endParaRPr lang="zh-CN" altLang="en-US" dirty="0"/>
          </a:p>
        </p:txBody>
      </p:sp>
      <p:sp>
        <p:nvSpPr>
          <p:cNvPr id="12" name="矩形 11"/>
          <p:cNvSpPr>
            <a:spLocks noChangeAspect="1"/>
          </p:cNvSpPr>
          <p:nvPr/>
        </p:nvSpPr>
        <p:spPr>
          <a:xfrm>
            <a:off x="4322937" y="3653213"/>
            <a:ext cx="2885726" cy="631711"/>
          </a:xfrm>
          <a:prstGeom prst="rect">
            <a:avLst/>
          </a:prstGeom>
        </p:spPr>
        <p:txBody>
          <a:bodyPr wrap="none">
            <a:spAutoFit/>
          </a:bodyPr>
          <a:lstStyle/>
          <a:p>
            <a:pPr>
              <a:lnSpc>
                <a:spcPct val="120000"/>
              </a:lnSpc>
            </a:pPr>
            <a:r>
              <a:rPr lang="en-US" altLang="zh-CN" dirty="0">
                <a:ea typeface="宋体" panose="02010600030101010101" pitchFamily="2" charset="-122"/>
              </a:rPr>
              <a:t>ups and </a:t>
            </a:r>
            <a:r>
              <a:rPr lang="en-US" altLang="zh-CN" dirty="0" smtClean="0">
                <a:ea typeface="宋体" panose="02010600030101010101" pitchFamily="2" charset="-122"/>
              </a:rPr>
              <a:t>downs </a:t>
            </a:r>
            <a:endParaRPr lang="zh-CN" altLang="en-US" dirty="0"/>
          </a:p>
        </p:txBody>
      </p:sp>
      <p:sp>
        <p:nvSpPr>
          <p:cNvPr id="13" name="矩形 12"/>
          <p:cNvSpPr>
            <a:spLocks noChangeAspect="1"/>
          </p:cNvSpPr>
          <p:nvPr/>
        </p:nvSpPr>
        <p:spPr>
          <a:xfrm>
            <a:off x="4322937" y="4846579"/>
            <a:ext cx="2792752" cy="683264"/>
          </a:xfrm>
          <a:prstGeom prst="rect">
            <a:avLst/>
          </a:prstGeom>
        </p:spPr>
        <p:txBody>
          <a:bodyPr wrap="none">
            <a:spAutoFit/>
          </a:bodyPr>
          <a:lstStyle/>
          <a:p>
            <a:pPr>
              <a:lnSpc>
                <a:spcPct val="120000"/>
              </a:lnSpc>
            </a:pPr>
            <a:r>
              <a:rPr lang="en-US" altLang="zh-CN" dirty="0">
                <a:ea typeface="宋体" panose="02010600030101010101" pitchFamily="2" charset="-122"/>
              </a:rPr>
              <a:t>dating back </a:t>
            </a:r>
            <a:r>
              <a:rPr lang="en-US" altLang="zh-CN" dirty="0" smtClean="0">
                <a:ea typeface="宋体" panose="02010600030101010101" pitchFamily="2" charset="-122"/>
              </a:rPr>
              <a:t>to </a:t>
            </a:r>
            <a:endParaRPr lang="zh-CN" altLang="en-US" dirty="0"/>
          </a:p>
        </p:txBody>
      </p:sp>
    </p:spTree>
    <p:extLst>
      <p:ext uri="{BB962C8B-B14F-4D97-AF65-F5344CB8AC3E}">
        <p14:creationId xmlns:p14="http://schemas.microsoft.com/office/powerpoint/2010/main" val="237915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6530"/>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4.The course is taught </a:t>
            </a:r>
            <a:r>
              <a:rPr lang="en-US" altLang="zh-CN" dirty="0" smtClean="0">
                <a:solidFill>
                  <a:srgbClr val="000000"/>
                </a:solidFill>
                <a:ea typeface="宋体" panose="02010600030101010101" pitchFamily="2" charset="-122"/>
                <a:cs typeface="Times New Roman" panose="02020603050405020304" pitchFamily="18" charset="0"/>
              </a:rPr>
              <a:t>________________________</a:t>
            </a:r>
            <a:r>
              <a:rPr lang="en-US" altLang="zh-CN" dirty="0">
                <a:solidFill>
                  <a:srgbClr val="000000"/>
                </a:solidFill>
                <a:ea typeface="宋体" panose="02010600030101010101" pitchFamily="2" charset="-122"/>
                <a:cs typeface="Times New Roman" panose="02020603050405020304" pitchFamily="18" charset="0"/>
              </a:rPr>
              <a:t>lectures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en-US" altLang="zh-CN" dirty="0" smtClean="0">
                <a:solidFill>
                  <a:srgbClr val="000000"/>
                </a:solidFill>
                <a:ea typeface="宋体" panose="02010600030101010101" pitchFamily="2" charset="-122"/>
                <a:cs typeface="Times New Roman" panose="02020603050405020304" pitchFamily="18" charset="0"/>
              </a:rPr>
              <a:t>.______________the </a:t>
            </a:r>
            <a:r>
              <a:rPr lang="en-US" altLang="zh-CN" dirty="0">
                <a:solidFill>
                  <a:srgbClr val="000000"/>
                </a:solidFill>
                <a:ea typeface="宋体" panose="02010600030101010101" pitchFamily="2" charset="-122"/>
                <a:cs typeface="Times New Roman" panose="02020603050405020304" pitchFamily="18" charset="0"/>
              </a:rPr>
              <a:t>fact that he has a lot of </a:t>
            </a:r>
            <a:r>
              <a:rPr lang="en-US" altLang="zh-CN" dirty="0" err="1">
                <a:solidFill>
                  <a:srgbClr val="000000"/>
                </a:solidFill>
                <a:ea typeface="宋体" panose="02010600030101010101" pitchFamily="2" charset="-122"/>
                <a:cs typeface="Times New Roman" panose="02020603050405020304" pitchFamily="18" charset="0"/>
              </a:rPr>
              <a:t>money,he</a:t>
            </a:r>
            <a:r>
              <a:rPr lang="en-US" altLang="zh-CN" dirty="0">
                <a:solidFill>
                  <a:srgbClr val="000000"/>
                </a:solidFill>
                <a:ea typeface="宋体" panose="02010600030101010101" pitchFamily="2" charset="-122"/>
                <a:cs typeface="Times New Roman" panose="02020603050405020304" pitchFamily="18" charset="0"/>
              </a:rPr>
              <a:t> leads a simple life.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6.Thank you for your </a:t>
            </a:r>
            <a:r>
              <a:rPr lang="en-US" altLang="zh-CN" dirty="0" err="1">
                <a:solidFill>
                  <a:srgbClr val="000000"/>
                </a:solidFill>
                <a:ea typeface="宋体" panose="02010600030101010101" pitchFamily="2" charset="-122"/>
                <a:cs typeface="Times New Roman" panose="02020603050405020304" pitchFamily="18" charset="0"/>
              </a:rPr>
              <a:t>advice,which</a:t>
            </a:r>
            <a:r>
              <a:rPr lang="en-US" altLang="zh-CN" dirty="0">
                <a:solidFill>
                  <a:srgbClr val="000000"/>
                </a:solidFill>
                <a:ea typeface="宋体" panose="02010600030101010101" pitchFamily="2" charset="-122"/>
                <a:cs typeface="Times New Roman" panose="02020603050405020304" pitchFamily="18" charset="0"/>
              </a:rPr>
              <a:t> is </a:t>
            </a:r>
            <a:r>
              <a:rPr lang="en-US" altLang="zh-CN" dirty="0" smtClean="0">
                <a:solidFill>
                  <a:srgbClr val="000000"/>
                </a:solidFill>
                <a:ea typeface="宋体" panose="02010600030101010101" pitchFamily="2" charset="-122"/>
                <a:cs typeface="Times New Roman" panose="02020603050405020304" pitchFamily="18" charset="0"/>
              </a:rPr>
              <a:t>____________________ to </a:t>
            </a:r>
            <a:r>
              <a:rPr lang="en-US" altLang="zh-CN" dirty="0">
                <a:solidFill>
                  <a:srgbClr val="000000"/>
                </a:solidFill>
                <a:ea typeface="宋体" panose="02010600030101010101" pitchFamily="2" charset="-122"/>
                <a:cs typeface="Times New Roman" panose="02020603050405020304" pitchFamily="18" charset="0"/>
              </a:rPr>
              <a:t>our progress in our work</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7.The club offers </a:t>
            </a:r>
            <a:r>
              <a:rPr lang="en-US" altLang="zh-CN" dirty="0" smtClean="0">
                <a:solidFill>
                  <a:srgbClr val="000000"/>
                </a:solidFill>
                <a:ea typeface="宋体" panose="02010600030101010101" pitchFamily="2" charset="-122"/>
                <a:cs typeface="Times New Roman" panose="02020603050405020304" pitchFamily="18" charset="0"/>
              </a:rPr>
              <a:t>____________games </a:t>
            </a:r>
            <a:r>
              <a:rPr lang="en-US" altLang="zh-CN" dirty="0">
                <a:solidFill>
                  <a:srgbClr val="000000"/>
                </a:solidFill>
                <a:ea typeface="宋体" panose="02010600030101010101" pitchFamily="2" charset="-122"/>
                <a:cs typeface="Times New Roman" panose="02020603050405020304" pitchFamily="18" charset="0"/>
              </a:rPr>
              <a:t>to the local teenagers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8.____________________________ his </a:t>
            </a:r>
            <a:r>
              <a:rPr lang="en-US" altLang="zh-CN" dirty="0" err="1" smtClean="0">
                <a:solidFill>
                  <a:srgbClr val="000000"/>
                </a:solidFill>
                <a:ea typeface="宋体" panose="02010600030101010101" pitchFamily="2" charset="-122"/>
                <a:cs typeface="Times New Roman" panose="02020603050405020304" pitchFamily="18" charset="0"/>
              </a:rPr>
              <a:t>request,I</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ll</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think about it carefully.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473005" y="468060"/>
            <a:ext cx="2383986" cy="683264"/>
          </a:xfrm>
          <a:prstGeom prst="rect">
            <a:avLst/>
          </a:prstGeom>
        </p:spPr>
        <p:txBody>
          <a:bodyPr wrap="none">
            <a:spAutoFit/>
          </a:bodyPr>
          <a:lstStyle/>
          <a:p>
            <a:pPr>
              <a:lnSpc>
                <a:spcPct val="120000"/>
              </a:lnSpc>
            </a:pPr>
            <a:r>
              <a:rPr lang="en-US" altLang="zh-CN" dirty="0">
                <a:ea typeface="宋体" panose="02010600030101010101" pitchFamily="2" charset="-122"/>
              </a:rPr>
              <a:t>by means </a:t>
            </a:r>
            <a:r>
              <a:rPr lang="en-US" altLang="zh-CN" dirty="0" smtClean="0">
                <a:ea typeface="宋体" panose="02010600030101010101" pitchFamily="2" charset="-122"/>
              </a:rPr>
              <a:t>of </a:t>
            </a:r>
            <a:endParaRPr lang="zh-CN" altLang="en-US" dirty="0"/>
          </a:p>
        </p:txBody>
      </p:sp>
      <p:sp>
        <p:nvSpPr>
          <p:cNvPr id="5" name="矩形 4"/>
          <p:cNvSpPr>
            <a:spLocks noChangeAspect="1"/>
          </p:cNvSpPr>
          <p:nvPr/>
        </p:nvSpPr>
        <p:spPr>
          <a:xfrm>
            <a:off x="1296541" y="1053072"/>
            <a:ext cx="1587294"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Despite </a:t>
            </a:r>
            <a:endParaRPr lang="zh-CN" altLang="en-US" dirty="0"/>
          </a:p>
        </p:txBody>
      </p:sp>
      <p:sp>
        <p:nvSpPr>
          <p:cNvPr id="6" name="矩形 5"/>
          <p:cNvSpPr>
            <a:spLocks noChangeAspect="1"/>
          </p:cNvSpPr>
          <p:nvPr/>
        </p:nvSpPr>
        <p:spPr>
          <a:xfrm>
            <a:off x="7139699" y="2226220"/>
            <a:ext cx="3743910" cy="683264"/>
          </a:xfrm>
          <a:prstGeom prst="rect">
            <a:avLst/>
          </a:prstGeom>
        </p:spPr>
        <p:txBody>
          <a:bodyPr wrap="none">
            <a:spAutoFit/>
          </a:bodyPr>
          <a:lstStyle/>
          <a:p>
            <a:pPr>
              <a:lnSpc>
                <a:spcPct val="120000"/>
              </a:lnSpc>
            </a:pPr>
            <a:r>
              <a:rPr lang="en-US" altLang="zh-CN" dirty="0">
                <a:ea typeface="宋体" panose="02010600030101010101" pitchFamily="2" charset="-122"/>
              </a:rPr>
              <a:t>of great </a:t>
            </a:r>
            <a:r>
              <a:rPr lang="en-US" altLang="zh-CN" dirty="0" smtClean="0">
                <a:ea typeface="宋体" panose="02010600030101010101" pitchFamily="2" charset="-122"/>
              </a:rPr>
              <a:t>importance </a:t>
            </a:r>
            <a:endParaRPr lang="zh-CN" altLang="en-US" dirty="0"/>
          </a:p>
        </p:txBody>
      </p:sp>
      <p:sp>
        <p:nvSpPr>
          <p:cNvPr id="7" name="矩形 6"/>
          <p:cNvSpPr>
            <a:spLocks noChangeAspect="1"/>
          </p:cNvSpPr>
          <p:nvPr/>
        </p:nvSpPr>
        <p:spPr>
          <a:xfrm>
            <a:off x="3600797" y="3378348"/>
            <a:ext cx="2214068" cy="631711"/>
          </a:xfrm>
          <a:prstGeom prst="rect">
            <a:avLst/>
          </a:prstGeom>
        </p:spPr>
        <p:txBody>
          <a:bodyPr wrap="none">
            <a:spAutoFit/>
          </a:bodyPr>
          <a:lstStyle/>
          <a:p>
            <a:pPr>
              <a:lnSpc>
                <a:spcPct val="120000"/>
              </a:lnSpc>
            </a:pPr>
            <a:r>
              <a:rPr lang="en-US" altLang="zh-CN" dirty="0">
                <a:ea typeface="宋体" panose="02010600030101010101" pitchFamily="2" charset="-122"/>
              </a:rPr>
              <a:t>varieties </a:t>
            </a:r>
            <a:r>
              <a:rPr lang="en-US" altLang="zh-CN" dirty="0" smtClean="0">
                <a:ea typeface="宋体" panose="02010600030101010101" pitchFamily="2" charset="-122"/>
              </a:rPr>
              <a:t>of </a:t>
            </a:r>
            <a:endParaRPr lang="zh-CN" altLang="en-US" dirty="0"/>
          </a:p>
        </p:txBody>
      </p:sp>
      <p:sp>
        <p:nvSpPr>
          <p:cNvPr id="8" name="矩形 7"/>
          <p:cNvSpPr>
            <a:spLocks noChangeAspect="1"/>
          </p:cNvSpPr>
          <p:nvPr/>
        </p:nvSpPr>
        <p:spPr>
          <a:xfrm>
            <a:off x="1437188" y="3969519"/>
            <a:ext cx="2893293" cy="683264"/>
          </a:xfrm>
          <a:prstGeom prst="rect">
            <a:avLst/>
          </a:prstGeom>
        </p:spPr>
        <p:txBody>
          <a:bodyPr wrap="none">
            <a:spAutoFit/>
          </a:bodyPr>
          <a:lstStyle/>
          <a:p>
            <a:pPr>
              <a:lnSpc>
                <a:spcPct val="120000"/>
              </a:lnSpc>
            </a:pPr>
            <a:r>
              <a:rPr lang="en-US" altLang="zh-CN" dirty="0">
                <a:ea typeface="宋体" panose="02010600030101010101" pitchFamily="2" charset="-122"/>
              </a:rPr>
              <a:t>With regard </a:t>
            </a:r>
            <a:r>
              <a:rPr lang="en-US" altLang="zh-CN" dirty="0" smtClean="0">
                <a:ea typeface="宋体" panose="02010600030101010101" pitchFamily="2" charset="-122"/>
              </a:rPr>
              <a:t>to </a:t>
            </a:r>
            <a:endParaRPr lang="zh-CN" altLang="en-US" dirty="0"/>
          </a:p>
        </p:txBody>
      </p:sp>
    </p:spTree>
    <p:extLst>
      <p:ext uri="{BB962C8B-B14F-4D97-AF65-F5344CB8AC3E}">
        <p14:creationId xmlns:p14="http://schemas.microsoft.com/office/powerpoint/2010/main" val="3230053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a:spLocks noChangeAspect="1"/>
          </p:cNvSpPr>
          <p:nvPr/>
        </p:nvSpPr>
        <p:spPr>
          <a:xfrm>
            <a:off x="361950" y="82290"/>
            <a:ext cx="10807700" cy="6001643"/>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四、课文语篇填空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The Chinese writing system has developed along with the Chinese </a:t>
            </a:r>
            <a:r>
              <a:rPr lang="en-US" altLang="zh-CN" dirty="0" err="1">
                <a:solidFill>
                  <a:srgbClr val="000000"/>
                </a:solidFill>
                <a:ea typeface="宋体" panose="02010600030101010101" pitchFamily="2" charset="-122"/>
                <a:cs typeface="Times New Roman" panose="02020603050405020304" pitchFamily="18" charset="0"/>
              </a:rPr>
              <a:t>history.At</a:t>
            </a:r>
            <a:r>
              <a:rPr lang="en-US" altLang="zh-CN" dirty="0">
                <a:solidFill>
                  <a:srgbClr val="000000"/>
                </a:solidFill>
                <a:ea typeface="宋体" panose="02010600030101010101" pitchFamily="2" charset="-122"/>
                <a:cs typeface="Times New Roman" panose="02020603050405020304" pitchFamily="18" charset="0"/>
              </a:rPr>
              <a:t> the </a:t>
            </a:r>
            <a:r>
              <a:rPr lang="en-US" altLang="zh-CN" dirty="0" err="1">
                <a:solidFill>
                  <a:srgbClr val="000000"/>
                </a:solidFill>
                <a:ea typeface="宋体" panose="02010600030101010101" pitchFamily="2" charset="-122"/>
                <a:cs typeface="Times New Roman" panose="02020603050405020304" pitchFamily="18" charset="0"/>
              </a:rPr>
              <a:t>beginning,it</a:t>
            </a:r>
            <a:r>
              <a:rPr lang="en-US" altLang="zh-CN" dirty="0">
                <a:solidFill>
                  <a:srgbClr val="000000"/>
                </a:solidFill>
                <a:ea typeface="宋体" panose="02010600030101010101" pitchFamily="2" charset="-122"/>
                <a:cs typeface="Times New Roman" panose="02020603050405020304" pitchFamily="18" charset="0"/>
              </a:rPr>
              <a:t> was a picture-based </a:t>
            </a:r>
            <a:r>
              <a:rPr lang="en-US" altLang="zh-CN" dirty="0" err="1">
                <a:solidFill>
                  <a:srgbClr val="000000"/>
                </a:solidFill>
                <a:ea typeface="宋体" panose="02010600030101010101" pitchFamily="2" charset="-122"/>
                <a:cs typeface="Times New Roman" panose="02020603050405020304" pitchFamily="18" charset="0"/>
              </a:rPr>
              <a:t>language,which</a:t>
            </a:r>
            <a:r>
              <a:rPr lang="en-US" altLang="zh-CN" dirty="0">
                <a:solidFill>
                  <a:srgbClr val="000000"/>
                </a:solidFill>
                <a:ea typeface="宋体" panose="02010600030101010101" pitchFamily="2" charset="-122"/>
                <a:cs typeface="Times New Roman" panose="02020603050405020304" pitchFamily="18" charset="0"/>
              </a:rPr>
              <a:t> 1.</a:t>
            </a:r>
            <a:r>
              <a:rPr lang="en-US" altLang="zh-CN" u="sng" dirty="0">
                <a:uFill>
                  <a:solidFill>
                    <a:srgbClr val="000000"/>
                  </a:solidFill>
                </a:uFill>
                <a:ea typeface="宋体" panose="02010600030101010101" pitchFamily="2" charset="-122"/>
                <a:cs typeface="Times New Roman" panose="02020603050405020304" pitchFamily="18" charset="0"/>
              </a:rPr>
              <a:t> </a:t>
            </a:r>
            <a:r>
              <a:rPr lang="zh-CN" altLang="zh-CN" u="sng"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(date) back to thousands of years </a:t>
            </a:r>
            <a:r>
              <a:rPr lang="en-US" altLang="zh-CN" dirty="0" err="1">
                <a:solidFill>
                  <a:srgbClr val="000000"/>
                </a:solidFill>
                <a:ea typeface="宋体" panose="02010600030101010101" pitchFamily="2" charset="-122"/>
                <a:cs typeface="Times New Roman" panose="02020603050405020304" pitchFamily="18" charset="0"/>
              </a:rPr>
              <a:t>ago.Symbols</a:t>
            </a:r>
            <a:r>
              <a:rPr lang="en-US" altLang="zh-CN" dirty="0">
                <a:solidFill>
                  <a:srgbClr val="000000"/>
                </a:solidFill>
                <a:ea typeface="宋体" panose="02010600030101010101" pitchFamily="2" charset="-122"/>
                <a:cs typeface="Times New Roman" panose="02020603050405020304" pitchFamily="18" charset="0"/>
              </a:rPr>
              <a:t> were carved on animal bones and shells</a:t>
            </a:r>
            <a:r>
              <a:rPr lang="en-US" altLang="zh-CN" dirty="0" smtClean="0">
                <a:solidFill>
                  <a:srgbClr val="000000"/>
                </a:solidFill>
                <a:ea typeface="宋体" panose="02010600030101010101" pitchFamily="2" charset="-122"/>
                <a:cs typeface="Times New Roman" panose="02020603050405020304" pitchFamily="18" charset="0"/>
              </a:rPr>
              <a:t>, some </a:t>
            </a:r>
            <a:r>
              <a:rPr lang="en-US" altLang="zh-CN" dirty="0">
                <a:solidFill>
                  <a:srgbClr val="000000"/>
                </a:solidFill>
                <a:ea typeface="宋体" panose="02010600030101010101" pitchFamily="2" charset="-122"/>
                <a:cs typeface="Times New Roman" panose="02020603050405020304" pitchFamily="18" charset="0"/>
              </a:rPr>
              <a:t>of 2</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____________can </a:t>
            </a:r>
            <a:r>
              <a:rPr lang="en-US" altLang="zh-CN" dirty="0">
                <a:solidFill>
                  <a:srgbClr val="000000"/>
                </a:solidFill>
                <a:ea typeface="宋体" panose="02010600030101010101" pitchFamily="2" charset="-122"/>
                <a:cs typeface="Times New Roman" panose="02020603050405020304" pitchFamily="18" charset="0"/>
              </a:rPr>
              <a:t>still be seen in </a:t>
            </a:r>
            <a:r>
              <a:rPr lang="en-US" altLang="zh-CN" dirty="0" smtClean="0">
                <a:solidFill>
                  <a:srgbClr val="000000"/>
                </a:solidFill>
                <a:ea typeface="宋体" panose="02010600030101010101" pitchFamily="2" charset="-122"/>
                <a:cs typeface="Times New Roman" panose="02020603050405020304" pitchFamily="18" charset="0"/>
              </a:rPr>
              <a:t>today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i="1" dirty="0" err="1">
                <a:solidFill>
                  <a:srgbClr val="000000"/>
                </a:solidFill>
                <a:ea typeface="宋体" panose="02010600030101010101" pitchFamily="2" charset="-122"/>
                <a:cs typeface="Times New Roman" panose="02020603050405020304" pitchFamily="18" charset="0"/>
              </a:rPr>
              <a:t>hanzi</a:t>
            </a:r>
            <a:r>
              <a:rPr lang="en-US" altLang="zh-CN" dirty="0" smtClean="0">
                <a:solidFill>
                  <a:srgbClr val="000000"/>
                </a:solidFill>
                <a:ea typeface="宋体" panose="02010600030101010101" pitchFamily="2" charset="-122"/>
                <a:cs typeface="Times New Roman" panose="02020603050405020304" pitchFamily="18" charset="0"/>
              </a:rPr>
              <a:t>. By </a:t>
            </a:r>
            <a:r>
              <a:rPr lang="en-US" altLang="zh-CN" dirty="0">
                <a:solidFill>
                  <a:srgbClr val="000000"/>
                </a:solidFill>
                <a:ea typeface="宋体" panose="02010600030101010101" pitchFamily="2" charset="-122"/>
                <a:cs typeface="Times New Roman" panose="02020603050405020304" pitchFamily="18" charset="0"/>
              </a:rPr>
              <a:t>3</a:t>
            </a:r>
            <a:r>
              <a:rPr lang="en-US" altLang="zh-CN" dirty="0" smtClean="0">
                <a:solidFill>
                  <a:srgbClr val="000000"/>
                </a:solidFill>
                <a:ea typeface="宋体" panose="02010600030101010101" pitchFamily="2" charset="-122"/>
                <a:cs typeface="Times New Roman" panose="02020603050405020304" pitchFamily="18" charset="0"/>
              </a:rPr>
              <a:t>.______________Shang </a:t>
            </a:r>
            <a:r>
              <a:rPr lang="en-US" altLang="zh-CN" dirty="0" err="1">
                <a:solidFill>
                  <a:srgbClr val="000000"/>
                </a:solidFill>
                <a:ea typeface="宋体" panose="02010600030101010101" pitchFamily="2" charset="-122"/>
                <a:cs typeface="Times New Roman" panose="02020603050405020304" pitchFamily="18" charset="0"/>
              </a:rPr>
              <a:t>Dynasty,it</a:t>
            </a:r>
            <a:r>
              <a:rPr lang="en-US" altLang="zh-CN" dirty="0">
                <a:solidFill>
                  <a:srgbClr val="000000"/>
                </a:solidFill>
                <a:ea typeface="宋体" panose="02010600030101010101" pitchFamily="2" charset="-122"/>
                <a:cs typeface="Times New Roman" panose="02020603050405020304" pitchFamily="18" charset="0"/>
              </a:rPr>
              <a:t> had different forms </a:t>
            </a:r>
            <a:r>
              <a:rPr lang="en-US" altLang="zh-CN" dirty="0" smtClean="0">
                <a:solidFill>
                  <a:srgbClr val="000000"/>
                </a:solidFill>
                <a:ea typeface="宋体" panose="02010600030101010101" pitchFamily="2" charset="-122"/>
                <a:cs typeface="Times New Roman" panose="02020603050405020304" pitchFamily="18" charset="0"/>
              </a:rPr>
              <a:t>  </a:t>
            </a: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en-US" altLang="zh-CN" dirty="0">
                <a:solidFill>
                  <a:srgbClr val="000000"/>
                </a:solidFill>
                <a:ea typeface="宋体" panose="02010600030101010101" pitchFamily="2" charset="-122"/>
                <a:cs typeface="Times New Roman" panose="02020603050405020304" pitchFamily="18" charset="0"/>
              </a:rPr>
              <a:t> ______________</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there was a time when the Chinese people were divided </a:t>
            </a:r>
            <a:r>
              <a:rPr lang="en-US" altLang="zh-CN" dirty="0" err="1">
                <a:solidFill>
                  <a:srgbClr val="000000"/>
                </a:solidFill>
                <a:ea typeface="宋体" panose="02010600030101010101" pitchFamily="2" charset="-122"/>
                <a:cs typeface="Times New Roman" panose="02020603050405020304" pitchFamily="18" charset="0"/>
              </a:rPr>
              <a:t>geographically,leading</a:t>
            </a:r>
            <a:r>
              <a:rPr lang="en-US" altLang="zh-CN" dirty="0">
                <a:solidFill>
                  <a:srgbClr val="000000"/>
                </a:solidFill>
                <a:ea typeface="宋体" panose="02010600030101010101" pitchFamily="2" charset="-122"/>
                <a:cs typeface="Times New Roman" panose="02020603050405020304" pitchFamily="18" charset="0"/>
              </a:rPr>
              <a:t> to many 5</a:t>
            </a:r>
            <a:r>
              <a:rPr lang="en-US" altLang="zh-CN" dirty="0" smtClean="0">
                <a:solidFill>
                  <a:srgbClr val="000000"/>
                </a:solidFill>
                <a:ea typeface="宋体" panose="02010600030101010101" pitchFamily="2" charset="-122"/>
                <a:cs typeface="Times New Roman" panose="02020603050405020304" pitchFamily="18" charset="0"/>
              </a:rPr>
              <a:t>.___________ (</a:t>
            </a:r>
            <a:r>
              <a:rPr lang="en-US" altLang="zh-CN" dirty="0">
                <a:solidFill>
                  <a:srgbClr val="000000"/>
                </a:solidFill>
                <a:ea typeface="宋体" panose="02010600030101010101" pitchFamily="2" charset="-122"/>
                <a:cs typeface="Times New Roman" panose="02020603050405020304" pitchFamily="18" charset="0"/>
              </a:rPr>
              <a:t>variety) of dialects and </a:t>
            </a:r>
            <a:r>
              <a:rPr lang="en-US" altLang="zh-CN" dirty="0" err="1">
                <a:solidFill>
                  <a:srgbClr val="000000"/>
                </a:solidFill>
                <a:ea typeface="宋体" panose="02010600030101010101" pitchFamily="2" charset="-122"/>
                <a:cs typeface="Times New Roman" panose="02020603050405020304" pitchFamily="18" charset="0"/>
              </a:rPr>
              <a:t>characters.This</a:t>
            </a:r>
            <a:r>
              <a:rPr lang="en-US" altLang="zh-CN" dirty="0">
                <a:solidFill>
                  <a:srgbClr val="000000"/>
                </a:solidFill>
                <a:ea typeface="宋体" panose="02010600030101010101" pitchFamily="2" charset="-122"/>
                <a:cs typeface="Times New Roman" panose="02020603050405020304" pitchFamily="18" charset="0"/>
              </a:rPr>
              <a:t> lasted until </a:t>
            </a:r>
            <a:r>
              <a:rPr lang="en-US" altLang="zh-CN" dirty="0" smtClean="0">
                <a:solidFill>
                  <a:srgbClr val="000000"/>
                </a:solidFill>
                <a:ea typeface="宋体" panose="02010600030101010101" pitchFamily="2" charset="-122"/>
                <a:cs typeface="Times New Roman" panose="02020603050405020304" pitchFamily="18" charset="0"/>
              </a:rPr>
              <a:t>Emperor</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a:spLocks noChangeAspect="1"/>
          </p:cNvSpPr>
          <p:nvPr/>
        </p:nvSpPr>
        <p:spPr>
          <a:xfrm>
            <a:off x="3960837" y="1847863"/>
            <a:ext cx="1199367"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dates </a:t>
            </a:r>
            <a:endParaRPr lang="zh-CN" altLang="en-US" dirty="0"/>
          </a:p>
        </p:txBody>
      </p:sp>
      <p:sp>
        <p:nvSpPr>
          <p:cNvPr id="12" name="矩形 11"/>
          <p:cNvSpPr>
            <a:spLocks noChangeAspect="1"/>
          </p:cNvSpPr>
          <p:nvPr/>
        </p:nvSpPr>
        <p:spPr>
          <a:xfrm>
            <a:off x="3024733" y="3024108"/>
            <a:ext cx="133562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which </a:t>
            </a:r>
            <a:endParaRPr lang="zh-CN" altLang="en-US" dirty="0"/>
          </a:p>
        </p:txBody>
      </p:sp>
      <p:sp>
        <p:nvSpPr>
          <p:cNvPr id="13" name="矩形 12"/>
          <p:cNvSpPr>
            <a:spLocks noChangeAspect="1"/>
          </p:cNvSpPr>
          <p:nvPr/>
        </p:nvSpPr>
        <p:spPr>
          <a:xfrm>
            <a:off x="2294192" y="3614484"/>
            <a:ext cx="93647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the  </a:t>
            </a:r>
            <a:endParaRPr lang="zh-CN" altLang="en-US" dirty="0"/>
          </a:p>
        </p:txBody>
      </p:sp>
      <p:sp>
        <p:nvSpPr>
          <p:cNvPr id="14" name="矩形 13"/>
          <p:cNvSpPr>
            <a:spLocks noChangeAspect="1"/>
          </p:cNvSpPr>
          <p:nvPr/>
        </p:nvSpPr>
        <p:spPr>
          <a:xfrm>
            <a:off x="1152486" y="4204860"/>
            <a:ext cx="165622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because </a:t>
            </a:r>
            <a:endParaRPr lang="zh-CN" altLang="en-US" dirty="0"/>
          </a:p>
        </p:txBody>
      </p:sp>
      <p:sp>
        <p:nvSpPr>
          <p:cNvPr id="15" name="矩形 14"/>
          <p:cNvSpPr>
            <a:spLocks noChangeAspect="1"/>
          </p:cNvSpPr>
          <p:nvPr/>
        </p:nvSpPr>
        <p:spPr>
          <a:xfrm>
            <a:off x="8751488" y="4824308"/>
            <a:ext cx="177003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varieties </a:t>
            </a:r>
            <a:endParaRPr lang="zh-CN" altLang="en-US" dirty="0"/>
          </a:p>
        </p:txBody>
      </p:sp>
    </p:spTree>
    <p:extLst>
      <p:ext uri="{BB962C8B-B14F-4D97-AF65-F5344CB8AC3E}">
        <p14:creationId xmlns:p14="http://schemas.microsoft.com/office/powerpoint/2010/main" val="180432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2245"/>
            <a:ext cx="10807700" cy="5945089"/>
          </a:xfrm>
          <a:prstGeom prst="rect">
            <a:avLst/>
          </a:prstGeom>
        </p:spPr>
        <p:txBody>
          <a:bodyPr>
            <a:spAutoFit/>
          </a:bodyPr>
          <a:lstStyle/>
          <a:p>
            <a:pPr>
              <a:lnSpc>
                <a:spcPct val="120000"/>
              </a:lnSpc>
            </a:pPr>
            <a:r>
              <a:rPr lang="en-US" altLang="zh-CN" dirty="0" err="1">
                <a:solidFill>
                  <a:srgbClr val="000000"/>
                </a:solidFill>
                <a:ea typeface="宋体" panose="02010600030101010101" pitchFamily="2" charset="-122"/>
                <a:cs typeface="Times New Roman" panose="02020603050405020304" pitchFamily="18" charset="0"/>
              </a:rPr>
              <a:t>Qinshihuang</a:t>
            </a:r>
            <a:r>
              <a:rPr lang="en-US" altLang="zh-CN" dirty="0">
                <a:solidFill>
                  <a:srgbClr val="000000"/>
                </a:solidFill>
                <a:ea typeface="宋体" panose="02010600030101010101" pitchFamily="2" charset="-122"/>
                <a:cs typeface="Times New Roman" panose="02020603050405020304" pitchFamily="18" charset="0"/>
              </a:rPr>
              <a:t> united the seven major states into one country</a:t>
            </a:r>
            <a:r>
              <a:rPr lang="en-US" altLang="zh-CN" dirty="0" smtClean="0">
                <a:solidFill>
                  <a:srgbClr val="000000"/>
                </a:solidFill>
                <a:ea typeface="宋体" panose="02010600030101010101" pitchFamily="2" charset="-122"/>
                <a:cs typeface="Times New Roman" panose="02020603050405020304" pitchFamily="18" charset="0"/>
              </a:rPr>
              <a:t>. The </a:t>
            </a:r>
            <a:r>
              <a:rPr lang="en-US" altLang="zh-CN" dirty="0">
                <a:solidFill>
                  <a:srgbClr val="000000"/>
                </a:solidFill>
                <a:ea typeface="宋体" panose="02010600030101010101" pitchFamily="2" charset="-122"/>
                <a:cs typeface="Times New Roman" panose="02020603050405020304" pitchFamily="18" charset="0"/>
              </a:rPr>
              <a:t>writing system was of great 6</a:t>
            </a:r>
            <a:r>
              <a:rPr lang="en-US" altLang="zh-CN" dirty="0" smtClean="0">
                <a:solidFill>
                  <a:srgbClr val="000000"/>
                </a:solidFill>
                <a:ea typeface="宋体" panose="02010600030101010101" pitchFamily="2" charset="-122"/>
                <a:cs typeface="Times New Roman" panose="02020603050405020304" pitchFamily="18" charset="0"/>
              </a:rPr>
              <a:t>.____________(</a:t>
            </a:r>
            <a:r>
              <a:rPr lang="en-US" altLang="zh-CN" dirty="0">
                <a:solidFill>
                  <a:srgbClr val="000000"/>
                </a:solidFill>
                <a:ea typeface="宋体" panose="02010600030101010101" pitchFamily="2" charset="-122"/>
                <a:cs typeface="Times New Roman" panose="02020603050405020304" pitchFamily="18" charset="0"/>
              </a:rPr>
              <a:t>important) in uniting the Chinese people and culture.7</a:t>
            </a:r>
            <a:r>
              <a:rPr lang="en-US" altLang="zh-CN" dirty="0" smtClean="0">
                <a:solidFill>
                  <a:srgbClr val="000000"/>
                </a:solidFill>
                <a:ea typeface="宋体" panose="02010600030101010101" pitchFamily="2" charset="-122"/>
                <a:cs typeface="Times New Roman" panose="02020603050405020304" pitchFamily="18" charset="0"/>
              </a:rPr>
              <a:t>.____________ Chinese </a:t>
            </a:r>
            <a:r>
              <a:rPr lang="en-US" altLang="zh-CN" dirty="0">
                <a:solidFill>
                  <a:srgbClr val="000000"/>
                </a:solidFill>
                <a:ea typeface="宋体" panose="02010600030101010101" pitchFamily="2" charset="-122"/>
                <a:cs typeface="Times New Roman" panose="02020603050405020304" pitchFamily="18" charset="0"/>
              </a:rPr>
              <a:t>people live or what dialect they </a:t>
            </a:r>
            <a:r>
              <a:rPr lang="en-US" altLang="zh-CN" dirty="0" err="1">
                <a:solidFill>
                  <a:srgbClr val="000000"/>
                </a:solidFill>
                <a:ea typeface="宋体" panose="02010600030101010101" pitchFamily="2" charset="-122"/>
                <a:cs typeface="Times New Roman" panose="02020603050405020304" pitchFamily="18" charset="0"/>
              </a:rPr>
              <a:t>speak,they</a:t>
            </a:r>
            <a:r>
              <a:rPr lang="en-US" altLang="zh-CN" dirty="0">
                <a:solidFill>
                  <a:srgbClr val="000000"/>
                </a:solidFill>
                <a:ea typeface="宋体" panose="02010600030101010101" pitchFamily="2" charset="-122"/>
                <a:cs typeface="Times New Roman" panose="02020603050405020304" pitchFamily="18" charset="0"/>
              </a:rPr>
              <a:t> have no difficulty 8.______________(communicate) in </a:t>
            </a:r>
            <a:r>
              <a:rPr lang="en-US" altLang="zh-CN" dirty="0" err="1">
                <a:solidFill>
                  <a:srgbClr val="000000"/>
                </a:solidFill>
                <a:ea typeface="宋体" panose="02010600030101010101" pitchFamily="2" charset="-122"/>
                <a:cs typeface="Times New Roman" panose="02020603050405020304" pitchFamily="18" charset="0"/>
              </a:rPr>
              <a:t>writing.By</a:t>
            </a:r>
            <a:r>
              <a:rPr lang="en-US" altLang="zh-CN" dirty="0">
                <a:solidFill>
                  <a:srgbClr val="000000"/>
                </a:solidFill>
                <a:ea typeface="宋体" panose="02010600030101010101" pitchFamily="2" charset="-122"/>
                <a:cs typeface="Times New Roman" panose="02020603050405020304" pitchFamily="18" charset="0"/>
              </a:rPr>
              <a:t> means of 9</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____________(</a:t>
            </a:r>
            <a:r>
              <a:rPr lang="en-US" altLang="zh-CN" dirty="0">
                <a:solidFill>
                  <a:srgbClr val="000000"/>
                </a:solidFill>
                <a:ea typeface="宋体" panose="02010600030101010101" pitchFamily="2" charset="-122"/>
                <a:cs typeface="Times New Roman" panose="02020603050405020304" pitchFamily="18" charset="0"/>
              </a:rPr>
              <a:t>write) </a:t>
            </a:r>
            <a:r>
              <a:rPr lang="en-US" altLang="zh-CN" dirty="0" err="1" smtClean="0">
                <a:solidFill>
                  <a:srgbClr val="000000"/>
                </a:solidFill>
                <a:ea typeface="宋体" panose="02010600030101010101" pitchFamily="2" charset="-122"/>
                <a:cs typeface="Times New Roman" panose="02020603050405020304" pitchFamily="18" charset="0"/>
              </a:rPr>
              <a:t>Chinese,China</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present is connected with its </a:t>
            </a:r>
            <a:r>
              <a:rPr lang="en-US" altLang="zh-CN" dirty="0" err="1" smtClean="0">
                <a:solidFill>
                  <a:srgbClr val="000000"/>
                </a:solidFill>
                <a:ea typeface="宋体" panose="02010600030101010101" pitchFamily="2" charset="-122"/>
                <a:cs typeface="Times New Roman" panose="02020603050405020304" pitchFamily="18" charset="0"/>
              </a:rPr>
              <a:t>past.What</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more,more</a:t>
            </a:r>
            <a:r>
              <a:rPr lang="en-US" altLang="zh-CN" dirty="0">
                <a:solidFill>
                  <a:srgbClr val="000000"/>
                </a:solidFill>
                <a:ea typeface="宋体" panose="02010600030101010101" pitchFamily="2" charset="-122"/>
                <a:cs typeface="Times New Roman" panose="02020603050405020304" pitchFamily="18" charset="0"/>
              </a:rPr>
              <a:t> and more international students are beginning 10</a:t>
            </a:r>
            <a:r>
              <a:rPr lang="en-US" altLang="zh-CN" dirty="0" smtClean="0">
                <a:solidFill>
                  <a:srgbClr val="000000"/>
                </a:solidFill>
                <a:ea typeface="宋体" panose="02010600030101010101" pitchFamily="2" charset="-122"/>
                <a:cs typeface="Times New Roman" panose="02020603050405020304" pitchFamily="18" charset="0"/>
              </a:rPr>
              <a:t>._____________ (</a:t>
            </a:r>
            <a:r>
              <a:rPr lang="en-US" altLang="zh-CN" dirty="0">
                <a:solidFill>
                  <a:srgbClr val="000000"/>
                </a:solidFill>
                <a:ea typeface="宋体" panose="02010600030101010101" pitchFamily="2" charset="-122"/>
                <a:cs typeface="Times New Roman" panose="02020603050405020304" pitchFamily="18" charset="0"/>
              </a:rPr>
              <a:t>appreciate) </a:t>
            </a:r>
            <a:r>
              <a:rPr lang="en-US" altLang="zh-CN" dirty="0" smtClean="0">
                <a:solidFill>
                  <a:srgbClr val="000000"/>
                </a:solidFill>
                <a:ea typeface="宋体" panose="02010600030101010101" pitchFamily="2" charset="-122"/>
                <a:cs typeface="Times New Roman" panose="02020603050405020304" pitchFamily="18" charset="0"/>
              </a:rPr>
              <a:t>China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culture and history through this amazing language.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en-US" dirty="0"/>
          </a:p>
        </p:txBody>
      </p:sp>
      <p:sp>
        <p:nvSpPr>
          <p:cNvPr id="3" name="矩形 2"/>
          <p:cNvSpPr>
            <a:spLocks noChangeAspect="1"/>
          </p:cNvSpPr>
          <p:nvPr/>
        </p:nvSpPr>
        <p:spPr>
          <a:xfrm>
            <a:off x="6481117" y="679329"/>
            <a:ext cx="229261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importance </a:t>
            </a:r>
            <a:endParaRPr lang="zh-CN" altLang="en-US" dirty="0"/>
          </a:p>
        </p:txBody>
      </p:sp>
      <p:sp>
        <p:nvSpPr>
          <p:cNvPr id="4" name="矩形 3"/>
          <p:cNvSpPr>
            <a:spLocks noChangeAspect="1"/>
          </p:cNvSpPr>
          <p:nvPr/>
        </p:nvSpPr>
        <p:spPr>
          <a:xfrm>
            <a:off x="8137301" y="1276413"/>
            <a:ext cx="202927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Wherever </a:t>
            </a:r>
            <a:endParaRPr lang="zh-CN" altLang="en-US" dirty="0"/>
          </a:p>
        </p:txBody>
      </p:sp>
      <p:sp>
        <p:nvSpPr>
          <p:cNvPr id="5" name="矩形 4"/>
          <p:cNvSpPr>
            <a:spLocks noChangeAspect="1"/>
          </p:cNvSpPr>
          <p:nvPr/>
        </p:nvSpPr>
        <p:spPr>
          <a:xfrm>
            <a:off x="2387171" y="2433588"/>
            <a:ext cx="2997937"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communicating </a:t>
            </a:r>
            <a:endParaRPr lang="zh-CN" altLang="en-US" dirty="0"/>
          </a:p>
        </p:txBody>
      </p:sp>
      <p:sp>
        <p:nvSpPr>
          <p:cNvPr id="6" name="矩形 5"/>
          <p:cNvSpPr>
            <a:spLocks noChangeAspect="1"/>
          </p:cNvSpPr>
          <p:nvPr/>
        </p:nvSpPr>
        <p:spPr>
          <a:xfrm>
            <a:off x="2880717" y="3037065"/>
            <a:ext cx="1563248" cy="626710"/>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en-US" altLang="zh-CN" dirty="0" smtClean="0">
                <a:ea typeface="宋体" panose="02010600030101010101" pitchFamily="2" charset="-122"/>
                <a:cs typeface="Times New Roman" panose="02020603050405020304" pitchFamily="18" charset="0"/>
              </a:rPr>
              <a:t>written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7" name="矩形 6"/>
          <p:cNvSpPr>
            <a:spLocks noChangeAspect="1"/>
          </p:cNvSpPr>
          <p:nvPr/>
        </p:nvSpPr>
        <p:spPr>
          <a:xfrm>
            <a:off x="7345213" y="4207721"/>
            <a:ext cx="2570512" cy="631711"/>
          </a:xfrm>
          <a:prstGeom prst="rect">
            <a:avLst/>
          </a:prstGeom>
        </p:spPr>
        <p:txBody>
          <a:bodyPr wrap="none">
            <a:spAutoFit/>
          </a:bodyPr>
          <a:lstStyle/>
          <a:p>
            <a:pPr>
              <a:lnSpc>
                <a:spcPct val="120000"/>
              </a:lnSpc>
            </a:pPr>
            <a:r>
              <a:rPr lang="en-US" altLang="zh-CN" dirty="0">
                <a:ea typeface="宋体" panose="02010600030101010101" pitchFamily="2" charset="-122"/>
              </a:rPr>
              <a:t>to </a:t>
            </a:r>
            <a:r>
              <a:rPr lang="en-US" altLang="zh-CN" dirty="0" smtClean="0">
                <a:ea typeface="宋体" panose="02010600030101010101" pitchFamily="2" charset="-122"/>
              </a:rPr>
              <a:t>appreciate </a:t>
            </a:r>
            <a:endParaRPr lang="zh-CN" altLang="en-US" dirty="0"/>
          </a:p>
        </p:txBody>
      </p:sp>
    </p:spTree>
    <p:extLst>
      <p:ext uri="{BB962C8B-B14F-4D97-AF65-F5344CB8AC3E}">
        <p14:creationId xmlns:p14="http://schemas.microsoft.com/office/powerpoint/2010/main" val="189958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034883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360094"/>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4.global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全球的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全世界</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globe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球体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球状物</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5.appreciate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领会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smtClean="0">
                <a:solidFill>
                  <a:srgbClr val="000000"/>
                </a:solidFill>
                <a:ea typeface="宋体" panose="02010600030101010101" pitchFamily="2" charset="-122"/>
                <a:cs typeface="Times New Roman" panose="02020603050405020304" pitchFamily="18" charset="0"/>
              </a:rPr>
              <a:t>增值</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appreciation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欣赏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感激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940580" y="2066443"/>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936501" y="2530541"/>
            <a:ext cx="180333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886009" y="3235779"/>
            <a:ext cx="278679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881930" y="3699877"/>
            <a:ext cx="278364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111431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1.be known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for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而出名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2.ups and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downs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浮沉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兴衰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荣辱</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beginning </a:t>
            </a:r>
            <a:r>
              <a:rPr lang="zh-CN" altLang="zh-CN" dirty="0">
                <a:solidFill>
                  <a:srgbClr val="000000"/>
                </a:solidFill>
                <a:ea typeface="宋体" panose="02010600030101010101" pitchFamily="2" charset="-122"/>
                <a:cs typeface="Times New Roman" panose="02020603050405020304" pitchFamily="18" charset="0"/>
              </a:rPr>
              <a:t>起初</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4.date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back</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 </a:t>
            </a:r>
            <a:r>
              <a:rPr lang="zh-CN" altLang="zh-CN" dirty="0">
                <a:solidFill>
                  <a:srgbClr val="000000"/>
                </a:solidFill>
                <a:ea typeface="宋体" panose="02010600030101010101" pitchFamily="2" charset="-122"/>
                <a:cs typeface="Times New Roman" panose="02020603050405020304" pitchFamily="18" charset="0"/>
              </a:rPr>
              <a:t>追溯到</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5.lead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导致</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great importance </a:t>
            </a:r>
            <a:r>
              <a:rPr lang="zh-CN" altLang="zh-CN" dirty="0">
                <a:solidFill>
                  <a:srgbClr val="000000"/>
                </a:solidFill>
                <a:ea typeface="宋体" panose="02010600030101010101" pitchFamily="2" charset="-122"/>
                <a:cs typeface="Times New Roman" panose="02020603050405020304" pitchFamily="18" charset="0"/>
              </a:rPr>
              <a:t>十分重要</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7.play a role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中起作用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605969" y="1079847"/>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2601691" y="1543945"/>
            <a:ext cx="1290463"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2236584" y="1666669"/>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232645" y="2130767"/>
            <a:ext cx="1889367"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866150" y="2264249"/>
            <a:ext cx="106770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861744" y="2728347"/>
            <a:ext cx="1066498"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1614085" y="2833864"/>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1609960" y="3297962"/>
            <a:ext cx="1561460"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1586682" y="3430279"/>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582404" y="3894377"/>
            <a:ext cx="1290463"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775314" y="4021409"/>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770969" y="4485507"/>
            <a:ext cx="1173148"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2714353" y="4602238"/>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2710008" y="5066336"/>
            <a:ext cx="117314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8517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P spid="13"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21417" y="740827"/>
            <a:ext cx="11447759" cy="4893647"/>
          </a:xfrm>
          <a:prstGeom prst="rect">
            <a:avLst/>
          </a:prstGeom>
        </p:spPr>
        <p:txBody>
          <a:bodyPr wrap="square">
            <a:spAutoFit/>
          </a:bodyPr>
          <a:lstStyle/>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Step 1</a:t>
            </a:r>
            <a:r>
              <a:rPr lang="zh-CN" altLang="zh-CN" sz="2600" dirty="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Fast Reading</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sz="2600" dirty="0">
                <a:solidFill>
                  <a:srgbClr val="000000"/>
                </a:solidFill>
                <a:latin typeface="Arial" panose="020B0604020202020204" pitchFamily="34" charset="0"/>
                <a:cs typeface="Times New Roman" panose="02020603050405020304" pitchFamily="18" charset="0"/>
              </a:rPr>
              <a:t>一、快速浏览课文</a:t>
            </a:r>
            <a:r>
              <a:rPr lang="en-US" altLang="zh-CN" sz="2600" dirty="0">
                <a:solidFill>
                  <a:srgbClr val="000000"/>
                </a:solidFill>
                <a:ea typeface="宋体" panose="02010600030101010101" pitchFamily="2" charset="-122"/>
                <a:cs typeface="Times New Roman" panose="02020603050405020304" pitchFamily="18" charset="0"/>
              </a:rPr>
              <a:t>,</a:t>
            </a:r>
            <a:r>
              <a:rPr lang="zh-CN" altLang="zh-CN" sz="2600" dirty="0">
                <a:solidFill>
                  <a:srgbClr val="000000"/>
                </a:solidFill>
                <a:latin typeface="Arial" panose="020B0604020202020204" pitchFamily="34" charset="0"/>
                <a:cs typeface="Times New Roman" panose="02020603050405020304" pitchFamily="18" charset="0"/>
              </a:rPr>
              <a:t>将段落与其主旨大意相匹配</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1</a:t>
            </a:r>
            <a:r>
              <a:rPr lang="zh-CN"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a.The</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writing system began to develop in one direction.</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2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b.The</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writing system developed into different forms.</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3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c.Written</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connected the </a:t>
            </a:r>
            <a:r>
              <a:rPr lang="en-US" altLang="zh-CN" sz="2600" dirty="0" smtClean="0">
                <a:solidFill>
                  <a:srgbClr val="000000"/>
                </a:solidFill>
                <a:ea typeface="宋体" panose="02010600030101010101" pitchFamily="2" charset="-122"/>
                <a:cs typeface="Times New Roman" panose="02020603050405020304" pitchFamily="18" charset="0"/>
              </a:rPr>
              <a:t>China</a:t>
            </a:r>
            <a:r>
              <a:rPr lang="en-US" altLang="zh-CN" sz="2600"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sz="2600" dirty="0" smtClean="0">
                <a:solidFill>
                  <a:srgbClr val="000000"/>
                </a:solidFill>
                <a:ea typeface="宋体" panose="02010600030101010101" pitchFamily="2" charset="-122"/>
                <a:cs typeface="Times New Roman" panose="02020603050405020304" pitchFamily="18" charset="0"/>
              </a:rPr>
              <a:t>s </a:t>
            </a:r>
            <a:r>
              <a:rPr lang="en-US" altLang="zh-CN" sz="2600" dirty="0">
                <a:solidFill>
                  <a:srgbClr val="000000"/>
                </a:solidFill>
                <a:ea typeface="宋体" panose="02010600030101010101" pitchFamily="2" charset="-122"/>
                <a:cs typeface="Times New Roman" panose="02020603050405020304" pitchFamily="18" charset="0"/>
              </a:rPr>
              <a:t>past and its present.</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4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d.The</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writing system is still playing an important part </a:t>
            </a:r>
            <a:endParaRPr lang="en-US" altLang="zh-CN" sz="2600"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in </a:t>
            </a:r>
            <a:r>
              <a:rPr lang="en-US" altLang="zh-CN" sz="2600" dirty="0">
                <a:solidFill>
                  <a:srgbClr val="000000"/>
                </a:solidFill>
                <a:ea typeface="宋体" panose="02010600030101010101" pitchFamily="2" charset="-122"/>
                <a:cs typeface="Times New Roman" panose="02020603050405020304" pitchFamily="18" charset="0"/>
              </a:rPr>
              <a:t>Chinese culture.</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5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e.Written</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began as a picture-based language.</a:t>
            </a:r>
            <a:endParaRPr lang="zh-CN" altLang="zh-CN" sz="2600"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Paragraph 6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err="1" smtClean="0">
                <a:solidFill>
                  <a:srgbClr val="000000"/>
                </a:solidFill>
                <a:ea typeface="宋体" panose="02010600030101010101" pitchFamily="2" charset="-122"/>
                <a:cs typeface="Times New Roman" panose="02020603050405020304" pitchFamily="18" charset="0"/>
              </a:rPr>
              <a:t>f.The</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Chinese writing system is one of the main factors </a:t>
            </a:r>
            <a:r>
              <a:rPr lang="en-US" altLang="zh-CN" sz="2600" dirty="0" smtClean="0">
                <a:solidFill>
                  <a:srgbClr val="000000"/>
                </a:solidFill>
                <a:ea typeface="宋体" panose="02010600030101010101" pitchFamily="2" charset="-122"/>
                <a:cs typeface="Times New Roman" panose="02020603050405020304" pitchFamily="18" charset="0"/>
              </a:rPr>
              <a:t>that</a:t>
            </a:r>
          </a:p>
          <a:p>
            <a:pPr>
              <a:lnSpc>
                <a:spcPct val="120000"/>
              </a:lnSpc>
              <a:spcAft>
                <a:spcPts val="0"/>
              </a:spcAft>
              <a:tabLst>
                <a:tab pos="1029335" algn="l"/>
                <a:tab pos="1850390" algn="l"/>
                <a:tab pos="2538095" algn="l"/>
                <a:tab pos="3221990" algn="l"/>
              </a:tabLst>
            </a:pPr>
            <a:r>
              <a:rPr lang="en-US" altLang="zh-CN" sz="2600" dirty="0">
                <a:solidFill>
                  <a:srgbClr val="000000"/>
                </a:solidFill>
                <a:ea typeface="宋体" panose="02010600030101010101" pitchFamily="2" charset="-122"/>
                <a:cs typeface="Times New Roman" panose="02020603050405020304" pitchFamily="18" charset="0"/>
              </a:rPr>
              <a:t>	</a:t>
            </a:r>
            <a:r>
              <a:rPr lang="en-US" altLang="zh-CN" sz="2600" dirty="0" smtClean="0">
                <a:solidFill>
                  <a:srgbClr val="000000"/>
                </a:solidFill>
                <a:ea typeface="宋体" panose="02010600030101010101" pitchFamily="2" charset="-122"/>
                <a:cs typeface="Times New Roman" panose="02020603050405020304" pitchFamily="18" charset="0"/>
              </a:rPr>
              <a:t>	    </a:t>
            </a:r>
            <a:r>
              <a:rPr lang="en-US" altLang="zh-CN" sz="2600" dirty="0">
                <a:solidFill>
                  <a:srgbClr val="000000"/>
                </a:solidFill>
                <a:ea typeface="宋体" panose="02010600030101010101" pitchFamily="2" charset="-122"/>
                <a:cs typeface="Times New Roman" panose="02020603050405020304" pitchFamily="18" charset="0"/>
              </a:rPr>
              <a:t>have </a:t>
            </a:r>
            <a:r>
              <a:rPr lang="en-US" altLang="zh-CN" sz="2600" dirty="0" smtClean="0">
                <a:solidFill>
                  <a:srgbClr val="000000"/>
                </a:solidFill>
                <a:ea typeface="宋体" panose="02010600030101010101" pitchFamily="2" charset="-122"/>
                <a:cs typeface="Times New Roman" panose="02020603050405020304" pitchFamily="18" charset="0"/>
              </a:rPr>
              <a:t>helped </a:t>
            </a:r>
            <a:r>
              <a:rPr lang="en-US" altLang="zh-CN" sz="2600" dirty="0">
                <a:solidFill>
                  <a:srgbClr val="000000"/>
                </a:solidFill>
                <a:ea typeface="宋体" panose="02010600030101010101" pitchFamily="2" charset="-122"/>
                <a:cs typeface="Times New Roman" panose="02020603050405020304" pitchFamily="18" charset="0"/>
              </a:rPr>
              <a:t>China </a:t>
            </a:r>
            <a:r>
              <a:rPr lang="en-US" altLang="zh-CN" sz="2600" dirty="0" smtClean="0">
                <a:solidFill>
                  <a:srgbClr val="000000"/>
                </a:solidFill>
                <a:ea typeface="宋体" panose="02010600030101010101" pitchFamily="2" charset="-122"/>
                <a:cs typeface="Times New Roman" panose="02020603050405020304" pitchFamily="18" charset="0"/>
              </a:rPr>
              <a:t>known for its </a:t>
            </a:r>
            <a:r>
              <a:rPr lang="en-US" altLang="zh-CN" sz="2600" dirty="0">
                <a:solidFill>
                  <a:srgbClr val="000000"/>
                </a:solidFill>
                <a:ea typeface="宋体" panose="02010600030101010101" pitchFamily="2" charset="-122"/>
                <a:cs typeface="Times New Roman" panose="02020603050405020304" pitchFamily="18" charset="0"/>
              </a:rPr>
              <a:t>ancient </a:t>
            </a:r>
            <a:r>
              <a:rPr lang="en-US" altLang="zh-CN" sz="2600" dirty="0" err="1">
                <a:solidFill>
                  <a:srgbClr val="000000"/>
                </a:solidFill>
                <a:ea typeface="宋体" panose="02010600030101010101" pitchFamily="2" charset="-122"/>
                <a:cs typeface="Times New Roman" panose="02020603050405020304" pitchFamily="18" charset="0"/>
              </a:rPr>
              <a:t>civilisation</a:t>
            </a:r>
            <a:r>
              <a:rPr lang="en-US" altLang="zh-CN" sz="2600" dirty="0">
                <a:solidFill>
                  <a:srgbClr val="000000"/>
                </a:solidFill>
                <a:ea typeface="宋体" panose="02010600030101010101" pitchFamily="2" charset="-122"/>
                <a:cs typeface="Times New Roman" panose="02020603050405020304" pitchFamily="18" charset="0"/>
              </a:rPr>
              <a:t>.</a:t>
            </a:r>
            <a:endParaRPr lang="zh-CN" altLang="zh-CN" sz="2600" dirty="0">
              <a:solidFill>
                <a:srgbClr val="000000"/>
              </a:solidFill>
              <a:effectLst/>
              <a:latin typeface="NEU-BZ-S92"/>
              <a:ea typeface="方正书宋_GBK" panose="03000509000000000000" pitchFamily="65" charset="-122"/>
              <a:cs typeface="Times New Roman" panose="02020603050405020304" pitchFamily="18" charset="0"/>
            </a:endParaRPr>
          </a:p>
        </p:txBody>
      </p:sp>
      <p:cxnSp>
        <p:nvCxnSpPr>
          <p:cNvPr id="5" name="直接连接符 4"/>
          <p:cNvCxnSpPr/>
          <p:nvPr/>
        </p:nvCxnSpPr>
        <p:spPr>
          <a:xfrm>
            <a:off x="1800597" y="1954453"/>
            <a:ext cx="504056" cy="2952328"/>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直接连接符 6"/>
          <p:cNvCxnSpPr/>
          <p:nvPr/>
        </p:nvCxnSpPr>
        <p:spPr>
          <a:xfrm>
            <a:off x="1800597" y="2530517"/>
            <a:ext cx="504056" cy="1872208"/>
          </a:xfrm>
          <a:prstGeom prst="line">
            <a:avLst/>
          </a:prstGeom>
        </p:spPr>
        <p:style>
          <a:lnRef idx="3">
            <a:schemeClr val="accent2"/>
          </a:lnRef>
          <a:fillRef idx="0">
            <a:schemeClr val="accent2"/>
          </a:fillRef>
          <a:effectRef idx="2">
            <a:schemeClr val="accent2"/>
          </a:effectRef>
          <a:fontRef idx="minor">
            <a:schemeClr val="tx1"/>
          </a:fontRef>
        </p:style>
      </p:cxnSp>
      <p:cxnSp>
        <p:nvCxnSpPr>
          <p:cNvPr id="9" name="直接连接符 8"/>
          <p:cNvCxnSpPr/>
          <p:nvPr/>
        </p:nvCxnSpPr>
        <p:spPr>
          <a:xfrm flipV="1">
            <a:off x="1800597" y="2458509"/>
            <a:ext cx="504056" cy="504056"/>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直接连接符 10"/>
          <p:cNvCxnSpPr/>
          <p:nvPr/>
        </p:nvCxnSpPr>
        <p:spPr>
          <a:xfrm flipV="1">
            <a:off x="1872605" y="2026461"/>
            <a:ext cx="432048" cy="1440160"/>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flipV="1">
            <a:off x="1800597" y="2962565"/>
            <a:ext cx="504056" cy="1440160"/>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直接连接符 14"/>
          <p:cNvCxnSpPr/>
          <p:nvPr/>
        </p:nvCxnSpPr>
        <p:spPr>
          <a:xfrm flipV="1">
            <a:off x="1872605" y="3466621"/>
            <a:ext cx="432048" cy="1440160"/>
          </a:xfrm>
          <a:prstGeom prst="line">
            <a:avLst/>
          </a:prstGeom>
        </p:spPr>
        <p:style>
          <a:lnRef idx="3">
            <a:schemeClr val="accent2"/>
          </a:lnRef>
          <a:fillRef idx="0">
            <a:schemeClr val="accent2"/>
          </a:fillRef>
          <a:effectRef idx="2">
            <a:schemeClr val="accent2"/>
          </a:effectRef>
          <a:fontRef idx="minor">
            <a:schemeClr val="tx1"/>
          </a:fontRef>
        </p:style>
      </p:cxnSp>
      <p:sp>
        <p:nvSpPr>
          <p:cNvPr id="4" name="矩形 3"/>
          <p:cNvSpPr>
            <a:spLocks noChangeAspect="1"/>
          </p:cNvSpPr>
          <p:nvPr/>
        </p:nvSpPr>
        <p:spPr>
          <a:xfrm>
            <a:off x="4978020" y="154253"/>
            <a:ext cx="1935145" cy="626710"/>
          </a:xfrm>
          <a:prstGeom prst="rect">
            <a:avLst/>
          </a:prstGeom>
        </p:spPr>
        <p:txBody>
          <a:bodyPr wrap="none">
            <a:spAutoFit/>
          </a:bodyPr>
          <a:lstStyle/>
          <a:p>
            <a:pPr>
              <a:lnSpc>
                <a:spcPct val="120000"/>
              </a:lnSpc>
            </a:pPr>
            <a:r>
              <a:rPr lang="zh-CN" altLang="zh-CN" dirty="0">
                <a:solidFill>
                  <a:schemeClr val="tx1"/>
                </a:solidFill>
              </a:rPr>
              <a:t>阅读</a:t>
            </a:r>
            <a:r>
              <a:rPr lang="zh-CN" altLang="zh-CN" dirty="0" smtClean="0">
                <a:solidFill>
                  <a:schemeClr val="tx1"/>
                </a:solidFill>
              </a:rPr>
              <a:t>自测</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5132540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215751"/>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Step 2</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Detailed Reading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二、根据课文内容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latin typeface="Arial" panose="020B0604020202020204" pitchFamily="34" charset="0"/>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True,F</a:t>
            </a:r>
            <a:r>
              <a:rPr lang="en-US" altLang="zh-CN" dirty="0">
                <a:solidFill>
                  <a:srgbClr val="000000"/>
                </a:solidFill>
                <a:latin typeface="Arial" panose="020B0604020202020204" pitchFamily="34" charset="0"/>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en-US" altLang="zh-CN" dirty="0">
                <a:solidFill>
                  <a:srgbClr val="000000"/>
                </a:solidFill>
                <a:latin typeface="Arial" panose="020B0604020202020204" pitchFamily="34" charset="0"/>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False)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1.China has gone through many ups and downs in its history</a:t>
            </a:r>
            <a:r>
              <a:rPr lang="en-US" altLang="zh-CN" dirty="0" smtClean="0">
                <a:solidFill>
                  <a:srgbClr val="000000"/>
                </a:solidFill>
                <a:ea typeface="宋体" panose="02010600030101010101" pitchFamily="2" charset="-122"/>
                <a:cs typeface="Times New Roman" panose="02020603050405020304" pitchFamily="18" charset="0"/>
              </a:rPr>
              <a:t>.</a:t>
            </a:r>
          </a:p>
          <a:p>
            <a:pPr algn="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2.Ancient Chinese people carved symbols on animal bones and </a:t>
            </a:r>
            <a:r>
              <a:rPr lang="en-US" altLang="zh-CN" dirty="0" err="1">
                <a:solidFill>
                  <a:srgbClr val="000000"/>
                </a:solidFill>
                <a:ea typeface="宋体" panose="02010600030101010101" pitchFamily="2" charset="-122"/>
                <a:cs typeface="Times New Roman" panose="02020603050405020304" pitchFamily="18" charset="0"/>
              </a:rPr>
              <a:t>shells,but</a:t>
            </a:r>
            <a:r>
              <a:rPr lang="en-US" altLang="zh-CN" dirty="0">
                <a:solidFill>
                  <a:srgbClr val="000000"/>
                </a:solidFill>
                <a:ea typeface="宋体" panose="02010600030101010101" pitchFamily="2" charset="-122"/>
                <a:cs typeface="Times New Roman" panose="02020603050405020304" pitchFamily="18" charset="0"/>
              </a:rPr>
              <a:t> these symbols have disappeared in </a:t>
            </a:r>
            <a:r>
              <a:rPr lang="en-US" altLang="zh-CN" dirty="0" smtClean="0">
                <a:solidFill>
                  <a:srgbClr val="000000"/>
                </a:solidFill>
                <a:ea typeface="宋体" panose="02010600030101010101" pitchFamily="2" charset="-122"/>
                <a:cs typeface="Times New Roman" panose="02020603050405020304" pitchFamily="18" charset="0"/>
              </a:rPr>
              <a:t>today</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i="1" dirty="0" err="1">
                <a:solidFill>
                  <a:srgbClr val="000000"/>
                </a:solidFill>
                <a:ea typeface="宋体" panose="02010600030101010101" pitchFamily="2" charset="-122"/>
                <a:cs typeface="Times New Roman" panose="02020603050405020304" pitchFamily="18" charset="0"/>
              </a:rPr>
              <a:t>hanzi</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3.There was a time when many kinds of dialects and characters appeared in ancient China.(</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0009509" y="2057366"/>
            <a:ext cx="706495" cy="5602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800597" y="3769709"/>
            <a:ext cx="706495" cy="5602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417221" y="4911079"/>
            <a:ext cx="706495" cy="5602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890139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2" id="{73BAEC52-59F7-4328-AB73-0F916ADBF193}" vid="{58DBEABC-D800-4B69-8CEC-6F66A7DFD1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527</TotalTime>
  <Words>2095</Words>
  <Application>Microsoft Office PowerPoint</Application>
  <PresentationFormat>自定义</PresentationFormat>
  <Paragraphs>330</Paragraphs>
  <Slides>56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56</vt:i4>
      </vt:variant>
    </vt:vector>
  </HeadingPairs>
  <TitlesOfParts>
    <vt:vector size="67" baseType="lpstr">
      <vt:lpstr>NEU-BZ-S92</vt:lpstr>
      <vt:lpstr>方正书宋_GBK</vt:lpstr>
      <vt:lpstr>黑体</vt:lpstr>
      <vt:lpstr>华文隶书</vt:lpstr>
      <vt:lpstr>楷体</vt:lpstr>
      <vt:lpstr>隶书</vt:lpstr>
      <vt:lpstr>宋体</vt:lpstr>
      <vt:lpstr>Arial</vt:lpstr>
      <vt:lpstr>Calibri</vt:lpstr>
      <vt:lpstr>Times New Roman</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98</cp:revision>
  <dcterms:created xsi:type="dcterms:W3CDTF">2020-07-20T09:37:23Z</dcterms:created>
  <dcterms:modified xsi:type="dcterms:W3CDTF">2024-09-27T02:34:55Z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