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3"/>
  </p:notesMasterIdLst>
  <p:sldIdLst>
    <p:sldId id="744" r:id="rId2"/>
    <p:sldId id="737" r:id="rId3"/>
    <p:sldId id="738" r:id="rId4"/>
    <p:sldId id="754" r:id="rId5"/>
    <p:sldId id="755" r:id="rId6"/>
    <p:sldId id="756" r:id="rId7"/>
    <p:sldId id="757" r:id="rId8"/>
    <p:sldId id="740" r:id="rId9"/>
    <p:sldId id="758" r:id="rId10"/>
    <p:sldId id="759" r:id="rId11"/>
    <p:sldId id="760" r:id="rId12"/>
    <p:sldId id="761" r:id="rId13"/>
    <p:sldId id="762" r:id="rId14"/>
    <p:sldId id="763" r:id="rId15"/>
    <p:sldId id="764" r:id="rId16"/>
    <p:sldId id="765" r:id="rId17"/>
    <p:sldId id="766" r:id="rId18"/>
    <p:sldId id="767" r:id="rId19"/>
    <p:sldId id="768" r:id="rId20"/>
    <p:sldId id="769" r:id="rId21"/>
    <p:sldId id="770" r:id="rId22"/>
    <p:sldId id="771" r:id="rId23"/>
    <p:sldId id="772" r:id="rId24"/>
    <p:sldId id="774" r:id="rId25"/>
    <p:sldId id="775" r:id="rId26"/>
    <p:sldId id="776" r:id="rId27"/>
    <p:sldId id="777" r:id="rId28"/>
    <p:sldId id="778" r:id="rId29"/>
    <p:sldId id="780" r:id="rId30"/>
    <p:sldId id="781" r:id="rId31"/>
    <p:sldId id="782" r:id="rId32"/>
    <p:sldId id="783" r:id="rId33"/>
    <p:sldId id="751" r:id="rId34"/>
    <p:sldId id="784" r:id="rId35"/>
    <p:sldId id="785" r:id="rId36"/>
    <p:sldId id="786" r:id="rId37"/>
    <p:sldId id="787" r:id="rId38"/>
    <p:sldId id="788" r:id="rId39"/>
    <p:sldId id="789" r:id="rId40"/>
    <p:sldId id="790" r:id="rId41"/>
    <p:sldId id="791" r:id="rId4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27" autoAdjust="0"/>
    <p:restoredTop sz="95468" autoAdjust="0"/>
  </p:normalViewPr>
  <p:slideViewPr>
    <p:cSldViewPr>
      <p:cViewPr varScale="1">
        <p:scale>
          <a:sx n="97" d="100"/>
          <a:sy n="97" d="100"/>
        </p:scale>
        <p:origin x="55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637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290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583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97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945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32877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9476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2.docx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569248" y="3380035"/>
            <a:ext cx="10393102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(V)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谓语通常由动词或动词短语担任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其位置在主语之后。如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study English.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我们学习英语。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should pay attention to English idioms.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我们应注意英语的习语。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29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宾语表示及物动词的对象或内容。介词后面的名词或代词叫作介词宾语。宾语通常由名词、代词、数词或与之相当的结构担任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其位置在及物动词或介词之后。如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75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Brent bought a computer last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布伦特去年买了一台电脑。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help each other and learn from each 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我们互相帮助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互相学习。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asked for six.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我要六个。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where he has gone.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我不知道他去哪儿了。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5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宾语分为直接宾语和间接宾语两大类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其中直接宾语指动作的对象、承受者或后果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间接宾语表示动作是向某人或为某人做的。一般而言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及物动词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要有一个宾语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而该宾语通常为直接宾语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有些及物动词要求两个宾语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则这两个宾语通常一个为直接宾语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另一个为间接宾语。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 me(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your tickets(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),please.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请让我看看你的票。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2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表语是表示主语的性质、特征、状态或身份的部分。如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father is a lawyer.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他的父亲是一名律师。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dictionary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mine,not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这本词典是我的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不是她的。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football match is 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足球赛正在进行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42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number is 42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的号码是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pupils are on the playground.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所有的学生都在操场上。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job is to look after the children.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她的工作是照看孩子。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Ben seemed surprised at the news.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本对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似乎感到吃惊。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4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补语用于补充说明主语或宾语。补语通常由形容词、名词或与之相当的结构担任。补语可分为宾语补足语和主语补足语。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10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用来补充宾语的意义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一般都着重于说明宾语的身份和特征。如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government appointed her chief delegate to the conference.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政府任命她为出席那个会议的首席代表。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Christian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 the story true.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克里斯蒂安不相信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是真的。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85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doctor advised her to stay in bed for a week.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医生建议她卧床休息一周。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saw her walking into the bookstore.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他们看见她走进书店。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should put your books in order.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你应该把书摆整齐。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77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若宾语是动词不定式、动词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形式或从句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而将其放到宾语补足语后面。如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found it difficult to finish the task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我觉得按时完成任务很困难。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consider it any good sending more people there?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你觉得再多派一些人去那儿会有好处吗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4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主语补足语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含宾语补足语的句子改成被动语态时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原宾语和宾语补足语便分别成为主语和主语补足语。如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found him working in the office.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我们发现他正在办公室工作。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was found working in the office.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他被发现在办公室工作。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65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状语用于修饰动词、形容词、副词或整个句子。状语通常由副词或与之相当的结构担任。修饰形容词或副词的状语放在被修饰词之前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修饰动词的状语有的放在动词之前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有的放在动词之后。若动词有宾语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状语通常放在宾语之后。如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Daisy speaks English quite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戴西英语讲得相当好。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Anthony has been in hospital for over a week.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安东尼已住院一个多星期了。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36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Gaby went to France to learn French.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加比去法国学法语。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Arriving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station,Gavin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found the train gone.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到火车站时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加文发现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火车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已经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I have some spare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take up German.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如果我有些空闲时间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我将学习德语。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Fred is leaving for Shanghai the day after tomorrow.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弗雷德后天动身去上海。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21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0405"/>
            <a:ext cx="10807700" cy="54799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二、基本句子结构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1.S+V→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 begins.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开始上课。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2.S+V+O→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likes English.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她喜欢英语。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stopped writing.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他停下笔。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want to go.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他们想走。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knows what to do next.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她知道下一步做什么。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0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3.S+P→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系动词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became a scientist.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他成了一名科学家。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sister is out.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我姐姐出去了。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honest.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他们是诚实的。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 River looks very beautiful.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漓江看起来很美丽。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Dinner smells good.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饭菜闻起来很香。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62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210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voice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strange.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他的声音听着挺怪的。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kind of cake tastes very delicious.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这种蛋糕尝起来十分美味。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16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4.S+V+IO+DO→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直接宾语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bought John a birthday present.(John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 birthday present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我给约翰买了一个生日礼物。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tell me your telephone number.(me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,your telephone number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是直接宾语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请告诉我你的电话号码。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31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723"/>
            <a:ext cx="10807700" cy="59231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某些动词引导的间接宾语可改为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gave me her telephone number.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=She gave her telephone number to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她给了我她的电话号码。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handed me the letter.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=He handed the letter to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他把信递给了我。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Please throw me the key.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=Please throw the key to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请把钥匙扔给我。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96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75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某些动词引导的间接宾语可改为由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sang us a folk song.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=She sang a folk song for us.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她为我们唱了一首民歌。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you some fresh tea.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some fresh tea for you.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我去给你沏一点新茶。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ordered them some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=He ordered some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books for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他为他们订购了一些儿童读物。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6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5.S+V+O+C→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will make you captain.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我将让你当船长。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manager asked Amanda to leave.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经理要阿曼达离开。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551351"/>
              </p:ext>
            </p:extLst>
          </p:nvPr>
        </p:nvGraphicFramePr>
        <p:xfrm>
          <a:off x="-55389" y="1592480"/>
          <a:ext cx="10640962" cy="4722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4" imgW="3837724" imgH="1703352" progId="Word.Document.12">
                  <p:embed/>
                </p:oleObj>
              </mc:Choice>
              <mc:Fallback>
                <p:oleObj name="文档" r:id="rId4" imgW="3837724" imgH="17033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5389" y="1592480"/>
                        <a:ext cx="10640962" cy="47229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441396" y="1005906"/>
            <a:ext cx="66720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</a:t>
            </a:r>
            <a:r>
              <a:rPr lang="zh-CN" altLang="zh-CN" dirty="0" smtClean="0">
                <a:solidFill>
                  <a:schemeClr val="tx1"/>
                </a:solidFill>
              </a:rPr>
              <a:t>图解</a:t>
            </a:r>
            <a:r>
              <a:rPr lang="en-US" altLang="zh-CN" dirty="0" smtClean="0">
                <a:solidFill>
                  <a:schemeClr val="tx1"/>
                </a:solidFill>
              </a:rPr>
              <a:t>  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句子成分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与基本句子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6.S+V+A→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father has gone abroad.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他父亲出国了。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smiled happily.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这个女孩高兴地笑了。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went angrily.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他生气地走了。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earth runs around the sun.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地球围绕着太阳转。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80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40131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7.S+V+O+A→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found a watch in the street.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他在街道上发现了一块手表。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flied kites in the park.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他们在公园里放风筝。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14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8.There be...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这是英语中的一个特殊句型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was nothing in the box.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箱子里什么也没有。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two reasons for choosing this park.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选择这个公园有两个理由。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98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48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阅读下列句子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分析画线部分的句子成分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sun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rises in the east.(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English.(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 Chinese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表语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love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(5)He sent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 email.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间接宾语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直接宾语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(6)We elected him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monitor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补语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(7)Tom runs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fast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状语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28295" y="1583903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31422" y="2159967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464893" y="2736031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14233" y="3342406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040957" y="3929228"/>
            <a:ext cx="39604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828295" y="4501608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82082" y="5092114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8469" y="28775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即学即</a:t>
            </a:r>
            <a:r>
              <a:rPr lang="zh-CN" altLang="zh-CN" dirty="0" smtClean="0">
                <a:solidFill>
                  <a:schemeClr val="tx1"/>
                </a:solidFill>
              </a:rPr>
              <a:t>练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分析画线部分的句子成分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W:Hi,Peter.How are things going with your computer course?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M:Not so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bad.</a:t>
            </a:r>
            <a:r>
              <a:rPr lang="en-US" altLang="zh-CN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classes are </a:t>
            </a:r>
            <a:r>
              <a:rPr lang="en-US" altLang="zh-CN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think I have learned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do a lot with a computer.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W:The art course I take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that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classes are boring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.(8)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 don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learn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instructor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friendly either.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7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M:That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too bad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.(9)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want to take another computer course next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year.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think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 to know more about computers as they are so important in our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W:I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considering taking another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course,too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M:Yes,that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 if you want to have more chances in the future.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19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45926" y="1079847"/>
            <a:ext cx="1527982" cy="624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392327"/>
              </p:ext>
            </p:extLst>
          </p:nvPr>
        </p:nvGraphicFramePr>
        <p:xfrm>
          <a:off x="-284163" y="1811015"/>
          <a:ext cx="11730038" cy="210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文档" r:id="rId4" imgW="3826154" imgH="686414" progId="Word.Document.12">
                  <p:embed/>
                </p:oleObj>
              </mc:Choice>
              <mc:Fallback>
                <p:oleObj name="文档" r:id="rId4" imgW="3826154" imgH="6864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84163" y="1811015"/>
                        <a:ext cx="11730038" cy="210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90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0619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story in the book sounds very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feel very sad for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3.Mother bought ______________(I) a new dress.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found it difficult ______________(solve) the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is always ______________(friend).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6.We are all looking forward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hear) from you soon.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85173" y="1903721"/>
            <a:ext cx="2148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interesting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553125" y="2499610"/>
            <a:ext cx="12666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death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320877" y="3077114"/>
            <a:ext cx="8114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me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66542" y="3668517"/>
            <a:ext cx="15985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solve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72805" y="4243241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friendly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85153" y="4837438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hearing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896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57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1.During that time the only true friend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 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 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是她的日记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2.John Snow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 _______ 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是一位著名的医生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London.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have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__________ 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从来不相信他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_______ ______ _______ 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送我一台电脑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5.You should not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________ 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让他一个人去那儿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45213" y="798663"/>
            <a:ext cx="35980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was </a:t>
            </a:r>
            <a:r>
              <a:rPr lang="en-US" altLang="zh-CN" dirty="0" smtClean="0">
                <a:ea typeface="宋体" panose="02010600030101010101" pitchFamily="2" charset="-122"/>
              </a:rPr>
              <a:t>     her     diary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240757" y="1961866"/>
            <a:ext cx="55344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     a       famous    doctor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531187" y="3137956"/>
            <a:ext cx="481631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never </a:t>
            </a:r>
            <a:r>
              <a:rPr lang="en-US" altLang="zh-CN" dirty="0" smtClean="0">
                <a:ea typeface="宋体" panose="02010600030101010101" pitchFamily="2" charset="-122"/>
              </a:rPr>
              <a:t>     believed        him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656581" y="3711765"/>
            <a:ext cx="6069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sent </a:t>
            </a:r>
            <a:r>
              <a:rPr lang="en-US" altLang="zh-CN" dirty="0" smtClean="0">
                <a:ea typeface="宋体" panose="02010600030101010101" pitchFamily="2" charset="-122"/>
              </a:rPr>
              <a:t>       me           </a:t>
            </a:r>
            <a:r>
              <a:rPr lang="en-US" altLang="zh-CN" dirty="0">
                <a:ea typeface="宋体" panose="02010600030101010101" pitchFamily="2" charset="-122"/>
              </a:rPr>
              <a:t>a </a:t>
            </a:r>
            <a:r>
              <a:rPr lang="en-US" altLang="zh-CN" dirty="0" smtClean="0">
                <a:ea typeface="宋体" panose="02010600030101010101" pitchFamily="2" charset="-122"/>
              </a:rPr>
              <a:t>      computer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744856" y="4312681"/>
            <a:ext cx="69354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let </a:t>
            </a:r>
            <a:r>
              <a:rPr lang="en-US" altLang="zh-CN" dirty="0" smtClean="0">
                <a:ea typeface="宋体" panose="02010600030101010101" pitchFamily="2" charset="-122"/>
              </a:rPr>
              <a:t>       him        go        there        alone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10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6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三、根据句型要求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完成下列句子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她看上去很漂亮。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(SP)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 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我们学习很努力。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(SVA)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 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他们正在做飞机模型。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(SVO)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________ 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 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我给了他一些钱。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 V IO DO)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________ _________ 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40557" y="1471417"/>
            <a:ext cx="54954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looks </a:t>
            </a:r>
            <a:r>
              <a:rPr lang="en-US" altLang="zh-CN" dirty="0" smtClean="0">
                <a:ea typeface="宋体" panose="02010600030101010101" pitchFamily="2" charset="-122"/>
              </a:rPr>
              <a:t>         very         beautiful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82797" y="2646127"/>
            <a:ext cx="31133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study </a:t>
            </a:r>
            <a:r>
              <a:rPr lang="en-US" altLang="zh-CN" dirty="0" smtClean="0">
                <a:ea typeface="宋体" panose="02010600030101010101" pitchFamily="2" charset="-122"/>
              </a:rPr>
              <a:t>         hard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65154" y="3820854"/>
            <a:ext cx="69242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        making       model         planes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70007" y="4991426"/>
            <a:ext cx="501772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gave </a:t>
            </a:r>
            <a:r>
              <a:rPr lang="en-US" altLang="zh-CN" dirty="0" smtClean="0">
                <a:ea typeface="宋体" panose="02010600030101010101" pitchFamily="2" charset="-122"/>
              </a:rPr>
              <a:t>           him           some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413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4050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基本句子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结构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24456346"/>
              </p:ext>
            </p:extLst>
          </p:nvPr>
        </p:nvGraphicFramePr>
        <p:xfrm>
          <a:off x="361950" y="689839"/>
          <a:ext cx="10807700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2446759"/>
                <a:gridCol w="836094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基本句子结构</a:t>
                      </a:r>
                      <a:endParaRPr lang="zh-CN" sz="30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SV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girl smiled.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这个女孩笑了。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SVO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ate an apple.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他吃了一个苹果。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Smith is a kind teacher</a:t>
                      </a:r>
                      <a:r>
                        <a:rPr lang="en-US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史密斯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先生是一位善良的老师。</a:t>
                      </a:r>
                      <a:endParaRPr lang="zh-CN" sz="30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 V IO DO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Susan gave me a dictionary.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苏姗给了我一本字典。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SVOC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 made me annoyed.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汤姆使我生气。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SVA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Frank talked too much</a:t>
                      </a:r>
                      <a:r>
                        <a:rPr lang="en-US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en-US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弗兰克</a:t>
                      </a:r>
                      <a:r>
                        <a:rPr lang="zh-CN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说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得太多了。</a:t>
                      </a:r>
                      <a:endParaRPr lang="zh-CN" sz="30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SVOA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had a lecture in the hall</a:t>
                      </a:r>
                      <a:r>
                        <a:rPr lang="en-US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在大厅里听了一场讲座。</a:t>
                      </a:r>
                      <a:endParaRPr lang="zh-CN" sz="30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be...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are lots of cars on the road</a:t>
                      </a:r>
                      <a:r>
                        <a:rPr lang="en-US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路上</a:t>
                      </a:r>
                      <a:r>
                        <a:rPr lang="zh-CN" sz="3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有很多小汽车。</a:t>
                      </a:r>
                      <a:endParaRPr lang="zh-CN" sz="3000" b="1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96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项工作很容易。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(SVOC)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 _________ 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教室里有一些花。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(There be...)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 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flowers in the classroom.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66151" y="1973911"/>
            <a:ext cx="65229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the </a:t>
            </a:r>
            <a:r>
              <a:rPr lang="en-US" altLang="zh-CN" dirty="0" smtClean="0">
                <a:ea typeface="宋体" panose="02010600030101010101" pitchFamily="2" charset="-122"/>
              </a:rPr>
              <a:t>            job            very          easy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4493" y="3161546"/>
            <a:ext cx="28163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There </a:t>
            </a:r>
            <a:r>
              <a:rPr lang="en-US" altLang="zh-CN" dirty="0" smtClean="0">
                <a:ea typeface="宋体" panose="02010600030101010101" pitchFamily="2" charset="-122"/>
              </a:rPr>
              <a:t>        are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598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2115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323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探究发现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、阅读下列句子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体会各句子中画线部分的句子成分。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train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arrived.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2.My head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aches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 bought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book.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4.Jim built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his own house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 had a meeting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 our classroom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6.He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became a scientist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7.We all enjoy reading English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 found most of my classmates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78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320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二、朗读下列句子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体会其句型结构。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moon rose slowly.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2.Jane is reading a fairy story.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3.David became an engineer.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heard him singing in the hall.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5.Emma taught the children English.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6.There is a supermarket around the corner.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56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思考发现H.eps" descr="id:2147486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893" y="956851"/>
            <a:ext cx="2195423" cy="6556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166253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句子成分主要有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、宾语、表语、状语、补语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按照句子结构划分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句子可以分为简单句、并列句和复合句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每个简单句有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主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语部分和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谓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语部分。英语简单句有七种基本句型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还有一种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2673" y="1728143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948417" y="2192241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914292" y="1746467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910036" y="2210565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461248" y="3496225"/>
            <a:ext cx="11209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456781" y="3960323"/>
            <a:ext cx="11197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311672" y="3494629"/>
            <a:ext cx="11209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6307205" y="3958727"/>
            <a:ext cx="11197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671238" y="4073819"/>
            <a:ext cx="218614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6666771" y="4537917"/>
            <a:ext cx="218367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76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0288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语法精</a:t>
            </a:r>
            <a:r>
              <a:rPr lang="zh-CN" altLang="zh-CN" dirty="0" smtClean="0">
                <a:solidFill>
                  <a:schemeClr val="tx1"/>
                </a:solidFill>
              </a:rPr>
              <a:t>析</a:t>
            </a:r>
            <a:r>
              <a:rPr lang="en-US" altLang="zh-CN" dirty="0" smtClean="0">
                <a:solidFill>
                  <a:schemeClr val="tx1"/>
                </a:solidFill>
              </a:rPr>
              <a:t>  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句子成分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与基本句子结构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一、句子成分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句子成分是句中起一定功用的一个组成部分。句子成分可以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分为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几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主语是句子的主体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是句子所要说明的人或物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表示句子描述的是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。主语通常由名词、代词、数词、动词不定式、动词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形式或主语从句等担任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位置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陈述句基本结构的前部。如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Professor Wang is a well-known scholar.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王教授是一位著名的学者。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read newspapers every day.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我每天读报。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Three plus six is nine.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三加六得九。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Smoking is harmful to health.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吸烟对健康有害。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we shall do next is not yet decided.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下一步我们做什么还未定下来。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2043</Words>
  <Application>Microsoft Office PowerPoint</Application>
  <PresentationFormat>自定义</PresentationFormat>
  <Paragraphs>266</Paragraphs>
  <Slides>41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95</cp:revision>
  <dcterms:created xsi:type="dcterms:W3CDTF">2020-07-20T09:37:23Z</dcterms:created>
  <dcterms:modified xsi:type="dcterms:W3CDTF">2024-09-27T01:33:14Z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