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56"/>
  </p:notesMasterIdLst>
  <p:sldIdLst>
    <p:sldId id="744" r:id="rId2"/>
    <p:sldId id="737" r:id="rId3"/>
    <p:sldId id="738" r:id="rId4"/>
    <p:sldId id="791" r:id="rId5"/>
    <p:sldId id="792" r:id="rId6"/>
    <p:sldId id="740" r:id="rId7"/>
    <p:sldId id="798" r:id="rId8"/>
    <p:sldId id="799" r:id="rId9"/>
    <p:sldId id="800" r:id="rId10"/>
    <p:sldId id="801" r:id="rId11"/>
    <p:sldId id="802" r:id="rId12"/>
    <p:sldId id="803" r:id="rId13"/>
    <p:sldId id="845" r:id="rId14"/>
    <p:sldId id="804" r:id="rId15"/>
    <p:sldId id="806" r:id="rId16"/>
    <p:sldId id="807" r:id="rId17"/>
    <p:sldId id="808" r:id="rId18"/>
    <p:sldId id="846" r:id="rId19"/>
    <p:sldId id="809" r:id="rId20"/>
    <p:sldId id="810" r:id="rId21"/>
    <p:sldId id="811" r:id="rId22"/>
    <p:sldId id="812" r:id="rId23"/>
    <p:sldId id="751" r:id="rId24"/>
    <p:sldId id="814" r:id="rId25"/>
    <p:sldId id="815" r:id="rId26"/>
    <p:sldId id="816" r:id="rId27"/>
    <p:sldId id="817" r:id="rId28"/>
    <p:sldId id="837" r:id="rId29"/>
    <p:sldId id="838" r:id="rId30"/>
    <p:sldId id="839" r:id="rId31"/>
    <p:sldId id="840" r:id="rId32"/>
    <p:sldId id="841" r:id="rId33"/>
    <p:sldId id="842" r:id="rId34"/>
    <p:sldId id="752" r:id="rId35"/>
    <p:sldId id="818" r:id="rId36"/>
    <p:sldId id="819" r:id="rId37"/>
    <p:sldId id="820" r:id="rId38"/>
    <p:sldId id="821" r:id="rId39"/>
    <p:sldId id="822" r:id="rId40"/>
    <p:sldId id="783" r:id="rId41"/>
    <p:sldId id="823" r:id="rId42"/>
    <p:sldId id="784" r:id="rId43"/>
    <p:sldId id="824" r:id="rId44"/>
    <p:sldId id="825" r:id="rId45"/>
    <p:sldId id="787" r:id="rId46"/>
    <p:sldId id="827" r:id="rId47"/>
    <p:sldId id="790" r:id="rId48"/>
    <p:sldId id="831" r:id="rId49"/>
    <p:sldId id="832" r:id="rId50"/>
    <p:sldId id="833" r:id="rId51"/>
    <p:sldId id="843" r:id="rId52"/>
    <p:sldId id="834" r:id="rId53"/>
    <p:sldId id="835" r:id="rId54"/>
    <p:sldId id="844" r:id="rId5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33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33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248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571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970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3533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9691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4.xml"/><Relationship Id="rId5" Type="http://schemas.openxmlformats.org/officeDocument/2006/relationships/slide" Target="slide28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95318" y="3529626"/>
            <a:ext cx="10540963" cy="2086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dirty="0" smtClean="0">
              <a:solidFill>
                <a:srgbClr val="7030A0"/>
              </a:solidFill>
              <a:latin typeface="+mn-lt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endParaRPr lang="zh-CN" altLang="zh-CN" sz="54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(3)Would you mind if I open the window?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→Would 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me/my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opening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window?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→Do 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window?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68749" y="2368531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164577" y="2832629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85353" y="2368531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981488" y="2832629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70413" y="2358938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266548" y="2823036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520677" y="3517361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516505" y="3981459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240704" y="3517361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236448" y="3981459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816196" y="3516249"/>
            <a:ext cx="7656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5811529" y="3980347"/>
            <a:ext cx="764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672421" y="3516249"/>
            <a:ext cx="17529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668165" y="3980347"/>
            <a:ext cx="17509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74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80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...our relationship is close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equals...(page 66)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我们关系密切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彼此平等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同等的人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相等物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平等的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比得上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能胜任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在某方面与某人匹敌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和某人平等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equally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平等地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同样地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17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film has no equal in cinema history.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那部电影在电影史上是独一无二的。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is equal to the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他能胜任这项工作。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(3)No one can equal him in strength.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没人能比得上他力气大。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try to divide the work equally.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我们尽量把工作均分。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4882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(5)They are struggling for freedom and equality.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他们正在为了自由和平等而抗争。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6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00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相当于他半个月的收入。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rent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half his monthly income.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58167" y="2029757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253911" y="2493855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848573" y="2029757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844596" y="2493855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932237" y="2029757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927981" y="2493855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>
            <a:spLocks noChangeAspect="1"/>
          </p:cNvSpPr>
          <p:nvPr/>
        </p:nvSpPr>
        <p:spPr>
          <a:xfrm>
            <a:off x="361950" y="32119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(equal) important.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(3)Three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 three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(equal) nine.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call for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(equal) between human rights.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30225" y="3921543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2826232" y="4385641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75466" y="4497607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4371369" y="4961705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122135" y="5083318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118257" y="5547416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48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6" grpId="0" animBg="1"/>
      <p:bldP spid="18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...I must make my request longer—and I must make it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demand...(page 66)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我就得把我的请求说得长一些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我得把它变成一个疑问句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而不是一个要求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03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强烈要求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(great)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需求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satisfy/meet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demand(s)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满足某人的需要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that...(should)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需要某物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费力的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9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4253"/>
            <a:ext cx="10807700" cy="594932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(1)Health care workers are in great demand.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医疗工作人员的需求量很大。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shopkeepers tried to do what they could to meet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店主尽其所能地满足顾客的需要。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public demanded to know the truth.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公众要求了解真相。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(4)They demanded that they should be treated equally.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他们要求得到平等对待。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95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7193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has a busy and demanding job.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她的工作既繁忙又费力。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90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manager demanded that all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(should)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finished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finish) before Friday.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(2)Good teachers are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in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badly in the countryside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workers demanded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(tell) what had happened to the factory.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(4)Looking after babies is 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demanding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(demand)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29326" y="1703954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425333" y="2168052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36636" y="2247968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32445" y="2712066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414421" y="2805590"/>
            <a:ext cx="6422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409755" y="3269688"/>
            <a:ext cx="6415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390239" y="3432146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386246" y="3896244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739521" y="4613474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735528" y="5077572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00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317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999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68079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6" name="横卷形 5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53623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 smtClean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 each sentence relate to the main idea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67)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每一个句子都与主旨大意相联系吗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谈到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relate...to/with...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联系起来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7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29880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passenger related how the accident happened.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这名乘客讲述了事故发生的经过。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(2)Some people only care about what relates to themselves.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有些人只关心与自己有关的事。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(3)Lung cancer is related to smoking.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肺癌与吸烟有关。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6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57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疲劳和司机的反应时间有相关。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Tiredness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related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driver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response time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很容易把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和原因联系起来。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relate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result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to/with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cause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76009" y="1877686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571419" y="2341784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444695" y="1900365"/>
            <a:ext cx="17281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440105" y="2364463"/>
            <a:ext cx="17262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236065" y="1900365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231567" y="2364463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370618" y="3050901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366028" y="3514999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239304" y="3073580"/>
            <a:ext cx="17281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234714" y="3537678"/>
            <a:ext cx="17262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821049" y="3029416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6817072" y="3493514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3699638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have a lot to say 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relation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(relate) to that affair.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plan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related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(relate) to the project is under discussion.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14175" y="4369226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4810182" y="4833324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791186" y="4945514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787193" y="5409612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62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0" grpId="0" animBg="1"/>
      <p:bldP spid="12" grpId="0" animBg="1"/>
      <p:bldP spid="14" grpId="0" animBg="1"/>
      <p:bldP spid="17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7027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 if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talking to someone who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close to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make my request longer—and I must make it a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question,not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demand,e.g.,“Could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open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window,please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?”(page 66)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如果我是跟不太亲近的人说话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那么我就得把我的请求说得长一些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我得把它变成一个疑问句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而不是一个要求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麻烦你打开窗户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7263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引导的条件状语从句修饰主句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must...and I must...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连接两个并列分句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引导的定语从句修饰先行词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也常引导定语从句。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29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173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 who spoke to me is a writer.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和我说话的那个人是一位作家。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is the book which/that he bought for me as my birthday gift.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这是他给我买的书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作为我的生日礼物。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(3)If you lend the book which you bought last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 you English in return.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如果你能把你上周买的书借给我看看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作为回报我将教你学英语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69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will believe everything that you tell him if you communicate with him heart to heart.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如果你和他用心交流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他会相信你告诉他的一切。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79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professor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taught us chemistry is respected by us 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hospital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government built has been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modernised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rains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seaside.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59398" y="1797597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755520" y="2261695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4661" y="2971627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550908" y="3435725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256403" y="4155419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251997" y="4619517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123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横卷形 9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120735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1.Gas is another way of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汽油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American English.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 in the university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公寓套房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instead,he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rented one outside.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is an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number of boys and girls in the class.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 again after a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twenty years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400997" y="1799364"/>
            <a:ext cx="13281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petrol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553125" y="2991970"/>
            <a:ext cx="21323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apartment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312765" y="4144098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equal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179765" y="5317482"/>
            <a:ext cx="9252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gap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876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07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5.By popular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 play will run for another week.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 read more to build up our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词汇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7.Can you give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your trip to Beijing?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lady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恳求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lift in our car and we agreed.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195406" y="452606"/>
            <a:ext cx="15969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demand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561237" y="1603361"/>
            <a:ext cx="22477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vocabulary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68453" y="2777619"/>
            <a:ext cx="22477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description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57639" y="3966365"/>
            <a:ext cx="15183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begged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223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0148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subway/underground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apartment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公寓套房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pants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[pl.]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裤子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gap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差距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5.vocabulary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词汇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2977" y="2583811"/>
            <a:ext cx="46300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38984" y="3047909"/>
            <a:ext cx="46247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28225" y="3173359"/>
            <a:ext cx="27005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24233" y="3637457"/>
            <a:ext cx="26975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07340" y="3752149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03243" y="4216247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07520" y="4340193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03243" y="4804291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201876" y="4908225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3197779" y="5372323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558690" y="125573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3654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709297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trouble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used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compare...with...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equal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demand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related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senior 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196340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should show respect to those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 solve this geometry(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question,we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let the line AB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line CD.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believe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new situation.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4.Whether to go climbing or not ______________the weather tomorrow.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1197" y="1984421"/>
            <a:ext cx="179626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senior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327545" y="3157569"/>
            <a:ext cx="220124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be equal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481117" y="3746704"/>
            <a:ext cx="21563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 used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378525" y="4918319"/>
            <a:ext cx="22589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depends </a:t>
            </a:r>
            <a:r>
              <a:rPr lang="en-US" altLang="zh-CN" dirty="0" smtClean="0">
                <a:ea typeface="宋体" panose="02010600030101010101" pitchFamily="2" charset="-122"/>
              </a:rPr>
              <a:t>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425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offer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6.After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the twin sisters have little in common.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 number of medical workers are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earthquake-hit area.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8.Bad living habits which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______________________illnesses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 be changed.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04653" y="452795"/>
            <a:ext cx="335598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have trouble </a:t>
            </a:r>
            <a:r>
              <a:rPr lang="en-US" altLang="zh-CN" dirty="0" smtClean="0">
                <a:ea typeface="宋体" panose="02010600030101010101" pitchFamily="2" charset="-122"/>
              </a:rPr>
              <a:t>with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95666" y="1604923"/>
            <a:ext cx="58256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comparing                            with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13165" y="2796528"/>
            <a:ext cx="21435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demand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60636" y="3960163"/>
            <a:ext cx="262078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related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641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2927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part of Reading for Writing is mainly about four posts from an online forum for 1.______________(China) students who are learning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English.First,Wang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 asked others what their biggest 2.______________(problem)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learning English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were.Liu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 has difficulty in 3. ______________ (catch) the main idea while 4. ______________ (listen) to native English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speakers.For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Xin,he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how to be polite in English 5.______________ he has made much progress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6.______________(come) to Li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Rui,she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51236" y="1332236"/>
            <a:ext cx="16786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Chinese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84773" y="2494874"/>
            <a:ext cx="192129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problems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769149" y="3081448"/>
            <a:ext cx="17684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catching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248869" y="3671119"/>
            <a:ext cx="17684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listening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147150" y="4833757"/>
            <a:ext cx="31790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although/though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24879" y="5388801"/>
            <a:ext cx="135966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comes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65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 to learn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opinion,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 she makes depends on who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talking to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Besides,the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biggest challenge 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is facing is that there are so many new words 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remember them all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don't know 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use them 10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proper).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63470" y="818686"/>
            <a:ext cx="5373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it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193085" y="2000782"/>
            <a:ext cx="21547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that/which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561237" y="2582497"/>
            <a:ext cx="99257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05283" y="3741469"/>
            <a:ext cx="180748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properly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192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77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chemeClr val="tx1"/>
                </a:solidFill>
              </a:rPr>
              <a:t>读后续</a:t>
            </a:r>
            <a:r>
              <a:rPr lang="zh-CN" altLang="en-US" dirty="0" smtClean="0">
                <a:solidFill>
                  <a:schemeClr val="tx1"/>
                </a:solidFill>
              </a:rPr>
              <a:t>写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</a:rPr>
              <a:t>典</a:t>
            </a:r>
            <a:r>
              <a:rPr lang="zh-CN" altLang="zh-CN" dirty="0">
                <a:solidFill>
                  <a:schemeClr val="tx1"/>
                </a:solidFill>
              </a:rPr>
              <a:t>题示例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下面材料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Saturday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afternoon.The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sky was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changing,first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light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gray,then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dark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gray,and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finally dark and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dense.The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wind was blowing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heavily,and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trees were swaying in the strong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wind.It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to rain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heavily.Soon,the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road was filled with puddles of rain.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 smtClean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292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such a stormy Saturday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afternoon,my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took my five-year-old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brother,Christopher,and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 to a new big toy store she had read about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newspaper.“So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toys,” the advertisement had presented in full and flashy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we had to get a huge warehouse to fit them all!”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56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1956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Christopher and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been more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exited.We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ran across the parking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lot,through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cold rain and biting wind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as our little legs could carry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left our mother outside to battle with the annoying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umbrella,which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never worked when she wanted it to.“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Christine!Take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care of your younger brother!” Mother shouted at the top of her voice.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5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Christine!I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find the block area(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积木搭建区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)!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new pirate ship that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have four dollars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Maybe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buy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it!”Christopher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exclaimed and ran off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excitedly.I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half heard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a right turn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and,to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wide-eyed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delight,found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myself in the midst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dolls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83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studying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doing some simple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my head when suddenly an earth-shaking clap of thunder roared from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outside.I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jumped out of my skin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dropping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doll on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floor.The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lights flashed once and died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covering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blackness.Thunder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continued to shake the sky and lightning lighted the store for seconds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casting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frightening shadow over mind.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0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89288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i="1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Christopher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Christine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53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1.equal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同等的人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相等物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平等地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equality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均等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2.demand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强烈要求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查问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demanding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费力的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3.description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describe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170854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32508" y="217264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39326" y="2295367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5333" y="2759465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30218" y="3448302"/>
            <a:ext cx="21665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26225" y="3912400"/>
            <a:ext cx="216407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53067" y="4579147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48876" y="5043245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20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001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写作指导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阅读所给材料可知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故事中的主要人物为克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斯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蒂娜和克里斯托弗姐弟俩及他们的妈妈。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理解全文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把握主线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可知本文大意是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克里斯蒂娜的妈妈带她和弟弟去一家新的玩具店。姐弟俩迫不及待地冲进玩具店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妈妈提醒她要照顾好弟弟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但进了玩具店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弟弟去了积木搭建区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而她进了娃娃区。正当克里斯蒂娜沉浸在娃娃的世界里时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外面雷鸣电闪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商店里的灯突然熄灭了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惊吓之余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她意识到弟弟不见了。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2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分析关键词和所给段落首句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展开想象合理续写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续写第一段首句是作者在思考弟弟在哪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本句是故事的转折点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因此应从克里斯蒂娜找弟弟入手。接下来可以描述她想找到弟弟的迫切心情和急切寻找弟弟的过程。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续写第二段首句应该是弟弟说的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我在这里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克里斯蒂娜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。由此可知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克里斯蒂娜找到了弟弟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因此此段应当描写她听到弟弟的回答之后兴奋的反应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以及拉着弟弟去找母亲的情景。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0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902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高分范文</a:t>
            </a: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en-US" altLang="zh-CN" i="1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i="1" dirty="0" err="1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i="1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Christopher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froze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fear on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spot.Then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make certain my brother was all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ran up and down the aisles through the darkness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with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panic filling my small chest and making it difficult to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breathe.I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knocked over the candy counter and tripped over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toys,all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while almost madly calling my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Though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anxious,I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hardly see his figure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Tears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frustration and fear ran down my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face,but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continued to run.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8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300228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Christine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i="1" dirty="0" err="1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’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 Excitement took my breath away—there in the dark aisle in the block area I found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Christopher.He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standing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pirate ship still held in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to cry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relief,throwing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arms around him and hugging him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tightly.He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hugged me back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knew if I waited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here,Christine,you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be able to find me.”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his hand in mine and we went to find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desperately searching the store for us.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22760"/>
            <a:ext cx="10807700" cy="6592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名师点评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本习作与原文及所给段落开头语衔接紧密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前后呼应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符合故事情节的发展。续写第一段贴切地描述了克里斯蒂娜找不到弟弟时焦急、无助的心情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以及她四处寻找弟弟的过程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续写第二段描述了找到弟弟之后的兴奋心情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与开头相呼应。文中使用了一些高级词汇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freeze with fear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trip over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cry with relief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(filling my small chest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making it difficult to breathe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throwing my arms around him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hugging him tightly),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(who must be desperately searching the store for us)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多种句式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不仅使得语言富于变化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而且增强了表现力。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664"/>
            <a:ext cx="10807700" cy="41956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复合结构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froze with fear on the spot.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形式做伴随状语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knocked over the candy counter and tripped over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toys,all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while almost madly calling my brother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name.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Though I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anxious,I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hardly see his figure.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18385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高分典</a:t>
            </a:r>
            <a:r>
              <a:rPr lang="zh-CN" altLang="zh-CN" dirty="0" smtClean="0">
                <a:solidFill>
                  <a:schemeClr val="tx1"/>
                </a:solidFill>
              </a:rPr>
              <a:t>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2417"/>
            <a:ext cx="10807700" cy="30137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独立主格结构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standing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pirate ship still held in his hand.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took his hand in mine and we went to find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desperately searching the store for us.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1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即学即练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下面材料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根据其内容和所给段落开头语续写两段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使之构成一篇完整的短文。续写词数应为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“What do you think about my audition 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yesterday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My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trill 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颤音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should have been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better,don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think?” Daisy asked Mel and closed the lid of her violin case before school.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4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big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deal,Daisy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 Mel said as they walked out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door.Mel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time to worry about her little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mood.It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turned out to be a busy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a test in science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hit two home runs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softball.After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her friends talked about their summer plans.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forgot about the audition results until Daisy dragged her to the music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room.Mel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probably be in the first violins.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69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331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 and Daisy found the list of names on the board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concertmaster.Daisy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screamed,“I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it!I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wait to tell Mum and Dad!” Daisy rushed toward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home.Mel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kept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reading:Mel,second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violins.“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What?There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be some mistake,” she thought.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Mel got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home,Daisy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playing her audition piece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there.Music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poured from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bow like water from a teapot—pure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perfect.And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trill sounded like a bird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singing.Daisy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good—really good—but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point.“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Benson must have made a mistake,” Mel thought.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0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1.relate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涉及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2.joke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开玩笑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3.depend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trouble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做某事有困难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72605" y="188269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868260" y="234679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640375" y="2458757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636250" y="2922855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232645" y="304446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228300" y="350856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106931" y="3619418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102806" y="4083516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71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next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slipped into the music room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Gathering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courage,Mel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said,“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Benson,I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 to talk to you about the orchestra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管弦乐队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seats.”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must be proud of your sister,”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Benson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smiled.“Daisy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rare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continues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hard and grows 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musician,she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become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professional.Then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back on our little orchestra and think about how lucky we were.”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87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578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froze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i="1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mix-up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violin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4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368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/>
              <a:t>参考范文</a:t>
            </a: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froze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i="1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i="1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mix-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mistake.Her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earned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chair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efforts—and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hadn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congratulated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her.Mel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hall.Most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days,she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spent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softball,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friends.Every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violin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 Determined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change,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Daisy.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0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3634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violin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apologise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brief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inner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struggle.She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cleared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throat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started,“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concertmaster.I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mean.I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jealous.”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surprised.“But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popular,Mel.You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grades.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chemeClr val="tx1"/>
              </a:solidFill>
              <a:uFill>
                <a:solidFill>
                  <a:srgbClr val="000000"/>
                </a:solidFill>
              </a:u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well.You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everything.”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shook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head.“I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trill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can.”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“You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too.”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smiled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Mel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her.Mel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delightedly.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8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2163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61651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231106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you mind opening the window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please?(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66)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您介意打开窗户吗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 (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590758"/>
              </p:ext>
            </p:extLst>
          </p:nvPr>
        </p:nvGraphicFramePr>
        <p:xfrm>
          <a:off x="720477" y="1007839"/>
          <a:ext cx="11702862" cy="143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4" imgW="3837004" imgH="471631" progId="Word.Document.12">
                  <p:embed/>
                </p:oleObj>
              </mc:Choice>
              <mc:Fallback>
                <p:oleObj name="文档" r:id="rId4" imgW="3837004" imgH="4716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0477" y="1007839"/>
                        <a:ext cx="11702862" cy="143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245850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mind...?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用来委婉地提出请求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你介意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。如果表示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不介意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No,not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all./Certainly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not./Of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not./Not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least.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如果表示介意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but.../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afraid.../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等回答。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23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(1)Would you mind my using your bike?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你介意我用一下你的自行车吗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(2)Would you mind if I sat 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你介意我坐在这儿吗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4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letting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(let) you read my poem.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ask you a few questions,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59668" y="2282467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755571" y="2746565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482932" y="2829555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478471" y="3293653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70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2721</Words>
  <Application>Microsoft Office PowerPoint</Application>
  <PresentationFormat>自定义</PresentationFormat>
  <Paragraphs>257</Paragraphs>
  <Slides>54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66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105</cp:revision>
  <dcterms:created xsi:type="dcterms:W3CDTF">2020-07-20T09:37:23Z</dcterms:created>
  <dcterms:modified xsi:type="dcterms:W3CDTF">2024-09-27T02:39:43Z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