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Lst>
  <p:notesMasterIdLst>
    <p:notesMasterId r:id="rId68"/>
  </p:notesMasterIdLst>
  <p:sldIdLst>
    <p:sldId id="744" r:id="rId2"/>
    <p:sldId id="737" r:id="rId3"/>
    <p:sldId id="738" r:id="rId4"/>
    <p:sldId id="791" r:id="rId5"/>
    <p:sldId id="792" r:id="rId6"/>
    <p:sldId id="793" r:id="rId7"/>
    <p:sldId id="740" r:id="rId8"/>
    <p:sldId id="794" r:id="rId9"/>
    <p:sldId id="795" r:id="rId10"/>
    <p:sldId id="796" r:id="rId11"/>
    <p:sldId id="797" r:id="rId12"/>
    <p:sldId id="798" r:id="rId13"/>
    <p:sldId id="799" r:id="rId14"/>
    <p:sldId id="801" r:id="rId15"/>
    <p:sldId id="802" r:id="rId16"/>
    <p:sldId id="803" r:id="rId17"/>
    <p:sldId id="804" r:id="rId18"/>
    <p:sldId id="805" r:id="rId19"/>
    <p:sldId id="806" r:id="rId20"/>
    <p:sldId id="807" r:id="rId21"/>
    <p:sldId id="808" r:id="rId22"/>
    <p:sldId id="809" r:id="rId23"/>
    <p:sldId id="810" r:id="rId24"/>
    <p:sldId id="811" r:id="rId25"/>
    <p:sldId id="862" r:id="rId26"/>
    <p:sldId id="821" r:id="rId27"/>
    <p:sldId id="823" r:id="rId28"/>
    <p:sldId id="824" r:id="rId29"/>
    <p:sldId id="825" r:id="rId30"/>
    <p:sldId id="826" r:id="rId31"/>
    <p:sldId id="827" r:id="rId32"/>
    <p:sldId id="828" r:id="rId33"/>
    <p:sldId id="829" r:id="rId34"/>
    <p:sldId id="863" r:id="rId35"/>
    <p:sldId id="830" r:id="rId36"/>
    <p:sldId id="751" r:id="rId37"/>
    <p:sldId id="831" r:id="rId38"/>
    <p:sldId id="832" r:id="rId39"/>
    <p:sldId id="833" r:id="rId40"/>
    <p:sldId id="834" r:id="rId41"/>
    <p:sldId id="835" r:id="rId42"/>
    <p:sldId id="836" r:id="rId43"/>
    <p:sldId id="855" r:id="rId44"/>
    <p:sldId id="856" r:id="rId45"/>
    <p:sldId id="857" r:id="rId46"/>
    <p:sldId id="858" r:id="rId47"/>
    <p:sldId id="859" r:id="rId48"/>
    <p:sldId id="752" r:id="rId49"/>
    <p:sldId id="837" r:id="rId50"/>
    <p:sldId id="838" r:id="rId51"/>
    <p:sldId id="839" r:id="rId52"/>
    <p:sldId id="840" r:id="rId53"/>
    <p:sldId id="783" r:id="rId54"/>
    <p:sldId id="841" r:id="rId55"/>
    <p:sldId id="784" r:id="rId56"/>
    <p:sldId id="842" r:id="rId57"/>
    <p:sldId id="844" r:id="rId58"/>
    <p:sldId id="845" r:id="rId59"/>
    <p:sldId id="787" r:id="rId60"/>
    <p:sldId id="790" r:id="rId61"/>
    <p:sldId id="850" r:id="rId62"/>
    <p:sldId id="851" r:id="rId63"/>
    <p:sldId id="860" r:id="rId64"/>
    <p:sldId id="853" r:id="rId65"/>
    <p:sldId id="854" r:id="rId66"/>
    <p:sldId id="861" r:id="rId67"/>
  </p:sldIdLst>
  <p:sldSz cx="11522075" cy="6480175"/>
  <p:notesSz cx="6858000" cy="9144000"/>
  <p:defaultTextStyle>
    <a:defPPr>
      <a:defRPr lang="zh-CN"/>
    </a:defPPr>
    <a:lvl1pPr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1pPr>
    <a:lvl2pPr marL="4572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2pPr>
    <a:lvl3pPr marL="9144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3pPr>
    <a:lvl4pPr marL="13716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4pPr>
    <a:lvl5pPr marL="1828800" algn="l" rtl="0" fontAlgn="base">
      <a:spcBef>
        <a:spcPct val="0"/>
      </a:spcBef>
      <a:spcAft>
        <a:spcPct val="0"/>
      </a:spcAft>
      <a:buFont typeface="Arial" panose="020B0604020202020204" pitchFamily="34" charset="0"/>
      <a:defRPr sz="3200" b="1" kern="1200">
        <a:solidFill>
          <a:srgbClr val="FF0000"/>
        </a:solidFill>
        <a:latin typeface="Times New Roman" panose="02020603050405020304" pitchFamily="18" charset="0"/>
        <a:ea typeface="黑体" panose="02010609060101010101" pitchFamily="49" charset="-122"/>
        <a:cs typeface="+mn-cs"/>
      </a:defRPr>
    </a:lvl5pPr>
    <a:lvl6pPr marL="22860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6pPr>
    <a:lvl7pPr marL="27432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7pPr>
    <a:lvl8pPr marL="32004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8pPr>
    <a:lvl9pPr marL="3657600" algn="l" defTabSz="914400" rtl="0" eaLnBrk="1" latinLnBrk="0" hangingPunct="1">
      <a:defRPr sz="3200" b="1" kern="1200">
        <a:solidFill>
          <a:srgbClr val="FF0000"/>
        </a:solidFill>
        <a:latin typeface="Times New Roman" panose="02020603050405020304" pitchFamily="18"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059">
          <p15:clr>
            <a:srgbClr val="A4A3A4"/>
          </p15:clr>
        </p15:guide>
        <p15:guide id="2" pos="362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D85C00"/>
    <a:srgbClr val="34AC8B"/>
    <a:srgbClr val="009A46"/>
    <a:srgbClr val="FF9933"/>
    <a:srgbClr val="FF3399"/>
    <a:srgbClr val="FF7C80"/>
    <a:srgbClr val="FFFFFF"/>
    <a:srgbClr val="C6A7DD"/>
    <a:srgbClr val="9E5E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5468" autoAdjust="0"/>
  </p:normalViewPr>
  <p:slideViewPr>
    <p:cSldViewPr>
      <p:cViewPr varScale="1">
        <p:scale>
          <a:sx n="97" d="100"/>
          <a:sy n="97" d="100"/>
        </p:scale>
        <p:origin x="504" y="78"/>
      </p:cViewPr>
      <p:guideLst>
        <p:guide orient="horz" pos="2059"/>
        <p:guide pos="3629"/>
      </p:guideLst>
    </p:cSldViewPr>
  </p:slideViewPr>
  <p:outlineViewPr>
    <p:cViewPr>
      <p:scale>
        <a:sx n="33" d="100"/>
        <a:sy n="33" d="100"/>
      </p:scale>
      <p:origin x="0" y="0"/>
    </p:cViewPr>
  </p:outlineViewPr>
  <p:notesTextViewPr>
    <p:cViewPr>
      <p:scale>
        <a:sx n="3" d="2"/>
        <a:sy n="3" d="2"/>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5124"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w="12700">
            <a:solidFill>
              <a:srgbClr val="000000"/>
            </a:solidFill>
            <a:miter lim="800000"/>
          </a:ln>
          <a:extLst>
            <a:ext uri="{909E8E84-426E-40DD-AFC4-6F175D3DCCD1}">
              <a14:hiddenFill xmlns:a14="http://schemas.microsoft.com/office/drawing/2010/main">
                <a:solidFill>
                  <a:srgbClr val="FFFFFF"/>
                </a:solidFill>
              </a14:hiddenFill>
            </a:ext>
          </a:extLst>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buFontTx/>
              <a:buNone/>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noProof="1" dirty="0">
                <a:ea typeface="黑体" panose="02010609060101010101" pitchFamily="49" charset="-122"/>
              </a:defRPr>
            </a:lvl1pPr>
          </a:lstStyle>
          <a:p>
            <a:fld id="{A64CA497-71E0-4184-919F-D45F39379D11}" type="slidenum">
              <a:rPr lang="zh-CN" altLang="en-US"/>
              <a:pPr/>
              <a:t>‹#›</a:t>
            </a:fld>
            <a:endParaRPr lang="zh-CN" altLang="en-US">
              <a:ea typeface="黑体" panose="02010609060101010101" pitchFamily="49" charset="-122"/>
            </a:endParaRPr>
          </a:p>
        </p:txBody>
      </p:sp>
    </p:spTree>
    <p:extLst>
      <p:ext uri="{BB962C8B-B14F-4D97-AF65-F5344CB8AC3E}">
        <p14:creationId xmlns:p14="http://schemas.microsoft.com/office/powerpoint/2010/main" val="1747822530"/>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mn-lt"/>
        <a:ea typeface="+mn-ea"/>
        <a:cs typeface="+mn-cs"/>
      </a:defRPr>
    </a:lvl1pPr>
    <a:lvl2pPr marL="457200" algn="l" rtl="0" fontAlgn="base">
      <a:spcBef>
        <a:spcPct val="0"/>
      </a:spcBef>
      <a:spcAft>
        <a:spcPct val="0"/>
      </a:spcAft>
      <a:defRPr sz="1200" kern="1200">
        <a:solidFill>
          <a:schemeClr val="tx1"/>
        </a:solidFill>
        <a:latin typeface="+mn-lt"/>
        <a:ea typeface="+mn-ea"/>
        <a:cs typeface="+mn-cs"/>
      </a:defRPr>
    </a:lvl2pPr>
    <a:lvl3pPr marL="914400" algn="l" rtl="0" fontAlgn="base">
      <a:spcBef>
        <a:spcPct val="0"/>
      </a:spcBef>
      <a:spcAft>
        <a:spcPct val="0"/>
      </a:spcAft>
      <a:defRPr sz="1200" kern="1200">
        <a:solidFill>
          <a:schemeClr val="tx1"/>
        </a:solidFill>
        <a:latin typeface="+mn-lt"/>
        <a:ea typeface="+mn-ea"/>
        <a:cs typeface="+mn-cs"/>
      </a:defRPr>
    </a:lvl3pPr>
    <a:lvl4pPr marL="1371600" algn="l" rtl="0" fontAlgn="base">
      <a:spcBef>
        <a:spcPct val="0"/>
      </a:spcBef>
      <a:spcAft>
        <a:spcPct val="0"/>
      </a:spcAft>
      <a:defRPr sz="1200" kern="1200">
        <a:solidFill>
          <a:schemeClr val="tx1"/>
        </a:solidFill>
        <a:latin typeface="+mn-lt"/>
        <a:ea typeface="+mn-ea"/>
        <a:cs typeface="+mn-cs"/>
      </a:defRPr>
    </a:lvl4pPr>
    <a:lvl5pPr marL="1828800" algn="l" rtl="0" fontAlgn="base">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054401"/>
            <a:ext cx="11522075" cy="4426046"/>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66326" y="254245"/>
            <a:ext cx="7927159" cy="1833714"/>
          </a:xfrm>
          <a:prstGeom prst="rect">
            <a:avLst/>
          </a:prstGeom>
        </p:spPr>
      </p:pic>
    </p:spTree>
    <p:extLst>
      <p:ext uri="{BB962C8B-B14F-4D97-AF65-F5344CB8AC3E}">
        <p14:creationId xmlns:p14="http://schemas.microsoft.com/office/powerpoint/2010/main" val="402457703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标题幻灯片">
    <p:bg>
      <p:bgPr>
        <a:pattFill prst="divot">
          <a:fgClr>
            <a:srgbClr val="C6A7DD"/>
          </a:fgClr>
          <a:bgClr>
            <a:schemeClr val="bg1"/>
          </a:bgClr>
        </a:patt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706848"/>
            <a:ext cx="1394768" cy="2762713"/>
          </a:xfrm>
          <a:prstGeom prst="rect">
            <a:avLst/>
          </a:prstGeom>
        </p:spPr>
      </p:pic>
    </p:spTree>
    <p:extLst>
      <p:ext uri="{BB962C8B-B14F-4D97-AF65-F5344CB8AC3E}">
        <p14:creationId xmlns:p14="http://schemas.microsoft.com/office/powerpoint/2010/main" val="663275913"/>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3748" y="-10001"/>
            <a:ext cx="1394768" cy="2762713"/>
          </a:xfrm>
          <a:prstGeom prst="rect">
            <a:avLst/>
          </a:prstGeom>
        </p:spPr>
      </p:pic>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23557" y="3478712"/>
            <a:ext cx="1394768" cy="2762713"/>
          </a:xfrm>
          <a:prstGeom prst="rect">
            <a:avLst/>
          </a:prstGeom>
        </p:spPr>
      </p:pic>
    </p:spTree>
    <p:extLst>
      <p:ext uri="{BB962C8B-B14F-4D97-AF65-F5344CB8AC3E}">
        <p14:creationId xmlns:p14="http://schemas.microsoft.com/office/powerpoint/2010/main" val="36294008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74047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89651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gradFill>
          <a:gsLst>
            <a:gs pos="61000">
              <a:srgbClr val="B283D6"/>
            </a:gs>
            <a:gs pos="100000">
              <a:srgbClr val="9E5ECE"/>
            </a:gs>
            <a:gs pos="0">
              <a:srgbClr val="9E5ECE"/>
            </a:gs>
            <a:gs pos="40000">
              <a:srgbClr val="C6A7DD"/>
            </a:gs>
          </a:gsLst>
          <a:lin ang="5400000" scaled="1"/>
        </a:gradFill>
        <a:effectLst/>
      </p:bgPr>
    </p:bg>
    <p:spTree>
      <p:nvGrpSpPr>
        <p:cNvPr id="1" name=""/>
        <p:cNvGrpSpPr/>
        <p:nvPr/>
      </p:nvGrpSpPr>
      <p:grpSpPr>
        <a:xfrm>
          <a:off x="0" y="0"/>
          <a:ext cx="0" cy="0"/>
          <a:chOff x="0" y="0"/>
          <a:chExt cx="0" cy="0"/>
        </a:xfrm>
      </p:grpSpPr>
      <p:sp>
        <p:nvSpPr>
          <p:cNvPr id="2" name="矩形 1"/>
          <p:cNvSpPr/>
          <p:nvPr userDrawn="1"/>
        </p:nvSpPr>
        <p:spPr>
          <a:xfrm>
            <a:off x="2781170" y="1129203"/>
            <a:ext cx="6364243" cy="3046988"/>
          </a:xfrm>
          <a:prstGeom prst="rect">
            <a:avLst/>
          </a:prstGeom>
          <a:noFill/>
        </p:spPr>
        <p:txBody>
          <a:bodyPr wrap="none" lIns="91440" tIns="45720" rIns="91440" bIns="45720">
            <a:spAutoFit/>
          </a:bodyPr>
          <a:lstStyle/>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以梦为马，</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a:p>
            <a:r>
              <a:rPr lang="zh-CN" altLang="en-US"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rPr>
              <a:t>不负韶华！</a:t>
            </a:r>
            <a:endParaRPr lang="en-US" altLang="zh-CN" sz="9600" dirty="0" smtClean="0">
              <a:solidFill>
                <a:schemeClr val="accent2"/>
              </a:solidFill>
              <a:effectLst>
                <a:outerShdw dist="50800" dir="5400000" algn="ctr" rotWithShape="0">
                  <a:srgbClr val="000000">
                    <a:alpha val="60000"/>
                  </a:srgbClr>
                </a:outerShdw>
              </a:effectLst>
              <a:latin typeface="隶书" panose="02010509060101010101" pitchFamily="49" charset="-122"/>
              <a:ea typeface="隶书" panose="02010509060101010101" pitchFamily="49" charset="-122"/>
            </a:endParaRPr>
          </a:p>
        </p:txBody>
      </p:sp>
    </p:spTree>
    <p:extLst>
      <p:ext uri="{BB962C8B-B14F-4D97-AF65-F5344CB8AC3E}">
        <p14:creationId xmlns:p14="http://schemas.microsoft.com/office/powerpoint/2010/main" val="41107682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 Target="../slides/slide2.x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F4BE031C-B885-491B-AFE9-3136DB3D16BC}"/>
              </a:ext>
            </a:extLst>
          </p:cNvPr>
          <p:cNvSpPr/>
          <p:nvPr userDrawn="1"/>
        </p:nvSpPr>
        <p:spPr>
          <a:xfrm>
            <a:off x="0" y="6240412"/>
            <a:ext cx="11522075" cy="239763"/>
          </a:xfrm>
          <a:prstGeom prst="rect">
            <a:avLst/>
          </a:prstGeom>
          <a:solidFill>
            <a:srgbClr val="7030A0"/>
          </a:solidFill>
          <a:ln>
            <a:solidFill>
              <a:srgbClr val="7030A0"/>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sz="3024" b="0" cap="none" spc="0" dirty="0">
              <a:ln w="0"/>
              <a:solidFill>
                <a:schemeClr val="accent1"/>
              </a:solidFill>
              <a:effectLst>
                <a:outerShdw blurRad="38100" dist="25400" dir="5400000" algn="ctr" rotWithShape="0">
                  <a:srgbClr val="6E747A">
                    <a:alpha val="43000"/>
                  </a:srgbClr>
                </a:outerShdw>
              </a:effectLst>
            </a:endParaRPr>
          </a:p>
        </p:txBody>
      </p:sp>
      <p:sp>
        <p:nvSpPr>
          <p:cNvPr id="14" name="云形 13">
            <a:hlinkClick r:id="rId8" action="ppaction://hlinksldjump">
              <a:snd r:embed="rId9" name="camera.wav"/>
            </a:hlinkClick>
          </p:cNvPr>
          <p:cNvSpPr/>
          <p:nvPr userDrawn="1"/>
        </p:nvSpPr>
        <p:spPr>
          <a:xfrm>
            <a:off x="10657979" y="0"/>
            <a:ext cx="864096" cy="624061"/>
          </a:xfrm>
          <a:prstGeom prst="cloud">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导航</a:t>
            </a:r>
            <a:endParaRPr lang="zh-CN" altLang="en-US" sz="1400" dirty="0"/>
          </a:p>
        </p:txBody>
      </p:sp>
    </p:spTree>
    <p:extLst>
      <p:ext uri="{BB962C8B-B14F-4D97-AF65-F5344CB8AC3E}">
        <p14:creationId xmlns:p14="http://schemas.microsoft.com/office/powerpoint/2010/main" val="196316192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iming>
    <p:tnLst>
      <p:par>
        <p:cTn id="1" dur="indefinite" restart="never" nodeType="tmRoot"/>
      </p:par>
    </p:tnLst>
  </p:timing>
  <p:txStyles>
    <p:titleStyle>
      <a:lvl1pPr algn="ctr" rtl="0" eaLnBrk="1" fontAlgn="base" hangingPunct="1">
        <a:spcBef>
          <a:spcPct val="0"/>
        </a:spcBef>
        <a:spcAft>
          <a:spcPct val="0"/>
        </a:spcAft>
        <a:defRPr sz="4158" kern="1200">
          <a:solidFill>
            <a:schemeClr val="tx1"/>
          </a:solidFill>
          <a:latin typeface="+mj-lt"/>
          <a:ea typeface="+mj-ea"/>
          <a:cs typeface="+mj-cs"/>
        </a:defRPr>
      </a:lvl1pPr>
      <a:lvl2pPr algn="ctr" rtl="0" eaLnBrk="1" fontAlgn="base" hangingPunct="1">
        <a:spcBef>
          <a:spcPct val="0"/>
        </a:spcBef>
        <a:spcAft>
          <a:spcPct val="0"/>
        </a:spcAft>
        <a:defRPr sz="4158">
          <a:solidFill>
            <a:schemeClr val="tx1"/>
          </a:solidFill>
          <a:latin typeface="Arial" charset="0"/>
          <a:ea typeface="黑体" pitchFamily="2" charset="-122"/>
        </a:defRPr>
      </a:lvl2pPr>
      <a:lvl3pPr algn="ctr" rtl="0" eaLnBrk="1" fontAlgn="base" hangingPunct="1">
        <a:spcBef>
          <a:spcPct val="0"/>
        </a:spcBef>
        <a:spcAft>
          <a:spcPct val="0"/>
        </a:spcAft>
        <a:defRPr sz="4158">
          <a:solidFill>
            <a:schemeClr val="tx1"/>
          </a:solidFill>
          <a:latin typeface="Arial" charset="0"/>
          <a:ea typeface="黑体" pitchFamily="2" charset="-122"/>
        </a:defRPr>
      </a:lvl3pPr>
      <a:lvl4pPr algn="ctr" rtl="0" eaLnBrk="1" fontAlgn="base" hangingPunct="1">
        <a:spcBef>
          <a:spcPct val="0"/>
        </a:spcBef>
        <a:spcAft>
          <a:spcPct val="0"/>
        </a:spcAft>
        <a:defRPr sz="4158">
          <a:solidFill>
            <a:schemeClr val="tx1"/>
          </a:solidFill>
          <a:latin typeface="Arial" charset="0"/>
          <a:ea typeface="黑体" pitchFamily="2" charset="-122"/>
        </a:defRPr>
      </a:lvl4pPr>
      <a:lvl5pPr algn="ctr" rtl="0" eaLnBrk="1" fontAlgn="base" hangingPunct="1">
        <a:spcBef>
          <a:spcPct val="0"/>
        </a:spcBef>
        <a:spcAft>
          <a:spcPct val="0"/>
        </a:spcAft>
        <a:defRPr sz="4158">
          <a:solidFill>
            <a:schemeClr val="tx1"/>
          </a:solidFill>
          <a:latin typeface="Arial" charset="0"/>
          <a:ea typeface="黑体" pitchFamily="2" charset="-122"/>
        </a:defRPr>
      </a:lvl5pPr>
      <a:lvl6pPr marL="432008" algn="ctr" rtl="0" eaLnBrk="1" fontAlgn="base" hangingPunct="1">
        <a:spcBef>
          <a:spcPct val="0"/>
        </a:spcBef>
        <a:spcAft>
          <a:spcPct val="0"/>
        </a:spcAft>
        <a:defRPr sz="4158">
          <a:solidFill>
            <a:schemeClr val="tx1"/>
          </a:solidFill>
          <a:latin typeface="Arial" charset="0"/>
          <a:ea typeface="黑体" pitchFamily="2" charset="-122"/>
        </a:defRPr>
      </a:lvl6pPr>
      <a:lvl7pPr marL="864017" algn="ctr" rtl="0" eaLnBrk="1" fontAlgn="base" hangingPunct="1">
        <a:spcBef>
          <a:spcPct val="0"/>
        </a:spcBef>
        <a:spcAft>
          <a:spcPct val="0"/>
        </a:spcAft>
        <a:defRPr sz="4158">
          <a:solidFill>
            <a:schemeClr val="tx1"/>
          </a:solidFill>
          <a:latin typeface="Arial" charset="0"/>
          <a:ea typeface="黑体" pitchFamily="2" charset="-122"/>
        </a:defRPr>
      </a:lvl7pPr>
      <a:lvl8pPr marL="1296025" algn="ctr" rtl="0" eaLnBrk="1" fontAlgn="base" hangingPunct="1">
        <a:spcBef>
          <a:spcPct val="0"/>
        </a:spcBef>
        <a:spcAft>
          <a:spcPct val="0"/>
        </a:spcAft>
        <a:defRPr sz="4158">
          <a:solidFill>
            <a:schemeClr val="tx1"/>
          </a:solidFill>
          <a:latin typeface="Arial" charset="0"/>
          <a:ea typeface="黑体" pitchFamily="2" charset="-122"/>
        </a:defRPr>
      </a:lvl8pPr>
      <a:lvl9pPr marL="1728033" algn="ctr" rtl="0" eaLnBrk="1" fontAlgn="base" hangingPunct="1">
        <a:spcBef>
          <a:spcPct val="0"/>
        </a:spcBef>
        <a:spcAft>
          <a:spcPct val="0"/>
        </a:spcAft>
        <a:defRPr sz="4158">
          <a:solidFill>
            <a:schemeClr val="tx1"/>
          </a:solidFill>
          <a:latin typeface="Arial" charset="0"/>
          <a:ea typeface="黑体" pitchFamily="2" charset="-122"/>
        </a:defRPr>
      </a:lvl9pPr>
    </p:titleStyle>
    <p:bodyStyle>
      <a:lvl1pPr marL="324006" indent="-324006" algn="l" rtl="0" eaLnBrk="1" fontAlgn="base" hangingPunct="1">
        <a:spcBef>
          <a:spcPct val="20000"/>
        </a:spcBef>
        <a:spcAft>
          <a:spcPct val="0"/>
        </a:spcAft>
        <a:buFont typeface="Arial" charset="0"/>
        <a:buChar char="•"/>
        <a:defRPr sz="3024" kern="1200">
          <a:solidFill>
            <a:schemeClr val="tx1"/>
          </a:solidFill>
          <a:latin typeface="+mn-lt"/>
          <a:ea typeface="+mn-ea"/>
          <a:cs typeface="+mn-cs"/>
        </a:defRPr>
      </a:lvl1pPr>
      <a:lvl2pPr marL="702013" indent="-270005"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2pPr>
      <a:lvl3pPr marL="1080021" indent="-216004" algn="l" rtl="0" eaLnBrk="1" fontAlgn="base" hangingPunct="1">
        <a:spcBef>
          <a:spcPct val="20000"/>
        </a:spcBef>
        <a:spcAft>
          <a:spcPct val="0"/>
        </a:spcAft>
        <a:buFont typeface="Arial" charset="0"/>
        <a:buChar char="•"/>
        <a:defRPr sz="2268" kern="1200">
          <a:solidFill>
            <a:schemeClr val="tx1"/>
          </a:solidFill>
          <a:latin typeface="+mn-lt"/>
          <a:ea typeface="+mn-ea"/>
          <a:cs typeface="+mn-cs"/>
        </a:defRPr>
      </a:lvl3pPr>
      <a:lvl4pPr marL="1512029"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4pPr>
      <a:lvl5pPr marL="1944037" indent="-216004" algn="l" rtl="0" eaLnBrk="1" fontAlgn="base" hangingPunct="1">
        <a:spcBef>
          <a:spcPct val="20000"/>
        </a:spcBef>
        <a:spcAft>
          <a:spcPct val="0"/>
        </a:spcAft>
        <a:buFont typeface="Arial" charset="0"/>
        <a:buChar char="»"/>
        <a:defRPr sz="1890" kern="1200">
          <a:solidFill>
            <a:schemeClr val="tx1"/>
          </a:solidFill>
          <a:latin typeface="+mn-lt"/>
          <a:ea typeface="+mn-ea"/>
          <a:cs typeface="+mn-cs"/>
        </a:defRPr>
      </a:lvl5pPr>
      <a:lvl6pPr marL="2376046"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6pPr>
      <a:lvl7pPr marL="2808054"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7pPr>
      <a:lvl8pPr marL="3240062"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8pPr>
      <a:lvl9pPr marL="3672070" indent="-216004" algn="l" defTabSz="864017" rtl="0" eaLnBrk="1" latinLnBrk="0" hangingPunct="1">
        <a:spcBef>
          <a:spcPct val="20000"/>
        </a:spcBef>
        <a:buFont typeface="Arial" pitchFamily="34" charset="0"/>
        <a:buChar char="•"/>
        <a:defRPr sz="1890" kern="1200">
          <a:solidFill>
            <a:schemeClr val="tx1"/>
          </a:solidFill>
          <a:latin typeface="+mn-lt"/>
          <a:ea typeface="+mn-ea"/>
          <a:cs typeface="+mn-cs"/>
        </a:defRPr>
      </a:lvl9pPr>
    </p:bodyStyle>
    <p:otherStyle>
      <a:defPPr>
        <a:defRPr lang="zh-CN"/>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48.xml"/><Relationship Id="rId5" Type="http://schemas.openxmlformats.org/officeDocument/2006/relationships/slide" Target="slide43.xml"/><Relationship Id="rId4" Type="http://schemas.openxmlformats.org/officeDocument/2006/relationships/slide" Target="slide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495318" y="3384103"/>
            <a:ext cx="10540963" cy="2086725"/>
          </a:xfrm>
          <a:prstGeom prst="rect">
            <a:avLst/>
          </a:prstGeom>
        </p:spPr>
        <p:txBody>
          <a:bodyPr wrap="none">
            <a:spAutoFit/>
          </a:bodyPr>
          <a:lstStyle/>
          <a:p>
            <a:pPr algn="ctr">
              <a:lnSpc>
                <a:spcPct val="120000"/>
              </a:lnSpc>
              <a:spcAft>
                <a:spcPts val="0"/>
              </a:spcAft>
              <a:tabLst>
                <a:tab pos="1029335" algn="l"/>
                <a:tab pos="1850390" algn="l"/>
                <a:tab pos="2538095" algn="l"/>
                <a:tab pos="3221990" algn="l"/>
              </a:tabLst>
            </a:pPr>
            <a:r>
              <a:rPr lang="en-US" altLang="zh-CN" sz="5400" dirty="0">
                <a:solidFill>
                  <a:srgbClr val="7030A0"/>
                </a:solidFill>
                <a:latin typeface="+mn-lt"/>
                <a:ea typeface="宋体" panose="02010600030101010101" pitchFamily="2" charset="-122"/>
                <a:cs typeface="Times New Roman" panose="02020603050405020304" pitchFamily="18" charset="0"/>
              </a:rPr>
              <a:t>Section</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zh-CN" altLang="zh-CN" sz="5400" dirty="0">
                <a:solidFill>
                  <a:srgbClr val="7030A0"/>
                </a:solidFill>
                <a:latin typeface="+mn-lt"/>
                <a:ea typeface="宋体" panose="02010600030101010101" pitchFamily="2" charset="-122"/>
                <a:cs typeface="宋体" panose="02010600030101010101" pitchFamily="2" charset="-122"/>
              </a:rPr>
              <a:t>Ⅳ</a:t>
            </a:r>
            <a:r>
              <a:rPr lang="zh-CN" altLang="zh-CN" sz="5400" dirty="0">
                <a:solidFill>
                  <a:srgbClr val="7030A0"/>
                </a:solidFill>
                <a:latin typeface="+mn-lt"/>
                <a:ea typeface="宋体" panose="0201060003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Listening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and</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Talking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endParaRPr lang="en-US" altLang="zh-CN" sz="5400" dirty="0" smtClean="0">
              <a:solidFill>
                <a:srgbClr val="7030A0"/>
              </a:solidFill>
              <a:latin typeface="+mn-lt"/>
              <a:ea typeface="华文隶书" panose="02010800040101010101" pitchFamily="2" charset="-122"/>
              <a:cs typeface="Times New Roman" panose="02020603050405020304" pitchFamily="18" charset="0"/>
            </a:endParaRPr>
          </a:p>
          <a:p>
            <a:pPr algn="ctr">
              <a:lnSpc>
                <a:spcPct val="120000"/>
              </a:lnSpc>
              <a:spcAft>
                <a:spcPts val="0"/>
              </a:spcAft>
              <a:tabLst>
                <a:tab pos="1029335" algn="l"/>
                <a:tab pos="1850390" algn="l"/>
                <a:tab pos="2538095" algn="l"/>
                <a:tab pos="3221990" algn="l"/>
              </a:tabLst>
            </a:pPr>
            <a:r>
              <a:rPr lang="en-US" altLang="zh-CN" sz="5400" dirty="0" smtClean="0">
                <a:solidFill>
                  <a:srgbClr val="7030A0"/>
                </a:solidFill>
                <a:latin typeface="+mn-lt"/>
                <a:ea typeface="宋体" panose="02010600030101010101" pitchFamily="2" charset="-122"/>
                <a:cs typeface="Times New Roman" panose="02020603050405020304" pitchFamily="18" charset="0"/>
              </a:rPr>
              <a:t>&amp;</a:t>
            </a:r>
            <a:r>
              <a:rPr lang="en-US" altLang="zh-CN" sz="5400" dirty="0" smtClean="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Reading</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for</a:t>
            </a:r>
            <a:r>
              <a:rPr lang="en-US" altLang="zh-CN" sz="5400" dirty="0">
                <a:solidFill>
                  <a:srgbClr val="7030A0"/>
                </a:solidFill>
                <a:latin typeface="+mn-lt"/>
                <a:ea typeface="华文隶书" panose="02010800040101010101" pitchFamily="2" charset="-122"/>
                <a:cs typeface="Times New Roman" panose="02020603050405020304" pitchFamily="18" charset="0"/>
              </a:rPr>
              <a:t> </a:t>
            </a:r>
            <a:r>
              <a:rPr lang="en-US" altLang="zh-CN" sz="5400" dirty="0">
                <a:solidFill>
                  <a:srgbClr val="7030A0"/>
                </a:solidFill>
                <a:latin typeface="+mn-lt"/>
                <a:ea typeface="宋体" panose="02010600030101010101" pitchFamily="2" charset="-122"/>
                <a:cs typeface="Times New Roman" panose="02020603050405020304" pitchFamily="18" charset="0"/>
              </a:rPr>
              <a:t>Writing</a:t>
            </a:r>
            <a:endParaRPr lang="zh-CN" altLang="zh-CN" sz="5400" dirty="0">
              <a:solidFill>
                <a:srgbClr val="7030A0"/>
              </a:solidFill>
              <a:latin typeface="+mn-lt"/>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43428277"/>
      </p:ext>
    </p:extLst>
  </p:cSld>
  <p:clrMapOvr>
    <a:masterClrMapping/>
  </p:clrMapOvr>
  <p:transition spd="slow">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1775"/>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(1)She has to compete </a:t>
            </a:r>
            <a:r>
              <a:rPr lang="en-US"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 against/with</a:t>
            </a:r>
            <a:r>
              <a:rPr lang="en-US"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20 </a:t>
            </a:r>
            <a:r>
              <a:rPr lang="en-US" altLang="zh-CN" dirty="0">
                <a:solidFill>
                  <a:srgbClr val="000000"/>
                </a:solidFill>
                <a:ea typeface="宋体" panose="02010600030101010101" pitchFamily="2" charset="-122"/>
                <a:cs typeface="Times New Roman" panose="02020603050405020304" pitchFamily="18" charset="0"/>
              </a:rPr>
              <a:t>other people </a:t>
            </a:r>
            <a:r>
              <a:rPr lang="en-US"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 for</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job.</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(2)Without </a:t>
            </a:r>
            <a:r>
              <a:rPr lang="en-US" altLang="zh-CN" dirty="0" err="1">
                <a:solidFill>
                  <a:srgbClr val="000000"/>
                </a:solidFill>
                <a:ea typeface="宋体" panose="02010600030101010101" pitchFamily="2" charset="-122"/>
                <a:cs typeface="Times New Roman" panose="02020603050405020304" pitchFamily="18" charset="0"/>
              </a:rPr>
              <a:t>her,he</a:t>
            </a:r>
            <a:r>
              <a:rPr lang="en-US" altLang="zh-CN" dirty="0">
                <a:solidFill>
                  <a:srgbClr val="000000"/>
                </a:solidFill>
                <a:ea typeface="宋体" panose="02010600030101010101" pitchFamily="2" charset="-122"/>
                <a:cs typeface="Times New Roman" panose="02020603050405020304" pitchFamily="18" charset="0"/>
              </a:rPr>
              <a:t> would never have won the </a:t>
            </a:r>
            <a:r>
              <a:rPr lang="en-US" altLang="zh-CN" dirty="0" smtClean="0">
                <a:ea typeface="宋体" panose="02010600030101010101" pitchFamily="2" charset="-122"/>
                <a:cs typeface="Times New Roman" panose="02020603050405020304" pitchFamily="18" charset="0"/>
              </a:rPr>
              <a:t>competition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compete).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Competitive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(compete) people want to be the best at everything.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608909" y="1698116"/>
            <a:ext cx="239778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604916" y="2162214"/>
            <a:ext cx="2395066"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9869954" y="1698116"/>
            <a:ext cx="9706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9865493" y="2162214"/>
            <a:ext cx="969544"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8469183" y="2871536"/>
            <a:ext cx="217980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8465067" y="3335634"/>
            <a:ext cx="2177333"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1223816" y="4052640"/>
            <a:ext cx="290131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220108" y="4516738"/>
            <a:ext cx="289803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8501526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216078"/>
            <a:ext cx="10807700" cy="2456057"/>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生活就像长跑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在那里我们与别人竞争来超越自己。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Life is like a long race where we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compete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with</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others </a:t>
            </a:r>
            <a:r>
              <a:rPr lang="en-US" altLang="zh-CN" dirty="0">
                <a:solidFill>
                  <a:srgbClr val="000000"/>
                </a:solidFill>
                <a:ea typeface="宋体" panose="02010600030101010101" pitchFamily="2" charset="-122"/>
                <a:cs typeface="Times New Roman" panose="02020603050405020304" pitchFamily="18" charset="0"/>
              </a:rPr>
              <a:t>to go beyond ourselves.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p:cNvSpPr/>
          <p:nvPr/>
        </p:nvSpPr>
        <p:spPr>
          <a:xfrm>
            <a:off x="6421359" y="2497789"/>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6417382" y="2961887"/>
            <a:ext cx="1983669" cy="0"/>
          </a:xfrm>
          <a:prstGeom prst="line">
            <a:avLst/>
          </a:prstGeom>
        </p:spPr>
        <p:style>
          <a:lnRef idx="2">
            <a:schemeClr val="dk1"/>
          </a:lnRef>
          <a:fillRef idx="0">
            <a:schemeClr val="dk1"/>
          </a:fillRef>
          <a:effectRef idx="1">
            <a:schemeClr val="dk1"/>
          </a:effectRef>
          <a:fontRef idx="minor">
            <a:schemeClr val="tx1"/>
          </a:fontRef>
        </p:style>
      </p:cxnSp>
      <p:sp>
        <p:nvSpPr>
          <p:cNvPr id="13" name="矩形 12"/>
          <p:cNvSpPr/>
          <p:nvPr/>
        </p:nvSpPr>
        <p:spPr>
          <a:xfrm>
            <a:off x="8530021" y="2497789"/>
            <a:ext cx="12961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8525576" y="2961887"/>
            <a:ext cx="129467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1965024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13"/>
                                        </p:tgtEl>
                                      </p:cBhvr>
                                    </p:animEffect>
                                    <p:set>
                                      <p:cBhvr>
                                        <p:cTn id="10"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1775"/>
            <a:ext cx="10807700" cy="4819781"/>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That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make any sense!(page 41)</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那根本说不通</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make sense</a:t>
            </a:r>
            <a:r>
              <a:rPr lang="zh-CN" altLang="zh-CN" dirty="0">
                <a:solidFill>
                  <a:srgbClr val="000000"/>
                </a:solidFill>
                <a:ea typeface="宋体" panose="02010600030101010101" pitchFamily="2" charset="-122"/>
                <a:cs typeface="Times New Roman" panose="02020603050405020304" pitchFamily="18" charset="0"/>
              </a:rPr>
              <a:t>有道理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讲得通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合乎情理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表述清楚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sense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楷体" panose="02010609060101010101" pitchFamily="49" charset="-122"/>
                <a:cs typeface="Times New Roman" panose="02020603050405020304" pitchFamily="18" charset="0"/>
              </a:rPr>
              <a:t>感觉到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意识到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觉察出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sense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of</a:t>
            </a:r>
            <a:r>
              <a:rPr lang="zh-CN" altLang="zh-CN" dirty="0">
                <a:solidFill>
                  <a:srgbClr val="000000"/>
                </a:solidFill>
                <a:ea typeface="楷体" panose="02010609060101010101" pitchFamily="49" charset="-122"/>
                <a:cs typeface="Times New Roman" panose="02020603050405020304" pitchFamily="18" charset="0"/>
              </a:rPr>
              <a:t>理解</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弄懂</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sense</a:t>
            </a:r>
            <a:r>
              <a:rPr lang="zh-CN" altLang="zh-CN" dirty="0">
                <a:solidFill>
                  <a:srgbClr val="000000"/>
                </a:solidFill>
                <a:ea typeface="楷体" panose="02010609060101010101" pitchFamily="49" charset="-122"/>
                <a:cs typeface="Times New Roman" panose="02020603050405020304" pitchFamily="18" charset="0"/>
              </a:rPr>
              <a:t>从某种意义上说</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sense</a:t>
            </a:r>
            <a:r>
              <a:rPr lang="zh-CN" altLang="zh-CN" dirty="0">
                <a:solidFill>
                  <a:srgbClr val="000000"/>
                </a:solidFill>
                <a:ea typeface="楷体" panose="02010609060101010101" pitchFamily="49" charset="-122"/>
                <a:cs typeface="Times New Roman" panose="02020603050405020304" pitchFamily="18" charset="0"/>
              </a:rPr>
              <a:t>决不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用于句首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句子用部分倒装</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There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sense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doing</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大可不必做某事。</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6547343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547"/>
            <a:ext cx="10807700" cy="6299160"/>
          </a:xfrm>
          <a:prstGeom prst="rect">
            <a:avLst/>
          </a:prstGeom>
        </p:spPr>
        <p:txBody>
          <a:bodyPr>
            <a:spAutoFit/>
          </a:bodyPr>
          <a:lstStyle/>
          <a:p>
            <a:pPr indent="266700">
              <a:lnSpc>
                <a:spcPts val="44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(1)Planting this kind of fruit here makes no sense.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在这儿种植这种水果是不明智的。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(2)Can you make sense of the English poem?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你能理解这首英文诗吗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(3)As an </a:t>
            </a:r>
            <a:r>
              <a:rPr lang="en-US" altLang="zh-CN" dirty="0" err="1">
                <a:solidFill>
                  <a:srgbClr val="000000"/>
                </a:solidFill>
                <a:ea typeface="宋体" panose="02010600030101010101" pitchFamily="2" charset="-122"/>
                <a:cs typeface="Times New Roman" panose="02020603050405020304" pitchFamily="18" charset="0"/>
              </a:rPr>
              <a:t>adult,you</a:t>
            </a:r>
            <a:r>
              <a:rPr lang="en-US" altLang="zh-CN" dirty="0">
                <a:solidFill>
                  <a:srgbClr val="000000"/>
                </a:solidFill>
                <a:ea typeface="宋体" panose="02010600030101010101" pitchFamily="2" charset="-122"/>
                <a:cs typeface="Times New Roman" panose="02020603050405020304" pitchFamily="18" charset="0"/>
              </a:rPr>
              <a:t> should have a sense of responsibility.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作为一名成年人</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你应该有一种责任感。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(4)In a </a:t>
            </a:r>
            <a:r>
              <a:rPr lang="en-US" altLang="zh-CN" dirty="0" err="1" smtClean="0">
                <a:solidFill>
                  <a:srgbClr val="000000"/>
                </a:solidFill>
                <a:ea typeface="宋体" panose="02010600030101010101" pitchFamily="2" charset="-122"/>
                <a:cs typeface="Times New Roman" panose="02020603050405020304" pitchFamily="18" charset="0"/>
              </a:rPr>
              <a:t>sense,he</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 </a:t>
            </a:r>
            <a:r>
              <a:rPr lang="en-US" altLang="zh-CN" dirty="0" err="1">
                <a:solidFill>
                  <a:srgbClr val="000000"/>
                </a:solidFill>
                <a:ea typeface="宋体" panose="02010600030101010101" pitchFamily="2" charset="-122"/>
                <a:cs typeface="Times New Roman" panose="02020603050405020304" pitchFamily="18" charset="0"/>
              </a:rPr>
              <a:t>writer,for</a:t>
            </a:r>
            <a:r>
              <a:rPr lang="en-US" altLang="zh-CN" dirty="0">
                <a:solidFill>
                  <a:srgbClr val="000000"/>
                </a:solidFill>
                <a:ea typeface="宋体" panose="02010600030101010101" pitchFamily="2" charset="-122"/>
                <a:cs typeface="Times New Roman" panose="02020603050405020304" pitchFamily="18" charset="0"/>
              </a:rPr>
              <a:t> he writes stories all the time.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从某种意义上说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他是一名作家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因为他一直在写故事</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(5)In no sense shall I agree with her plan.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我决不同意她的计划</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969632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23405"/>
            <a:ext cx="10807700" cy="4228850"/>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买这么多昂贵的衣服是不明智的。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makes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no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sense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to buy so many expensive clothes.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决不能忽视这个问题。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304800">
              <a:lnSpc>
                <a:spcPct val="120000"/>
              </a:lnSpc>
              <a:spcAft>
                <a:spcPts val="0"/>
              </a:spcAft>
              <a:tabLst>
                <a:tab pos="1029335" algn="l"/>
                <a:tab pos="1850390" algn="l"/>
                <a:tab pos="2538095" algn="l"/>
                <a:tab pos="3221990" algn="l"/>
              </a:tabLst>
            </a:pP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no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sense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can this problem be left ignored.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318189" y="2345121"/>
            <a:ext cx="15632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314064" y="2809219"/>
            <a:ext cx="1561460"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2968894" y="2345121"/>
            <a:ext cx="9403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964396" y="2809219"/>
            <a:ext cx="939281"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3996715" y="2350452"/>
            <a:ext cx="16203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3992217" y="2814550"/>
            <a:ext cx="1618474"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865408" y="4101362"/>
            <a:ext cx="9403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860910" y="4565460"/>
            <a:ext cx="939281"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1900639" y="4100251"/>
            <a:ext cx="94034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896141" y="4564349"/>
            <a:ext cx="939281"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2925811" y="4100251"/>
            <a:ext cx="153908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2921313" y="4564349"/>
            <a:ext cx="1537342"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4914576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0" nodeType="clickEffect">
                                  <p:stCondLst>
                                    <p:cond delay="0"/>
                                  </p:stCondLst>
                                  <p:childTnLst>
                                    <p:animEffect transition="out" filter="randombar(horizontal)">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10" grpId="0" animBg="1"/>
      <p:bldP spid="12"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935831"/>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同义句转换</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really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understand the </a:t>
            </a:r>
            <a:r>
              <a:rPr lang="en-US" altLang="zh-CN" dirty="0" err="1">
                <a:solidFill>
                  <a:srgbClr val="000000"/>
                </a:solidFill>
                <a:ea typeface="宋体" panose="02010600030101010101" pitchFamily="2" charset="-122"/>
                <a:cs typeface="Times New Roman" panose="02020603050405020304" pitchFamily="18" charset="0"/>
              </a:rPr>
              <a:t>maths</a:t>
            </a:r>
            <a:r>
              <a:rPr lang="en-US" altLang="zh-CN" dirty="0">
                <a:solidFill>
                  <a:srgbClr val="000000"/>
                </a:solidFill>
                <a:ea typeface="宋体" panose="02010600030101010101" pitchFamily="2" charset="-122"/>
                <a:cs typeface="Times New Roman" panose="02020603050405020304" pitchFamily="18" charset="0"/>
              </a:rPr>
              <a:t> problem.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really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make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sense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 </a:t>
            </a:r>
            <a:r>
              <a:rPr lang="en-US" altLang="zh-CN" dirty="0" err="1">
                <a:solidFill>
                  <a:srgbClr val="000000"/>
                </a:solidFill>
                <a:ea typeface="宋体" panose="02010600030101010101" pitchFamily="2" charset="-122"/>
                <a:cs typeface="Times New Roman" panose="02020603050405020304" pitchFamily="18" charset="0"/>
              </a:rPr>
              <a:t>maths</a:t>
            </a:r>
            <a:r>
              <a:rPr lang="en-US" altLang="zh-CN" dirty="0">
                <a:solidFill>
                  <a:srgbClr val="000000"/>
                </a:solidFill>
                <a:ea typeface="宋体" panose="02010600030101010101" pitchFamily="2" charset="-122"/>
                <a:cs typeface="Times New Roman" panose="02020603050405020304" pitchFamily="18" charset="0"/>
              </a:rPr>
              <a:t> problem.</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4)It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no use worrying about it now.</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There</a:t>
            </a:r>
            <a:r>
              <a:rPr lang="en-US" altLang="zh-CN" dirty="0" smtClean="0">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ea typeface="宋体" panose="02010600030101010101" pitchFamily="2" charset="-122"/>
                <a:cs typeface="Times New Roman" panose="02020603050405020304" pitchFamily="18" charset="0"/>
              </a:rPr>
              <a:t>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no</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sense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in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worrying about it now</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3838337" y="2181483"/>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3834165" y="2645581"/>
            <a:ext cx="163939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5563105" y="2181483"/>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5559128" y="2645581"/>
            <a:ext cx="1983669"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7632784" y="2180372"/>
            <a:ext cx="11209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7628317" y="2644470"/>
            <a:ext cx="1119729"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1300518" y="3920433"/>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296541" y="4384531"/>
            <a:ext cx="1983669"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3365717" y="3920433"/>
            <a:ext cx="11209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3361250" y="4384531"/>
            <a:ext cx="1119729"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4565997" y="3920433"/>
            <a:ext cx="133905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4561530" y="4384531"/>
            <a:ext cx="1337541" cy="0"/>
          </a:xfrm>
          <a:prstGeom prst="line">
            <a:avLst/>
          </a:prstGeom>
        </p:spPr>
        <p:style>
          <a:lnRef idx="2">
            <a:schemeClr val="dk1"/>
          </a:lnRef>
          <a:fillRef idx="0">
            <a:schemeClr val="dk1"/>
          </a:fillRef>
          <a:effectRef idx="1">
            <a:schemeClr val="dk1"/>
          </a:effectRef>
          <a:fontRef idx="minor">
            <a:schemeClr val="tx1"/>
          </a:fontRef>
        </p:style>
      </p:cxnSp>
      <p:sp>
        <p:nvSpPr>
          <p:cNvPr id="17" name="矩形 16"/>
          <p:cNvSpPr/>
          <p:nvPr/>
        </p:nvSpPr>
        <p:spPr>
          <a:xfrm>
            <a:off x="5984089" y="3920433"/>
            <a:ext cx="112099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5979622" y="4384531"/>
            <a:ext cx="111972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092966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4" presetClass="exit" presetSubtype="10" fill="hold" grpId="0" nodeType="clickEffect">
                                  <p:stCondLst>
                                    <p:cond delay="0"/>
                                  </p:stCondLst>
                                  <p:childTnLst>
                                    <p:animEffect transition="out" filter="randombar(horizontal)">
                                      <p:cBhvr>
                                        <p:cTn id="17" dur="500"/>
                                        <p:tgtEl>
                                          <p:spTgt spid="10"/>
                                        </p:tgtEl>
                                      </p:cBhvr>
                                    </p:animEffect>
                                    <p:set>
                                      <p:cBhvr>
                                        <p:cTn id="18" dur="1" fill="hold">
                                          <p:stCondLst>
                                            <p:cond delay="499"/>
                                          </p:stCondLst>
                                        </p:cTn>
                                        <p:tgtEl>
                                          <p:spTgt spid="10"/>
                                        </p:tgtEl>
                                        <p:attrNameLst>
                                          <p:attrName>style.visibility</p:attrName>
                                        </p:attrNameLst>
                                      </p:cBhvr>
                                      <p:to>
                                        <p:strVal val="hidden"/>
                                      </p:to>
                                    </p:set>
                                  </p:childTnLst>
                                </p:cTn>
                              </p:par>
                              <p:par>
                                <p:cTn id="19" presetID="14" presetClass="exit" presetSubtype="10" fill="hold" grpId="0" nodeType="withEffect">
                                  <p:stCondLst>
                                    <p:cond delay="0"/>
                                  </p:stCondLst>
                                  <p:childTnLst>
                                    <p:animEffect transition="out" filter="randombar(horizontal)">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par>
                                <p:cTn id="25" presetID="14" presetClass="exit" presetSubtype="10" fill="hold" grpId="0" nodeType="withEffect">
                                  <p:stCondLst>
                                    <p:cond delay="0"/>
                                  </p:stCondLst>
                                  <p:childTnLst>
                                    <p:animEffect transition="out" filter="randombar(horizontal)">
                                      <p:cBhvr>
                                        <p:cTn id="26" dur="500"/>
                                        <p:tgtEl>
                                          <p:spTgt spid="17"/>
                                        </p:tgtEl>
                                      </p:cBhvr>
                                    </p:animEffect>
                                    <p:set>
                                      <p:cBhvr>
                                        <p:cTn id="27"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14" grpId="0" animBg="1"/>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503783"/>
            <a:ext cx="10807700" cy="476322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 soccer player should not pretend to fall down even if it helps his/her team.(page 41)</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一名足球运动员不应该假装摔倒</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即使这样能帮助他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她的球队。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pretend </a:t>
            </a:r>
            <a:r>
              <a:rPr lang="en-US" altLang="zh-CN" i="1" dirty="0">
                <a:solidFill>
                  <a:srgbClr val="000000"/>
                </a:solidFill>
                <a:ea typeface="宋体" panose="02010600030101010101" pitchFamily="2" charset="-122"/>
                <a:cs typeface="Times New Roman" panose="02020603050405020304" pitchFamily="18" charset="0"/>
              </a:rPr>
              <a:t>vi.&amp;</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假装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装扮</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pretend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zh-CN" altLang="zh-CN" dirty="0">
                <a:solidFill>
                  <a:srgbClr val="000000"/>
                </a:solidFill>
                <a:ea typeface="楷体" panose="02010609060101010101" pitchFamily="49" charset="-122"/>
                <a:cs typeface="Times New Roman" panose="02020603050405020304" pitchFamily="18" charset="0"/>
              </a:rPr>
              <a:t>假装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做某事</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pretend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楷体" panose="02010609060101010101" pitchFamily="49" charset="-122"/>
                <a:cs typeface="Times New Roman" panose="02020603050405020304" pitchFamily="18" charset="0"/>
              </a:rPr>
              <a:t>从句</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假装</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pretend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sth</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自诩</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自称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自认为</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279534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pretended not to notice.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他假装没注意。</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pretend that you know everything.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不要装成什么都懂的样子。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(3)I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pretend to any great musical talent.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我不能妄称自己多有音乐天赋。</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5762328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216421" y="503783"/>
            <a:ext cx="11087719" cy="4819781"/>
          </a:xfrm>
          <a:prstGeom prst="rect">
            <a:avLst/>
          </a:prstGeom>
        </p:spPr>
        <p:txBody>
          <a:bodyPr wrap="square">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(1)When his teacher came </a:t>
            </a:r>
            <a:r>
              <a:rPr lang="en-US" altLang="zh-CN" dirty="0" err="1">
                <a:solidFill>
                  <a:srgbClr val="000000"/>
                </a:solidFill>
                <a:ea typeface="宋体" panose="02010600030101010101" pitchFamily="2" charset="-122"/>
                <a:cs typeface="Times New Roman" panose="02020603050405020304" pitchFamily="18" charset="0"/>
              </a:rPr>
              <a:t>in,he</a:t>
            </a:r>
            <a:r>
              <a:rPr lang="en-US" altLang="zh-CN" dirty="0">
                <a:solidFill>
                  <a:srgbClr val="000000"/>
                </a:solidFill>
                <a:ea typeface="宋体" panose="02010600030101010101" pitchFamily="2" charset="-122"/>
                <a:cs typeface="Times New Roman" panose="02020603050405020304" pitchFamily="18" charset="0"/>
              </a:rPr>
              <a:t> pretended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reading</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(read) a book.</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(2)We pretended that nothing </a:t>
            </a:r>
            <a:r>
              <a:rPr lang="zh-CN" altLang="zh-CN" dirty="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had</a:t>
            </a:r>
            <a:r>
              <a:rPr lang="en-US" altLang="zh-CN" dirty="0" smtClean="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happened</a:t>
            </a:r>
            <a:r>
              <a:rPr lang="zh-CN" altLang="zh-CN" dirty="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happen).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(3)She pretended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her family that everything was fine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(4)Miss Harper closed her eyes and pretended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be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asleep.</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8054535" y="1797726"/>
            <a:ext cx="280831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8050542" y="2261824"/>
            <a:ext cx="2805133"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5847638" y="2939096"/>
            <a:ext cx="308914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5843803" y="3403194"/>
            <a:ext cx="3085646"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3614969" y="3476128"/>
            <a:ext cx="11378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3610582" y="3940226"/>
            <a:ext cx="1136530"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8693540" y="4079354"/>
            <a:ext cx="151443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8689367" y="4543452"/>
            <a:ext cx="1512721"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3098988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17229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 worried about my weight and tried every new diet I read about online.(page 42)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我十分担心我的体重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也尝试了网上看到的每一种新的减肥饮食方案。</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diet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规定饮食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日常饮食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节食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be/go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diet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节食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put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diet</a:t>
            </a:r>
            <a:r>
              <a:rPr lang="en-US" altLang="zh-CN" dirty="0">
                <a:solidFill>
                  <a:srgbClr val="000000"/>
                </a:solidFill>
                <a:ea typeface="楷体" panose="02010609060101010101" pitchFamily="49" charset="-122"/>
                <a:cs typeface="Times New Roman" panose="02020603050405020304" pitchFamily="18" charset="0"/>
              </a:rPr>
              <a:t> </a:t>
            </a:r>
            <a:r>
              <a:rPr lang="zh-CN" altLang="zh-CN" dirty="0">
                <a:solidFill>
                  <a:srgbClr val="000000"/>
                </a:solidFill>
                <a:ea typeface="楷体" panose="02010609060101010101" pitchFamily="49" charset="-122"/>
                <a:cs typeface="Times New Roman" panose="02020603050405020304" pitchFamily="18" charset="0"/>
              </a:rPr>
              <a:t>限制某人饮食</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77336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横卷形 2">
            <a:hlinkClick r:id="rId2" action="ppaction://hlinksldjump" highlightClick="1">
              <a:snd r:embed="rId3" name="chimes.wav"/>
            </a:hlinkClick>
          </p:cNvPr>
          <p:cNvSpPr/>
          <p:nvPr/>
        </p:nvSpPr>
        <p:spPr>
          <a:xfrm>
            <a:off x="2592685" y="380787"/>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4" name="横卷形 3">
            <a:hlinkClick r:id="rId4" action="ppaction://hlinksldjump" highlightClick="1">
              <a:snd r:embed="rId3" name="chimes.wav"/>
            </a:hlinkClick>
          </p:cNvPr>
          <p:cNvSpPr/>
          <p:nvPr/>
        </p:nvSpPr>
        <p:spPr>
          <a:xfrm>
            <a:off x="2592685" y="1748939"/>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5" name="横卷形 4">
            <a:hlinkClick r:id="rId5" action="ppaction://hlinksldjump" highlightClick="1">
              <a:snd r:embed="rId3" name="chimes.wav"/>
            </a:hlinkClick>
          </p:cNvPr>
          <p:cNvSpPr/>
          <p:nvPr/>
        </p:nvSpPr>
        <p:spPr>
          <a:xfrm>
            <a:off x="2592685" y="3117091"/>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6" name="横卷形 5">
            <a:hlinkClick r:id="rId6" action="ppaction://hlinksldjump" highlightClick="1">
              <a:snd r:embed="rId3" name="chimes.wav"/>
            </a:hlinkClick>
          </p:cNvPr>
          <p:cNvSpPr/>
          <p:nvPr/>
        </p:nvSpPr>
        <p:spPr>
          <a:xfrm>
            <a:off x="2592685" y="448524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t>写作</a:t>
            </a:r>
            <a:r>
              <a:rPr lang="en-US" altLang="zh-CN" sz="4000" dirty="0"/>
              <a:t>·</a:t>
            </a:r>
            <a:r>
              <a:rPr lang="zh-CN" altLang="en-US" sz="4000" dirty="0"/>
              <a:t>触类旁通</a:t>
            </a:r>
            <a:endParaRPr lang="zh-CN" altLang="zh-CN" sz="4000" dirty="0"/>
          </a:p>
        </p:txBody>
      </p:sp>
    </p:spTree>
    <p:extLst>
      <p:ext uri="{BB962C8B-B14F-4D97-AF65-F5344CB8AC3E}">
        <p14:creationId xmlns:p14="http://schemas.microsoft.com/office/powerpoint/2010/main" val="916960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5478423"/>
          </a:xfrm>
          <a:prstGeom prst="rect">
            <a:avLst/>
          </a:prstGeom>
        </p:spPr>
        <p:txBody>
          <a:bodyPr>
            <a:spAutoFit/>
          </a:bodyPr>
          <a:lstStyle/>
          <a:p>
            <a:pPr indent="266700">
              <a:lnSpc>
                <a:spcPts val="42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(1)I plan to go on a diet this winter.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我计划今年冬天节食。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important to have a </a:t>
            </a:r>
            <a:r>
              <a:rPr lang="en-US" altLang="zh-CN" dirty="0" err="1">
                <a:solidFill>
                  <a:srgbClr val="000000"/>
                </a:solidFill>
                <a:ea typeface="宋体" panose="02010600030101010101" pitchFamily="2" charset="-122"/>
                <a:cs typeface="Times New Roman" panose="02020603050405020304" pitchFamily="18" charset="0"/>
              </a:rPr>
              <a:t>balanced,healthy</a:t>
            </a:r>
            <a:r>
              <a:rPr lang="en-US" altLang="zh-CN" dirty="0">
                <a:solidFill>
                  <a:srgbClr val="000000"/>
                </a:solidFill>
                <a:ea typeface="宋体" panose="02010600030101010101" pitchFamily="2" charset="-122"/>
                <a:cs typeface="Times New Roman" panose="02020603050405020304" pitchFamily="18" charset="0"/>
              </a:rPr>
              <a:t> diet.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均衡、健康的饮食很重要。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3)She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always dieting but she never seems to lose any weight.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她总是在节食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然而体重好像并未减少。</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(4)The doctor put me on a very strict diet.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2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医生严格限制我的饮食。</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08788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719807"/>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(1)Sue has been going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 diet with the help of her doctor.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ve </a:t>
            </a:r>
            <a:r>
              <a:rPr lang="en-US" altLang="zh-CN" dirty="0">
                <a:solidFill>
                  <a:srgbClr val="000000"/>
                </a:solidFill>
                <a:ea typeface="宋体" panose="02010600030101010101" pitchFamily="2" charset="-122"/>
                <a:cs typeface="Times New Roman" panose="02020603050405020304" pitchFamily="18" charset="0"/>
              </a:rPr>
              <a:t>gained much weight </a:t>
            </a:r>
            <a:r>
              <a:rPr lang="en-US" altLang="zh-CN" dirty="0" err="1">
                <a:solidFill>
                  <a:srgbClr val="000000"/>
                </a:solidFill>
                <a:ea typeface="宋体" panose="02010600030101010101" pitchFamily="2" charset="-122"/>
                <a:cs typeface="Times New Roman" panose="02020603050405020304" pitchFamily="18" charset="0"/>
              </a:rPr>
              <a:t>recently.I</a:t>
            </a:r>
            <a:r>
              <a:rPr lang="en-US" altLang="zh-CN" dirty="0">
                <a:solidFill>
                  <a:srgbClr val="000000"/>
                </a:solidFill>
                <a:ea typeface="宋体" panose="02010600030101010101" pitchFamily="2" charset="-122"/>
                <a:cs typeface="Times New Roman" panose="02020603050405020304" pitchFamily="18" charset="0"/>
              </a:rPr>
              <a:t> have to go on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diet.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647811" y="1975400"/>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643466" y="2439498"/>
            <a:ext cx="1173148"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9918431" y="3120068"/>
            <a:ext cx="97064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9913970" y="3584166"/>
            <a:ext cx="96954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138993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9807"/>
            <a:ext cx="10807700" cy="4172296"/>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 had no idea a letter could make such a difference!(page 42)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我没有料到一个词之差</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区别竟如此之大</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make a difference </a:t>
            </a:r>
            <a:r>
              <a:rPr lang="zh-CN" altLang="zh-CN" dirty="0">
                <a:solidFill>
                  <a:srgbClr val="000000"/>
                </a:solidFill>
                <a:ea typeface="宋体" panose="02010600030101010101" pitchFamily="2" charset="-122"/>
                <a:cs typeface="Times New Roman" panose="02020603050405020304" pitchFamily="18" charset="0"/>
              </a:rPr>
              <a:t>有作用或影响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difference</a:t>
            </a:r>
            <a:r>
              <a:rPr lang="zh-CN" altLang="zh-CN" dirty="0">
                <a:solidFill>
                  <a:srgbClr val="000000"/>
                </a:solidFill>
                <a:ea typeface="楷体" panose="02010609060101010101" pitchFamily="49" charset="-122"/>
                <a:cs typeface="Times New Roman" panose="02020603050405020304" pitchFamily="18" charset="0"/>
              </a:rPr>
              <a:t>无关紧要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difference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between...and...</a:t>
            </a:r>
            <a:r>
              <a:rPr lang="en-US" altLang="zh-CN" dirty="0">
                <a:solidFill>
                  <a:srgbClr val="000000"/>
                </a:solidFill>
                <a:latin typeface="楷体" panose="02010609060101010101" pitchFamily="49" charset="-122"/>
                <a:ea typeface="方正书宋_GBK" panose="03000509000000000000" pitchFamily="65"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与</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之间的差异</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tell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difference</a:t>
            </a:r>
            <a:r>
              <a:rPr lang="zh-CN" altLang="zh-CN" dirty="0">
                <a:solidFill>
                  <a:srgbClr val="000000"/>
                </a:solidFill>
                <a:ea typeface="楷体" panose="02010609060101010101" pitchFamily="49" charset="-122"/>
                <a:cs typeface="Times New Roman" panose="02020603050405020304" pitchFamily="18" charset="0"/>
              </a:rPr>
              <a:t>分清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区分开</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辨别</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9484322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431775"/>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 cup of hot tea may be a small </a:t>
            </a:r>
            <a:r>
              <a:rPr lang="en-US" altLang="zh-CN" dirty="0" err="1">
                <a:solidFill>
                  <a:srgbClr val="000000"/>
                </a:solidFill>
                <a:ea typeface="宋体" panose="02010600030101010101" pitchFamily="2" charset="-122"/>
                <a:cs typeface="Times New Roman" panose="02020603050405020304" pitchFamily="18" charset="0"/>
              </a:rPr>
              <a:t>thing,but</a:t>
            </a:r>
            <a:r>
              <a:rPr lang="en-US" altLang="zh-CN" dirty="0">
                <a:solidFill>
                  <a:srgbClr val="000000"/>
                </a:solidFill>
                <a:ea typeface="宋体" panose="02010600030101010101" pitchFamily="2" charset="-122"/>
                <a:cs typeface="Times New Roman" panose="02020603050405020304" pitchFamily="18" charset="0"/>
              </a:rPr>
              <a:t> it can make a big difference in winter.</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一杯热茶是一件小事</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但它在冬季却很重要。</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2)It makes no difference to me whether you go or stay.</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你的去留对我来说无关紧要。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(3)Could you tell the difference between right and wrong?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你能辨别是非吗</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5511096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26304"/>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uFill>
                  <a:solidFill>
                    <a:srgbClr val="000000"/>
                  </a:solidFill>
                </a:uFill>
                <a:ea typeface="宋体" panose="02010600030101010101" pitchFamily="2" charset="-122"/>
                <a:cs typeface="Times New Roman" panose="02020603050405020304" pitchFamily="18" charset="0"/>
              </a:rPr>
              <a:t>The</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difference advanced technology has made to the world is great.</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(2)His suggestions have made </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a</a:t>
            </a:r>
            <a:r>
              <a:rPr lang="zh-CN" altLang="zh-CN" dirty="0">
                <a:uFill>
                  <a:solidFill>
                    <a:srgbClr val="000000"/>
                  </a:solidFill>
                </a:uFill>
                <a:ea typeface="宋体" panose="02010600030101010101" pitchFamily="2" charset="-122"/>
                <a:cs typeface="Times New Roman" panose="02020603050405020304" pitchFamily="18" charset="0"/>
              </a:rPr>
              <a:t>　　</a:t>
            </a:r>
            <a:r>
              <a:rPr lang="en-US" altLang="zh-CN" dirty="0" smtClean="0">
                <a:uFill>
                  <a:solidFill>
                    <a:srgbClr val="000000"/>
                  </a:solidFill>
                </a:u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great </a:t>
            </a:r>
            <a:r>
              <a:rPr lang="en-US" altLang="zh-CN" dirty="0">
                <a:solidFill>
                  <a:srgbClr val="000000"/>
                </a:solidFill>
                <a:ea typeface="宋体" panose="02010600030101010101" pitchFamily="2" charset="-122"/>
                <a:cs typeface="Times New Roman" panose="02020603050405020304" pitchFamily="18" charset="0"/>
              </a:rPr>
              <a:t>difference to my work.</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18" name="矩形 17"/>
          <p:cNvSpPr/>
          <p:nvPr/>
        </p:nvSpPr>
        <p:spPr>
          <a:xfrm>
            <a:off x="1245840" y="2076929"/>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1241901" y="2541027"/>
            <a:ext cx="1889367" cy="0"/>
          </a:xfrm>
          <a:prstGeom prst="line">
            <a:avLst/>
          </a:prstGeom>
        </p:spPr>
        <p:style>
          <a:lnRef idx="2">
            <a:schemeClr val="dk1"/>
          </a:lnRef>
          <a:fillRef idx="0">
            <a:schemeClr val="dk1"/>
          </a:fillRef>
          <a:effectRef idx="1">
            <a:schemeClr val="dk1"/>
          </a:effectRef>
          <a:fontRef idx="minor">
            <a:schemeClr val="tx1"/>
          </a:fontRef>
        </p:style>
      </p:cxnSp>
      <p:sp>
        <p:nvSpPr>
          <p:cNvPr id="20" name="矩形 19"/>
          <p:cNvSpPr/>
          <p:nvPr/>
        </p:nvSpPr>
        <p:spPr>
          <a:xfrm>
            <a:off x="5885755" y="3250597"/>
            <a:ext cx="189150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连接符 20"/>
          <p:cNvCxnSpPr/>
          <p:nvPr/>
        </p:nvCxnSpPr>
        <p:spPr>
          <a:xfrm>
            <a:off x="5881816" y="3714695"/>
            <a:ext cx="1889367"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647540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18"/>
                                        </p:tgtEl>
                                      </p:cBhvr>
                                    </p:animEffect>
                                    <p:set>
                                      <p:cBhvr>
                                        <p:cTn id="7" dur="1" fill="hold">
                                          <p:stCondLst>
                                            <p:cond delay="499"/>
                                          </p:stCondLst>
                                        </p:cTn>
                                        <p:tgtEl>
                                          <p:spTgt spid="1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9807"/>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完成</a:t>
            </a:r>
            <a:r>
              <a:rPr lang="zh-CN" altLang="zh-CN" dirty="0">
                <a:solidFill>
                  <a:srgbClr val="000000"/>
                </a:solidFill>
                <a:latin typeface="Arial" panose="020B0604020202020204" pitchFamily="34" charset="0"/>
                <a:cs typeface="Times New Roman" panose="02020603050405020304" pitchFamily="18" charset="0"/>
              </a:rPr>
              <a:t>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(3)</a:t>
            </a:r>
            <a:r>
              <a:rPr lang="zh-CN" altLang="zh-CN" dirty="0" smtClean="0">
                <a:solidFill>
                  <a:srgbClr val="000000"/>
                </a:solidFill>
                <a:ea typeface="宋体" panose="02010600030101010101" pitchFamily="2" charset="-122"/>
                <a:cs typeface="Times New Roman" panose="02020603050405020304" pitchFamily="18" charset="0"/>
              </a:rPr>
              <a:t>她</a:t>
            </a:r>
            <a:r>
              <a:rPr lang="zh-CN" altLang="en-US" dirty="0" smtClean="0">
                <a:solidFill>
                  <a:srgbClr val="000000"/>
                </a:solidFill>
                <a:ea typeface="宋体" panose="02010600030101010101" pitchFamily="2" charset="-122"/>
                <a:cs typeface="Times New Roman" panose="02020603050405020304" pitchFamily="18" charset="0"/>
              </a:rPr>
              <a:t>说</a:t>
            </a:r>
            <a:r>
              <a:rPr lang="zh-CN" altLang="zh-CN" dirty="0" smtClean="0">
                <a:solidFill>
                  <a:srgbClr val="000000"/>
                </a:solidFill>
                <a:ea typeface="宋体" panose="02010600030101010101" pitchFamily="2" charset="-122"/>
                <a:cs typeface="Times New Roman" panose="02020603050405020304" pitchFamily="18" charset="0"/>
              </a:rPr>
              <a:t>的话</a:t>
            </a:r>
            <a:r>
              <a:rPr lang="zh-CN" altLang="zh-CN" dirty="0">
                <a:solidFill>
                  <a:srgbClr val="000000"/>
                </a:solidFill>
                <a:ea typeface="宋体" panose="02010600030101010101" pitchFamily="2" charset="-122"/>
                <a:cs typeface="Times New Roman" panose="02020603050405020304" pitchFamily="18" charset="0"/>
              </a:rPr>
              <a:t>不会对我们的安排有影响。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What she said will not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make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a</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difference</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our arrangements.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我分不清这对双胞胎姐妹。</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 </a:t>
            </a:r>
            <a:r>
              <a:rPr lang="en-US" altLang="zh-CN" dirty="0" smtClean="0">
                <a:solidFill>
                  <a:srgbClr val="000000"/>
                </a:solidFill>
                <a:ea typeface="宋体" panose="02010600030101010101" pitchFamily="2" charset="-122"/>
                <a:cs typeface="Times New Roman" panose="02020603050405020304" pitchFamily="18" charset="0"/>
              </a:rPr>
              <a:t>couldn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tell</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the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difference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between the twin sisters.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789404" y="1967458"/>
            <a:ext cx="14211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4785199" y="2431556"/>
            <a:ext cx="1419509"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6305893" y="1967458"/>
            <a:ext cx="85486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6301347" y="2431556"/>
            <a:ext cx="853892"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7258715" y="1967458"/>
            <a:ext cx="210272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7254125" y="2431556"/>
            <a:ext cx="2100341"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9403712" y="1967458"/>
            <a:ext cx="85486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9399166" y="2431556"/>
            <a:ext cx="853892"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2637508" y="3724626"/>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2633163" y="4188724"/>
            <a:ext cx="1173148"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3891815" y="3725790"/>
            <a:ext cx="103438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3887371" y="4189888"/>
            <a:ext cx="1033209"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5026190" y="3724626"/>
            <a:ext cx="225851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5021746" y="4188724"/>
            <a:ext cx="2255958"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338792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4" presetClass="exit" presetSubtype="10" fill="hold" grpId="0" nodeType="withEffect">
                                  <p:stCondLst>
                                    <p:cond delay="0"/>
                                  </p:stCondLst>
                                  <p:childTnLst>
                                    <p:animEffect transition="out" filter="randombar(horizontal)">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14" presetClass="exit" presetSubtype="10" fill="hold" grpId="0" nodeType="withEffect">
                                  <p:stCondLst>
                                    <p:cond delay="0"/>
                                  </p:stCondLst>
                                  <p:childTnLst>
                                    <p:animEffect transition="out" filter="randombar(horizontal)">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14" presetClass="exit" presetSubtype="10" fill="hold" grpId="0" nodeType="withEffect">
                                  <p:stCondLst>
                                    <p:cond delay="0"/>
                                  </p:stCondLst>
                                  <p:childTnLst>
                                    <p:animEffect transition="out" filter="randombar(horizontal)">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4" presetClass="exit" presetSubtype="10" fill="hold" grpId="0" nodeType="clickEffect">
                                  <p:stCondLst>
                                    <p:cond delay="0"/>
                                  </p:stCondLst>
                                  <p:childTnLst>
                                    <p:animEffect transition="out" filter="randombar(horizontal)">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14" presetClass="exit" presetSubtype="10" fill="hold" grpId="0" nodeType="withEffect">
                                  <p:stCondLst>
                                    <p:cond delay="0"/>
                                  </p:stCondLst>
                                  <p:childTnLst>
                                    <p:animEffect transition="out" filter="randombar(horizontal)">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par>
                                <p:cTn id="25" presetID="14" presetClass="exit" presetSubtype="10" fill="hold" grpId="0" nodeType="withEffect">
                                  <p:stCondLst>
                                    <p:cond delay="0"/>
                                  </p:stCondLst>
                                  <p:childTnLst>
                                    <p:animEffect transition="out" filter="randombar(horizontal)">
                                      <p:cBhvr>
                                        <p:cTn id="26" dur="500"/>
                                        <p:tgtEl>
                                          <p:spTgt spid="16"/>
                                        </p:tgtEl>
                                      </p:cBhvr>
                                    </p:animEffect>
                                    <p:set>
                                      <p:cBhvr>
                                        <p:cTn id="27"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10" grpId="0" animBg="1"/>
      <p:bldP spid="12" grpId="0" animBg="1"/>
      <p:bldP spid="14" grpId="0" animBg="1"/>
      <p:bldP spid="1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15751"/>
            <a:ext cx="10807700" cy="5734903"/>
          </a:xfrm>
          <a:prstGeom prst="rect">
            <a:avLst/>
          </a:prstGeom>
        </p:spPr>
        <p:txBody>
          <a:bodyPr>
            <a:spAutoFit/>
          </a:bodyPr>
          <a:lstStyle/>
          <a:p>
            <a:pPr indent="267970">
              <a:lnSpc>
                <a:spcPts val="44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6.</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I could still have a burger now and </a:t>
            </a:r>
            <a:r>
              <a:rPr lang="en-US" altLang="zh-CN" dirty="0" err="1">
                <a:solidFill>
                  <a:srgbClr val="000000"/>
                </a:solidFill>
                <a:ea typeface="宋体" panose="02010600030101010101" pitchFamily="2" charset="-122"/>
                <a:cs typeface="Times New Roman" panose="02020603050405020304" pitchFamily="18" charset="0"/>
              </a:rPr>
              <a:t>then,but</a:t>
            </a:r>
            <a:r>
              <a:rPr lang="en-US" altLang="zh-CN" dirty="0">
                <a:solidFill>
                  <a:srgbClr val="000000"/>
                </a:solidFill>
                <a:ea typeface="宋体" panose="02010600030101010101" pitchFamily="2" charset="-122"/>
                <a:cs typeface="Times New Roman" panose="02020603050405020304" pitchFamily="18" charset="0"/>
              </a:rPr>
              <a:t> I would add a salad or an apple.(page 42)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我仍然能偶尔吃个汉堡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但我会加上一份沙拉或一个苹果。</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now and then </a:t>
            </a:r>
            <a:r>
              <a:rPr lang="zh-CN" altLang="zh-CN" dirty="0">
                <a:solidFill>
                  <a:srgbClr val="000000"/>
                </a:solidFill>
                <a:ea typeface="宋体" panose="02010600030101010101" pitchFamily="2" charset="-122"/>
                <a:cs typeface="Times New Roman" panose="02020603050405020304" pitchFamily="18" charset="0"/>
              </a:rPr>
              <a:t>有时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偶尔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every</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now</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and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then</a:t>
            </a:r>
            <a:r>
              <a:rPr lang="zh-CN" altLang="zh-CN" dirty="0">
                <a:solidFill>
                  <a:srgbClr val="000000"/>
                </a:solidFill>
                <a:ea typeface="楷体" panose="02010609060101010101" pitchFamily="49" charset="-122"/>
                <a:cs typeface="Times New Roman" panose="02020603050405020304" pitchFamily="18" charset="0"/>
              </a:rPr>
              <a:t>偶尔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时常</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from</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time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to</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time</a:t>
            </a:r>
            <a:r>
              <a:rPr lang="zh-CN" altLang="zh-CN" dirty="0">
                <a:solidFill>
                  <a:srgbClr val="000000"/>
                </a:solidFill>
                <a:ea typeface="楷体" panose="02010609060101010101" pitchFamily="49" charset="-122"/>
                <a:cs typeface="Times New Roman" panose="02020603050405020304" pitchFamily="18" charset="0"/>
              </a:rPr>
              <a:t>有时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不时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偶尔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间或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a:t>
            </a:r>
            <a:r>
              <a:rPr lang="en-US" altLang="zh-CN" dirty="0" smtClean="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times</a:t>
            </a:r>
            <a:r>
              <a:rPr lang="zh-CN" altLang="zh-CN" dirty="0" smtClean="0">
                <a:solidFill>
                  <a:srgbClr val="000000"/>
                </a:solidFill>
                <a:ea typeface="楷体" panose="02010609060101010101" pitchFamily="49" charset="-122"/>
                <a:cs typeface="Times New Roman" panose="02020603050405020304" pitchFamily="18" charset="0"/>
              </a:rPr>
              <a:t>有时</a:t>
            </a:r>
            <a:endParaRPr lang="en-US" altLang="zh-CN" dirty="0">
              <a:solidFill>
                <a:srgbClr val="000000"/>
              </a:solidFill>
              <a:ea typeface="楷体" panose="02010609060101010101" pitchFamily="49"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en-US" dirty="0" smtClean="0">
                <a:solidFill>
                  <a:srgbClr val="000000"/>
                </a:solidFill>
                <a:latin typeface="黑体" panose="02010609060101010101" pitchFamily="49" charset="-122"/>
                <a:cs typeface="Times New Roman" panose="02020603050405020304" pitchFamily="18" charset="0"/>
              </a:rPr>
              <a:t>温馨提示</a:t>
            </a:r>
            <a:endParaRPr lang="en-US" altLang="zh-CN" dirty="0" smtClean="0">
              <a:solidFill>
                <a:srgbClr val="000000"/>
              </a:solidFill>
              <a:latin typeface="黑体" panose="02010609060101010101" pitchFamily="49" charset="-122"/>
              <a:cs typeface="Times New Roman" panose="02020603050405020304" pitchFamily="18" charset="0"/>
            </a:endParaRPr>
          </a:p>
          <a:p>
            <a:pPr indent="266700">
              <a:lnSpc>
                <a:spcPts val="44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其他</a:t>
            </a:r>
            <a:r>
              <a:rPr lang="zh-CN" altLang="zh-CN" dirty="0">
                <a:solidFill>
                  <a:srgbClr val="000000"/>
                </a:solidFill>
                <a:ea typeface="宋体" panose="02010600030101010101" pitchFamily="2" charset="-122"/>
                <a:cs typeface="Times New Roman" panose="02020603050405020304" pitchFamily="18" charset="0"/>
              </a:rPr>
              <a:t>常见的频率副词还有</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err="1">
                <a:solidFill>
                  <a:srgbClr val="000000"/>
                </a:solidFill>
                <a:ea typeface="宋体" panose="02010600030101010101" pitchFamily="2" charset="-122"/>
                <a:cs typeface="Times New Roman" panose="02020603050405020304" pitchFamily="18" charset="0"/>
              </a:rPr>
              <a:t>often,always,usually,frequently</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seldom,ever,never,rarely,sometimes,hardly</a:t>
            </a:r>
            <a:r>
              <a:rPr lang="zh-CN" altLang="zh-CN" dirty="0">
                <a:solidFill>
                  <a:srgbClr val="000000"/>
                </a:solidFill>
                <a:ea typeface="宋体" panose="02010600030101010101" pitchFamily="2" charset="-122"/>
                <a:cs typeface="Times New Roman" panose="02020603050405020304" pitchFamily="18" charset="0"/>
              </a:rPr>
              <a:t>等</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455276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59767"/>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(1)He just visits his grandparents now and then.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他只是偶尔去看看他的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祖父母。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(2)Every now and then I watch a soap opera on TV.</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我偶尔看看肥皂剧。</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(3)These </a:t>
            </a:r>
            <a:r>
              <a:rPr lang="en-US" altLang="zh-CN" dirty="0" err="1">
                <a:solidFill>
                  <a:srgbClr val="000000"/>
                </a:solidFill>
                <a:ea typeface="宋体" panose="02010600030101010101" pitchFamily="2" charset="-122"/>
                <a:cs typeface="Times New Roman" panose="02020603050405020304" pitchFamily="18" charset="0"/>
              </a:rPr>
              <a:t>days,Roy</a:t>
            </a:r>
            <a:r>
              <a:rPr lang="en-US" altLang="zh-CN" dirty="0">
                <a:solidFill>
                  <a:srgbClr val="000000"/>
                </a:solidFill>
                <a:ea typeface="宋体" panose="02010600030101010101" pitchFamily="2" charset="-122"/>
                <a:cs typeface="Times New Roman" panose="02020603050405020304" pitchFamily="18" charset="0"/>
              </a:rPr>
              <a:t> and I see each other from time to </a:t>
            </a:r>
            <a:r>
              <a:rPr lang="en-US" altLang="zh-CN" dirty="0" err="1">
                <a:solidFill>
                  <a:srgbClr val="000000"/>
                </a:solidFill>
                <a:ea typeface="宋体" panose="02010600030101010101" pitchFamily="2" charset="-122"/>
                <a:cs typeface="Times New Roman" panose="02020603050405020304" pitchFamily="18" charset="0"/>
              </a:rPr>
              <a:t>time,but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no longer </a:t>
            </a:r>
            <a:r>
              <a:rPr lang="en-US" altLang="zh-CN" dirty="0" smtClean="0">
                <a:solidFill>
                  <a:srgbClr val="000000"/>
                </a:solidFill>
                <a:ea typeface="宋体" panose="02010600030101010101" pitchFamily="2" charset="-122"/>
                <a:cs typeface="Times New Roman" panose="02020603050405020304" pitchFamily="18" charset="0"/>
              </a:rPr>
              <a:t>that close</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最近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我和罗伊偶尔见面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但我们不再那么亲密了。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2093779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201211"/>
            <a:ext cx="10807700" cy="1865126"/>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(4)He </a:t>
            </a:r>
            <a:r>
              <a:rPr lang="en-US" altLang="zh-CN" dirty="0">
                <a:solidFill>
                  <a:srgbClr val="000000"/>
                </a:solidFill>
                <a:ea typeface="宋体" panose="02010600030101010101" pitchFamily="2" charset="-122"/>
                <a:cs typeface="Times New Roman" panose="02020603050405020304" pitchFamily="18" charset="0"/>
              </a:rPr>
              <a:t>was made to </a:t>
            </a:r>
            <a:r>
              <a:rPr lang="en-US" altLang="zh-CN" dirty="0" err="1">
                <a:solidFill>
                  <a:srgbClr val="000000"/>
                </a:solidFill>
                <a:ea typeface="宋体" panose="02010600030101010101" pitchFamily="2" charset="-122"/>
                <a:cs typeface="Times New Roman" panose="02020603050405020304" pitchFamily="18" charset="0"/>
              </a:rPr>
              <a:t>practise</a:t>
            </a:r>
            <a:r>
              <a:rPr lang="en-US" altLang="zh-CN" dirty="0">
                <a:solidFill>
                  <a:srgbClr val="000000"/>
                </a:solidFill>
                <a:ea typeface="宋体" panose="02010600030101010101" pitchFamily="2" charset="-122"/>
                <a:cs typeface="Times New Roman" panose="02020603050405020304" pitchFamily="18" charset="0"/>
              </a:rPr>
              <a:t> the piano so much </a:t>
            </a:r>
            <a:r>
              <a:rPr lang="en-US" altLang="zh-CN" dirty="0" err="1">
                <a:solidFill>
                  <a:srgbClr val="000000"/>
                </a:solidFill>
                <a:ea typeface="宋体" panose="02010600030101010101" pitchFamily="2" charset="-122"/>
                <a:cs typeface="Times New Roman" panose="02020603050405020304" pitchFamily="18" charset="0"/>
              </a:rPr>
              <a:t>that,at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times,he</a:t>
            </a:r>
            <a:r>
              <a:rPr lang="en-US" altLang="zh-CN" dirty="0">
                <a:solidFill>
                  <a:srgbClr val="000000"/>
                </a:solidFill>
                <a:ea typeface="宋体" panose="02010600030101010101" pitchFamily="2" charset="-122"/>
                <a:cs typeface="Times New Roman" panose="02020603050405020304" pitchFamily="18" charset="0"/>
              </a:rPr>
              <a:t> thought about giving up.</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他被安排练钢琴的时间太长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有时他都想放弃了。</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1880404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6214"/>
            <a:ext cx="10807700" cy="6001643"/>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学以致用</a:t>
            </a:r>
            <a:endParaRPr lang="en-US"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完成</a:t>
            </a:r>
            <a:r>
              <a:rPr lang="zh-CN" altLang="zh-CN" dirty="0">
                <a:solidFill>
                  <a:srgbClr val="000000"/>
                </a:solidFill>
                <a:latin typeface="Arial" panose="020B0604020202020204" pitchFamily="34" charset="0"/>
                <a:cs typeface="Times New Roman" panose="02020603050405020304" pitchFamily="18" charset="0"/>
              </a:rPr>
              <a:t>句子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他很少上学迟到。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seldom</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comes late for school.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这对夫妇经常去看电影。</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couple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often/frequently</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go to the cinema.</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这个年轻人偶尔去健身房。</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young man goes to the gym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now</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and</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solidFill>
                  <a:srgbClr val="000000"/>
                </a:solidFill>
                <a:ea typeface="宋体" panose="02010600030101010101" pitchFamily="2" charset="-122"/>
                <a:cs typeface="Times New Roman" panose="02020603050405020304" pitchFamily="18" charset="0"/>
              </a:rPr>
              <a:t>她总是第一个到达。</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She is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always</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the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first</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to arrive.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361768" y="1902151"/>
            <a:ext cx="198591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357791" y="2366249"/>
            <a:ext cx="1983669"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2739811" y="3115529"/>
            <a:ext cx="351817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736701" y="3579627"/>
            <a:ext cx="3514191"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6481117" y="4267657"/>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6476772" y="4731755"/>
            <a:ext cx="1173148"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7777261" y="4267657"/>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7772916" y="4731755"/>
            <a:ext cx="1173148"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9072944" y="4267657"/>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9068599" y="4731755"/>
            <a:ext cx="1173148"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1764156" y="5448344"/>
            <a:ext cx="1719551"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1760119" y="5912442"/>
            <a:ext cx="1717606"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3616524" y="5448344"/>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3612179" y="5912442"/>
            <a:ext cx="1173148"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4912207" y="5448344"/>
            <a:ext cx="117447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4907862" y="5912442"/>
            <a:ext cx="1173148"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0933188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par>
                                <p:cTn id="18" presetID="14" presetClass="exit" presetSubtype="10" fill="hold" grpId="0" nodeType="withEffect">
                                  <p:stCondLst>
                                    <p:cond delay="0"/>
                                  </p:stCondLst>
                                  <p:childTnLst>
                                    <p:animEffect transition="out" filter="randombar(horizontal)">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par>
                                <p:cTn id="21" presetID="14" presetClass="exit" presetSubtype="10" fill="hold" grpId="0" nodeType="withEffect">
                                  <p:stCondLst>
                                    <p:cond delay="0"/>
                                  </p:stCondLst>
                                  <p:childTnLst>
                                    <p:animEffect transition="out" filter="randombar(horizontal)">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4" presetClass="exit" presetSubtype="10" fill="hold" grpId="0" nodeType="clickEffect">
                                  <p:stCondLst>
                                    <p:cond delay="0"/>
                                  </p:stCondLst>
                                  <p:childTnLst>
                                    <p:animEffect transition="out" filter="randombar(horizontal)">
                                      <p:cBhvr>
                                        <p:cTn id="27" dur="500"/>
                                        <p:tgtEl>
                                          <p:spTgt spid="14"/>
                                        </p:tgtEl>
                                      </p:cBhvr>
                                    </p:animEffect>
                                    <p:set>
                                      <p:cBhvr>
                                        <p:cTn id="28" dur="1" fill="hold">
                                          <p:stCondLst>
                                            <p:cond delay="499"/>
                                          </p:stCondLst>
                                        </p:cTn>
                                        <p:tgtEl>
                                          <p:spTgt spid="14"/>
                                        </p:tgtEl>
                                        <p:attrNameLst>
                                          <p:attrName>style.visibility</p:attrName>
                                        </p:attrNameLst>
                                      </p:cBhvr>
                                      <p:to>
                                        <p:strVal val="hidden"/>
                                      </p:to>
                                    </p:set>
                                  </p:childTnLst>
                                </p:cTn>
                              </p:par>
                              <p:par>
                                <p:cTn id="29" presetID="14" presetClass="exit" presetSubtype="10" fill="hold" grpId="0" nodeType="withEffect">
                                  <p:stCondLst>
                                    <p:cond delay="0"/>
                                  </p:stCondLst>
                                  <p:childTnLst>
                                    <p:animEffect transition="out" filter="randombar(horizontal)">
                                      <p:cBhvr>
                                        <p:cTn id="30" dur="500"/>
                                        <p:tgtEl>
                                          <p:spTgt spid="16"/>
                                        </p:tgtEl>
                                      </p:cBhvr>
                                    </p:animEffect>
                                    <p:set>
                                      <p:cBhvr>
                                        <p:cTn id="31" dur="1" fill="hold">
                                          <p:stCondLst>
                                            <p:cond delay="499"/>
                                          </p:stCondLst>
                                        </p:cTn>
                                        <p:tgtEl>
                                          <p:spTgt spid="16"/>
                                        </p:tgtEl>
                                        <p:attrNameLst>
                                          <p:attrName>style.visibility</p:attrName>
                                        </p:attrNameLst>
                                      </p:cBhvr>
                                      <p:to>
                                        <p:strVal val="hidden"/>
                                      </p:to>
                                    </p:set>
                                  </p:childTnLst>
                                </p:cTn>
                              </p:par>
                              <p:par>
                                <p:cTn id="32" presetID="14" presetClass="exit" presetSubtype="10" fill="hold" grpId="0" nodeType="withEffect">
                                  <p:stCondLst>
                                    <p:cond delay="0"/>
                                  </p:stCondLst>
                                  <p:childTnLst>
                                    <p:animEffect transition="out" filter="randombar(horizontal)">
                                      <p:cBhvr>
                                        <p:cTn id="33" dur="500"/>
                                        <p:tgtEl>
                                          <p:spTgt spid="18"/>
                                        </p:tgtEl>
                                      </p:cBhvr>
                                    </p:animEffect>
                                    <p:set>
                                      <p:cBhvr>
                                        <p:cTn id="34"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14" grpId="0" animBg="1"/>
      <p:bldP spid="16" grpId="0" animBg="1"/>
      <p:bldP spid="1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548180"/>
            <a:ext cx="10807700" cy="4819781"/>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重点单词</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pretend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vi</a:t>
            </a:r>
            <a:r>
              <a:rPr lang="en-US" altLang="zh-CN" i="1"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&amp;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假装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装扮</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million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num</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一百万</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cheat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vi</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作弊</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舞弊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欺骗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蒙骗</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latin typeface="NEU-BZ-S92"/>
                <a:ea typeface="方正书宋_GBK" panose="03000509000000000000" pitchFamily="65" charset="-122"/>
                <a:cs typeface="Times New Roman" panose="02020603050405020304" pitchFamily="18" charset="0"/>
              </a:rPr>
              <a:t> </a:t>
            </a:r>
            <a:r>
              <a:rPr lang="en-US" altLang="zh-CN" dirty="0" smtClean="0">
                <a:solidFill>
                  <a:srgbClr val="000000"/>
                </a:solidFill>
                <a:latin typeface="NEU-BZ-S92"/>
                <a:ea typeface="方正书宋_GBK" panose="03000509000000000000" pitchFamily="65"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欺骗手段</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骗子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4.audience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观众</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听众</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slim</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苗条的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单薄的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diet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规定饮食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日常饮食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节食</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7.error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ea typeface="宋体" panose="02010600030101010101" pitchFamily="2" charset="-122"/>
                <a:cs typeface="Times New Roman" panose="02020603050405020304" pitchFamily="18" charset="0"/>
              </a:rPr>
              <a:t>　</a:t>
            </a:r>
            <a:r>
              <a:rPr lang="zh-CN" altLang="zh-CN" dirty="0">
                <a:ea typeface="楷体" panose="02010609060101010101" pitchFamily="49" charset="-122"/>
                <a:cs typeface="Times New Roman" panose="02020603050405020304" pitchFamily="18" charset="0"/>
              </a:rPr>
              <a:t>错误</a:t>
            </a:r>
            <a:r>
              <a:rPr lang="en-US" altLang="zh-CN" dirty="0">
                <a:ea typeface="宋体" panose="02010600030101010101" pitchFamily="2" charset="-122"/>
                <a:cs typeface="Times New Roman" panose="02020603050405020304" pitchFamily="18" charset="0"/>
              </a:rPr>
              <a:t>;</a:t>
            </a:r>
            <a:r>
              <a:rPr lang="zh-CN" altLang="zh-CN" dirty="0">
                <a:ea typeface="楷体" panose="02010609060101010101" pitchFamily="49" charset="-122"/>
                <a:cs typeface="Times New Roman" panose="02020603050405020304" pitchFamily="18" charset="0"/>
              </a:rPr>
              <a:t>差错</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792485" y="2228030"/>
            <a:ext cx="216024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88313" y="2692128"/>
            <a:ext cx="2157794" cy="0"/>
          </a:xfrm>
          <a:prstGeom prst="line">
            <a:avLst/>
          </a:prstGeom>
        </p:spPr>
        <p:style>
          <a:lnRef idx="2">
            <a:schemeClr val="dk1"/>
          </a:lnRef>
          <a:fillRef idx="0">
            <a:schemeClr val="dk1"/>
          </a:fillRef>
          <a:effectRef idx="1">
            <a:schemeClr val="dk1"/>
          </a:effectRef>
          <a:fontRef idx="minor">
            <a:schemeClr val="tx1"/>
          </a:fontRef>
        </p:style>
      </p:cxnSp>
      <p:sp>
        <p:nvSpPr>
          <p:cNvPr id="7" name="矩形 6"/>
          <p:cNvSpPr/>
          <p:nvPr/>
        </p:nvSpPr>
        <p:spPr>
          <a:xfrm>
            <a:off x="792485" y="2771820"/>
            <a:ext cx="216024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788313" y="3235918"/>
            <a:ext cx="2157794" cy="0"/>
          </a:xfrm>
          <a:prstGeom prst="line">
            <a:avLst/>
          </a:prstGeom>
        </p:spPr>
        <p:style>
          <a:lnRef idx="2">
            <a:schemeClr val="dk1"/>
          </a:lnRef>
          <a:fillRef idx="0">
            <a:schemeClr val="dk1"/>
          </a:fillRef>
          <a:effectRef idx="1">
            <a:schemeClr val="dk1"/>
          </a:effectRef>
          <a:fontRef idx="minor">
            <a:schemeClr val="tx1"/>
          </a:fontRef>
        </p:style>
      </p:cxnSp>
      <p:sp>
        <p:nvSpPr>
          <p:cNvPr id="9" name="矩形 8"/>
          <p:cNvSpPr/>
          <p:nvPr/>
        </p:nvSpPr>
        <p:spPr>
          <a:xfrm>
            <a:off x="785867" y="3349351"/>
            <a:ext cx="187882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781695" y="3813449"/>
            <a:ext cx="1876699"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2880717" y="3971030"/>
            <a:ext cx="273630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2876545" y="4435128"/>
            <a:ext cx="2733206"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788313" y="4521294"/>
            <a:ext cx="166035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784141" y="4985392"/>
            <a:ext cx="1658476"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788313" y="5123158"/>
            <a:ext cx="165430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784141" y="5587256"/>
            <a:ext cx="1652431" cy="0"/>
          </a:xfrm>
          <a:prstGeom prst="line">
            <a:avLst/>
          </a:prstGeom>
        </p:spPr>
        <p:style>
          <a:lnRef idx="2">
            <a:schemeClr val="dk1"/>
          </a:lnRef>
          <a:fillRef idx="0">
            <a:schemeClr val="dk1"/>
          </a:fillRef>
          <a:effectRef idx="1">
            <a:schemeClr val="dk1"/>
          </a:effectRef>
          <a:fontRef idx="minor">
            <a:schemeClr val="tx1"/>
          </a:fontRef>
        </p:style>
      </p:cxnSp>
      <p:sp>
        <p:nvSpPr>
          <p:cNvPr id="21" name="矩形 20"/>
          <p:cNvSpPr/>
          <p:nvPr/>
        </p:nvSpPr>
        <p:spPr>
          <a:xfrm>
            <a:off x="2164809" y="5727246"/>
            <a:ext cx="295232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2160637" y="6191344"/>
            <a:ext cx="2948985" cy="0"/>
          </a:xfrm>
          <a:prstGeom prst="line">
            <a:avLst/>
          </a:prstGeom>
        </p:spPr>
        <p:style>
          <a:lnRef idx="2">
            <a:schemeClr val="dk1"/>
          </a:lnRef>
          <a:fillRef idx="0">
            <a:schemeClr val="dk1"/>
          </a:fillRef>
          <a:effectRef idx="1">
            <a:schemeClr val="dk1"/>
          </a:effectRef>
          <a:fontRef idx="minor">
            <a:schemeClr val="tx1"/>
          </a:fontRef>
        </p:style>
      </p:cxnSp>
      <p:sp>
        <p:nvSpPr>
          <p:cNvPr id="20" name="横卷形 19"/>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课前</a:t>
            </a:r>
            <a:r>
              <a:rPr lang="en-US" altLang="zh-CN" sz="4000" dirty="0"/>
              <a:t>·</a:t>
            </a:r>
            <a:r>
              <a:rPr lang="zh-CN" altLang="zh-CN" sz="4000" dirty="0"/>
              <a:t>基础认知</a:t>
            </a:r>
          </a:p>
        </p:txBody>
      </p:sp>
      <p:sp>
        <p:nvSpPr>
          <p:cNvPr id="23" name="矩形 22"/>
          <p:cNvSpPr>
            <a:spLocks noChangeAspect="1"/>
          </p:cNvSpPr>
          <p:nvPr/>
        </p:nvSpPr>
        <p:spPr>
          <a:xfrm>
            <a:off x="4558690" y="1162365"/>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认知</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2385273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9"/>
                                        </p:tgtEl>
                                      </p:cBhvr>
                                    </p:animEffect>
                                    <p:set>
                                      <p:cBhvr>
                                        <p:cTn id="17" dur="1" fill="hold">
                                          <p:stCondLst>
                                            <p:cond delay="499"/>
                                          </p:stCondLst>
                                        </p:cTn>
                                        <p:tgtEl>
                                          <p:spTgt spid="9"/>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21"/>
                                        </p:tgtEl>
                                      </p:cBhvr>
                                    </p:animEffect>
                                    <p:set>
                                      <p:cBhvr>
                                        <p:cTn id="37"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2" grpId="0" animBg="1"/>
      <p:bldP spid="15" grpId="0" animBg="1"/>
      <p:bldP spid="18" grpId="0" animBg="1"/>
      <p:bldP spid="2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223863"/>
            <a:ext cx="10807700" cy="3046988"/>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7.</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err="1">
                <a:solidFill>
                  <a:srgbClr val="000000"/>
                </a:solidFill>
                <a:ea typeface="宋体" panose="02010600030101010101" pitchFamily="2" charset="-122"/>
                <a:cs typeface="Times New Roman" panose="02020603050405020304" pitchFamily="18" charset="0"/>
              </a:rPr>
              <a:t>Finally,I</a:t>
            </a:r>
            <a:r>
              <a:rPr lang="en-US" altLang="zh-CN" dirty="0">
                <a:solidFill>
                  <a:srgbClr val="000000"/>
                </a:solidFill>
                <a:ea typeface="宋体" panose="02010600030101010101" pitchFamily="2" charset="-122"/>
                <a:cs typeface="Times New Roman" panose="02020603050405020304" pitchFamily="18" charset="0"/>
              </a:rPr>
              <a:t> stopped comparing myself with actresses and models and looking for things that were wrong with my face or body.(page 42)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最后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我不再拿自己跟女演员和模特相比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不再寻找自己的脸蛋或身材还有哪里不美。</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573066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863823"/>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compare...with ...</a:t>
            </a:r>
            <a:r>
              <a:rPr lang="zh-CN" altLang="zh-CN" dirty="0" smtClean="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比较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compare...to...</a:t>
            </a:r>
            <a:r>
              <a:rPr lang="zh-CN" altLang="zh-CN" dirty="0">
                <a:solidFill>
                  <a:srgbClr val="000000"/>
                </a:solidFill>
                <a:ea typeface="楷体" panose="02010609060101010101" pitchFamily="49" charset="-122"/>
                <a:cs typeface="Times New Roman" panose="02020603050405020304" pitchFamily="18" charset="0"/>
              </a:rPr>
              <a:t>把</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比作</a:t>
            </a:r>
            <a:r>
              <a:rPr lang="en-US" altLang="zh-CN" dirty="0">
                <a:solidFill>
                  <a:srgbClr val="000000"/>
                </a:solidFill>
                <a:ea typeface="楷体" panose="02010609060101010101" pitchFamily="49"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notes</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with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zh-CN" altLang="zh-CN" dirty="0">
                <a:solidFill>
                  <a:srgbClr val="000000"/>
                </a:solidFill>
                <a:ea typeface="楷体" panose="02010609060101010101" pitchFamily="49" charset="-122"/>
                <a:cs typeface="Times New Roman" panose="02020603050405020304" pitchFamily="18" charset="0"/>
              </a:rPr>
              <a:t>与某人交换看法或意见</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compared</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with/to</a:t>
            </a:r>
            <a:r>
              <a:rPr lang="zh-CN" altLang="zh-CN" dirty="0">
                <a:solidFill>
                  <a:srgbClr val="000000"/>
                </a:solidFill>
                <a:ea typeface="楷体" panose="02010609060101010101" pitchFamily="49" charset="-122"/>
                <a:cs typeface="Times New Roman" panose="02020603050405020304" pitchFamily="18" charset="0"/>
              </a:rPr>
              <a:t>与</a:t>
            </a:r>
            <a:r>
              <a:rPr lang="en-US" altLang="zh-CN" dirty="0" smtClean="0">
                <a:solidFill>
                  <a:srgbClr val="000000"/>
                </a:solidFill>
                <a:ea typeface="楷体" panose="02010609060101010101" pitchFamily="49" charset="-122"/>
                <a:cs typeface="Times New Roman" panose="02020603050405020304" pitchFamily="18" charset="0"/>
              </a:rPr>
              <a:t>……</a:t>
            </a:r>
            <a:r>
              <a:rPr lang="zh-CN" altLang="zh-CN" dirty="0" smtClean="0">
                <a:solidFill>
                  <a:srgbClr val="000000"/>
                </a:solidFill>
                <a:ea typeface="楷体" panose="02010609060101010101" pitchFamily="49" charset="-122"/>
                <a:cs typeface="Times New Roman" panose="02020603050405020304" pitchFamily="18" charset="0"/>
              </a:rPr>
              <a:t>相比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beyond/without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compare</a:t>
            </a:r>
            <a:r>
              <a:rPr lang="zh-CN" altLang="zh-CN" dirty="0">
                <a:solidFill>
                  <a:srgbClr val="000000"/>
                </a:solidFill>
                <a:ea typeface="楷体" panose="02010609060101010101" pitchFamily="49" charset="-122"/>
                <a:cs typeface="Times New Roman" panose="02020603050405020304" pitchFamily="18" charset="0"/>
              </a:rPr>
              <a:t>无与伦比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举世无双</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make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comparison/comparisons</a:t>
            </a:r>
            <a:r>
              <a:rPr lang="zh-CN" altLang="zh-CN" dirty="0">
                <a:solidFill>
                  <a:srgbClr val="000000"/>
                </a:solidFill>
                <a:ea typeface="楷体" panose="02010609060101010101" pitchFamily="49" charset="-122"/>
                <a:cs typeface="Times New Roman" panose="02020603050405020304" pitchFamily="18" charset="0"/>
              </a:rPr>
              <a:t>做比较</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3925169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(1)We can compare her poems with the ones of the present century.</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我们可以把她的诗歌与本世纪的诗篇相比。</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(2)We compared the first report with the second one carefully.</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我们仔细比较了第一份报告和第二份报告。</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(3)We usually compare books to friends.</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我们通常把书</a:t>
            </a:r>
            <a:r>
              <a:rPr lang="zh-CN" altLang="zh-CN" dirty="0" smtClean="0">
                <a:solidFill>
                  <a:srgbClr val="000000"/>
                </a:solidFill>
                <a:ea typeface="宋体" panose="02010600030101010101" pitchFamily="2" charset="-122"/>
                <a:cs typeface="Times New Roman" panose="02020603050405020304" pitchFamily="18" charset="0"/>
              </a:rPr>
              <a:t>比</a:t>
            </a:r>
            <a:r>
              <a:rPr lang="zh-CN" altLang="en-US" dirty="0" smtClean="0">
                <a:solidFill>
                  <a:srgbClr val="000000"/>
                </a:solidFill>
                <a:ea typeface="宋体" panose="02010600030101010101" pitchFamily="2" charset="-122"/>
                <a:cs typeface="Times New Roman" panose="02020603050405020304" pitchFamily="18" charset="0"/>
              </a:rPr>
              <a:t>作</a:t>
            </a:r>
            <a:r>
              <a:rPr lang="zh-CN" altLang="zh-CN" dirty="0" smtClean="0">
                <a:solidFill>
                  <a:srgbClr val="000000"/>
                </a:solidFill>
                <a:ea typeface="宋体" panose="02010600030101010101" pitchFamily="2" charset="-122"/>
                <a:cs typeface="Times New Roman" panose="02020603050405020304" pitchFamily="18" charset="0"/>
              </a:rPr>
              <a:t>朋友。</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21853407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735"/>
            <a:ext cx="10807700" cy="6001643"/>
          </a:xfrm>
          <a:prstGeom prst="rect">
            <a:avLst/>
          </a:prstGeom>
        </p:spPr>
        <p:txBody>
          <a:bodyPr>
            <a:spAutoFit/>
          </a:bodyPr>
          <a:lstStyle/>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(4)Poets often compare sleep to death.</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诗人常将睡眠比作死亡。</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5)Parents should compare notes with children.</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父母和孩子之间应该交换意见。</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(6)Compared with/to the second </a:t>
            </a:r>
            <a:r>
              <a:rPr lang="en-US" altLang="zh-CN" dirty="0" err="1">
                <a:solidFill>
                  <a:srgbClr val="000000"/>
                </a:solidFill>
                <a:ea typeface="宋体" panose="02010600030101010101" pitchFamily="2" charset="-122"/>
                <a:cs typeface="Times New Roman" panose="02020603050405020304" pitchFamily="18" charset="0"/>
              </a:rPr>
              <a:t>report,the</a:t>
            </a:r>
            <a:r>
              <a:rPr lang="en-US" altLang="zh-CN" dirty="0">
                <a:solidFill>
                  <a:srgbClr val="000000"/>
                </a:solidFill>
                <a:ea typeface="宋体" panose="02010600030101010101" pitchFamily="2" charset="-122"/>
                <a:cs typeface="Times New Roman" panose="02020603050405020304" pitchFamily="18" charset="0"/>
              </a:rPr>
              <a:t> first is more detailed.</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与第二份报告相比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第一份更详细。</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(7)Compared with/to other </a:t>
            </a:r>
            <a:r>
              <a:rPr lang="en-US" altLang="zh-CN" dirty="0" err="1">
                <a:solidFill>
                  <a:srgbClr val="000000"/>
                </a:solidFill>
                <a:ea typeface="宋体" panose="02010600030101010101" pitchFamily="2" charset="-122"/>
                <a:cs typeface="Times New Roman" panose="02020603050405020304" pitchFamily="18" charset="0"/>
              </a:rPr>
              <a:t>girls,she</a:t>
            </a:r>
            <a:r>
              <a:rPr lang="en-US" altLang="zh-CN" dirty="0">
                <a:solidFill>
                  <a:srgbClr val="000000"/>
                </a:solidFill>
                <a:ea typeface="宋体" panose="02010600030101010101" pitchFamily="2" charset="-122"/>
                <a:cs typeface="Times New Roman" panose="02020603050405020304" pitchFamily="18" charset="0"/>
              </a:rPr>
              <a:t> was indeed very fortunate.</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与其他女孩相比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她的确很幸运</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1631113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51855"/>
            <a:ext cx="10807700" cy="3046988"/>
          </a:xfrm>
          <a:prstGeom prst="rect">
            <a:avLst/>
          </a:prstGeom>
        </p:spPr>
        <p:txBody>
          <a:bodyPr>
            <a:spAutoFit/>
          </a:bodyPr>
          <a:lstStyle/>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(8)The beauty of the West Lake is beyond/without compare.</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西湖的美无与伦比。</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9)It</a:t>
            </a:r>
            <a:r>
              <a:rPr lang="en-US" altLang="zh-CN" dirty="0" smtClean="0">
                <a:solidFill>
                  <a:srgbClr val="000000"/>
                </a:solidFill>
                <a:latin typeface="宋体" panose="02010600030101010101" pitchFamily="2" charset="-122"/>
                <a:ea typeface="NEU-BZ-S92" panose="02020503000000020003" pitchFamily="18"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difficult to make a comparison with her previous book.</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这很难与她以前的书相比较。</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4996992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399095"/>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学以致用</a:t>
            </a:r>
            <a:endParaRPr lang="en-US"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单句</a:t>
            </a:r>
            <a:r>
              <a:rPr lang="zh-CN" altLang="zh-CN" dirty="0">
                <a:solidFill>
                  <a:srgbClr val="000000"/>
                </a:solidFill>
                <a:latin typeface="Arial" panose="020B0604020202020204" pitchFamily="34" charset="0"/>
                <a:cs typeface="Times New Roman" panose="02020603050405020304" pitchFamily="18" charset="0"/>
              </a:rPr>
              <a:t>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(1)Scientists sometimes compare the human brain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 computer.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(2)The topic is brought in my making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comparisons</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Compared</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(compare) </a:t>
            </a:r>
            <a:r>
              <a:rPr lang="en-US" altLang="zh-CN" dirty="0" smtClean="0">
                <a:solidFill>
                  <a:srgbClr val="000000"/>
                </a:solidFill>
                <a:ea typeface="宋体" panose="02010600030101010101" pitchFamily="2" charset="-122"/>
                <a:cs typeface="Times New Roman" panose="02020603050405020304" pitchFamily="18" charset="0"/>
              </a:rPr>
              <a:t>with/to </a:t>
            </a:r>
            <a:r>
              <a:rPr lang="en-US" altLang="zh-CN" dirty="0">
                <a:solidFill>
                  <a:srgbClr val="000000"/>
                </a:solidFill>
                <a:ea typeface="宋体" panose="02010600030101010101" pitchFamily="2" charset="-122"/>
                <a:cs typeface="Times New Roman" panose="02020603050405020304" pitchFamily="18" charset="0"/>
              </a:rPr>
              <a:t>Shanghai</a:t>
            </a:r>
            <a:r>
              <a:rPr lang="en-US" altLang="zh-CN" dirty="0" smtClean="0">
                <a:solidFill>
                  <a:srgbClr val="000000"/>
                </a:solidFill>
                <a:ea typeface="宋体" panose="02010600030101010101" pitchFamily="2" charset="-122"/>
                <a:cs typeface="Times New Roman" panose="02020603050405020304" pitchFamily="18" charset="0"/>
              </a:rPr>
              <a:t>, Beijing </a:t>
            </a:r>
            <a:r>
              <a:rPr lang="en-US" altLang="zh-CN" dirty="0">
                <a:solidFill>
                  <a:srgbClr val="000000"/>
                </a:solidFill>
                <a:ea typeface="宋体" panose="02010600030101010101" pitchFamily="2" charset="-122"/>
                <a:cs typeface="Times New Roman" panose="02020603050405020304" pitchFamily="18" charset="0"/>
              </a:rPr>
              <a:t>is bigger in size.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464192" y="1625289"/>
            <a:ext cx="1034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9459747" y="2089387"/>
            <a:ext cx="1033209" cy="0"/>
          </a:xfrm>
          <a:prstGeom prst="line">
            <a:avLst/>
          </a:prstGeom>
        </p:spPr>
        <p:style>
          <a:lnRef idx="2">
            <a:schemeClr val="dk1"/>
          </a:lnRef>
          <a:fillRef idx="0">
            <a:schemeClr val="dk1"/>
          </a:fillRef>
          <a:effectRef idx="1">
            <a:schemeClr val="dk1"/>
          </a:effectRef>
          <a:fontRef idx="minor">
            <a:schemeClr val="tx1"/>
          </a:fontRef>
        </p:style>
      </p:cxnSp>
      <p:sp>
        <p:nvSpPr>
          <p:cNvPr id="5" name="矩形 4"/>
          <p:cNvSpPr/>
          <p:nvPr/>
        </p:nvSpPr>
        <p:spPr>
          <a:xfrm>
            <a:off x="7273205" y="2867867"/>
            <a:ext cx="320899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269212" y="3331965"/>
            <a:ext cx="3205360"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1300151" y="4019995"/>
            <a:ext cx="244781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1296398" y="4484093"/>
            <a:ext cx="2445046"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2627175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8157"/>
            <a:ext cx="10807700" cy="5410712"/>
          </a:xfrm>
          <a:prstGeom prst="rect">
            <a:avLst/>
          </a:prstGeom>
        </p:spPr>
        <p:txBody>
          <a:bodyPr>
            <a:spAutoFit/>
          </a:bodyPr>
          <a:lstStyle/>
          <a:p>
            <a:pPr indent="267970" algn="ctr">
              <a:lnSpc>
                <a:spcPct val="120000"/>
              </a:lnSpc>
              <a:spcAft>
                <a:spcPts val="0"/>
              </a:spcAft>
              <a:tabLst>
                <a:tab pos="1029335" algn="l"/>
                <a:tab pos="1850390" algn="l"/>
                <a:tab pos="2538095" algn="l"/>
                <a:tab pos="3221990" algn="l"/>
              </a:tabLst>
            </a:pPr>
            <a:r>
              <a:rPr lang="zh-CN" altLang="zh-CN" dirty="0">
                <a:solidFill>
                  <a:schemeClr val="tx1"/>
                </a:solidFill>
              </a:rPr>
              <a:t>句型剖析</a:t>
            </a:r>
          </a:p>
          <a:p>
            <a:pPr indent="267970">
              <a:lnSpc>
                <a:spcPct val="120000"/>
              </a:lnSpc>
              <a:spcAft>
                <a:spcPts val="0"/>
              </a:spcAft>
              <a:tabLst>
                <a:tab pos="1029335" algn="l"/>
                <a:tab pos="1850390" algn="l"/>
                <a:tab pos="2538095" algn="l"/>
                <a:tab pos="3221990" algn="l"/>
              </a:tabLst>
            </a:pPr>
            <a:r>
              <a:rPr lang="en-US" altLang="zh-CN" dirty="0" smtClean="0">
                <a:solidFill>
                  <a:schemeClr val="tx1"/>
                </a:solidFill>
                <a:ea typeface="宋体" panose="02010600030101010101" pitchFamily="2" charset="-122"/>
                <a:cs typeface="Times New Roman" panose="02020603050405020304" pitchFamily="18" charset="0"/>
              </a:rPr>
              <a:t>1</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latin typeface="Arial" panose="020B0604020202020204" pitchFamily="34" charset="0"/>
                <a:cs typeface="Times New Roman" panose="02020603050405020304" pitchFamily="18" charset="0"/>
              </a:rPr>
              <a:t>【教材原文】</a:t>
            </a:r>
            <a:r>
              <a:rPr lang="en-US" altLang="zh-CN" dirty="0">
                <a:solidFill>
                  <a:schemeClr val="tx1"/>
                </a:solidFill>
                <a:ea typeface="宋体" panose="02010600030101010101" pitchFamily="2" charset="-122"/>
                <a:cs typeface="Times New Roman" panose="02020603050405020304" pitchFamily="18" charset="0"/>
              </a:rPr>
              <a:t>I always wanted to look like the slim girls on TV even though I knew that it was impossible.(page 42)</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我总是努力想让自己看起来像电视上的那些苗条女孩</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尽管我明知这不可能。</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latin typeface="Arial" panose="020B0604020202020204" pitchFamily="34" charset="0"/>
                <a:cs typeface="Times New Roman" panose="02020603050405020304" pitchFamily="18" charset="0"/>
              </a:rPr>
              <a:t>句法分析</a:t>
            </a:r>
            <a:endParaRPr lang="zh-CN" altLang="zh-CN" dirty="0" smtClean="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even though</a:t>
            </a:r>
            <a:r>
              <a:rPr lang="zh-CN" altLang="zh-CN" dirty="0">
                <a:solidFill>
                  <a:srgbClr val="000000"/>
                </a:solidFill>
                <a:ea typeface="宋体" panose="02010600030101010101" pitchFamily="2" charset="-122"/>
                <a:cs typeface="Times New Roman" panose="02020603050405020304" pitchFamily="18" charset="0"/>
              </a:rPr>
              <a:t>相当于</a:t>
            </a:r>
            <a:r>
              <a:rPr lang="en-US" altLang="zh-CN" dirty="0">
                <a:solidFill>
                  <a:srgbClr val="000000"/>
                </a:solidFill>
                <a:ea typeface="宋体" panose="02010600030101010101" pitchFamily="2" charset="-122"/>
                <a:cs typeface="Times New Roman" panose="02020603050405020304" pitchFamily="18" charset="0"/>
              </a:rPr>
              <a:t>even if,</a:t>
            </a:r>
            <a:r>
              <a:rPr lang="zh-CN" altLang="zh-CN" dirty="0">
                <a:solidFill>
                  <a:srgbClr val="000000"/>
                </a:solidFill>
                <a:ea typeface="宋体" panose="02010600030101010101" pitchFamily="2" charset="-122"/>
                <a:cs typeface="Times New Roman" panose="02020603050405020304" pitchFamily="18" charset="0"/>
              </a:rPr>
              <a:t>意思是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即使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虽然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引导的是让步状语从句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其中</a:t>
            </a:r>
            <a:r>
              <a:rPr lang="en-US" altLang="zh-CN" dirty="0">
                <a:solidFill>
                  <a:srgbClr val="000000"/>
                </a:solidFill>
                <a:ea typeface="宋体" panose="02010600030101010101" pitchFamily="2" charset="-122"/>
                <a:cs typeface="Times New Roman" panose="02020603050405020304" pitchFamily="18" charset="0"/>
              </a:rPr>
              <a:t>that</a:t>
            </a:r>
            <a:r>
              <a:rPr lang="zh-CN" altLang="zh-CN" dirty="0">
                <a:solidFill>
                  <a:srgbClr val="000000"/>
                </a:solidFill>
                <a:ea typeface="宋体" panose="02010600030101010101" pitchFamily="2" charset="-122"/>
                <a:cs typeface="Times New Roman" panose="02020603050405020304" pitchFamily="18" charset="0"/>
              </a:rPr>
              <a:t>引导宾语从句。通常引导让步状语从句的还有</a:t>
            </a:r>
            <a:r>
              <a:rPr lang="en-US" altLang="zh-CN" dirty="0">
                <a:solidFill>
                  <a:srgbClr val="000000"/>
                </a:solidFill>
                <a:ea typeface="宋体" panose="02010600030101010101" pitchFamily="2" charset="-122"/>
                <a:cs typeface="Times New Roman" panose="02020603050405020304" pitchFamily="18" charset="0"/>
              </a:rPr>
              <a:t>though</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although</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while</a:t>
            </a:r>
            <a:r>
              <a:rPr lang="zh-CN" altLang="zh-CN" dirty="0">
                <a:solidFill>
                  <a:srgbClr val="000000"/>
                </a:solidFill>
                <a:ea typeface="宋体" panose="02010600030101010101" pitchFamily="2" charset="-122"/>
                <a:cs typeface="Times New Roman" panose="02020603050405020304" pitchFamily="18" charset="0"/>
              </a:rPr>
              <a:t>等词。</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5051752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83852"/>
            <a:ext cx="10807700" cy="594508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(1)While it was </a:t>
            </a:r>
            <a:r>
              <a:rPr lang="en-US" altLang="zh-CN" dirty="0" err="1">
                <a:solidFill>
                  <a:srgbClr val="000000"/>
                </a:solidFill>
                <a:ea typeface="宋体" panose="02010600030101010101" pitchFamily="2" charset="-122"/>
                <a:cs typeface="Times New Roman" panose="02020603050405020304" pitchFamily="18" charset="0"/>
              </a:rPr>
              <a:t>raining,she</a:t>
            </a:r>
            <a:r>
              <a:rPr lang="en-US" altLang="zh-CN" dirty="0">
                <a:solidFill>
                  <a:srgbClr val="000000"/>
                </a:solidFill>
                <a:ea typeface="宋体" panose="02010600030101010101" pitchFamily="2" charset="-122"/>
                <a:cs typeface="Times New Roman" panose="02020603050405020304" pitchFamily="18" charset="0"/>
              </a:rPr>
              <a:t> walked to work.</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尽管天下着雨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她还是走着去上班了。</a:t>
            </a:r>
            <a:r>
              <a:rPr lang="en-US" altLang="zh-CN" dirty="0">
                <a:solidFill>
                  <a:srgbClr val="000000"/>
                </a:solidFill>
                <a:ea typeface="宋体" panose="02010600030101010101" pitchFamily="2" charset="-122"/>
                <a:cs typeface="Times New Roman" panose="02020603050405020304" pitchFamily="18" charset="0"/>
              </a:rPr>
              <a:t>(while</a:t>
            </a:r>
            <a:r>
              <a:rPr lang="zh-CN" altLang="zh-CN" dirty="0">
                <a:solidFill>
                  <a:srgbClr val="000000"/>
                </a:solidFill>
                <a:ea typeface="宋体" panose="02010600030101010101" pitchFamily="2" charset="-122"/>
                <a:cs typeface="Times New Roman" panose="02020603050405020304" pitchFamily="18" charset="0"/>
              </a:rPr>
              <a:t>常用于句首</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(2)Bob always enjoys sailing although the weather is bad.</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即使天气不好</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鲍勃也总是喜欢出海。</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(3)Even though/if you say </a:t>
            </a:r>
            <a:r>
              <a:rPr lang="en-US" altLang="zh-CN" dirty="0" err="1">
                <a:solidFill>
                  <a:srgbClr val="000000"/>
                </a:solidFill>
                <a:ea typeface="宋体" panose="02010600030101010101" pitchFamily="2" charset="-122"/>
                <a:cs typeface="Times New Roman" panose="02020603050405020304" pitchFamily="18" charset="0"/>
              </a:rPr>
              <a:t>so,I</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believe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即使你这么说</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我也不相信。</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(4)Child as/though he </a:t>
            </a:r>
            <a:r>
              <a:rPr lang="en-US" altLang="zh-CN" dirty="0" err="1">
                <a:solidFill>
                  <a:srgbClr val="000000"/>
                </a:solidFill>
                <a:ea typeface="宋体" panose="02010600030101010101" pitchFamily="2" charset="-122"/>
                <a:cs typeface="Times New Roman" panose="02020603050405020304" pitchFamily="18" charset="0"/>
              </a:rPr>
              <a:t>is,he</a:t>
            </a:r>
            <a:r>
              <a:rPr lang="en-US" altLang="zh-CN" dirty="0">
                <a:solidFill>
                  <a:srgbClr val="000000"/>
                </a:solidFill>
                <a:ea typeface="宋体" panose="02010600030101010101" pitchFamily="2" charset="-122"/>
                <a:cs typeface="Times New Roman" panose="02020603050405020304" pitchFamily="18" charset="0"/>
              </a:rPr>
              <a:t> can tell right from wrong.</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ea typeface="宋体" panose="02010600030101010101" pitchFamily="2" charset="-122"/>
                <a:cs typeface="Times New Roman" panose="02020603050405020304" pitchFamily="18" charset="0"/>
              </a:rPr>
              <a:t>尽管还是</a:t>
            </a:r>
            <a:r>
              <a:rPr lang="zh-CN" altLang="zh-CN" dirty="0">
                <a:solidFill>
                  <a:srgbClr val="000000"/>
                </a:solidFill>
                <a:ea typeface="宋体" panose="02010600030101010101" pitchFamily="2" charset="-122"/>
                <a:cs typeface="Times New Roman" panose="02020603050405020304" pitchFamily="18" charset="0"/>
              </a:rPr>
              <a:t>个孩子</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他却能分辨是非。</a:t>
            </a:r>
            <a:r>
              <a:rPr lang="en-US" altLang="zh-CN" dirty="0">
                <a:solidFill>
                  <a:srgbClr val="000000"/>
                </a:solidFill>
                <a:ea typeface="宋体" panose="02010600030101010101" pitchFamily="2" charset="-122"/>
                <a:cs typeface="Times New Roman" panose="02020603050405020304" pitchFamily="18" charset="0"/>
              </a:rPr>
              <a:t>(as</a:t>
            </a:r>
            <a:r>
              <a:rPr lang="zh-CN" altLang="zh-CN" dirty="0">
                <a:solidFill>
                  <a:srgbClr val="000000"/>
                </a:solidFill>
                <a:ea typeface="宋体" panose="02010600030101010101" pitchFamily="2" charset="-122"/>
                <a:cs typeface="Times New Roman" panose="02020603050405020304" pitchFamily="18" charset="0"/>
              </a:rPr>
              <a:t>引导让步状语从句时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常用倒装语序</a:t>
            </a:r>
            <a:r>
              <a:rPr lang="en-US" altLang="zh-CN" dirty="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3139965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63305"/>
            <a:ext cx="10807700" cy="4819781"/>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学以致用</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单句语法填空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Although/Though/While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scientists have learned a lot about the </a:t>
            </a:r>
            <a:r>
              <a:rPr lang="en-US" altLang="zh-CN" dirty="0" err="1">
                <a:solidFill>
                  <a:srgbClr val="000000"/>
                </a:solidFill>
                <a:ea typeface="宋体" panose="02010600030101010101" pitchFamily="2" charset="-122"/>
                <a:cs typeface="Times New Roman" panose="02020603050405020304" pitchFamily="18" charset="0"/>
              </a:rPr>
              <a:t>universe,there</a:t>
            </a:r>
            <a:r>
              <a:rPr lang="en-US" altLang="zh-CN" dirty="0">
                <a:solidFill>
                  <a:srgbClr val="000000"/>
                </a:solidFill>
                <a:ea typeface="宋体" panose="02010600030101010101" pitchFamily="2" charset="-122"/>
                <a:cs typeface="Times New Roman" panose="02020603050405020304" pitchFamily="18" charset="0"/>
              </a:rPr>
              <a:t> is much we still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know.</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(2)Difficult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as/though</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it </a:t>
            </a:r>
            <a:r>
              <a:rPr lang="en-US" altLang="zh-CN" dirty="0" err="1">
                <a:solidFill>
                  <a:srgbClr val="000000"/>
                </a:solidFill>
                <a:ea typeface="宋体" panose="02010600030101010101" pitchFamily="2" charset="-122"/>
                <a:cs typeface="Times New Roman" panose="02020603050405020304" pitchFamily="18" charset="0"/>
              </a:rPr>
              <a:t>is,we</a:t>
            </a:r>
            <a:r>
              <a:rPr lang="en-US" altLang="zh-CN" dirty="0">
                <a:solidFill>
                  <a:srgbClr val="000000"/>
                </a:solidFill>
                <a:ea typeface="宋体" panose="02010600030101010101" pitchFamily="2" charset="-122"/>
                <a:cs typeface="Times New Roman" panose="02020603050405020304" pitchFamily="18" charset="0"/>
              </a:rPr>
              <a:t> can solve 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完成句子</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即使步行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我也会赶到那儿。</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ll go there,</a:t>
            </a:r>
            <a:r>
              <a:rPr lang="zh-CN" altLang="zh-CN" dirty="0" smtClean="0">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even</a:t>
            </a:r>
            <a:r>
              <a:rPr lang="en-US" altLang="zh-CN" dirty="0" smtClean="0">
                <a:ea typeface="楷体" panose="02010609060101010101" pitchFamily="49"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if/though</a:t>
            </a:r>
            <a:r>
              <a:rPr lang="zh-CN" altLang="zh-CN" dirty="0" smtClean="0">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 I have to walk.</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1296541" y="1740414"/>
            <a:ext cx="496855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1292548" y="2204512"/>
            <a:ext cx="4962928"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2787193" y="2893716"/>
            <a:ext cx="239778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783200" y="3357814"/>
            <a:ext cx="2395066"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3189769" y="4669217"/>
            <a:ext cx="323636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3185777" y="5133315"/>
            <a:ext cx="323270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243355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359767"/>
            <a:ext cx="10807700" cy="4763227"/>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Once I started thinking about fitness rather than </a:t>
            </a:r>
            <a:r>
              <a:rPr lang="en-US" altLang="zh-CN" dirty="0" err="1">
                <a:solidFill>
                  <a:srgbClr val="000000"/>
                </a:solidFill>
                <a:ea typeface="宋体" panose="02010600030101010101" pitchFamily="2" charset="-122"/>
                <a:cs typeface="Times New Roman" panose="02020603050405020304" pitchFamily="18" charset="0"/>
              </a:rPr>
              <a:t>weight,things</a:t>
            </a:r>
            <a:r>
              <a:rPr lang="en-US" altLang="zh-CN" dirty="0">
                <a:solidFill>
                  <a:srgbClr val="000000"/>
                </a:solidFill>
                <a:ea typeface="宋体" panose="02010600030101010101" pitchFamily="2" charset="-122"/>
                <a:cs typeface="Times New Roman" panose="02020603050405020304" pitchFamily="18" charset="0"/>
              </a:rPr>
              <a:t> began to change.(page 42)</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一旦我开始考虑健康而不是体重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事情就有了变化。</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句法分析</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once“</a:t>
            </a:r>
            <a:r>
              <a:rPr lang="zh-CN" altLang="zh-CN" dirty="0">
                <a:solidFill>
                  <a:srgbClr val="000000"/>
                </a:solidFill>
                <a:ea typeface="宋体" panose="02010600030101010101" pitchFamily="2" charset="-122"/>
                <a:cs typeface="Times New Roman" panose="02020603050405020304" pitchFamily="18" charset="0"/>
              </a:rPr>
              <a:t>一旦</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在句中引导的是时间状语从句。</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once</a:t>
            </a:r>
            <a:r>
              <a:rPr lang="zh-CN" altLang="zh-CN" dirty="0">
                <a:solidFill>
                  <a:srgbClr val="000000"/>
                </a:solidFill>
                <a:ea typeface="楷体" panose="02010609060101010101" pitchFamily="49" charset="-122"/>
                <a:cs typeface="Times New Roman" panose="02020603050405020304" pitchFamily="18" charset="0"/>
              </a:rPr>
              <a:t>构成的短语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all</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once</a:t>
            </a:r>
            <a:r>
              <a:rPr lang="zh-CN" altLang="zh-CN" dirty="0">
                <a:solidFill>
                  <a:srgbClr val="000000"/>
                </a:solidFill>
                <a:ea typeface="楷体" panose="02010609060101010101" pitchFamily="49" charset="-122"/>
                <a:cs typeface="Times New Roman" panose="02020603050405020304" pitchFamily="18" charset="0"/>
              </a:rPr>
              <a:t>突然</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once</a:t>
            </a:r>
            <a:r>
              <a:rPr lang="zh-CN" altLang="zh-CN" dirty="0">
                <a:solidFill>
                  <a:srgbClr val="000000"/>
                </a:solidFill>
                <a:ea typeface="楷体" panose="02010609060101010101" pitchFamily="49" charset="-122"/>
                <a:cs typeface="Times New Roman" panose="02020603050405020304" pitchFamily="18" charset="0"/>
              </a:rPr>
              <a:t>立刻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马上</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once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while</a:t>
            </a:r>
            <a:r>
              <a:rPr lang="zh-CN" altLang="zh-CN" dirty="0">
                <a:solidFill>
                  <a:srgbClr val="000000"/>
                </a:solidFill>
                <a:ea typeface="楷体" panose="02010609060101010101" pitchFamily="49" charset="-122"/>
                <a:cs typeface="Times New Roman" panose="02020603050405020304" pitchFamily="18" charset="0"/>
              </a:rPr>
              <a:t>偶尔</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once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upon</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time</a:t>
            </a:r>
            <a:r>
              <a:rPr lang="zh-CN" altLang="zh-CN" dirty="0">
                <a:solidFill>
                  <a:srgbClr val="000000"/>
                </a:solidFill>
                <a:ea typeface="楷体" panose="02010609060101010101" pitchFamily="49" charset="-122"/>
                <a:cs typeface="Times New Roman" panose="02020603050405020304" pitchFamily="18" charset="0"/>
              </a:rPr>
              <a:t>从前</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9724794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spect="1"/>
          </p:cNvSpPr>
          <p:nvPr/>
        </p:nvSpPr>
        <p:spPr>
          <a:xfrm>
            <a:off x="361950" y="647799"/>
            <a:ext cx="10807700" cy="4228850"/>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词汇拓展</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1.compete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竞争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对抗</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competition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比赛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竞赛</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competitor</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比赛者</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竞赛</a:t>
            </a:r>
            <a:r>
              <a:rPr lang="zh-CN" altLang="zh-CN" dirty="0" smtClean="0">
                <a:solidFill>
                  <a:srgbClr val="000000"/>
                </a:solidFill>
                <a:ea typeface="宋体" panose="02010600030101010101" pitchFamily="2" charset="-122"/>
                <a:cs typeface="Times New Roman" panose="02020603050405020304" pitchFamily="18" charset="0"/>
              </a:rPr>
              <a:t>者</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competitive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有竞争力的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2.positive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宋体" panose="02010600030101010101" pitchFamily="2" charset="-122"/>
                <a:cs typeface="Times New Roman" panose="02020603050405020304" pitchFamily="18" charset="0"/>
              </a:rPr>
              <a:t>积极的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正面的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乐观的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肯定的</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positively    </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adv.</a:t>
            </a:r>
            <a:r>
              <a:rPr lang="zh-CN" altLang="zh-CN" dirty="0">
                <a:solidFill>
                  <a:srgbClr val="000000"/>
                </a:solidFill>
                <a:ea typeface="宋体" panose="02010600030101010101" pitchFamily="2" charset="-122"/>
                <a:cs typeface="Times New Roman" panose="02020603050405020304" pitchFamily="18" charset="0"/>
              </a:rPr>
              <a:t>积极地</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乐观地</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3.jog </a:t>
            </a:r>
            <a:r>
              <a:rPr lang="en-US" altLang="zh-CN" i="1" dirty="0">
                <a:solidFill>
                  <a:srgbClr val="000000"/>
                </a:solidFill>
                <a:ea typeface="宋体" panose="02010600030101010101" pitchFamily="2" charset="-122"/>
                <a:cs typeface="Times New Roman" panose="02020603050405020304" pitchFamily="18" charset="0"/>
              </a:rPr>
              <a:t>vi.&amp;</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慢跑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jogging</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n</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慢跑运动</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4900933" y="1340053"/>
            <a:ext cx="302034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4896941" y="1804151"/>
            <a:ext cx="3016924"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936501" y="1945317"/>
            <a:ext cx="273630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932508" y="2409415"/>
            <a:ext cx="2733207" cy="0"/>
          </a:xfrm>
          <a:prstGeom prst="line">
            <a:avLst/>
          </a:prstGeom>
        </p:spPr>
        <p:style>
          <a:lnRef idx="2">
            <a:schemeClr val="dk1"/>
          </a:lnRef>
          <a:fillRef idx="0">
            <a:schemeClr val="dk1"/>
          </a:fillRef>
          <a:effectRef idx="1">
            <a:schemeClr val="dk1"/>
          </a:effectRef>
          <a:fontRef idx="minor">
            <a:schemeClr val="tx1"/>
          </a:fontRef>
        </p:style>
      </p:cxnSp>
      <p:sp>
        <p:nvSpPr>
          <p:cNvPr id="11" name="矩形 10"/>
          <p:cNvSpPr/>
          <p:nvPr/>
        </p:nvSpPr>
        <p:spPr>
          <a:xfrm>
            <a:off x="936501" y="2521157"/>
            <a:ext cx="2736304"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932508" y="2985255"/>
            <a:ext cx="2733207"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913896" y="3695064"/>
            <a:ext cx="239886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909903" y="4159162"/>
            <a:ext cx="2396154"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3820814" y="4270865"/>
            <a:ext cx="215624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3816821" y="4734963"/>
            <a:ext cx="2153807"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2180860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5"/>
                                        </p:tgtEl>
                                      </p:cBhvr>
                                    </p:animEffect>
                                    <p:set>
                                      <p:cBhvr>
                                        <p:cTn id="22" dur="1" fill="hold">
                                          <p:stCondLst>
                                            <p:cond delay="499"/>
                                          </p:stCondLst>
                                        </p:cTn>
                                        <p:tgtEl>
                                          <p:spTgt spid="1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8"/>
                                        </p:tgtEl>
                                      </p:cBhvr>
                                    </p:animEffect>
                                    <p:set>
                                      <p:cBhvr>
                                        <p:cTn id="27"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1" grpId="0" animBg="1"/>
      <p:bldP spid="15" grpId="0" animBg="1"/>
      <p:bldP spid="1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98989"/>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(1)Once he makes up his </a:t>
            </a:r>
            <a:r>
              <a:rPr lang="en-US" altLang="zh-CN" dirty="0" err="1" smtClean="0">
                <a:solidFill>
                  <a:srgbClr val="000000"/>
                </a:solidFill>
                <a:ea typeface="宋体" panose="02010600030101010101" pitchFamily="2" charset="-122"/>
                <a:cs typeface="Times New Roman" panose="02020603050405020304" pitchFamily="18" charset="0"/>
              </a:rPr>
              <a:t>mind,it</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difficult for him to change.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他一旦下了决心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就很难改变。</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(2)Once you form a bad </a:t>
            </a:r>
            <a:r>
              <a:rPr lang="en-US" altLang="zh-CN" dirty="0" err="1" smtClean="0">
                <a:solidFill>
                  <a:srgbClr val="000000"/>
                </a:solidFill>
                <a:ea typeface="宋体" panose="02010600030101010101" pitchFamily="2" charset="-122"/>
                <a:cs typeface="Times New Roman" panose="02020603050405020304" pitchFamily="18" charset="0"/>
              </a:rPr>
              <a:t>habit,it</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not easy to get rid of it.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一旦养成了坏习惯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你就不容易改掉它。</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(3)All at once a good idea came to me.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我突然想到了一个好主意</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561064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405000"/>
            <a:ext cx="10807700" cy="4819781"/>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(4)You must leave the dangerous place at once.</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你必须马上离开这个危险的地方</a:t>
            </a:r>
            <a:r>
              <a:rPr lang="zh-CN" altLang="zh-CN" dirty="0" smtClean="0">
                <a:solidFill>
                  <a:srgbClr val="000000"/>
                </a:solidFill>
                <a:ea typeface="宋体" panose="02010600030101010101" pitchFamily="2" charset="-122"/>
                <a:cs typeface="Times New Roman" panose="02020603050405020304" pitchFamily="18" charset="0"/>
              </a:rPr>
              <a:t>。</a:t>
            </a:r>
            <a:endParaRPr lang="en-US" altLang="zh-CN" dirty="0" smtClean="0">
              <a:solidFill>
                <a:srgbClr val="000000"/>
              </a:solidFill>
              <a:ea typeface="宋体" panose="02010600030101010101" pitchFamily="2"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(5)We see each other once in a </a:t>
            </a:r>
            <a:r>
              <a:rPr lang="en-US" altLang="zh-CN" dirty="0" err="1">
                <a:solidFill>
                  <a:srgbClr val="000000"/>
                </a:solidFill>
                <a:ea typeface="宋体" panose="02010600030101010101" pitchFamily="2" charset="-122"/>
                <a:cs typeface="Times New Roman" panose="02020603050405020304" pitchFamily="18" charset="0"/>
              </a:rPr>
              <a:t>while,but</a:t>
            </a:r>
            <a:r>
              <a:rPr lang="en-US" altLang="zh-CN" dirty="0">
                <a:solidFill>
                  <a:srgbClr val="000000"/>
                </a:solidFill>
                <a:ea typeface="宋体" panose="02010600030101010101" pitchFamily="2" charset="-122"/>
                <a:cs typeface="Times New Roman" panose="02020603050405020304" pitchFamily="18" charset="0"/>
              </a:rPr>
              <a:t> not as often as we used to.</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我们偶尔见见面</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但不像以前那么频繁了。</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(6)Once upon a </a:t>
            </a:r>
            <a:r>
              <a:rPr lang="en-US" altLang="zh-CN" dirty="0" err="1">
                <a:solidFill>
                  <a:srgbClr val="000000"/>
                </a:solidFill>
                <a:ea typeface="宋体" panose="02010600030101010101" pitchFamily="2" charset="-122"/>
                <a:cs typeface="Times New Roman" panose="02020603050405020304" pitchFamily="18" charset="0"/>
              </a:rPr>
              <a:t>time,there</a:t>
            </a:r>
            <a:r>
              <a:rPr lang="en-US" altLang="zh-CN" dirty="0">
                <a:solidFill>
                  <a:srgbClr val="000000"/>
                </a:solidFill>
                <a:ea typeface="宋体" panose="02010600030101010101" pitchFamily="2" charset="-122"/>
                <a:cs typeface="Times New Roman" panose="02020603050405020304" pitchFamily="18" charset="0"/>
              </a:rPr>
              <a:t> lived an old king in the mountain.</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从前</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这座山上住着一位老国王。</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14533461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31689"/>
            <a:ext cx="10807700" cy="1195712"/>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学以致用</a:t>
            </a:r>
            <a:endParaRPr lang="en-US" altLang="zh-CN" dirty="0" smtClean="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smtClean="0">
                <a:solidFill>
                  <a:srgbClr val="000000"/>
                </a:solidFill>
                <a:latin typeface="Arial" panose="020B0604020202020204" pitchFamily="34" charset="0"/>
                <a:cs typeface="Times New Roman" panose="02020603050405020304" pitchFamily="18" charset="0"/>
              </a:rPr>
              <a:t>选</a:t>
            </a:r>
            <a:r>
              <a:rPr lang="zh-CN" altLang="zh-CN" dirty="0">
                <a:solidFill>
                  <a:srgbClr val="000000"/>
                </a:solidFill>
                <a:latin typeface="Arial" panose="020B0604020202020204" pitchFamily="34" charset="0"/>
                <a:cs typeface="Times New Roman" panose="02020603050405020304" pitchFamily="18" charset="0"/>
              </a:rPr>
              <a:t>词填空</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145926" y="1343197"/>
            <a:ext cx="11231735" cy="683264"/>
          </a:xfrm>
          <a:prstGeom prst="rect">
            <a:avLst/>
          </a:prstGeom>
          <a:ln>
            <a:solidFill>
              <a:schemeClr val="tx1"/>
            </a:solidFill>
          </a:ln>
        </p:spPr>
        <p:txBody>
          <a:bodyPr wrap="square">
            <a:spAutoFit/>
          </a:bodyPr>
          <a:lstStyle/>
          <a:p>
            <a:pPr>
              <a:lnSpc>
                <a:spcPct val="120000"/>
              </a:lnSpc>
              <a:spcAft>
                <a:spcPts val="0"/>
              </a:spcAft>
              <a:tabLst>
                <a:tab pos="1029335" algn="l"/>
                <a:tab pos="1850390" algn="l"/>
                <a:tab pos="2538095" algn="l"/>
                <a:tab pos="3221990" algn="l"/>
              </a:tabLst>
            </a:pPr>
            <a:r>
              <a:rPr lang="en-US" altLang="zh-CN" smtClean="0">
                <a:solidFill>
                  <a:srgbClr val="000000"/>
                </a:solidFill>
                <a:ea typeface="宋体" panose="02010600030101010101" pitchFamily="2" charset="-122"/>
                <a:cs typeface="Times New Roman" panose="02020603050405020304" pitchFamily="18" charset="0"/>
              </a:rPr>
              <a:t>at once</a:t>
            </a:r>
            <a:r>
              <a:rPr lang="zh-CN" altLang="zh-CN" smtClean="0">
                <a:solidFill>
                  <a:srgbClr val="000000"/>
                </a:solidFill>
                <a:ea typeface="宋体" panose="02010600030101010101" pitchFamily="2"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all at once</a:t>
            </a:r>
            <a:r>
              <a:rPr lang="zh-CN" altLang="zh-CN" smtClean="0">
                <a:solidFill>
                  <a:srgbClr val="000000"/>
                </a:solidFill>
                <a:ea typeface="宋体" panose="02010600030101010101" pitchFamily="2"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once in a while</a:t>
            </a:r>
            <a:r>
              <a:rPr lang="zh-CN" altLang="zh-CN" smtClean="0">
                <a:solidFill>
                  <a:srgbClr val="000000"/>
                </a:solidFill>
                <a:ea typeface="宋体" panose="02010600030101010101" pitchFamily="2"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once</a:t>
            </a:r>
            <a:r>
              <a:rPr lang="en-US" altLang="zh-CN" smtClean="0">
                <a:solidFill>
                  <a:srgbClr val="000000"/>
                </a:solidFill>
                <a:latin typeface="NEU-BZ-S92"/>
                <a:ea typeface="方正书宋_GBK" panose="03000509000000000000" pitchFamily="65" charset="-122"/>
                <a:cs typeface="Times New Roman" panose="02020603050405020304" pitchFamily="18" charset="0"/>
              </a:rPr>
              <a:t>  </a:t>
            </a:r>
            <a:r>
              <a:rPr lang="en-US" altLang="zh-CN" smtClean="0">
                <a:solidFill>
                  <a:srgbClr val="000000"/>
                </a:solidFill>
                <a:ea typeface="宋体" panose="02010600030101010101" pitchFamily="2" charset="-122"/>
                <a:cs typeface="Times New Roman" panose="02020603050405020304" pitchFamily="18" charset="0"/>
              </a:rPr>
              <a:t>once upon a time</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5" name="矩形 4"/>
          <p:cNvSpPr>
            <a:spLocks noChangeAspect="1"/>
          </p:cNvSpPr>
          <p:nvPr/>
        </p:nvSpPr>
        <p:spPr>
          <a:xfrm>
            <a:off x="361950" y="2106994"/>
            <a:ext cx="10807700" cy="3637919"/>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1)I</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ll </a:t>
            </a:r>
            <a:r>
              <a:rPr lang="en-US" altLang="zh-CN" dirty="0">
                <a:solidFill>
                  <a:srgbClr val="000000"/>
                </a:solidFill>
                <a:ea typeface="宋体" panose="02010600030101010101" pitchFamily="2" charset="-122"/>
                <a:cs typeface="Times New Roman" panose="02020603050405020304" pitchFamily="18" charset="0"/>
              </a:rPr>
              <a:t>leave for Beijing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once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Once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you </a:t>
            </a:r>
            <a:r>
              <a:rPr lang="en-US" altLang="zh-CN" dirty="0" err="1">
                <a:solidFill>
                  <a:srgbClr val="000000"/>
                </a:solidFill>
                <a:ea typeface="宋体" panose="02010600030101010101" pitchFamily="2" charset="-122"/>
                <a:cs typeface="Times New Roman" panose="02020603050405020304" pitchFamily="18" charset="0"/>
              </a:rPr>
              <a:t>begin,you</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can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stop the project.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(3)The Greens went to see a film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once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while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Once</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upon</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time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there was an old lady living in a small village.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(5)Just </a:t>
            </a:r>
            <a:r>
              <a:rPr lang="en-US" altLang="zh-CN" dirty="0" err="1">
                <a:solidFill>
                  <a:srgbClr val="000000"/>
                </a:solidFill>
                <a:ea typeface="宋体" panose="02010600030101010101" pitchFamily="2" charset="-122"/>
                <a:cs typeface="Times New Roman" panose="02020603050405020304" pitchFamily="18" charset="0"/>
              </a:rPr>
              <a:t>now,it</a:t>
            </a:r>
            <a:r>
              <a:rPr lang="en-US" altLang="zh-CN" dirty="0">
                <a:solidFill>
                  <a:srgbClr val="000000"/>
                </a:solidFill>
                <a:ea typeface="宋体" panose="02010600030101010101" pitchFamily="2" charset="-122"/>
                <a:cs typeface="Times New Roman" panose="02020603050405020304" pitchFamily="18" charset="0"/>
              </a:rPr>
              <a:t> was </a:t>
            </a:r>
            <a:r>
              <a:rPr lang="en-US" altLang="zh-CN" dirty="0" err="1">
                <a:solidFill>
                  <a:srgbClr val="000000"/>
                </a:solidFill>
                <a:ea typeface="宋体" panose="02010600030101010101" pitchFamily="2" charset="-122"/>
                <a:cs typeface="Times New Roman" panose="02020603050405020304" pitchFamily="18" charset="0"/>
              </a:rPr>
              <a:t>noisy,but</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all</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at</a:t>
            </a:r>
            <a:r>
              <a:rPr lang="en-US" altLang="zh-CN" dirty="0">
                <a:ea typeface="楷体" panose="02010609060101010101" pitchFamily="49"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once</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it became quiet</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6" name="矩形 5"/>
          <p:cNvSpPr/>
          <p:nvPr/>
        </p:nvSpPr>
        <p:spPr>
          <a:xfrm>
            <a:off x="4814423" y="2200282"/>
            <a:ext cx="2022989"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4810430" y="2664380"/>
            <a:ext cx="2020699"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1248559" y="2778319"/>
            <a:ext cx="1671892"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1244368" y="3242417"/>
            <a:ext cx="1669999"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6470359" y="3362067"/>
            <a:ext cx="324036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6466168" y="3826165"/>
            <a:ext cx="3236691"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1231539" y="3988418"/>
            <a:ext cx="3881426"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227348" y="4452516"/>
            <a:ext cx="3877031" cy="0"/>
          </a:xfrm>
          <a:prstGeom prst="line">
            <a:avLst/>
          </a:prstGeom>
        </p:spPr>
        <p:style>
          <a:lnRef idx="2">
            <a:schemeClr val="dk1"/>
          </a:lnRef>
          <a:fillRef idx="0">
            <a:schemeClr val="dk1"/>
          </a:fillRef>
          <a:effectRef idx="1">
            <a:schemeClr val="dk1"/>
          </a:effectRef>
          <a:fontRef idx="minor">
            <a:schemeClr val="tx1"/>
          </a:fontRef>
        </p:style>
      </p:cxnSp>
      <p:sp>
        <p:nvSpPr>
          <p:cNvPr id="15" name="矩形 14"/>
          <p:cNvSpPr/>
          <p:nvPr/>
        </p:nvSpPr>
        <p:spPr>
          <a:xfrm>
            <a:off x="5657210" y="5101643"/>
            <a:ext cx="2447817"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5653457" y="5565741"/>
            <a:ext cx="2445046"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059268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2"/>
                                        </p:tgtEl>
                                      </p:cBhvr>
                                    </p:animEffect>
                                    <p:set>
                                      <p:cBhvr>
                                        <p:cTn id="22" dur="1" fill="hold">
                                          <p:stCondLst>
                                            <p:cond delay="499"/>
                                          </p:stCondLst>
                                        </p:cTn>
                                        <p:tgtEl>
                                          <p:spTgt spid="1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横卷形 16"/>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随  堂  训  练</a:t>
            </a:r>
            <a:endParaRPr lang="zh-CN" altLang="zh-CN" sz="4000" dirty="0"/>
          </a:p>
        </p:txBody>
      </p:sp>
      <p:sp>
        <p:nvSpPr>
          <p:cNvPr id="2" name="矩形 1"/>
          <p:cNvSpPr>
            <a:spLocks noChangeAspect="1"/>
          </p:cNvSpPr>
          <p:nvPr/>
        </p:nvSpPr>
        <p:spPr>
          <a:xfrm>
            <a:off x="361950" y="1288064"/>
            <a:ext cx="10807700" cy="4819781"/>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一、单词拼写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1.When the music </a:t>
            </a:r>
            <a:r>
              <a:rPr lang="en-US" altLang="zh-CN" dirty="0" err="1">
                <a:solidFill>
                  <a:srgbClr val="000000"/>
                </a:solidFill>
                <a:ea typeface="宋体" panose="02010600030101010101" pitchFamily="2" charset="-122"/>
                <a:cs typeface="Times New Roman" panose="02020603050405020304" pitchFamily="18" charset="0"/>
              </a:rPr>
              <a:t>began,there</a:t>
            </a:r>
            <a:r>
              <a:rPr lang="en-US" altLang="zh-CN" dirty="0">
                <a:solidFill>
                  <a:srgbClr val="000000"/>
                </a:solidFill>
                <a:ea typeface="宋体" panose="02010600030101010101" pitchFamily="2" charset="-122"/>
                <a:cs typeface="Times New Roman" panose="02020603050405020304" pitchFamily="18" charset="0"/>
              </a:rPr>
              <a:t> was a(n</a:t>
            </a:r>
            <a:r>
              <a:rPr lang="en-US" altLang="zh-CN" dirty="0" smtClean="0">
                <a:solidFill>
                  <a:srgbClr val="000000"/>
                </a:solidFill>
                <a:ea typeface="宋体" panose="02010600030101010101" pitchFamily="2" charset="-122"/>
                <a:cs typeface="Times New Roman" panose="02020603050405020304" pitchFamily="18" charset="0"/>
              </a:rPr>
              <a:t>)_____________(</a:t>
            </a:r>
            <a:r>
              <a:rPr lang="zh-CN" altLang="zh-CN" dirty="0">
                <a:solidFill>
                  <a:srgbClr val="000000"/>
                </a:solidFill>
                <a:ea typeface="宋体" panose="02010600030101010101" pitchFamily="2" charset="-122"/>
                <a:cs typeface="Times New Roman" panose="02020603050405020304" pitchFamily="18" charset="0"/>
              </a:rPr>
              <a:t>观众</a:t>
            </a:r>
            <a:r>
              <a:rPr lang="en-US" altLang="zh-CN" dirty="0">
                <a:solidFill>
                  <a:srgbClr val="000000"/>
                </a:solidFill>
                <a:ea typeface="宋体" panose="02010600030101010101" pitchFamily="2" charset="-122"/>
                <a:cs typeface="Times New Roman" panose="02020603050405020304" pitchFamily="18" charset="0"/>
              </a:rPr>
              <a:t>) of 10,000 people.</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2.I would rather fail than </a:t>
            </a:r>
            <a:r>
              <a:rPr lang="en-US" altLang="zh-CN" dirty="0" smtClean="0">
                <a:solidFill>
                  <a:srgbClr val="000000"/>
                </a:solidFill>
                <a:ea typeface="宋体" panose="02010600030101010101" pitchFamily="2" charset="-122"/>
                <a:cs typeface="Times New Roman" panose="02020603050405020304" pitchFamily="18" charset="0"/>
              </a:rPr>
              <a:t>_______ (</a:t>
            </a:r>
            <a:r>
              <a:rPr lang="zh-CN" altLang="zh-CN" dirty="0">
                <a:solidFill>
                  <a:srgbClr val="000000"/>
                </a:solidFill>
                <a:ea typeface="宋体" panose="02010600030101010101" pitchFamily="2" charset="-122"/>
                <a:cs typeface="Times New Roman" panose="02020603050405020304" pitchFamily="18" charset="0"/>
              </a:rPr>
              <a:t>作弊</a:t>
            </a:r>
            <a:r>
              <a:rPr lang="en-US" altLang="zh-CN" dirty="0">
                <a:solidFill>
                  <a:srgbClr val="000000"/>
                </a:solidFill>
                <a:ea typeface="宋体" panose="02010600030101010101" pitchFamily="2" charset="-122"/>
                <a:cs typeface="Times New Roman" panose="02020603050405020304" pitchFamily="18" charset="0"/>
              </a:rPr>
              <a:t>) in the examination</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3.The </a:t>
            </a:r>
            <a:r>
              <a:rPr lang="en-US" altLang="zh-CN" dirty="0">
                <a:solidFill>
                  <a:srgbClr val="000000"/>
                </a:solidFill>
                <a:ea typeface="宋体" panose="02010600030101010101" pitchFamily="2" charset="-122"/>
                <a:cs typeface="Times New Roman" panose="02020603050405020304" pitchFamily="18" charset="0"/>
              </a:rPr>
              <a:t>two teams will </a:t>
            </a:r>
            <a:r>
              <a:rPr lang="en-US" altLang="zh-CN" dirty="0" smtClean="0">
                <a:solidFill>
                  <a:srgbClr val="000000"/>
                </a:solidFill>
                <a:ea typeface="宋体" panose="02010600030101010101" pitchFamily="2" charset="-122"/>
                <a:cs typeface="Times New Roman" panose="02020603050405020304" pitchFamily="18" charset="0"/>
              </a:rPr>
              <a:t>______________(</a:t>
            </a:r>
            <a:r>
              <a:rPr lang="zh-CN" altLang="zh-CN" dirty="0">
                <a:solidFill>
                  <a:srgbClr val="000000"/>
                </a:solidFill>
                <a:ea typeface="宋体" panose="02010600030101010101" pitchFamily="2" charset="-122"/>
                <a:cs typeface="Times New Roman" panose="02020603050405020304" pitchFamily="18" charset="0"/>
              </a:rPr>
              <a:t>竞争</a:t>
            </a:r>
            <a:r>
              <a:rPr lang="en-US" altLang="zh-CN" dirty="0">
                <a:solidFill>
                  <a:srgbClr val="000000"/>
                </a:solidFill>
                <a:ea typeface="宋体" panose="02010600030101010101" pitchFamily="2" charset="-122"/>
                <a:cs typeface="Times New Roman" panose="02020603050405020304" pitchFamily="18" charset="0"/>
              </a:rPr>
              <a:t>) for the championship</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4.You </a:t>
            </a:r>
            <a:r>
              <a:rPr lang="en-US" altLang="zh-CN" dirty="0" smtClean="0">
                <a:solidFill>
                  <a:srgbClr val="000000"/>
                </a:solidFill>
                <a:ea typeface="宋体" panose="02010600030101010101" pitchFamily="2" charset="-122"/>
                <a:cs typeface="Times New Roman" panose="02020603050405020304" pitchFamily="18" charset="0"/>
              </a:rPr>
              <a:t>mustn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make the same </a:t>
            </a:r>
            <a:r>
              <a:rPr lang="en-US" altLang="zh-CN" dirty="0" smtClean="0">
                <a:solidFill>
                  <a:srgbClr val="000000"/>
                </a:solidFill>
                <a:ea typeface="宋体" panose="02010600030101010101" pitchFamily="2" charset="-122"/>
                <a:cs typeface="Times New Roman" panose="02020603050405020304" pitchFamily="18" charset="0"/>
              </a:rPr>
              <a:t>_____________(</a:t>
            </a:r>
            <a:r>
              <a:rPr lang="zh-CN" altLang="zh-CN" dirty="0">
                <a:solidFill>
                  <a:srgbClr val="000000"/>
                </a:solidFill>
                <a:ea typeface="宋体" panose="02010600030101010101" pitchFamily="2" charset="-122"/>
                <a:cs typeface="Times New Roman" panose="02020603050405020304" pitchFamily="18" charset="0"/>
              </a:rPr>
              <a:t>差错</a:t>
            </a:r>
            <a:r>
              <a:rPr lang="en-US" altLang="zh-CN" dirty="0">
                <a:solidFill>
                  <a:srgbClr val="000000"/>
                </a:solidFill>
                <a:ea typeface="宋体" panose="02010600030101010101" pitchFamily="2" charset="-122"/>
                <a:cs typeface="Times New Roman" panose="02020603050405020304" pitchFamily="18" charset="0"/>
              </a:rPr>
              <a:t>) again</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5.Let</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_____________(</a:t>
            </a:r>
            <a:r>
              <a:rPr lang="zh-CN" altLang="zh-CN" dirty="0">
                <a:solidFill>
                  <a:srgbClr val="000000"/>
                </a:solidFill>
                <a:ea typeface="宋体" panose="02010600030101010101" pitchFamily="2" charset="-122"/>
                <a:cs typeface="Times New Roman" panose="02020603050405020304" pitchFamily="18" charset="0"/>
              </a:rPr>
              <a:t>慢跑</a:t>
            </a:r>
            <a:r>
              <a:rPr lang="en-US" altLang="zh-CN" dirty="0">
                <a:solidFill>
                  <a:srgbClr val="000000"/>
                </a:solidFill>
                <a:ea typeface="宋体" panose="02010600030101010101" pitchFamily="2" charset="-122"/>
                <a:cs typeface="Times New Roman" panose="02020603050405020304" pitchFamily="18" charset="0"/>
              </a:rPr>
              <a:t>) around the lake after supper</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7694743" y="1882445"/>
            <a:ext cx="1837362"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audience </a:t>
            </a:r>
            <a:endParaRPr lang="zh-CN" altLang="en-US" dirty="0"/>
          </a:p>
        </p:txBody>
      </p:sp>
      <p:sp>
        <p:nvSpPr>
          <p:cNvPr id="18" name="矩形 17"/>
          <p:cNvSpPr>
            <a:spLocks noChangeAspect="1"/>
          </p:cNvSpPr>
          <p:nvPr/>
        </p:nvSpPr>
        <p:spPr>
          <a:xfrm>
            <a:off x="5042120" y="3066243"/>
            <a:ext cx="1221809"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cheat </a:t>
            </a:r>
            <a:endParaRPr lang="zh-CN" altLang="en-US" dirty="0"/>
          </a:p>
        </p:txBody>
      </p:sp>
      <p:sp>
        <p:nvSpPr>
          <p:cNvPr id="19" name="矩形 18"/>
          <p:cNvSpPr>
            <a:spLocks noChangeAspect="1"/>
          </p:cNvSpPr>
          <p:nvPr/>
        </p:nvSpPr>
        <p:spPr>
          <a:xfrm>
            <a:off x="4663118" y="3648018"/>
            <a:ext cx="1745991"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compete </a:t>
            </a:r>
            <a:endParaRPr lang="zh-CN" altLang="en-US" dirty="0"/>
          </a:p>
        </p:txBody>
      </p:sp>
      <p:sp>
        <p:nvSpPr>
          <p:cNvPr id="20" name="矩形 19"/>
          <p:cNvSpPr>
            <a:spLocks noChangeAspect="1"/>
          </p:cNvSpPr>
          <p:nvPr/>
        </p:nvSpPr>
        <p:spPr>
          <a:xfrm>
            <a:off x="6409109" y="4824263"/>
            <a:ext cx="1208536"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error </a:t>
            </a:r>
            <a:endParaRPr lang="zh-CN" altLang="en-US" dirty="0"/>
          </a:p>
        </p:txBody>
      </p:sp>
      <p:sp>
        <p:nvSpPr>
          <p:cNvPr id="21" name="矩形 20"/>
          <p:cNvSpPr>
            <a:spLocks noChangeAspect="1"/>
          </p:cNvSpPr>
          <p:nvPr/>
        </p:nvSpPr>
        <p:spPr>
          <a:xfrm>
            <a:off x="2872210" y="5400327"/>
            <a:ext cx="833883"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jog </a:t>
            </a:r>
            <a:endParaRPr lang="zh-CN" altLang="en-US" dirty="0"/>
          </a:p>
        </p:txBody>
      </p:sp>
    </p:spTree>
    <p:extLst>
      <p:ext uri="{BB962C8B-B14F-4D97-AF65-F5344CB8AC3E}">
        <p14:creationId xmlns:p14="http://schemas.microsoft.com/office/powerpoint/2010/main" val="3795072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randombar(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19" grpId="0"/>
      <p:bldP spid="20" grpId="0"/>
      <p:bldP spid="2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647799"/>
            <a:ext cx="10807700" cy="4228850"/>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6.Every year two ______________(</a:t>
            </a:r>
            <a:r>
              <a:rPr lang="zh-CN" altLang="zh-CN" dirty="0">
                <a:solidFill>
                  <a:srgbClr val="000000"/>
                </a:solidFill>
                <a:ea typeface="宋体" panose="02010600030101010101" pitchFamily="2" charset="-122"/>
                <a:cs typeface="Times New Roman" panose="02020603050405020304" pitchFamily="18" charset="0"/>
              </a:rPr>
              <a:t>一百万</a:t>
            </a:r>
            <a:r>
              <a:rPr lang="en-US" altLang="zh-CN" dirty="0">
                <a:solidFill>
                  <a:srgbClr val="000000"/>
                </a:solidFill>
                <a:ea typeface="宋体" panose="02010600030101010101" pitchFamily="2" charset="-122"/>
                <a:cs typeface="Times New Roman" panose="02020603050405020304" pitchFamily="18" charset="0"/>
              </a:rPr>
              <a:t>) cars are sold.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7.It has ______________(</a:t>
            </a:r>
            <a:r>
              <a:rPr lang="zh-CN" altLang="zh-CN" dirty="0">
                <a:solidFill>
                  <a:srgbClr val="000000"/>
                </a:solidFill>
                <a:ea typeface="宋体" panose="02010600030101010101" pitchFamily="2" charset="-122"/>
                <a:cs typeface="Times New Roman" panose="02020603050405020304" pitchFamily="18" charset="0"/>
              </a:rPr>
              <a:t>积极的</a:t>
            </a:r>
            <a:r>
              <a:rPr lang="en-US" altLang="zh-CN" dirty="0">
                <a:solidFill>
                  <a:srgbClr val="000000"/>
                </a:solidFill>
                <a:ea typeface="宋体" panose="02010600030101010101" pitchFamily="2" charset="-122"/>
                <a:cs typeface="Times New Roman" panose="02020603050405020304" pitchFamily="18" charset="0"/>
              </a:rPr>
              <a:t>) effects on our lives.</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8.Although </a:t>
            </a:r>
            <a:r>
              <a:rPr lang="en-US" altLang="zh-CN" dirty="0" smtClean="0">
                <a:solidFill>
                  <a:srgbClr val="000000"/>
                </a:solidFill>
                <a:ea typeface="宋体" panose="02010600030101010101" pitchFamily="2" charset="-122"/>
                <a:cs typeface="Times New Roman" panose="02020603050405020304" pitchFamily="18" charset="0"/>
              </a:rPr>
              <a:t>you</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on a ______________(</a:t>
            </a:r>
            <a:r>
              <a:rPr lang="zh-CN" altLang="zh-CN" dirty="0">
                <a:solidFill>
                  <a:srgbClr val="000000"/>
                </a:solidFill>
                <a:ea typeface="宋体" panose="02010600030101010101" pitchFamily="2" charset="-122"/>
                <a:cs typeface="Times New Roman" panose="02020603050405020304" pitchFamily="18" charset="0"/>
              </a:rPr>
              <a:t>节食</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you</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re </a:t>
            </a:r>
            <a:r>
              <a:rPr lang="en-US" altLang="zh-CN" dirty="0">
                <a:solidFill>
                  <a:srgbClr val="000000"/>
                </a:solidFill>
                <a:ea typeface="宋体" panose="02010600030101010101" pitchFamily="2" charset="-122"/>
                <a:cs typeface="Times New Roman" panose="02020603050405020304" pitchFamily="18" charset="0"/>
              </a:rPr>
              <a:t>not fat at all.</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9.She eats less in order to keep ______________(</a:t>
            </a:r>
            <a:r>
              <a:rPr lang="zh-CN" altLang="zh-CN" dirty="0">
                <a:solidFill>
                  <a:srgbClr val="000000"/>
                </a:solidFill>
                <a:ea typeface="宋体" panose="02010600030101010101" pitchFamily="2" charset="-122"/>
                <a:cs typeface="Times New Roman" panose="02020603050405020304" pitchFamily="18" charset="0"/>
              </a:rPr>
              <a:t>苗条的</a:t>
            </a:r>
            <a:r>
              <a:rPr lang="en-US" altLang="zh-CN" dirty="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10.Carol has been under a lot of ______________(</a:t>
            </a:r>
            <a:r>
              <a:rPr lang="zh-CN" altLang="zh-CN" dirty="0">
                <a:solidFill>
                  <a:srgbClr val="000000"/>
                </a:solidFill>
                <a:ea typeface="宋体" panose="02010600030101010101" pitchFamily="2" charset="-122"/>
                <a:cs typeface="Times New Roman" panose="02020603050405020304" pitchFamily="18" charset="0"/>
              </a:rPr>
              <a:t>压力</a:t>
            </a:r>
            <a:r>
              <a:rPr lang="en-US" altLang="zh-CN" dirty="0">
                <a:solidFill>
                  <a:srgbClr val="000000"/>
                </a:solidFill>
                <a:ea typeface="宋体" panose="02010600030101010101" pitchFamily="2" charset="-122"/>
                <a:cs typeface="Times New Roman" panose="02020603050405020304" pitchFamily="18" charset="0"/>
              </a:rPr>
              <a:t>) recently.</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4032845" y="719807"/>
            <a:ext cx="1414170" cy="584775"/>
          </a:xfrm>
          <a:prstGeom prst="rect">
            <a:avLst/>
          </a:prstGeom>
        </p:spPr>
        <p:txBody>
          <a:bodyPr wrap="none">
            <a:spAutoFit/>
          </a:bodyPr>
          <a:lstStyle/>
          <a:p>
            <a:r>
              <a:rPr lang="en-US" altLang="zh-CN" dirty="0">
                <a:ea typeface="宋体" panose="02010600030101010101" pitchFamily="2" charset="-122"/>
              </a:rPr>
              <a:t>million</a:t>
            </a:r>
            <a:endParaRPr lang="zh-CN" altLang="en-US" dirty="0"/>
          </a:p>
        </p:txBody>
      </p:sp>
      <p:sp>
        <p:nvSpPr>
          <p:cNvPr id="5" name="矩形 4"/>
          <p:cNvSpPr>
            <a:spLocks noChangeAspect="1"/>
          </p:cNvSpPr>
          <p:nvPr/>
        </p:nvSpPr>
        <p:spPr>
          <a:xfrm>
            <a:off x="2304653" y="1223863"/>
            <a:ext cx="1632178"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positive </a:t>
            </a:r>
            <a:endParaRPr lang="zh-CN" altLang="en-US" dirty="0"/>
          </a:p>
        </p:txBody>
      </p:sp>
      <p:sp>
        <p:nvSpPr>
          <p:cNvPr id="6" name="矩形 5"/>
          <p:cNvSpPr>
            <a:spLocks noChangeAspect="1"/>
          </p:cNvSpPr>
          <p:nvPr/>
        </p:nvSpPr>
        <p:spPr>
          <a:xfrm>
            <a:off x="5617021" y="1845064"/>
            <a:ext cx="94769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diet </a:t>
            </a:r>
            <a:endParaRPr lang="zh-CN" altLang="en-US" dirty="0"/>
          </a:p>
        </p:txBody>
      </p:sp>
      <p:sp>
        <p:nvSpPr>
          <p:cNvPr id="7" name="矩形 6"/>
          <p:cNvSpPr>
            <a:spLocks noChangeAspect="1"/>
          </p:cNvSpPr>
          <p:nvPr/>
        </p:nvSpPr>
        <p:spPr>
          <a:xfrm>
            <a:off x="6625133" y="3024063"/>
            <a:ext cx="1016625"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slim </a:t>
            </a:r>
            <a:endParaRPr lang="zh-CN" altLang="en-US" dirty="0"/>
          </a:p>
        </p:txBody>
      </p:sp>
      <p:sp>
        <p:nvSpPr>
          <p:cNvPr id="8" name="矩形 7"/>
          <p:cNvSpPr>
            <a:spLocks noChangeAspect="1"/>
          </p:cNvSpPr>
          <p:nvPr/>
        </p:nvSpPr>
        <p:spPr>
          <a:xfrm>
            <a:off x="6769149" y="3616488"/>
            <a:ext cx="1262461"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stress </a:t>
            </a:r>
            <a:endParaRPr lang="zh-CN" altLang="en-US" dirty="0"/>
          </a:p>
        </p:txBody>
      </p:sp>
    </p:spTree>
    <p:extLst>
      <p:ext uri="{BB962C8B-B14F-4D97-AF65-F5344CB8AC3E}">
        <p14:creationId xmlns:p14="http://schemas.microsoft.com/office/powerpoint/2010/main" val="38213030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70824"/>
            <a:ext cx="2770310" cy="683264"/>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二、选词</a:t>
            </a:r>
            <a:r>
              <a:rPr lang="zh-CN" altLang="zh-CN" dirty="0" smtClean="0">
                <a:solidFill>
                  <a:srgbClr val="000000"/>
                </a:solidFill>
                <a:latin typeface="Arial" panose="020B0604020202020204" pitchFamily="34" charset="0"/>
                <a:cs typeface="Times New Roman" panose="02020603050405020304" pitchFamily="18" charset="0"/>
              </a:rPr>
              <a:t>填空</a:t>
            </a:r>
            <a:r>
              <a:rPr lang="en-US" altLang="zh-CN" dirty="0" smtClean="0">
                <a:solidFill>
                  <a:srgbClr val="000000"/>
                </a:solidFill>
                <a:latin typeface="Arial" panose="020B0604020202020204" pitchFamily="34" charset="0"/>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9" name="矩形 8"/>
          <p:cNvSpPr>
            <a:spLocks noChangeAspect="1"/>
          </p:cNvSpPr>
          <p:nvPr/>
        </p:nvSpPr>
        <p:spPr>
          <a:xfrm>
            <a:off x="361950" y="854088"/>
            <a:ext cx="10807700" cy="1808572"/>
          </a:xfrm>
          <a:prstGeom prst="rect">
            <a:avLst/>
          </a:prstGeom>
          <a:ln>
            <a:solidFill>
              <a:schemeClr val="tx1"/>
            </a:solidFill>
          </a:ln>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go on a diet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pretend to be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make sense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make a difference</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rather than</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add...to...</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now and then</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be positive about</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millions of</a:t>
            </a:r>
            <a:r>
              <a:rPr lang="zh-CN" altLang="zh-CN" dirty="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compete for</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
        <p:nvSpPr>
          <p:cNvPr id="10" name="矩形 9"/>
          <p:cNvSpPr>
            <a:spLocks noChangeAspect="1"/>
          </p:cNvSpPr>
          <p:nvPr/>
        </p:nvSpPr>
        <p:spPr>
          <a:xfrm>
            <a:off x="361950" y="2713379"/>
            <a:ext cx="10807700" cy="3046988"/>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1.The parents should be responsible for it </a:t>
            </a:r>
            <a:r>
              <a:rPr lang="en-US" altLang="zh-CN" dirty="0" smtClean="0">
                <a:solidFill>
                  <a:srgbClr val="000000"/>
                </a:solidFill>
                <a:ea typeface="宋体" panose="02010600030101010101" pitchFamily="2" charset="-122"/>
                <a:cs typeface="Times New Roman" panose="02020603050405020304" pitchFamily="18" charset="0"/>
              </a:rPr>
              <a:t>______________ the </a:t>
            </a:r>
            <a:r>
              <a:rPr lang="en-US" altLang="zh-CN" dirty="0">
                <a:solidFill>
                  <a:srgbClr val="000000"/>
                </a:solidFill>
                <a:ea typeface="宋体" panose="02010600030101010101" pitchFamily="2" charset="-122"/>
                <a:cs typeface="Times New Roman" panose="02020603050405020304" pitchFamily="18" charset="0"/>
              </a:rPr>
              <a:t>children.</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2.Actually,the naughty boy </a:t>
            </a:r>
            <a:r>
              <a:rPr lang="en-US" altLang="zh-CN" dirty="0" smtClean="0">
                <a:solidFill>
                  <a:srgbClr val="000000"/>
                </a:solidFill>
                <a:ea typeface="宋体" panose="02010600030101010101" pitchFamily="2" charset="-122"/>
                <a:cs typeface="Times New Roman" panose="02020603050405020304" pitchFamily="18" charset="0"/>
              </a:rPr>
              <a:t>______________sick </a:t>
            </a:r>
            <a:r>
              <a:rPr lang="en-US" altLang="zh-CN" dirty="0">
                <a:solidFill>
                  <a:srgbClr val="000000"/>
                </a:solidFill>
                <a:ea typeface="宋体" panose="02010600030101010101" pitchFamily="2" charset="-122"/>
                <a:cs typeface="Times New Roman" panose="02020603050405020304" pitchFamily="18" charset="0"/>
              </a:rPr>
              <a:t>just now.</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3.We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d </a:t>
            </a:r>
            <a:r>
              <a:rPr lang="en-US" altLang="zh-CN" dirty="0">
                <a:solidFill>
                  <a:srgbClr val="000000"/>
                </a:solidFill>
                <a:ea typeface="宋体" panose="02010600030101010101" pitchFamily="2" charset="-122"/>
                <a:cs typeface="Times New Roman" panose="02020603050405020304" pitchFamily="18" charset="0"/>
              </a:rPr>
              <a:t>meet before—I </a:t>
            </a:r>
            <a:r>
              <a:rPr lang="en-US" altLang="zh-CN" dirty="0" smtClean="0">
                <a:solidFill>
                  <a:srgbClr val="000000"/>
                </a:solidFill>
                <a:ea typeface="宋体" panose="02010600030101010101" pitchFamily="2" charset="-122"/>
                <a:cs typeface="Times New Roman" panose="02020603050405020304" pitchFamily="18" charset="0"/>
              </a:rPr>
              <a:t>______________________</a:t>
            </a:r>
            <a:r>
              <a:rPr lang="en-US" altLang="zh-CN" dirty="0">
                <a:solidFill>
                  <a:srgbClr val="000000"/>
                </a:solidFill>
                <a:ea typeface="宋体" panose="02010600030101010101" pitchFamily="2" charset="-122"/>
                <a:cs typeface="Times New Roman" panose="02020603050405020304" pitchFamily="18" charset="0"/>
              </a:rPr>
              <a:t>that.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4.I like to go to the library </a:t>
            </a:r>
            <a:r>
              <a:rPr lang="en-US" altLang="zh-CN" dirty="0" smtClean="0">
                <a:solidFill>
                  <a:srgbClr val="000000"/>
                </a:solidFill>
                <a:ea typeface="宋体" panose="02010600030101010101" pitchFamily="2" charset="-122"/>
                <a:cs typeface="Times New Roman" panose="02020603050405020304" pitchFamily="18" charset="0"/>
              </a:rPr>
              <a:t>_________________________.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1" name="矩形 10"/>
          <p:cNvSpPr>
            <a:spLocks noChangeAspect="1"/>
          </p:cNvSpPr>
          <p:nvPr/>
        </p:nvSpPr>
        <p:spPr>
          <a:xfrm>
            <a:off x="7931787" y="2752392"/>
            <a:ext cx="2296398" cy="631711"/>
          </a:xfrm>
          <a:prstGeom prst="rect">
            <a:avLst/>
          </a:prstGeom>
        </p:spPr>
        <p:txBody>
          <a:bodyPr wrap="none">
            <a:spAutoFit/>
          </a:bodyPr>
          <a:lstStyle/>
          <a:p>
            <a:pPr>
              <a:lnSpc>
                <a:spcPct val="120000"/>
              </a:lnSpc>
            </a:pPr>
            <a:r>
              <a:rPr lang="en-US" altLang="zh-CN" dirty="0">
                <a:ea typeface="宋体" panose="02010600030101010101" pitchFamily="2" charset="-122"/>
              </a:rPr>
              <a:t>rather </a:t>
            </a:r>
            <a:r>
              <a:rPr lang="en-US" altLang="zh-CN" dirty="0" smtClean="0">
                <a:ea typeface="宋体" panose="02010600030101010101" pitchFamily="2" charset="-122"/>
              </a:rPr>
              <a:t>than </a:t>
            </a:r>
            <a:endParaRPr lang="zh-CN" altLang="en-US" dirty="0"/>
          </a:p>
        </p:txBody>
      </p:sp>
      <p:sp>
        <p:nvSpPr>
          <p:cNvPr id="12" name="矩形 11"/>
          <p:cNvSpPr>
            <a:spLocks noChangeAspect="1"/>
          </p:cNvSpPr>
          <p:nvPr/>
        </p:nvSpPr>
        <p:spPr>
          <a:xfrm>
            <a:off x="5112965" y="3909991"/>
            <a:ext cx="3014543" cy="683264"/>
          </a:xfrm>
          <a:prstGeom prst="rect">
            <a:avLst/>
          </a:prstGeom>
        </p:spPr>
        <p:txBody>
          <a:bodyPr wrap="none">
            <a:spAutoFit/>
          </a:bodyPr>
          <a:lstStyle/>
          <a:p>
            <a:pPr>
              <a:lnSpc>
                <a:spcPct val="120000"/>
              </a:lnSpc>
            </a:pPr>
            <a:r>
              <a:rPr lang="en-US" altLang="zh-CN" dirty="0">
                <a:ea typeface="宋体" panose="02010600030101010101" pitchFamily="2" charset="-122"/>
              </a:rPr>
              <a:t>pretended to </a:t>
            </a:r>
            <a:r>
              <a:rPr lang="en-US" altLang="zh-CN" dirty="0" smtClean="0">
                <a:ea typeface="宋体" panose="02010600030101010101" pitchFamily="2" charset="-122"/>
              </a:rPr>
              <a:t>be </a:t>
            </a:r>
            <a:endParaRPr lang="zh-CN" altLang="en-US" dirty="0"/>
          </a:p>
        </p:txBody>
      </p:sp>
      <p:sp>
        <p:nvSpPr>
          <p:cNvPr id="13" name="矩形 12"/>
          <p:cNvSpPr>
            <a:spLocks noChangeAspect="1"/>
          </p:cNvSpPr>
          <p:nvPr/>
        </p:nvSpPr>
        <p:spPr>
          <a:xfrm>
            <a:off x="5256981" y="4493547"/>
            <a:ext cx="3385863" cy="683264"/>
          </a:xfrm>
          <a:prstGeom prst="rect">
            <a:avLst/>
          </a:prstGeom>
        </p:spPr>
        <p:txBody>
          <a:bodyPr wrap="none">
            <a:spAutoFit/>
          </a:bodyPr>
          <a:lstStyle/>
          <a:p>
            <a:pPr>
              <a:lnSpc>
                <a:spcPct val="120000"/>
              </a:lnSpc>
            </a:pPr>
            <a:r>
              <a:rPr lang="en-US" altLang="zh-CN" dirty="0">
                <a:ea typeface="宋体" panose="02010600030101010101" pitchFamily="2" charset="-122"/>
              </a:rPr>
              <a:t>am positive </a:t>
            </a:r>
            <a:r>
              <a:rPr lang="en-US" altLang="zh-CN" dirty="0" smtClean="0">
                <a:ea typeface="宋体" panose="02010600030101010101" pitchFamily="2" charset="-122"/>
              </a:rPr>
              <a:t>about </a:t>
            </a:r>
            <a:endParaRPr lang="zh-CN" altLang="en-US" dirty="0"/>
          </a:p>
        </p:txBody>
      </p:sp>
      <p:sp>
        <p:nvSpPr>
          <p:cNvPr id="14" name="矩形 13"/>
          <p:cNvSpPr>
            <a:spLocks noChangeAspect="1"/>
          </p:cNvSpPr>
          <p:nvPr/>
        </p:nvSpPr>
        <p:spPr>
          <a:xfrm>
            <a:off x="5986348" y="5085583"/>
            <a:ext cx="2656496" cy="683264"/>
          </a:xfrm>
          <a:prstGeom prst="rect">
            <a:avLst/>
          </a:prstGeom>
        </p:spPr>
        <p:txBody>
          <a:bodyPr wrap="none">
            <a:spAutoFit/>
          </a:bodyPr>
          <a:lstStyle/>
          <a:p>
            <a:pPr>
              <a:lnSpc>
                <a:spcPct val="120000"/>
              </a:lnSpc>
            </a:pPr>
            <a:r>
              <a:rPr lang="en-US" altLang="zh-CN" dirty="0">
                <a:ea typeface="宋体" panose="02010600030101010101" pitchFamily="2" charset="-122"/>
              </a:rPr>
              <a:t>now and </a:t>
            </a:r>
            <a:r>
              <a:rPr lang="en-US" altLang="zh-CN" dirty="0" smtClean="0">
                <a:ea typeface="宋体" panose="02010600030101010101" pitchFamily="2" charset="-122"/>
              </a:rPr>
              <a:t>then </a:t>
            </a:r>
            <a:endParaRPr lang="zh-CN" altLang="en-US" dirty="0"/>
          </a:p>
        </p:txBody>
      </p:sp>
    </p:spTree>
    <p:extLst>
      <p:ext uri="{BB962C8B-B14F-4D97-AF65-F5344CB8AC3E}">
        <p14:creationId xmlns:p14="http://schemas.microsoft.com/office/powerpoint/2010/main" val="41575035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43743"/>
            <a:ext cx="10807700" cy="6001643"/>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5</a:t>
            </a:r>
            <a:r>
              <a:rPr lang="en-US" altLang="zh-CN" dirty="0" smtClean="0">
                <a:solidFill>
                  <a:srgbClr val="000000"/>
                </a:solidFill>
                <a:ea typeface="宋体" panose="02010600030101010101" pitchFamily="2" charset="-122"/>
                <a:cs typeface="Times New Roman" panose="02020603050405020304" pitchFamily="18" charset="0"/>
              </a:rPr>
              <a:t>._______________ </a:t>
            </a:r>
            <a:r>
              <a:rPr lang="en-US" altLang="zh-CN" dirty="0">
                <a:solidFill>
                  <a:srgbClr val="000000"/>
                </a:solidFill>
                <a:ea typeface="宋体" panose="02010600030101010101" pitchFamily="2" charset="-122"/>
                <a:cs typeface="Times New Roman" panose="02020603050405020304" pitchFamily="18" charset="0"/>
              </a:rPr>
              <a:t>dollars is spent in treating this kind of disease every year.</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6.What they had done </a:t>
            </a:r>
            <a:r>
              <a:rPr lang="en-US" altLang="zh-CN" dirty="0" smtClean="0">
                <a:solidFill>
                  <a:srgbClr val="000000"/>
                </a:solidFill>
                <a:ea typeface="宋体" panose="02010600030101010101" pitchFamily="2" charset="-122"/>
                <a:cs typeface="Times New Roman" panose="02020603050405020304" pitchFamily="18" charset="0"/>
              </a:rPr>
              <a:t>___________</a:t>
            </a:r>
            <a:r>
              <a:rPr lang="en-US" altLang="zh-CN" dirty="0">
                <a:solidFill>
                  <a:srgbClr val="000000"/>
                </a:solidFill>
                <a:ea typeface="宋体" panose="02010600030101010101" pitchFamily="2" charset="-122"/>
                <a:cs typeface="Times New Roman" panose="02020603050405020304" pitchFamily="18" charset="0"/>
              </a:rPr>
              <a:t>____</a:t>
            </a:r>
            <a:r>
              <a:rPr lang="en-US" altLang="zh-CN" dirty="0" smtClean="0">
                <a:solidFill>
                  <a:srgbClr val="000000"/>
                </a:solidFill>
                <a:ea typeface="宋体" panose="02010600030101010101" pitchFamily="2" charset="-122"/>
                <a:cs typeface="Times New Roman" panose="02020603050405020304" pitchFamily="18" charset="0"/>
              </a:rPr>
              <a:t>___to </a:t>
            </a:r>
            <a:r>
              <a:rPr lang="en-US" altLang="zh-CN" dirty="0">
                <a:solidFill>
                  <a:srgbClr val="000000"/>
                </a:solidFill>
                <a:ea typeface="宋体" panose="02010600030101010101" pitchFamily="2" charset="-122"/>
                <a:cs typeface="Times New Roman" panose="02020603050405020304" pitchFamily="18" charset="0"/>
              </a:rPr>
              <a:t>our world.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7.It just </a:t>
            </a:r>
            <a:r>
              <a:rPr lang="en-US" altLang="zh-CN" dirty="0" smtClean="0">
                <a:solidFill>
                  <a:srgbClr val="000000"/>
                </a:solidFill>
                <a:ea typeface="宋体" panose="02010600030101010101" pitchFamily="2" charset="-122"/>
                <a:cs typeface="Times New Roman" panose="02020603050405020304" pitchFamily="18" charset="0"/>
              </a:rPr>
              <a:t>doesn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______________.</a:t>
            </a:r>
            <a:r>
              <a:rPr lang="en-US" altLang="zh-CN" dirty="0">
                <a:solidFill>
                  <a:srgbClr val="000000"/>
                </a:solidFill>
                <a:ea typeface="宋体" panose="02010600030101010101" pitchFamily="2" charset="-122"/>
                <a:cs typeface="Times New Roman" panose="02020603050405020304" pitchFamily="18" charset="0"/>
              </a:rPr>
              <a:t>Why could she do such a thing?</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8.All the players taking part in the sports meeting </a:t>
            </a:r>
            <a:r>
              <a:rPr lang="en-US" altLang="zh-CN" dirty="0" smtClean="0">
                <a:solidFill>
                  <a:srgbClr val="000000"/>
                </a:solidFill>
                <a:ea typeface="宋体" panose="02010600030101010101" pitchFamily="2" charset="-122"/>
                <a:cs typeface="Times New Roman" panose="02020603050405020304" pitchFamily="18" charset="0"/>
              </a:rPr>
              <a:t>________</a:t>
            </a:r>
            <a:r>
              <a:rPr lang="en-US" altLang="zh-CN" dirty="0">
                <a:solidFill>
                  <a:srgbClr val="000000"/>
                </a:solidFill>
                <a:ea typeface="宋体" panose="02010600030101010101" pitchFamily="2" charset="-122"/>
                <a:cs typeface="Times New Roman" panose="02020603050405020304" pitchFamily="18" charset="0"/>
              </a:rPr>
              <a:t>__</a:t>
            </a:r>
            <a:r>
              <a:rPr lang="en-US" altLang="zh-CN" dirty="0" smtClean="0">
                <a:solidFill>
                  <a:srgbClr val="000000"/>
                </a:solidFill>
                <a:ea typeface="宋体" panose="02010600030101010101" pitchFamily="2" charset="-122"/>
                <a:cs typeface="Times New Roman" panose="02020603050405020304" pitchFamily="18" charset="0"/>
              </a:rPr>
              <a:t>_____ the </a:t>
            </a:r>
            <a:r>
              <a:rPr lang="en-US" altLang="zh-CN" dirty="0">
                <a:solidFill>
                  <a:srgbClr val="000000"/>
                </a:solidFill>
                <a:ea typeface="宋体" panose="02010600030101010101" pitchFamily="2" charset="-122"/>
                <a:cs typeface="Times New Roman" panose="02020603050405020304" pitchFamily="18" charset="0"/>
              </a:rPr>
              <a:t>gold medal yesterday.</a:t>
            </a:r>
            <a:r>
              <a:rPr lang="en-US" altLang="zh-CN" dirty="0">
                <a:solidFill>
                  <a:srgbClr val="000000"/>
                </a:solidFill>
                <a:latin typeface="宋体" panose="02010600030101010101" pitchFamily="2" charset="-122"/>
                <a:ea typeface="NEU-BZ-S92" panose="02020503000000020003" pitchFamily="18" charset="-122"/>
                <a:cs typeface="Times New Roman" panose="02020603050405020304" pitchFamily="18" charset="0"/>
              </a:rPr>
              <a:t> </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9.You needn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_________________.</a:t>
            </a:r>
            <a:r>
              <a:rPr lang="en-US" altLang="zh-CN" dirty="0">
                <a:solidFill>
                  <a:srgbClr val="000000"/>
                </a:solidFill>
                <a:ea typeface="宋体" panose="02010600030101010101" pitchFamily="2" charset="-122"/>
                <a:cs typeface="Times New Roman" panose="02020603050405020304" pitchFamily="18" charset="0"/>
              </a:rPr>
              <a:t>You look slim and fit.</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10</a:t>
            </a:r>
            <a:r>
              <a:rPr lang="en-US" altLang="zh-CN" dirty="0" smtClean="0">
                <a:solidFill>
                  <a:srgbClr val="000000"/>
                </a:solidFill>
                <a:ea typeface="宋体" panose="02010600030101010101" pitchFamily="2" charset="-122"/>
                <a:cs typeface="Times New Roman" panose="02020603050405020304" pitchFamily="18" charset="0"/>
              </a:rPr>
              <a:t>._____________ </a:t>
            </a:r>
            <a:r>
              <a:rPr lang="en-US" altLang="zh-CN" dirty="0">
                <a:solidFill>
                  <a:srgbClr val="000000"/>
                </a:solidFill>
                <a:ea typeface="宋体" panose="02010600030101010101" pitchFamily="2" charset="-122"/>
                <a:cs typeface="Times New Roman" panose="02020603050405020304" pitchFamily="18" charset="0"/>
              </a:rPr>
              <a:t>some wood </a:t>
            </a:r>
            <a:r>
              <a:rPr lang="en-US" altLang="zh-CN" dirty="0" smtClean="0">
                <a:solidFill>
                  <a:srgbClr val="000000"/>
                </a:solidFill>
                <a:ea typeface="宋体" panose="02010600030101010101" pitchFamily="2" charset="-122"/>
                <a:cs typeface="Times New Roman" panose="02020603050405020304" pitchFamily="18" charset="0"/>
              </a:rPr>
              <a:t>____________</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err="1">
                <a:solidFill>
                  <a:srgbClr val="000000"/>
                </a:solidFill>
                <a:ea typeface="宋体" panose="02010600030101010101" pitchFamily="2" charset="-122"/>
                <a:cs typeface="Times New Roman" panose="02020603050405020304" pitchFamily="18" charset="0"/>
              </a:rPr>
              <a:t>fire,please</a:t>
            </a:r>
            <a:r>
              <a:rPr lang="en-US" altLang="zh-CN" dirty="0" smtClean="0">
                <a:solidFill>
                  <a:srgbClr val="000000"/>
                </a:solidFill>
                <a:ea typeface="宋体" panose="02010600030101010101" pitchFamily="2" charset="-122"/>
                <a:cs typeface="Times New Roman" panose="02020603050405020304" pitchFamily="18" charset="0"/>
              </a:rPr>
              <a:t>. I </a:t>
            </a:r>
            <a:r>
              <a:rPr lang="en-US" altLang="zh-CN" dirty="0">
                <a:solidFill>
                  <a:srgbClr val="000000"/>
                </a:solidFill>
                <a:ea typeface="宋体" panose="02010600030101010101" pitchFamily="2" charset="-122"/>
                <a:cs typeface="Times New Roman" panose="02020603050405020304" pitchFamily="18" charset="0"/>
              </a:rPr>
              <a:t>feel cold.</a:t>
            </a:r>
            <a:r>
              <a:rPr lang="en-US" altLang="zh-CN" dirty="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a:spLocks noChangeAspect="1"/>
          </p:cNvSpPr>
          <p:nvPr/>
        </p:nvSpPr>
        <p:spPr>
          <a:xfrm>
            <a:off x="1080517" y="178023"/>
            <a:ext cx="2167581" cy="631711"/>
          </a:xfrm>
          <a:prstGeom prst="rect">
            <a:avLst/>
          </a:prstGeom>
        </p:spPr>
        <p:txBody>
          <a:bodyPr wrap="none">
            <a:spAutoFit/>
          </a:bodyPr>
          <a:lstStyle/>
          <a:p>
            <a:pPr>
              <a:lnSpc>
                <a:spcPct val="120000"/>
              </a:lnSpc>
            </a:pPr>
            <a:r>
              <a:rPr lang="en-US" altLang="zh-CN" dirty="0">
                <a:ea typeface="宋体" panose="02010600030101010101" pitchFamily="2" charset="-122"/>
              </a:rPr>
              <a:t>Millions </a:t>
            </a:r>
            <a:r>
              <a:rPr lang="en-US" altLang="zh-CN" dirty="0" smtClean="0">
                <a:ea typeface="宋体" panose="02010600030101010101" pitchFamily="2" charset="-122"/>
              </a:rPr>
              <a:t>of </a:t>
            </a:r>
            <a:endParaRPr lang="zh-CN" altLang="en-US" dirty="0"/>
          </a:p>
        </p:txBody>
      </p:sp>
      <p:sp>
        <p:nvSpPr>
          <p:cNvPr id="5" name="矩形 4"/>
          <p:cNvSpPr>
            <a:spLocks noChangeAspect="1"/>
          </p:cNvSpPr>
          <p:nvPr/>
        </p:nvSpPr>
        <p:spPr>
          <a:xfrm>
            <a:off x="4475403" y="1340661"/>
            <a:ext cx="3402470" cy="683264"/>
          </a:xfrm>
          <a:prstGeom prst="rect">
            <a:avLst/>
          </a:prstGeom>
        </p:spPr>
        <p:txBody>
          <a:bodyPr wrap="none">
            <a:spAutoFit/>
          </a:bodyPr>
          <a:lstStyle/>
          <a:p>
            <a:pPr>
              <a:lnSpc>
                <a:spcPct val="120000"/>
              </a:lnSpc>
            </a:pPr>
            <a:r>
              <a:rPr lang="en-US" altLang="zh-CN" dirty="0">
                <a:ea typeface="宋体" panose="02010600030101010101" pitchFamily="2" charset="-122"/>
              </a:rPr>
              <a:t>made a </a:t>
            </a:r>
            <a:r>
              <a:rPr lang="en-US" altLang="zh-CN" dirty="0" smtClean="0">
                <a:ea typeface="宋体" panose="02010600030101010101" pitchFamily="2" charset="-122"/>
              </a:rPr>
              <a:t>difference </a:t>
            </a:r>
            <a:endParaRPr lang="zh-CN" altLang="en-US" dirty="0"/>
          </a:p>
        </p:txBody>
      </p:sp>
      <p:sp>
        <p:nvSpPr>
          <p:cNvPr id="6" name="矩形 5"/>
          <p:cNvSpPr>
            <a:spLocks noChangeAspect="1"/>
          </p:cNvSpPr>
          <p:nvPr/>
        </p:nvSpPr>
        <p:spPr>
          <a:xfrm>
            <a:off x="3816821" y="1927235"/>
            <a:ext cx="2260555" cy="631711"/>
          </a:xfrm>
          <a:prstGeom prst="rect">
            <a:avLst/>
          </a:prstGeom>
        </p:spPr>
        <p:txBody>
          <a:bodyPr wrap="none">
            <a:spAutoFit/>
          </a:bodyPr>
          <a:lstStyle/>
          <a:p>
            <a:pPr>
              <a:lnSpc>
                <a:spcPct val="120000"/>
              </a:lnSpc>
            </a:pPr>
            <a:r>
              <a:rPr lang="en-US" altLang="zh-CN" dirty="0">
                <a:ea typeface="宋体" panose="02010600030101010101" pitchFamily="2" charset="-122"/>
              </a:rPr>
              <a:t>make </a:t>
            </a:r>
            <a:r>
              <a:rPr lang="en-US" altLang="zh-CN" dirty="0" smtClean="0">
                <a:ea typeface="宋体" panose="02010600030101010101" pitchFamily="2" charset="-122"/>
              </a:rPr>
              <a:t>sense </a:t>
            </a:r>
            <a:endParaRPr lang="zh-CN" altLang="en-US" dirty="0"/>
          </a:p>
        </p:txBody>
      </p:sp>
      <p:sp>
        <p:nvSpPr>
          <p:cNvPr id="7" name="矩形 6"/>
          <p:cNvSpPr>
            <a:spLocks noChangeAspect="1"/>
          </p:cNvSpPr>
          <p:nvPr/>
        </p:nvSpPr>
        <p:spPr>
          <a:xfrm>
            <a:off x="598941" y="3645184"/>
            <a:ext cx="2497800" cy="631711"/>
          </a:xfrm>
          <a:prstGeom prst="rect">
            <a:avLst/>
          </a:prstGeom>
        </p:spPr>
        <p:txBody>
          <a:bodyPr wrap="none">
            <a:spAutoFit/>
          </a:bodyPr>
          <a:lstStyle/>
          <a:p>
            <a:pPr>
              <a:lnSpc>
                <a:spcPct val="120000"/>
              </a:lnSpc>
            </a:pPr>
            <a:r>
              <a:rPr lang="en-US" altLang="zh-CN" dirty="0">
                <a:ea typeface="宋体" panose="02010600030101010101" pitchFamily="2" charset="-122"/>
              </a:rPr>
              <a:t>competed for</a:t>
            </a:r>
            <a:endParaRPr lang="zh-CN" altLang="en-US" dirty="0"/>
          </a:p>
        </p:txBody>
      </p:sp>
      <p:sp>
        <p:nvSpPr>
          <p:cNvPr id="8" name="矩形 7"/>
          <p:cNvSpPr>
            <a:spLocks noChangeAspect="1"/>
          </p:cNvSpPr>
          <p:nvPr/>
        </p:nvSpPr>
        <p:spPr>
          <a:xfrm>
            <a:off x="3601217" y="4263924"/>
            <a:ext cx="2303836" cy="683264"/>
          </a:xfrm>
          <a:prstGeom prst="rect">
            <a:avLst/>
          </a:prstGeom>
        </p:spPr>
        <p:txBody>
          <a:bodyPr wrap="none">
            <a:spAutoFit/>
          </a:bodyPr>
          <a:lstStyle/>
          <a:p>
            <a:pPr>
              <a:lnSpc>
                <a:spcPct val="120000"/>
              </a:lnSpc>
            </a:pPr>
            <a:r>
              <a:rPr lang="en-US" altLang="zh-CN" dirty="0">
                <a:ea typeface="宋体" panose="02010600030101010101" pitchFamily="2" charset="-122"/>
              </a:rPr>
              <a:t>go on a </a:t>
            </a:r>
            <a:r>
              <a:rPr lang="en-US" altLang="zh-CN" dirty="0" smtClean="0">
                <a:ea typeface="宋体" panose="02010600030101010101" pitchFamily="2" charset="-122"/>
              </a:rPr>
              <a:t>diet </a:t>
            </a:r>
            <a:endParaRPr lang="zh-CN" altLang="en-US" dirty="0"/>
          </a:p>
        </p:txBody>
      </p:sp>
      <p:sp>
        <p:nvSpPr>
          <p:cNvPr id="11" name="矩形 10"/>
          <p:cNvSpPr>
            <a:spLocks noChangeAspect="1"/>
          </p:cNvSpPr>
          <p:nvPr/>
        </p:nvSpPr>
        <p:spPr>
          <a:xfrm>
            <a:off x="1667091" y="4855793"/>
            <a:ext cx="5484194"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Add                                        to </a:t>
            </a:r>
            <a:endParaRPr lang="zh-CN" altLang="en-US" dirty="0"/>
          </a:p>
        </p:txBody>
      </p:sp>
    </p:spTree>
    <p:extLst>
      <p:ext uri="{BB962C8B-B14F-4D97-AF65-F5344CB8AC3E}">
        <p14:creationId xmlns:p14="http://schemas.microsoft.com/office/powerpoint/2010/main" val="11666778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a:spLocks noChangeAspect="1"/>
          </p:cNvSpPr>
          <p:nvPr/>
        </p:nvSpPr>
        <p:spPr>
          <a:xfrm>
            <a:off x="361950" y="-154799"/>
            <a:ext cx="10807700" cy="6592574"/>
          </a:xfrm>
          <a:prstGeom prst="rect">
            <a:avLst/>
          </a:prstGeom>
        </p:spPr>
        <p:txBody>
          <a:bodyPr>
            <a:spAutoFit/>
          </a:bodyPr>
          <a:lstStyle/>
          <a:p>
            <a:pPr>
              <a:lnSpc>
                <a:spcPct val="120000"/>
              </a:lnSpc>
              <a:spcAft>
                <a:spcPts val="0"/>
              </a:spcAft>
              <a:tabLst>
                <a:tab pos="1188085" algn="l"/>
                <a:tab pos="2163445" algn="l"/>
                <a:tab pos="3142615" algn="l"/>
                <a:tab pos="4190365" algn="l"/>
              </a:tabLst>
            </a:pPr>
            <a:r>
              <a:rPr lang="zh-CN" altLang="zh-CN" dirty="0">
                <a:solidFill>
                  <a:srgbClr val="000000"/>
                </a:solidFill>
                <a:latin typeface="Arial" panose="020B0604020202020204" pitchFamily="34" charset="0"/>
                <a:cs typeface="Times New Roman" panose="02020603050405020304" pitchFamily="18" charset="0"/>
              </a:rPr>
              <a:t>三、课文语篇填空</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I worried about my weight and tried every new diet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1. _________ </a:t>
            </a:r>
            <a:r>
              <a:rPr lang="en-US" altLang="zh-CN" dirty="0">
                <a:solidFill>
                  <a:srgbClr val="000000"/>
                </a:solidFill>
                <a:ea typeface="宋体" panose="02010600030101010101" pitchFamily="2" charset="-122"/>
                <a:cs typeface="Times New Roman" panose="02020603050405020304" pitchFamily="18" charset="0"/>
              </a:rPr>
              <a:t>I read about </a:t>
            </a:r>
            <a:r>
              <a:rPr lang="en-US" altLang="zh-CN" dirty="0" err="1">
                <a:solidFill>
                  <a:srgbClr val="000000"/>
                </a:solidFill>
                <a:ea typeface="宋体" panose="02010600030101010101" pitchFamily="2" charset="-122"/>
                <a:cs typeface="Times New Roman" panose="02020603050405020304" pitchFamily="18" charset="0"/>
              </a:rPr>
              <a:t>online.Even</a:t>
            </a:r>
            <a:r>
              <a:rPr lang="en-US" altLang="zh-CN" dirty="0">
                <a:solidFill>
                  <a:srgbClr val="000000"/>
                </a:solidFill>
                <a:ea typeface="宋体" panose="02010600030101010101" pitchFamily="2" charset="-122"/>
                <a:cs typeface="Times New Roman" panose="02020603050405020304" pitchFamily="18" charset="0"/>
              </a:rPr>
              <a:t> 2. </a:t>
            </a:r>
            <a:r>
              <a:rPr lang="en-US" altLang="zh-CN" dirty="0" smtClean="0">
                <a:solidFill>
                  <a:srgbClr val="000000"/>
                </a:solidFill>
                <a:ea typeface="宋体" panose="02010600030101010101" pitchFamily="2" charset="-122"/>
                <a:cs typeface="Times New Roman" panose="02020603050405020304" pitchFamily="18" charset="0"/>
              </a:rPr>
              <a:t>________ </a:t>
            </a:r>
            <a:r>
              <a:rPr lang="en-US" altLang="zh-CN" dirty="0">
                <a:solidFill>
                  <a:srgbClr val="000000"/>
                </a:solidFill>
                <a:ea typeface="宋体" panose="02010600030101010101" pitchFamily="2" charset="-122"/>
                <a:cs typeface="Times New Roman" panose="02020603050405020304" pitchFamily="18" charset="0"/>
              </a:rPr>
              <a:t>I knew it was </a:t>
            </a:r>
            <a:r>
              <a:rPr lang="en-US" altLang="zh-CN" dirty="0" err="1">
                <a:solidFill>
                  <a:srgbClr val="000000"/>
                </a:solidFill>
                <a:ea typeface="宋体" panose="02010600030101010101" pitchFamily="2" charset="-122"/>
                <a:cs typeface="Times New Roman" panose="02020603050405020304" pitchFamily="18" charset="0"/>
              </a:rPr>
              <a:t>impossible,I</a:t>
            </a:r>
            <a:r>
              <a:rPr lang="en-US" altLang="zh-CN" dirty="0">
                <a:solidFill>
                  <a:srgbClr val="000000"/>
                </a:solidFill>
                <a:ea typeface="宋体" panose="02010600030101010101" pitchFamily="2" charset="-122"/>
                <a:cs typeface="Times New Roman" panose="02020603050405020304" pitchFamily="18" charset="0"/>
              </a:rPr>
              <a:t> was trying to look like the slim girls on TV</a:t>
            </a:r>
            <a:r>
              <a:rPr lang="en-US" altLang="zh-CN" dirty="0" smtClean="0">
                <a:solidFill>
                  <a:srgbClr val="000000"/>
                </a:solidFill>
                <a:ea typeface="宋体" panose="02010600030101010101" pitchFamily="2" charset="-122"/>
                <a:cs typeface="Times New Roman" panose="02020603050405020304" pitchFamily="18" charset="0"/>
              </a:rPr>
              <a:t>. One </a:t>
            </a:r>
            <a:r>
              <a:rPr lang="en-US" altLang="zh-CN" dirty="0">
                <a:solidFill>
                  <a:srgbClr val="000000"/>
                </a:solidFill>
                <a:ea typeface="宋体" panose="02010600030101010101" pitchFamily="2" charset="-122"/>
                <a:cs typeface="Times New Roman" panose="02020603050405020304" pitchFamily="18" charset="0"/>
              </a:rPr>
              <a:t>day 3. </a:t>
            </a:r>
            <a:r>
              <a:rPr lang="en-US" altLang="zh-CN" dirty="0" smtClean="0">
                <a:solidFill>
                  <a:srgbClr val="000000"/>
                </a:solidFill>
                <a:ea typeface="宋体" panose="02010600030101010101" pitchFamily="2" charset="-122"/>
                <a:cs typeface="Times New Roman" panose="02020603050405020304" pitchFamily="18" charset="0"/>
              </a:rPr>
              <a:t>_______ </a:t>
            </a:r>
            <a:r>
              <a:rPr lang="en-US" altLang="zh-CN" dirty="0">
                <a:solidFill>
                  <a:srgbClr val="000000"/>
                </a:solidFill>
                <a:ea typeface="宋体" panose="02010600030101010101" pitchFamily="2" charset="-122"/>
                <a:cs typeface="Times New Roman" panose="02020603050405020304" pitchFamily="18" charset="0"/>
              </a:rPr>
              <a:t>article made me ask “Am I fit?” instead 4</a:t>
            </a:r>
            <a:r>
              <a:rPr lang="en-US" altLang="zh-CN" dirty="0" smtClean="0">
                <a:solidFill>
                  <a:srgbClr val="000000"/>
                </a:solidFill>
                <a:ea typeface="宋体" panose="02010600030101010101" pitchFamily="2" charset="-122"/>
                <a:cs typeface="Times New Roman" panose="02020603050405020304" pitchFamily="18" charset="0"/>
              </a:rPr>
              <a:t>.______</a:t>
            </a:r>
            <a:r>
              <a:rPr lang="en-US" altLang="zh-CN" dirty="0">
                <a:solidFill>
                  <a:srgbClr val="000000"/>
                </a:solidFill>
                <a:ea typeface="宋体" panose="02010600030101010101" pitchFamily="2" charset="-122"/>
                <a:cs typeface="Times New Roman" panose="02020603050405020304" pitchFamily="18" charset="0"/>
              </a:rPr>
              <a:t>asking “Am I fat?” I began to understand 5</a:t>
            </a:r>
            <a:r>
              <a:rPr lang="en-US" altLang="zh-CN" dirty="0" smtClean="0">
                <a:solidFill>
                  <a:srgbClr val="000000"/>
                </a:solidFill>
                <a:ea typeface="宋体" panose="02010600030101010101" pitchFamily="2" charset="-122"/>
                <a:cs typeface="Times New Roman" panose="02020603050405020304" pitchFamily="18" charset="0"/>
              </a:rPr>
              <a:t>._______ (</a:t>
            </a:r>
            <a:r>
              <a:rPr lang="en-US" altLang="zh-CN" dirty="0">
                <a:solidFill>
                  <a:srgbClr val="000000"/>
                </a:solidFill>
                <a:ea typeface="宋体" panose="02010600030101010101" pitchFamily="2" charset="-122"/>
                <a:cs typeface="Times New Roman" panose="02020603050405020304" pitchFamily="18" charset="0"/>
              </a:rPr>
              <a:t>keep) fit was 6. </a:t>
            </a:r>
            <a:r>
              <a:rPr lang="en-US" altLang="zh-CN" dirty="0" smtClean="0">
                <a:solidFill>
                  <a:srgbClr val="000000"/>
                </a:solidFill>
                <a:ea typeface="宋体" panose="02010600030101010101" pitchFamily="2" charset="-122"/>
                <a:cs typeface="Times New Roman" panose="02020603050405020304" pitchFamily="18" charset="0"/>
              </a:rPr>
              <a:t>____</a:t>
            </a:r>
            <a:r>
              <a:rPr lang="en-US" altLang="zh-CN" dirty="0">
                <a:solidFill>
                  <a:srgbClr val="000000"/>
                </a:solidFill>
                <a:ea typeface="宋体" panose="02010600030101010101" pitchFamily="2" charset="-122"/>
                <a:cs typeface="Times New Roman" panose="02020603050405020304" pitchFamily="18" charset="0"/>
              </a:rPr>
              <a:t>___</a:t>
            </a:r>
            <a:r>
              <a:rPr lang="en-US" altLang="zh-CN" dirty="0" smtClean="0">
                <a:solidFill>
                  <a:srgbClr val="000000"/>
                </a:solidFill>
                <a:ea typeface="宋体" panose="02010600030101010101" pitchFamily="2" charset="-122"/>
                <a:cs typeface="Times New Roman" panose="02020603050405020304" pitchFamily="18" charset="0"/>
              </a:rPr>
              <a:t>_________ </a:t>
            </a:r>
            <a:r>
              <a:rPr lang="en-US" altLang="zh-CN" dirty="0">
                <a:solidFill>
                  <a:srgbClr val="000000"/>
                </a:solidFill>
                <a:ea typeface="宋体" panose="02010600030101010101" pitchFamily="2" charset="-122"/>
                <a:cs typeface="Times New Roman" panose="02020603050405020304" pitchFamily="18" charset="0"/>
              </a:rPr>
              <a:t>(important) than losing </a:t>
            </a:r>
            <a:r>
              <a:rPr lang="en-US" altLang="zh-CN" dirty="0" err="1">
                <a:solidFill>
                  <a:srgbClr val="000000"/>
                </a:solidFill>
                <a:ea typeface="宋体" panose="02010600030101010101" pitchFamily="2" charset="-122"/>
                <a:cs typeface="Times New Roman" panose="02020603050405020304" pitchFamily="18" charset="0"/>
              </a:rPr>
              <a:t>weight.From</a:t>
            </a:r>
            <a:r>
              <a:rPr lang="en-US" altLang="zh-CN" dirty="0">
                <a:solidFill>
                  <a:srgbClr val="000000"/>
                </a:solidFill>
                <a:ea typeface="宋体" panose="02010600030101010101" pitchFamily="2" charset="-122"/>
                <a:cs typeface="Times New Roman" panose="02020603050405020304" pitchFamily="18" charset="0"/>
              </a:rPr>
              <a:t> then </a:t>
            </a:r>
            <a:r>
              <a:rPr lang="en-US" altLang="zh-CN" dirty="0" err="1">
                <a:solidFill>
                  <a:srgbClr val="000000"/>
                </a:solidFill>
                <a:ea typeface="宋体" panose="02010600030101010101" pitchFamily="2" charset="-122"/>
                <a:cs typeface="Times New Roman" panose="02020603050405020304" pitchFamily="18" charset="0"/>
              </a:rPr>
              <a:t>on,I</a:t>
            </a:r>
            <a:r>
              <a:rPr lang="en-US" altLang="zh-CN" dirty="0">
                <a:solidFill>
                  <a:srgbClr val="000000"/>
                </a:solidFill>
                <a:ea typeface="宋体" panose="02010600030101010101" pitchFamily="2" charset="-122"/>
                <a:cs typeface="Times New Roman" panose="02020603050405020304" pitchFamily="18" charset="0"/>
              </a:rPr>
              <a:t> 7. </a:t>
            </a:r>
            <a:r>
              <a:rPr lang="en-US" altLang="zh-CN" dirty="0" smtClean="0">
                <a:solidFill>
                  <a:srgbClr val="000000"/>
                </a:solidFill>
                <a:ea typeface="宋体" panose="02010600030101010101" pitchFamily="2" charset="-122"/>
                <a:cs typeface="Times New Roman" panose="02020603050405020304" pitchFamily="18" charset="0"/>
              </a:rPr>
              <a:t>__________ </a:t>
            </a:r>
            <a:r>
              <a:rPr lang="en-US" altLang="zh-CN" dirty="0">
                <a:solidFill>
                  <a:srgbClr val="000000"/>
                </a:solidFill>
                <a:ea typeface="宋体" panose="02010600030101010101" pitchFamily="2" charset="-122"/>
                <a:cs typeface="Times New Roman" panose="02020603050405020304" pitchFamily="18" charset="0"/>
              </a:rPr>
              <a:t>(add) healthy foods to my </a:t>
            </a:r>
            <a:r>
              <a:rPr lang="en-US" altLang="zh-CN" dirty="0" err="1">
                <a:solidFill>
                  <a:srgbClr val="000000"/>
                </a:solidFill>
                <a:ea typeface="宋体" panose="02010600030101010101" pitchFamily="2" charset="-122"/>
                <a:cs typeface="Times New Roman" panose="02020603050405020304" pitchFamily="18" charset="0"/>
              </a:rPr>
              <a:t>meals.Besides,I</a:t>
            </a:r>
            <a:r>
              <a:rPr lang="en-US" altLang="zh-CN" dirty="0">
                <a:solidFill>
                  <a:srgbClr val="000000"/>
                </a:solidFill>
                <a:ea typeface="宋体" panose="02010600030101010101" pitchFamily="2" charset="-122"/>
                <a:cs typeface="Times New Roman" panose="02020603050405020304" pitchFamily="18" charset="0"/>
              </a:rPr>
              <a:t> made a list of the things I liked about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dirty="0" smtClean="0">
                <a:solidFill>
                  <a:srgbClr val="000000"/>
                </a:solidFill>
                <a:ea typeface="宋体" panose="02010600030101010101" pitchFamily="2" charset="-122"/>
                <a:cs typeface="Times New Roman" panose="02020603050405020304" pitchFamily="18" charset="0"/>
              </a:rPr>
              <a:t>8</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_______ </a:t>
            </a:r>
            <a:r>
              <a:rPr lang="en-US" altLang="zh-CN" dirty="0">
                <a:solidFill>
                  <a:srgbClr val="000000"/>
                </a:solidFill>
                <a:ea typeface="宋体" panose="02010600030101010101" pitchFamily="2" charset="-122"/>
                <a:cs typeface="Times New Roman" panose="02020603050405020304" pitchFamily="18" charset="0"/>
              </a:rPr>
              <a:t>(I).Since </a:t>
            </a:r>
            <a:r>
              <a:rPr lang="en-US" altLang="zh-CN" dirty="0" err="1">
                <a:solidFill>
                  <a:srgbClr val="000000"/>
                </a:solidFill>
                <a:ea typeface="宋体" panose="02010600030101010101" pitchFamily="2" charset="-122"/>
                <a:cs typeface="Times New Roman" panose="02020603050405020304" pitchFamily="18" charset="0"/>
              </a:rPr>
              <a:t>then,I</a:t>
            </a:r>
            <a:r>
              <a:rPr lang="en-US" altLang="zh-CN" dirty="0">
                <a:solidFill>
                  <a:srgbClr val="000000"/>
                </a:solidFill>
                <a:ea typeface="宋体" panose="02010600030101010101" pitchFamily="2" charset="-122"/>
                <a:cs typeface="Times New Roman" panose="02020603050405020304" pitchFamily="18" charset="0"/>
              </a:rPr>
              <a:t> 9</a:t>
            </a:r>
            <a:r>
              <a:rPr lang="en-US" altLang="zh-CN" dirty="0" smtClean="0">
                <a:solidFill>
                  <a:srgbClr val="000000"/>
                </a:solidFill>
                <a:ea typeface="宋体" panose="02010600030101010101" pitchFamily="2" charset="-122"/>
                <a:cs typeface="Times New Roman" panose="02020603050405020304" pitchFamily="18" charset="0"/>
              </a:rPr>
              <a:t>.__</a:t>
            </a:r>
            <a:r>
              <a:rPr lang="en-US" altLang="zh-CN" dirty="0">
                <a:solidFill>
                  <a:srgbClr val="000000"/>
                </a:solidFill>
                <a:ea typeface="宋体" panose="02010600030101010101" pitchFamily="2" charset="-122"/>
                <a:cs typeface="Times New Roman" panose="02020603050405020304" pitchFamily="18" charset="0"/>
              </a:rPr>
              <a:t>_</a:t>
            </a:r>
            <a:r>
              <a:rPr lang="en-US" altLang="zh-CN" dirty="0" smtClean="0">
                <a:solidFill>
                  <a:srgbClr val="000000"/>
                </a:solidFill>
                <a:ea typeface="宋体" panose="02010600030101010101" pitchFamily="2" charset="-122"/>
                <a:cs typeface="Times New Roman" panose="02020603050405020304" pitchFamily="18" charset="0"/>
              </a:rPr>
              <a:t>___________ (</a:t>
            </a:r>
            <a:r>
              <a:rPr lang="en-US" altLang="zh-CN" dirty="0">
                <a:solidFill>
                  <a:srgbClr val="000000"/>
                </a:solidFill>
                <a:ea typeface="宋体" panose="02010600030101010101" pitchFamily="2" charset="-122"/>
                <a:cs typeface="Times New Roman" panose="02020603050405020304" pitchFamily="18" charset="0"/>
              </a:rPr>
              <a:t>live) a healthy and happy life by acting 10</a:t>
            </a:r>
            <a:r>
              <a:rPr lang="en-US" altLang="zh-CN" dirty="0" smtClean="0">
                <a:solidFill>
                  <a:srgbClr val="000000"/>
                </a:solidFill>
                <a:ea typeface="宋体" panose="02010600030101010101" pitchFamily="2" charset="-122"/>
                <a:cs typeface="Times New Roman" panose="02020603050405020304" pitchFamily="18" charset="0"/>
              </a:rPr>
              <a:t>._____________(</a:t>
            </a:r>
            <a:r>
              <a:rPr lang="en-US" altLang="zh-CN" dirty="0">
                <a:solidFill>
                  <a:srgbClr val="000000"/>
                </a:solidFill>
                <a:ea typeface="宋体" panose="02010600030101010101" pitchFamily="2" charset="-122"/>
                <a:cs typeface="Times New Roman" panose="02020603050405020304" pitchFamily="18" charset="0"/>
              </a:rPr>
              <a:t>positive</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14" name="矩形 13"/>
          <p:cNvSpPr>
            <a:spLocks noChangeAspect="1"/>
          </p:cNvSpPr>
          <p:nvPr/>
        </p:nvSpPr>
        <p:spPr>
          <a:xfrm>
            <a:off x="1215639" y="1061297"/>
            <a:ext cx="1233030" cy="631711"/>
          </a:xfrm>
          <a:prstGeom prst="rect">
            <a:avLst/>
          </a:prstGeom>
        </p:spPr>
        <p:txBody>
          <a:bodyPr wrap="none">
            <a:spAutoFit/>
          </a:bodyPr>
          <a:lstStyle/>
          <a:p>
            <a:pPr>
              <a:lnSpc>
                <a:spcPct val="120000"/>
              </a:lnSpc>
            </a:pPr>
            <a:r>
              <a:rPr lang="en-US" altLang="zh-CN" dirty="0" smtClean="0">
                <a:ea typeface="宋体" panose="02010600030101010101" pitchFamily="2" charset="-122"/>
              </a:rPr>
              <a:t>which</a:t>
            </a:r>
            <a:endParaRPr lang="zh-CN" altLang="en-US" dirty="0"/>
          </a:p>
        </p:txBody>
      </p:sp>
      <p:sp>
        <p:nvSpPr>
          <p:cNvPr id="15" name="矩形 14"/>
          <p:cNvSpPr>
            <a:spLocks noChangeAspect="1"/>
          </p:cNvSpPr>
          <p:nvPr/>
        </p:nvSpPr>
        <p:spPr>
          <a:xfrm>
            <a:off x="7633245" y="1040480"/>
            <a:ext cx="1516762"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though </a:t>
            </a:r>
            <a:endParaRPr lang="zh-CN" altLang="en-US" dirty="0"/>
          </a:p>
        </p:txBody>
      </p:sp>
      <p:sp>
        <p:nvSpPr>
          <p:cNvPr id="16" name="矩形 15"/>
          <p:cNvSpPr>
            <a:spLocks noChangeAspect="1"/>
          </p:cNvSpPr>
          <p:nvPr/>
        </p:nvSpPr>
        <p:spPr>
          <a:xfrm>
            <a:off x="2878800" y="2225885"/>
            <a:ext cx="720069"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an </a:t>
            </a:r>
            <a:endParaRPr lang="zh-CN" altLang="en-US" dirty="0"/>
          </a:p>
        </p:txBody>
      </p:sp>
      <p:sp>
        <p:nvSpPr>
          <p:cNvPr id="20" name="矩形 19"/>
          <p:cNvSpPr>
            <a:spLocks noChangeAspect="1"/>
          </p:cNvSpPr>
          <p:nvPr/>
        </p:nvSpPr>
        <p:spPr>
          <a:xfrm>
            <a:off x="1080517" y="2772847"/>
            <a:ext cx="526106" cy="683264"/>
          </a:xfrm>
          <a:prstGeom prst="rect">
            <a:avLst/>
          </a:prstGeom>
        </p:spPr>
        <p:txBody>
          <a:bodyPr wrap="none">
            <a:spAutoFit/>
          </a:bodyPr>
          <a:lstStyle/>
          <a:p>
            <a:pPr>
              <a:lnSpc>
                <a:spcPct val="120000"/>
              </a:lnSpc>
            </a:pPr>
            <a:r>
              <a:rPr lang="en-US" altLang="zh-CN" dirty="0">
                <a:ea typeface="宋体" panose="02010600030101010101" pitchFamily="2" charset="-122"/>
              </a:rPr>
              <a:t>of</a:t>
            </a:r>
            <a:endParaRPr lang="zh-CN" altLang="en-US" dirty="0"/>
          </a:p>
        </p:txBody>
      </p:sp>
      <p:sp>
        <p:nvSpPr>
          <p:cNvPr id="18" name="矩形 17"/>
          <p:cNvSpPr>
            <a:spLocks noChangeAspect="1"/>
          </p:cNvSpPr>
          <p:nvPr/>
        </p:nvSpPr>
        <p:spPr>
          <a:xfrm>
            <a:off x="9515030" y="2770668"/>
            <a:ext cx="1654620"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keeping </a:t>
            </a:r>
            <a:endParaRPr lang="zh-CN" altLang="en-US" dirty="0"/>
          </a:p>
        </p:txBody>
      </p:sp>
      <p:sp>
        <p:nvSpPr>
          <p:cNvPr id="19" name="矩形 18"/>
          <p:cNvSpPr>
            <a:spLocks noChangeAspect="1"/>
          </p:cNvSpPr>
          <p:nvPr/>
        </p:nvSpPr>
        <p:spPr>
          <a:xfrm>
            <a:off x="3465280" y="3384103"/>
            <a:ext cx="3070649" cy="683264"/>
          </a:xfrm>
          <a:prstGeom prst="rect">
            <a:avLst/>
          </a:prstGeom>
        </p:spPr>
        <p:txBody>
          <a:bodyPr wrap="none">
            <a:spAutoFit/>
          </a:bodyPr>
          <a:lstStyle/>
          <a:p>
            <a:pPr>
              <a:lnSpc>
                <a:spcPct val="120000"/>
              </a:lnSpc>
            </a:pPr>
            <a:r>
              <a:rPr lang="en-US" altLang="zh-CN" dirty="0">
                <a:ea typeface="宋体" panose="02010600030101010101" pitchFamily="2" charset="-122"/>
              </a:rPr>
              <a:t>more </a:t>
            </a:r>
            <a:r>
              <a:rPr lang="en-US" altLang="zh-CN" dirty="0" smtClean="0">
                <a:ea typeface="宋体" panose="02010600030101010101" pitchFamily="2" charset="-122"/>
              </a:rPr>
              <a:t>important </a:t>
            </a:r>
            <a:endParaRPr lang="zh-CN" altLang="en-US" dirty="0"/>
          </a:p>
        </p:txBody>
      </p:sp>
      <p:sp>
        <p:nvSpPr>
          <p:cNvPr id="21" name="矩形 20"/>
          <p:cNvSpPr>
            <a:spLocks noChangeAspect="1"/>
          </p:cNvSpPr>
          <p:nvPr/>
        </p:nvSpPr>
        <p:spPr>
          <a:xfrm>
            <a:off x="5177865" y="3974560"/>
            <a:ext cx="1358064"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added </a:t>
            </a:r>
            <a:endParaRPr lang="zh-CN" altLang="en-US" dirty="0"/>
          </a:p>
        </p:txBody>
      </p:sp>
      <p:sp>
        <p:nvSpPr>
          <p:cNvPr id="22" name="矩形 21"/>
          <p:cNvSpPr>
            <a:spLocks noChangeAspect="1"/>
          </p:cNvSpPr>
          <p:nvPr/>
        </p:nvSpPr>
        <p:spPr>
          <a:xfrm>
            <a:off x="936501" y="5138601"/>
            <a:ext cx="1426994" cy="683264"/>
          </a:xfrm>
          <a:prstGeom prst="rect">
            <a:avLst/>
          </a:prstGeom>
        </p:spPr>
        <p:txBody>
          <a:bodyPr wrap="none">
            <a:spAutoFit/>
          </a:bodyPr>
          <a:lstStyle/>
          <a:p>
            <a:pPr>
              <a:lnSpc>
                <a:spcPct val="120000"/>
              </a:lnSpc>
            </a:pPr>
            <a:r>
              <a:rPr lang="en-US" altLang="zh-CN" dirty="0" smtClean="0">
                <a:ea typeface="宋体" panose="02010600030101010101" pitchFamily="2" charset="-122"/>
              </a:rPr>
              <a:t>myself </a:t>
            </a:r>
            <a:endParaRPr lang="zh-CN" altLang="en-US" dirty="0"/>
          </a:p>
        </p:txBody>
      </p:sp>
      <p:sp>
        <p:nvSpPr>
          <p:cNvPr id="23" name="矩形 22"/>
          <p:cNvSpPr>
            <a:spLocks noChangeAspect="1"/>
          </p:cNvSpPr>
          <p:nvPr/>
        </p:nvSpPr>
        <p:spPr>
          <a:xfrm>
            <a:off x="5318479" y="5110974"/>
            <a:ext cx="3113353" cy="683264"/>
          </a:xfrm>
          <a:prstGeom prst="rect">
            <a:avLst/>
          </a:prstGeom>
        </p:spPr>
        <p:txBody>
          <a:bodyPr wrap="none">
            <a:spAutoFit/>
          </a:bodyPr>
          <a:lstStyle/>
          <a:p>
            <a:pPr>
              <a:lnSpc>
                <a:spcPct val="120000"/>
              </a:lnSpc>
            </a:pPr>
            <a:r>
              <a:rPr lang="en-US" altLang="zh-CN" dirty="0">
                <a:ea typeface="宋体" panose="02010600030101010101" pitchFamily="2" charset="-122"/>
              </a:rPr>
              <a:t>have been </a:t>
            </a:r>
            <a:r>
              <a:rPr lang="en-US" altLang="zh-CN" dirty="0" smtClean="0">
                <a:ea typeface="宋体" panose="02010600030101010101" pitchFamily="2" charset="-122"/>
              </a:rPr>
              <a:t>living </a:t>
            </a:r>
            <a:endParaRPr lang="zh-CN" altLang="en-US" dirty="0"/>
          </a:p>
        </p:txBody>
      </p:sp>
      <p:sp>
        <p:nvSpPr>
          <p:cNvPr id="27" name="矩形 26"/>
          <p:cNvSpPr>
            <a:spLocks noChangeAspect="1"/>
          </p:cNvSpPr>
          <p:nvPr/>
        </p:nvSpPr>
        <p:spPr>
          <a:xfrm>
            <a:off x="5545013" y="5671243"/>
            <a:ext cx="1848583" cy="683264"/>
          </a:xfrm>
          <a:prstGeom prst="rect">
            <a:avLst/>
          </a:prstGeom>
        </p:spPr>
        <p:txBody>
          <a:bodyPr wrap="none">
            <a:spAutoFit/>
          </a:bodyPr>
          <a:lstStyle/>
          <a:p>
            <a:pPr>
              <a:lnSpc>
                <a:spcPct val="120000"/>
              </a:lnSpc>
            </a:pPr>
            <a:r>
              <a:rPr lang="en-US" altLang="zh-CN" dirty="0">
                <a:ea typeface="宋体" panose="02010600030101010101" pitchFamily="2" charset="-122"/>
              </a:rPr>
              <a:t>positively</a:t>
            </a:r>
            <a:endParaRPr lang="zh-CN" altLang="en-US" dirty="0"/>
          </a:p>
        </p:txBody>
      </p:sp>
    </p:spTree>
    <p:extLst>
      <p:ext uri="{BB962C8B-B14F-4D97-AF65-F5344CB8AC3E}">
        <p14:creationId xmlns:p14="http://schemas.microsoft.com/office/powerpoint/2010/main" val="333126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randombar(horizontal)">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randombar(horizont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randombar(horizontal)">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randombar(horizontal)">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P spid="18" grpId="0"/>
      <p:bldP spid="19" grpId="0"/>
      <p:bldP spid="21" grpId="0"/>
      <p:bldP spid="22" grpId="0"/>
      <p:bldP spid="23" grpId="0"/>
      <p:bldP spid="2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367879"/>
            <a:ext cx="10807700" cy="3637919"/>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典题示例</a:t>
            </a: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阅读下面材料</a:t>
            </a:r>
            <a:r>
              <a:rPr lang="en-US" altLang="zh-CN" dirty="0" smtClean="0">
                <a:solidFill>
                  <a:schemeClr val="tx1"/>
                </a:solidFill>
                <a:ea typeface="宋体" panose="02010600030101010101" pitchFamily="2" charset="-122"/>
                <a:cs typeface="Times New Roman" panose="02020603050405020304" pitchFamily="18" charset="0"/>
              </a:rPr>
              <a:t>,</a:t>
            </a:r>
            <a:r>
              <a:rPr lang="zh-CN" altLang="zh-CN" dirty="0" smtClean="0">
                <a:solidFill>
                  <a:schemeClr val="tx1"/>
                </a:solidFill>
                <a:ea typeface="宋体" panose="02010600030101010101" pitchFamily="2" charset="-122"/>
                <a:cs typeface="Times New Roman" panose="02020603050405020304" pitchFamily="18" charset="0"/>
              </a:rPr>
              <a:t>根据其内容和所给段落开头语续写</a:t>
            </a:r>
            <a:endParaRPr lang="en-US" altLang="zh-CN" dirty="0" smtClean="0">
              <a:solidFill>
                <a:schemeClr val="tx1"/>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两段</a:t>
            </a:r>
            <a:r>
              <a:rPr lang="en-US" altLang="zh-CN" dirty="0" smtClean="0">
                <a:solidFill>
                  <a:schemeClr val="tx1"/>
                </a:solidFill>
                <a:ea typeface="宋体" panose="02010600030101010101" pitchFamily="2" charset="-122"/>
                <a:cs typeface="Times New Roman" panose="02020603050405020304" pitchFamily="18" charset="0"/>
              </a:rPr>
              <a:t>,</a:t>
            </a:r>
            <a:r>
              <a:rPr lang="zh-CN" altLang="zh-CN" dirty="0" smtClean="0">
                <a:solidFill>
                  <a:schemeClr val="tx1"/>
                </a:solidFill>
                <a:ea typeface="宋体" panose="02010600030101010101" pitchFamily="2" charset="-122"/>
                <a:cs typeface="Times New Roman" panose="02020603050405020304" pitchFamily="18" charset="0"/>
              </a:rPr>
              <a:t>使之构成一篇完整的短文。续写词数应为</a:t>
            </a:r>
            <a:r>
              <a:rPr lang="en-US" altLang="zh-CN" dirty="0" smtClean="0">
                <a:solidFill>
                  <a:schemeClr val="tx1"/>
                </a:solidFill>
                <a:ea typeface="宋体" panose="02010600030101010101" pitchFamily="2" charset="-122"/>
                <a:cs typeface="Times New Roman" panose="02020603050405020304" pitchFamily="18" charset="0"/>
              </a:rPr>
              <a:t>150</a:t>
            </a:r>
            <a:r>
              <a:rPr lang="zh-CN" altLang="zh-CN" dirty="0" smtClean="0">
                <a:solidFill>
                  <a:schemeClr val="tx1"/>
                </a:solidFill>
                <a:ea typeface="宋体" panose="02010600030101010101" pitchFamily="2" charset="-122"/>
                <a:cs typeface="Times New Roman" panose="02020603050405020304" pitchFamily="18" charset="0"/>
              </a:rPr>
              <a:t>左右。</a:t>
            </a:r>
            <a:endParaRPr lang="zh-CN" altLang="zh-CN" dirty="0" smtClean="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smtClean="0">
                <a:solidFill>
                  <a:schemeClr val="tx1"/>
                </a:solidFill>
                <a:ea typeface="宋体" panose="02010600030101010101" pitchFamily="2" charset="-122"/>
                <a:cs typeface="Times New Roman" panose="02020603050405020304" pitchFamily="18" charset="0"/>
              </a:rPr>
              <a:t>Sara still remembers the special birthday when she was nine years </a:t>
            </a:r>
            <a:r>
              <a:rPr lang="en-US" altLang="zh-CN" dirty="0" err="1" smtClean="0">
                <a:solidFill>
                  <a:schemeClr val="tx1"/>
                </a:solidFill>
                <a:ea typeface="宋体" panose="02010600030101010101" pitchFamily="2" charset="-122"/>
                <a:cs typeface="Times New Roman" panose="02020603050405020304" pitchFamily="18" charset="0"/>
              </a:rPr>
              <a:t>old.Her</a:t>
            </a:r>
            <a:r>
              <a:rPr lang="en-US" altLang="zh-CN" dirty="0" smtClean="0">
                <a:solidFill>
                  <a:schemeClr val="tx1"/>
                </a:solidFill>
                <a:ea typeface="宋体" panose="02010600030101010101" pitchFamily="2" charset="-122"/>
                <a:cs typeface="Times New Roman" panose="02020603050405020304" pitchFamily="18" charset="0"/>
              </a:rPr>
              <a:t> parents gave her a baby duck in a yellow basket.</a:t>
            </a:r>
            <a:endParaRPr lang="zh-CN" altLang="zh-CN" dirty="0" smtClean="0">
              <a:solidFill>
                <a:schemeClr val="tx1"/>
              </a:solidFill>
              <a:latin typeface="NEU-BZ-S92"/>
              <a:ea typeface="方正书宋_GBK" panose="03000509000000000000" pitchFamily="65" charset="-122"/>
              <a:cs typeface="Times New Roman" panose="02020603050405020304" pitchFamily="18" charset="0"/>
            </a:endParaRPr>
          </a:p>
        </p:txBody>
      </p:sp>
      <p:sp>
        <p:nvSpPr>
          <p:cNvPr id="6" name="横卷形 5"/>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smtClean="0"/>
              <a:t>写作</a:t>
            </a:r>
            <a:r>
              <a:rPr lang="en-US" altLang="zh-CN" sz="4000" dirty="0" smtClean="0"/>
              <a:t>·</a:t>
            </a:r>
            <a:r>
              <a:rPr lang="zh-CN" altLang="en-US" sz="4000" dirty="0" smtClean="0"/>
              <a:t>触类旁通</a:t>
            </a:r>
            <a:endParaRPr lang="zh-CN" altLang="zh-CN" sz="4000" dirty="0"/>
          </a:p>
        </p:txBody>
      </p:sp>
    </p:spTree>
    <p:extLst>
      <p:ext uri="{BB962C8B-B14F-4D97-AF65-F5344CB8AC3E}">
        <p14:creationId xmlns:p14="http://schemas.microsoft.com/office/powerpoint/2010/main" val="3288198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5309"/>
            <a:ext cx="10807700" cy="6536020"/>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“Mum said later that she bought the little duck because she felt sorry for it,” recalled </a:t>
            </a:r>
            <a:r>
              <a:rPr lang="en-US" altLang="zh-CN" dirty="0" err="1">
                <a:solidFill>
                  <a:schemeClr val="tx1"/>
                </a:solidFill>
                <a:ea typeface="宋体" panose="02010600030101010101" pitchFamily="2" charset="-122"/>
                <a:cs typeface="Times New Roman" panose="02020603050405020304" pitchFamily="18" charset="0"/>
              </a:rPr>
              <a:t>Sara.The</a:t>
            </a:r>
            <a:r>
              <a:rPr lang="en-US" altLang="zh-CN" dirty="0">
                <a:solidFill>
                  <a:schemeClr val="tx1"/>
                </a:solidFill>
                <a:ea typeface="宋体" panose="02010600030101010101" pitchFamily="2" charset="-122"/>
                <a:cs typeface="Times New Roman" panose="02020603050405020304" pitchFamily="18" charset="0"/>
              </a:rPr>
              <a:t> people at the pet store </a:t>
            </a:r>
            <a:r>
              <a:rPr lang="en-US" altLang="zh-CN" dirty="0" err="1">
                <a:solidFill>
                  <a:schemeClr val="tx1"/>
                </a:solidFill>
                <a:ea typeface="宋体" panose="02010600030101010101" pitchFamily="2" charset="-122"/>
                <a:cs typeface="Times New Roman" panose="02020603050405020304" pitchFamily="18" charset="0"/>
              </a:rPr>
              <a:t>coloured</a:t>
            </a:r>
            <a:r>
              <a:rPr lang="en-US" altLang="zh-CN" dirty="0">
                <a:solidFill>
                  <a:schemeClr val="tx1"/>
                </a:solidFill>
                <a:ea typeface="宋体" panose="02010600030101010101" pitchFamily="2" charset="-122"/>
                <a:cs typeface="Times New Roman" panose="02020603050405020304" pitchFamily="18" charset="0"/>
              </a:rPr>
              <a:t> the </a:t>
            </a:r>
            <a:r>
              <a:rPr lang="en-US" altLang="zh-CN" dirty="0" smtClean="0">
                <a:solidFill>
                  <a:schemeClr val="tx1"/>
                </a:solidFill>
                <a:ea typeface="宋体" panose="02010600030101010101" pitchFamily="2" charset="-122"/>
                <a:cs typeface="Times New Roman" panose="02020603050405020304" pitchFamily="18" charset="0"/>
              </a:rPr>
              <a:t>duck</a:t>
            </a:r>
            <a:r>
              <a:rPr lang="en-US" altLang="zh-CN" dirty="0" smtClean="0">
                <a:solidFill>
                  <a:schemeClr val="tx1"/>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chemeClr val="tx1"/>
                </a:solidFill>
                <a:ea typeface="宋体" panose="02010600030101010101" pitchFamily="2" charset="-122"/>
                <a:cs typeface="Times New Roman" panose="02020603050405020304" pitchFamily="18" charset="0"/>
              </a:rPr>
              <a:t>s </a:t>
            </a:r>
            <a:r>
              <a:rPr lang="en-US" altLang="zh-CN" dirty="0">
                <a:solidFill>
                  <a:schemeClr val="tx1"/>
                </a:solidFill>
                <a:ea typeface="宋体" panose="02010600030101010101" pitchFamily="2" charset="-122"/>
                <a:cs typeface="Times New Roman" panose="02020603050405020304" pitchFamily="18" charset="0"/>
              </a:rPr>
              <a:t>feathers </a:t>
            </a:r>
            <a:r>
              <a:rPr lang="en-US" altLang="zh-CN" dirty="0" err="1">
                <a:solidFill>
                  <a:schemeClr val="tx1"/>
                </a:solidFill>
                <a:ea typeface="宋体" panose="02010600030101010101" pitchFamily="2" charset="-122"/>
                <a:cs typeface="Times New Roman" panose="02020603050405020304" pitchFamily="18" charset="0"/>
              </a:rPr>
              <a:t>pink.So</a:t>
            </a:r>
            <a:r>
              <a:rPr lang="en-US" altLang="zh-CN" dirty="0">
                <a:solidFill>
                  <a:schemeClr val="tx1"/>
                </a:solidFill>
                <a:ea typeface="宋体" panose="02010600030101010101" pitchFamily="2" charset="-122"/>
                <a:cs typeface="Times New Roman" panose="02020603050405020304" pitchFamily="18" charset="0"/>
              </a:rPr>
              <a:t> Sara named the duck Pinky.</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Sara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mother really </a:t>
            </a:r>
            <a:r>
              <a:rPr lang="en-US" altLang="zh-CN" dirty="0" smtClean="0">
                <a:solidFill>
                  <a:srgbClr val="000000"/>
                </a:solidFill>
                <a:ea typeface="宋体" panose="02010600030101010101" pitchFamily="2" charset="-122"/>
                <a:cs typeface="Times New Roman" panose="02020603050405020304" pitchFamily="18" charset="0"/>
              </a:rPr>
              <a:t>didn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think the baby duck would survive very </a:t>
            </a:r>
            <a:r>
              <a:rPr lang="en-US" altLang="zh-CN" dirty="0" err="1">
                <a:solidFill>
                  <a:srgbClr val="000000"/>
                </a:solidFill>
                <a:ea typeface="宋体" panose="02010600030101010101" pitchFamily="2" charset="-122"/>
                <a:cs typeface="Times New Roman" panose="02020603050405020304" pitchFamily="18" charset="0"/>
              </a:rPr>
              <a:t>long.But</a:t>
            </a:r>
            <a:r>
              <a:rPr lang="en-US" altLang="zh-CN" dirty="0">
                <a:solidFill>
                  <a:srgbClr val="000000"/>
                </a:solidFill>
                <a:ea typeface="宋体" panose="02010600030101010101" pitchFamily="2" charset="-122"/>
                <a:cs typeface="Times New Roman" panose="02020603050405020304" pitchFamily="18" charset="0"/>
              </a:rPr>
              <a:t> to her </a:t>
            </a:r>
            <a:r>
              <a:rPr lang="en-US" altLang="zh-CN" dirty="0" err="1">
                <a:solidFill>
                  <a:srgbClr val="000000"/>
                </a:solidFill>
                <a:ea typeface="宋体" panose="02010600030101010101" pitchFamily="2" charset="-122"/>
                <a:cs typeface="Times New Roman" panose="02020603050405020304" pitchFamily="18" charset="0"/>
              </a:rPr>
              <a:t>surprise,Pinky</a:t>
            </a:r>
            <a:r>
              <a:rPr lang="en-US" altLang="zh-CN" dirty="0">
                <a:solidFill>
                  <a:srgbClr val="000000"/>
                </a:solidFill>
                <a:ea typeface="宋体" panose="02010600030101010101" pitchFamily="2" charset="-122"/>
                <a:cs typeface="Times New Roman" panose="02020603050405020304" pitchFamily="18" charset="0"/>
              </a:rPr>
              <a:t> grew and got stronger and </a:t>
            </a:r>
            <a:r>
              <a:rPr lang="en-US" altLang="zh-CN" dirty="0" err="1">
                <a:solidFill>
                  <a:srgbClr val="000000"/>
                </a:solidFill>
                <a:ea typeface="宋体" panose="02010600030101010101" pitchFamily="2" charset="-122"/>
                <a:cs typeface="Times New Roman" panose="02020603050405020304" pitchFamily="18" charset="0"/>
              </a:rPr>
              <a:t>stronger.“We</a:t>
            </a:r>
            <a:r>
              <a:rPr lang="en-US" altLang="zh-CN" dirty="0">
                <a:solidFill>
                  <a:srgbClr val="000000"/>
                </a:solidFill>
                <a:ea typeface="宋体" panose="02010600030101010101" pitchFamily="2" charset="-122"/>
                <a:cs typeface="Times New Roman" panose="02020603050405020304" pitchFamily="18" charset="0"/>
              </a:rPr>
              <a:t> fed Pinky </a:t>
            </a:r>
            <a:r>
              <a:rPr lang="en-US" altLang="zh-CN" dirty="0" err="1">
                <a:solidFill>
                  <a:srgbClr val="000000"/>
                </a:solidFill>
                <a:ea typeface="宋体" panose="02010600030101010101" pitchFamily="2" charset="-122"/>
                <a:cs typeface="Times New Roman" panose="02020603050405020304" pitchFamily="18" charset="0"/>
              </a:rPr>
              <a:t>oatmeal,cooked</a:t>
            </a:r>
            <a:r>
              <a:rPr lang="en-US" altLang="zh-CN" dirty="0">
                <a:solidFill>
                  <a:srgbClr val="000000"/>
                </a:solidFill>
                <a:ea typeface="宋体" panose="02010600030101010101" pitchFamily="2" charset="-122"/>
                <a:cs typeface="Times New Roman" panose="02020603050405020304" pitchFamily="18" charset="0"/>
              </a:rPr>
              <a:t> and </a:t>
            </a:r>
            <a:r>
              <a:rPr lang="en-US" altLang="zh-CN" dirty="0" err="1">
                <a:solidFill>
                  <a:srgbClr val="000000"/>
                </a:solidFill>
                <a:ea typeface="宋体" panose="02010600030101010101" pitchFamily="2" charset="-122"/>
                <a:cs typeface="Times New Roman" panose="02020603050405020304" pitchFamily="18" charset="0"/>
              </a:rPr>
              <a:t>uncooked,and</a:t>
            </a:r>
            <a:r>
              <a:rPr lang="en-US" altLang="zh-CN" dirty="0">
                <a:solidFill>
                  <a:srgbClr val="000000"/>
                </a:solidFill>
                <a:ea typeface="宋体" panose="02010600030101010101" pitchFamily="2" charset="-122"/>
                <a:cs typeface="Times New Roman" panose="02020603050405020304" pitchFamily="18" charset="0"/>
              </a:rPr>
              <a:t> small pieces of vegetables,” said </a:t>
            </a:r>
            <a:r>
              <a:rPr lang="en-US" altLang="zh-CN" dirty="0" err="1">
                <a:solidFill>
                  <a:srgbClr val="000000"/>
                </a:solidFill>
                <a:ea typeface="宋体" panose="02010600030101010101" pitchFamily="2" charset="-122"/>
                <a:cs typeface="Times New Roman" panose="02020603050405020304" pitchFamily="18" charset="0"/>
              </a:rPr>
              <a:t>Sara.Pinky</a:t>
            </a:r>
            <a:r>
              <a:rPr lang="en-US" altLang="zh-CN" dirty="0">
                <a:solidFill>
                  <a:srgbClr val="000000"/>
                </a:solidFill>
                <a:ea typeface="宋体" panose="02010600030101010101" pitchFamily="2" charset="-122"/>
                <a:cs typeface="Times New Roman" panose="02020603050405020304" pitchFamily="18" charset="0"/>
              </a:rPr>
              <a:t> lived inside the house with Sara and her </a:t>
            </a:r>
            <a:r>
              <a:rPr lang="en-US" altLang="zh-CN" dirty="0" err="1">
                <a:solidFill>
                  <a:srgbClr val="000000"/>
                </a:solidFill>
                <a:ea typeface="宋体" panose="02010600030101010101" pitchFamily="2" charset="-122"/>
                <a:cs typeface="Times New Roman" panose="02020603050405020304" pitchFamily="18" charset="0"/>
              </a:rPr>
              <a:t>family.She</a:t>
            </a:r>
            <a:r>
              <a:rPr lang="en-US" altLang="zh-CN" dirty="0">
                <a:solidFill>
                  <a:srgbClr val="000000"/>
                </a:solidFill>
                <a:ea typeface="宋体" panose="02010600030101010101" pitchFamily="2" charset="-122"/>
                <a:cs typeface="Times New Roman" panose="02020603050405020304" pitchFamily="18" charset="0"/>
              </a:rPr>
              <a:t> specially fancied taking baths with </a:t>
            </a:r>
            <a:r>
              <a:rPr lang="en-US" altLang="zh-CN" dirty="0" err="1">
                <a:solidFill>
                  <a:srgbClr val="000000"/>
                </a:solidFill>
                <a:ea typeface="宋体" panose="02010600030101010101" pitchFamily="2" charset="-122"/>
                <a:cs typeface="Times New Roman" panose="02020603050405020304" pitchFamily="18" charset="0"/>
              </a:rPr>
              <a:t>Sara.Everyone</a:t>
            </a:r>
            <a:r>
              <a:rPr lang="en-US" altLang="zh-CN" dirty="0">
                <a:solidFill>
                  <a:srgbClr val="000000"/>
                </a:solidFill>
                <a:ea typeface="宋体" panose="02010600030101010101" pitchFamily="2" charset="-122"/>
                <a:cs typeface="Times New Roman" panose="02020603050405020304" pitchFamily="18" charset="0"/>
              </a:rPr>
              <a:t> treated Pinky as a family member.</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854633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694170"/>
            <a:ext cx="10807700" cy="2456057"/>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4.stress </a:t>
            </a:r>
            <a:r>
              <a:rPr lang="en-US" altLang="zh-CN" i="1" dirty="0">
                <a:solidFill>
                  <a:srgbClr val="000000"/>
                </a:solidFill>
                <a:ea typeface="宋体" panose="02010600030101010101" pitchFamily="2" charset="-122"/>
                <a:cs typeface="Times New Roman" panose="02020603050405020304" pitchFamily="18" charset="0"/>
              </a:rPr>
              <a:t>n.</a:t>
            </a:r>
            <a:r>
              <a:rPr lang="zh-CN" altLang="zh-CN" dirty="0">
                <a:solidFill>
                  <a:srgbClr val="000000"/>
                </a:solidFill>
                <a:ea typeface="宋体" panose="02010600030101010101" pitchFamily="2" charset="-122"/>
                <a:cs typeface="Times New Roman" panose="02020603050405020304" pitchFamily="18" charset="0"/>
              </a:rPr>
              <a:t>压力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紧张</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重音　</a:t>
            </a:r>
            <a:r>
              <a:rPr lang="en-US" altLang="zh-CN" i="1" dirty="0" err="1">
                <a:solidFill>
                  <a:srgbClr val="000000"/>
                </a:solidFill>
                <a:ea typeface="宋体" panose="02010600030101010101" pitchFamily="2" charset="-122"/>
                <a:cs typeface="Times New Roman" panose="02020603050405020304" pitchFamily="18" charset="0"/>
              </a:rPr>
              <a:t>vt.</a:t>
            </a:r>
            <a:r>
              <a:rPr lang="zh-CN" altLang="zh-CN" dirty="0">
                <a:solidFill>
                  <a:srgbClr val="000000"/>
                </a:solidFill>
                <a:ea typeface="宋体" panose="02010600030101010101" pitchFamily="2" charset="-122"/>
                <a:cs typeface="Times New Roman" panose="02020603050405020304" pitchFamily="18" charset="0"/>
              </a:rPr>
              <a:t>强调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重读</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使焦虑不安　</a:t>
            </a:r>
            <a:endParaRPr lang="en-US" altLang="zh-CN"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            vi</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焦虑不安</a:t>
            </a:r>
            <a:endParaRPr lang="en-US" altLang="zh-CN" dirty="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stressed</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en-US" altLang="zh-CN" i="1" dirty="0">
                <a:solidFill>
                  <a:srgbClr val="000000"/>
                </a:solidFill>
                <a:latin typeface="NEU-BZ-S92"/>
                <a:ea typeface="Times New Roman" panose="02020603050405020304" pitchFamily="18" charset="0"/>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焦虑的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重读的</a:t>
            </a:r>
            <a:endParaRPr lang="en-US" altLang="zh-CN" dirty="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smtClean="0">
                <a:ea typeface="宋体" panose="02010600030101010101" pitchFamily="2" charset="-122"/>
                <a:cs typeface="Times New Roman" panose="02020603050405020304" pitchFamily="18" charset="0"/>
              </a:rPr>
              <a:t>stressful</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adj</a:t>
            </a:r>
            <a:r>
              <a:rPr lang="en-US" altLang="zh-CN" i="1"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压力重的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紧张的</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3" name="矩形 2"/>
          <p:cNvSpPr/>
          <p:nvPr/>
        </p:nvSpPr>
        <p:spPr>
          <a:xfrm>
            <a:off x="936501" y="2941297"/>
            <a:ext cx="216024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p:nvPr/>
        </p:nvCxnSpPr>
        <p:spPr>
          <a:xfrm>
            <a:off x="932329" y="3405395"/>
            <a:ext cx="2157794"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936501" y="3523690"/>
            <a:ext cx="216024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932329" y="3987788"/>
            <a:ext cx="2157794"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02860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723975"/>
            <a:ext cx="10807700" cy="4228850"/>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But just when everything appeared to be </a:t>
            </a:r>
            <a:r>
              <a:rPr lang="en-US" altLang="zh-CN" dirty="0" err="1">
                <a:solidFill>
                  <a:srgbClr val="000000"/>
                </a:solidFill>
                <a:ea typeface="宋体" panose="02010600030101010101" pitchFamily="2" charset="-122"/>
                <a:cs typeface="Times New Roman" panose="02020603050405020304" pitchFamily="18" charset="0"/>
              </a:rPr>
              <a:t>perfect,the</a:t>
            </a:r>
            <a:r>
              <a:rPr lang="en-US" altLang="zh-CN" dirty="0">
                <a:solidFill>
                  <a:srgbClr val="000000"/>
                </a:solidFill>
                <a:ea typeface="宋体" panose="02010600030101010101" pitchFamily="2" charset="-122"/>
                <a:cs typeface="Times New Roman" panose="02020603050405020304" pitchFamily="18" charset="0"/>
              </a:rPr>
              <a:t> night of the “talk” </a:t>
            </a:r>
            <a:r>
              <a:rPr lang="en-US" altLang="zh-CN" dirty="0" err="1" smtClean="0">
                <a:solidFill>
                  <a:srgbClr val="000000"/>
                </a:solidFill>
                <a:ea typeface="宋体" panose="02010600030101010101" pitchFamily="2" charset="-122"/>
                <a:cs typeface="Times New Roman" panose="02020603050405020304" pitchFamily="18" charset="0"/>
              </a:rPr>
              <a:t>came.Sara</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mum and dad sat her down</a:t>
            </a:r>
            <a:r>
              <a:rPr lang="en-US" altLang="zh-CN" dirty="0" smtClean="0">
                <a:solidFill>
                  <a:srgbClr val="000000"/>
                </a:solidFill>
                <a:ea typeface="宋体" panose="02010600030101010101" pitchFamily="2" charset="-122"/>
                <a:cs typeface="Times New Roman" panose="02020603050405020304" pitchFamily="18" charset="0"/>
              </a:rPr>
              <a:t>, explaining </a:t>
            </a:r>
            <a:r>
              <a:rPr lang="en-US" altLang="zh-CN" dirty="0">
                <a:solidFill>
                  <a:srgbClr val="000000"/>
                </a:solidFill>
                <a:ea typeface="宋体" panose="02010600030101010101" pitchFamily="2" charset="-122"/>
                <a:cs typeface="Times New Roman" panose="02020603050405020304" pitchFamily="18" charset="0"/>
              </a:rPr>
              <a:t>that the best thing for Pinky was to live a normal duck </a:t>
            </a:r>
            <a:r>
              <a:rPr lang="en-US" altLang="zh-CN" dirty="0" err="1">
                <a:solidFill>
                  <a:srgbClr val="000000"/>
                </a:solidFill>
                <a:ea typeface="宋体" panose="02010600030101010101" pitchFamily="2" charset="-122"/>
                <a:cs typeface="Times New Roman" panose="02020603050405020304" pitchFamily="18" charset="0"/>
              </a:rPr>
              <a:t>life,with</a:t>
            </a:r>
            <a:r>
              <a:rPr lang="en-US" altLang="zh-CN" dirty="0">
                <a:solidFill>
                  <a:srgbClr val="000000"/>
                </a:solidFill>
                <a:ea typeface="宋体" panose="02010600030101010101" pitchFamily="2" charset="-122"/>
                <a:cs typeface="Times New Roman" panose="02020603050405020304" pitchFamily="18" charset="0"/>
              </a:rPr>
              <a:t> other </a:t>
            </a:r>
            <a:r>
              <a:rPr lang="en-US" altLang="zh-CN" dirty="0" err="1">
                <a:solidFill>
                  <a:srgbClr val="000000"/>
                </a:solidFill>
                <a:ea typeface="宋体" panose="02010600030101010101" pitchFamily="2" charset="-122"/>
                <a:cs typeface="Times New Roman" panose="02020603050405020304" pitchFamily="18" charset="0"/>
              </a:rPr>
              <a:t>ducks.“It</a:t>
            </a:r>
            <a:r>
              <a:rPr lang="en-US" altLang="zh-CN" dirty="0">
                <a:solidFill>
                  <a:srgbClr val="000000"/>
                </a:solidFill>
                <a:ea typeface="宋体" panose="02010600030101010101" pitchFamily="2" charset="-122"/>
                <a:cs typeface="Times New Roman" panose="02020603050405020304" pitchFamily="18" charset="0"/>
              </a:rPr>
              <a:t> is not natural for ducks to live indoors with a family,” her father </a:t>
            </a:r>
            <a:r>
              <a:rPr lang="en-US" altLang="zh-CN" dirty="0" err="1">
                <a:solidFill>
                  <a:srgbClr val="000000"/>
                </a:solidFill>
                <a:ea typeface="宋体" panose="02010600030101010101" pitchFamily="2" charset="-122"/>
                <a:cs typeface="Times New Roman" panose="02020603050405020304" pitchFamily="18" charset="0"/>
              </a:rPr>
              <a:t>said,“Pinky</a:t>
            </a:r>
            <a:r>
              <a:rPr lang="en-US" altLang="zh-CN" dirty="0">
                <a:solidFill>
                  <a:srgbClr val="000000"/>
                </a:solidFill>
                <a:ea typeface="宋体" panose="02010600030101010101" pitchFamily="2" charset="-122"/>
                <a:cs typeface="Times New Roman" panose="02020603050405020304" pitchFamily="18" charset="0"/>
              </a:rPr>
              <a:t> needed to swim in ponds and do all the same things that ducks in the wild do.”</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686875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87759"/>
            <a:ext cx="10807700" cy="5354158"/>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Sara started to </a:t>
            </a:r>
            <a:r>
              <a:rPr lang="en-US" altLang="zh-CN" dirty="0" err="1">
                <a:solidFill>
                  <a:srgbClr val="000000"/>
                </a:solidFill>
                <a:ea typeface="宋体" panose="02010600030101010101" pitchFamily="2" charset="-122"/>
                <a:cs typeface="Times New Roman" panose="02020603050405020304" pitchFamily="18" charset="0"/>
              </a:rPr>
              <a:t>cry,knowing</a:t>
            </a:r>
            <a:r>
              <a:rPr lang="en-US" altLang="zh-CN" dirty="0">
                <a:solidFill>
                  <a:srgbClr val="000000"/>
                </a:solidFill>
                <a:ea typeface="宋体" panose="02010600030101010101" pitchFamily="2" charset="-122"/>
                <a:cs typeface="Times New Roman" panose="02020603050405020304" pitchFamily="18" charset="0"/>
              </a:rPr>
              <a:t> what was going to happen</a:t>
            </a:r>
            <a:r>
              <a:rPr lang="en-US" altLang="zh-CN" dirty="0" smtClean="0">
                <a:solidFill>
                  <a:srgbClr val="000000"/>
                </a:solidFill>
                <a:ea typeface="宋体" panose="02010600030101010101" pitchFamily="2" charset="-122"/>
                <a:cs typeface="Times New Roman" panose="02020603050405020304" pitchFamily="18" charset="0"/>
              </a:rPr>
              <a:t>. Her </a:t>
            </a:r>
            <a:r>
              <a:rPr lang="en-US" altLang="zh-CN" dirty="0">
                <a:solidFill>
                  <a:srgbClr val="000000"/>
                </a:solidFill>
                <a:ea typeface="宋体" panose="02010600030101010101" pitchFamily="2" charset="-122"/>
                <a:cs typeface="Times New Roman" panose="02020603050405020304" pitchFamily="18" charset="0"/>
              </a:rPr>
              <a:t>parents decided to take Pinky to a </a:t>
            </a:r>
            <a:r>
              <a:rPr lang="en-US" altLang="zh-CN" dirty="0" err="1">
                <a:solidFill>
                  <a:srgbClr val="000000"/>
                </a:solidFill>
                <a:ea typeface="宋体" panose="02010600030101010101" pitchFamily="2" charset="-122"/>
                <a:cs typeface="Times New Roman" panose="02020603050405020304" pitchFamily="18" charset="0"/>
              </a:rPr>
              <a:t>park,which</a:t>
            </a:r>
            <a:r>
              <a:rPr lang="en-US" altLang="zh-CN" dirty="0">
                <a:solidFill>
                  <a:srgbClr val="000000"/>
                </a:solidFill>
                <a:ea typeface="宋体" panose="02010600030101010101" pitchFamily="2" charset="-122"/>
                <a:cs typeface="Times New Roman" panose="02020603050405020304" pitchFamily="18" charset="0"/>
              </a:rPr>
              <a:t> was two miles </a:t>
            </a:r>
            <a:r>
              <a:rPr lang="en-US" altLang="zh-CN" dirty="0" err="1">
                <a:solidFill>
                  <a:srgbClr val="000000"/>
                </a:solidFill>
                <a:ea typeface="宋体" panose="02010600030101010101" pitchFamily="2" charset="-122"/>
                <a:cs typeface="Times New Roman" panose="02020603050405020304" pitchFamily="18" charset="0"/>
              </a:rPr>
              <a:t>away.There</a:t>
            </a:r>
            <a:r>
              <a:rPr lang="en-US" altLang="zh-CN" dirty="0">
                <a:solidFill>
                  <a:srgbClr val="000000"/>
                </a:solidFill>
                <a:ea typeface="宋体" panose="02010600030101010101" pitchFamily="2" charset="-122"/>
                <a:cs typeface="Times New Roman" panose="02020603050405020304" pitchFamily="18" charset="0"/>
              </a:rPr>
              <a:t> was a pond with a lot of other </a:t>
            </a:r>
            <a:r>
              <a:rPr lang="en-US" altLang="zh-CN" dirty="0" err="1">
                <a:solidFill>
                  <a:srgbClr val="000000"/>
                </a:solidFill>
                <a:ea typeface="宋体" panose="02010600030101010101" pitchFamily="2" charset="-122"/>
                <a:cs typeface="Times New Roman" panose="02020603050405020304" pitchFamily="18" charset="0"/>
              </a:rPr>
              <a:t>ducks.Pinky</a:t>
            </a:r>
            <a:r>
              <a:rPr lang="en-US" altLang="zh-CN" dirty="0">
                <a:solidFill>
                  <a:srgbClr val="000000"/>
                </a:solidFill>
                <a:ea typeface="宋体" panose="02010600030101010101" pitchFamily="2" charset="-122"/>
                <a:cs typeface="Times New Roman" panose="02020603050405020304" pitchFamily="18" charset="0"/>
              </a:rPr>
              <a:t> would have the chance to live a natural life and Sara could still visit her.</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The big day </a:t>
            </a:r>
            <a:r>
              <a:rPr lang="en-US" altLang="zh-CN" dirty="0" err="1">
                <a:solidFill>
                  <a:srgbClr val="000000"/>
                </a:solidFill>
                <a:ea typeface="宋体" panose="02010600030101010101" pitchFamily="2" charset="-122"/>
                <a:cs typeface="Times New Roman" panose="02020603050405020304" pitchFamily="18" charset="0"/>
              </a:rPr>
              <a:t>came.Sara</a:t>
            </a:r>
            <a:r>
              <a:rPr lang="en-US" altLang="zh-CN" dirty="0">
                <a:solidFill>
                  <a:srgbClr val="000000"/>
                </a:solidFill>
                <a:ea typeface="宋体" panose="02010600030101010101" pitchFamily="2" charset="-122"/>
                <a:cs typeface="Times New Roman" panose="02020603050405020304" pitchFamily="18" charset="0"/>
              </a:rPr>
              <a:t> and her parents put Pinky in a box and drove to the </a:t>
            </a:r>
            <a:r>
              <a:rPr lang="en-US" altLang="zh-CN" dirty="0" err="1">
                <a:solidFill>
                  <a:srgbClr val="000000"/>
                </a:solidFill>
                <a:ea typeface="宋体" panose="02010600030101010101" pitchFamily="2" charset="-122"/>
                <a:cs typeface="Times New Roman" panose="02020603050405020304" pitchFamily="18" charset="0"/>
              </a:rPr>
              <a:t>park.Sara</a:t>
            </a:r>
            <a:r>
              <a:rPr lang="en-US" altLang="zh-CN" dirty="0">
                <a:solidFill>
                  <a:srgbClr val="000000"/>
                </a:solidFill>
                <a:ea typeface="宋体" panose="02010600030101010101" pitchFamily="2" charset="-122"/>
                <a:cs typeface="Times New Roman" panose="02020603050405020304" pitchFamily="18" charset="0"/>
              </a:rPr>
              <a:t> said that Pinky did not look </a:t>
            </a:r>
            <a:r>
              <a:rPr lang="en-US" altLang="zh-CN" dirty="0" err="1">
                <a:solidFill>
                  <a:srgbClr val="000000"/>
                </a:solidFill>
                <a:ea typeface="宋体" panose="02010600030101010101" pitchFamily="2" charset="-122"/>
                <a:cs typeface="Times New Roman" panose="02020603050405020304" pitchFamily="18" charset="0"/>
              </a:rPr>
              <a:t>happy;maybe</a:t>
            </a:r>
            <a:r>
              <a:rPr lang="en-US" altLang="zh-CN" dirty="0">
                <a:solidFill>
                  <a:srgbClr val="000000"/>
                </a:solidFill>
                <a:ea typeface="宋体" panose="02010600030101010101" pitchFamily="2" charset="-122"/>
                <a:cs typeface="Times New Roman" panose="02020603050405020304" pitchFamily="18" charset="0"/>
              </a:rPr>
              <a:t> Pinky believed that she was a </a:t>
            </a:r>
            <a:r>
              <a:rPr lang="en-US" altLang="zh-CN" dirty="0" err="1">
                <a:solidFill>
                  <a:srgbClr val="000000"/>
                </a:solidFill>
                <a:ea typeface="宋体" panose="02010600030101010101" pitchFamily="2" charset="-122"/>
                <a:cs typeface="Times New Roman" panose="02020603050405020304" pitchFamily="18" charset="0"/>
              </a:rPr>
              <a:t>human,not</a:t>
            </a:r>
            <a:r>
              <a:rPr lang="en-US" altLang="zh-CN" dirty="0">
                <a:solidFill>
                  <a:srgbClr val="000000"/>
                </a:solidFill>
                <a:ea typeface="宋体" panose="02010600030101010101" pitchFamily="2" charset="-122"/>
                <a:cs typeface="Times New Roman" panose="02020603050405020304" pitchFamily="18" charset="0"/>
              </a:rPr>
              <a:t> a duck.</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183085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08254"/>
            <a:ext cx="10807700" cy="6001643"/>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Everyone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sad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when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left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Pinky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pond</a:t>
            </a:r>
            <a:r>
              <a:rPr lang="en-US" altLang="zh-CN" dirty="0" err="1">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even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Sara</a:t>
            </a:r>
            <a:r>
              <a:rPr lang="en-US" altLang="zh-CN" i="1"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i="1"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father</a:t>
            </a:r>
            <a:r>
              <a:rPr lang="en-US" altLang="zh-CN" i="1"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i="1" dirty="0" smtClean="0">
                <a:solidFill>
                  <a:srgbClr val="000000"/>
                </a:solidFill>
                <a:ea typeface="宋体" panose="02010600030101010101" pitchFamily="2" charset="-122"/>
                <a:cs typeface="Times New Roman" panose="02020603050405020304" pitchFamily="18" charset="0"/>
              </a:rPr>
              <a:t>The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next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morning</a:t>
            </a:r>
            <a:r>
              <a:rPr lang="en-US" altLang="zh-CN" dirty="0" err="1">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when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looking</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kitchen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window</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Sara</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couldn</a:t>
            </a:r>
            <a:r>
              <a:rPr lang="en-US" altLang="zh-CN" i="1"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i="1" dirty="0" smtClean="0">
                <a:solidFill>
                  <a:srgbClr val="000000"/>
                </a:solidFill>
                <a:ea typeface="宋体" panose="02010600030101010101" pitchFamily="2" charset="-122"/>
                <a:cs typeface="Times New Roman" panose="02020603050405020304" pitchFamily="18" charset="0"/>
              </a:rPr>
              <a:t>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believe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her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eyes</a:t>
            </a:r>
            <a:r>
              <a:rPr lang="en-US" altLang="zh-CN" dirty="0" smtClean="0">
                <a:solidFill>
                  <a:srgbClr val="000000"/>
                </a:solidFill>
                <a:ea typeface="宋体" panose="02010600030101010101" pitchFamily="2" charset="-122"/>
                <a:cs typeface="Times New Roman" panose="02020603050405020304" pitchFamily="18" charset="0"/>
              </a:rPr>
              <a: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_______________</a:t>
            </a:r>
            <a:r>
              <a:rPr lang="en-US" altLang="zh-CN" dirty="0">
                <a:solidFill>
                  <a:srgbClr val="000000"/>
                </a:solidFill>
                <a:ea typeface="宋体" panose="02010600030101010101" pitchFamily="2" charset="-122"/>
                <a:cs typeface="Times New Roman" panose="02020603050405020304" pitchFamily="18" charset="0"/>
              </a:rPr>
              <a:t>__</a:t>
            </a:r>
            <a:r>
              <a:rPr lang="en-US" altLang="zh-CN" dirty="0" smtClean="0">
                <a:solidFill>
                  <a:srgbClr val="000000"/>
                </a:solidFill>
                <a:ea typeface="宋体" panose="02010600030101010101" pitchFamily="2" charset="-122"/>
                <a:cs typeface="Times New Roman" panose="02020603050405020304" pitchFamily="18" charset="0"/>
              </a:rPr>
              <a:t>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smtClean="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____________________________________________________</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643439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7776"/>
            <a:ext cx="10807700" cy="6001643"/>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写作指导</a:t>
            </a: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仔细</a:t>
            </a:r>
            <a:r>
              <a:rPr lang="zh-CN" altLang="zh-CN" dirty="0">
                <a:solidFill>
                  <a:schemeClr val="tx1"/>
                </a:solidFill>
                <a:ea typeface="宋体" panose="02010600030101010101" pitchFamily="2" charset="-122"/>
                <a:cs typeface="Times New Roman" panose="02020603050405020304" pitchFamily="18" charset="0"/>
              </a:rPr>
              <a:t>阅读所给材料可知</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故事中的</a:t>
            </a:r>
            <a:r>
              <a:rPr lang="zh-CN" altLang="zh-CN" dirty="0" smtClean="0">
                <a:solidFill>
                  <a:schemeClr val="tx1"/>
                </a:solidFill>
                <a:ea typeface="宋体" panose="02010600030101010101" pitchFamily="2" charset="-122"/>
                <a:cs typeface="Times New Roman" panose="02020603050405020304" pitchFamily="18" charset="0"/>
              </a:rPr>
              <a:t>主要</a:t>
            </a:r>
            <a:r>
              <a:rPr lang="zh-CN" altLang="en-US" dirty="0" smtClean="0">
                <a:solidFill>
                  <a:schemeClr val="tx1"/>
                </a:solidFill>
                <a:ea typeface="宋体" panose="02010600030101010101" pitchFamily="2" charset="-122"/>
                <a:cs typeface="Times New Roman" panose="02020603050405020304" pitchFamily="18" charset="0"/>
              </a:rPr>
              <a:t>角色</a:t>
            </a:r>
            <a:r>
              <a:rPr lang="zh-CN" altLang="zh-CN" dirty="0" smtClean="0">
                <a:solidFill>
                  <a:schemeClr val="tx1"/>
                </a:solidFill>
                <a:ea typeface="宋体" panose="02010600030101010101" pitchFamily="2" charset="-122"/>
                <a:cs typeface="Times New Roman" panose="02020603050405020304" pitchFamily="18" charset="0"/>
              </a:rPr>
              <a:t>为</a:t>
            </a:r>
            <a:r>
              <a:rPr lang="zh-CN" altLang="zh-CN" dirty="0">
                <a:solidFill>
                  <a:schemeClr val="tx1"/>
                </a:solidFill>
                <a:ea typeface="宋体" panose="02010600030101010101" pitchFamily="2" charset="-122"/>
                <a:cs typeface="Times New Roman" panose="02020603050405020304" pitchFamily="18" charset="0"/>
              </a:rPr>
              <a:t>萨</a:t>
            </a:r>
            <a:r>
              <a:rPr lang="zh-CN" altLang="zh-CN" dirty="0" smtClean="0">
                <a:solidFill>
                  <a:schemeClr val="tx1"/>
                </a:solidFill>
                <a:ea typeface="宋体" panose="02010600030101010101" pitchFamily="2" charset="-122"/>
                <a:cs typeface="Times New Roman" panose="02020603050405020304" pitchFamily="18" charset="0"/>
              </a:rPr>
              <a:t>拉和</a:t>
            </a:r>
            <a:r>
              <a:rPr lang="zh-CN" altLang="zh-CN" dirty="0">
                <a:solidFill>
                  <a:schemeClr val="tx1"/>
                </a:solidFill>
                <a:ea typeface="宋体" panose="02010600030101010101" pitchFamily="2" charset="-122"/>
                <a:cs typeface="Times New Roman" panose="02020603050405020304" pitchFamily="18" charset="0"/>
              </a:rPr>
              <a:t>她的小鸭子平克。</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(1)</a:t>
            </a:r>
            <a:r>
              <a:rPr lang="zh-CN" altLang="zh-CN" dirty="0">
                <a:solidFill>
                  <a:schemeClr val="tx1"/>
                </a:solidFill>
                <a:ea typeface="宋体" panose="02010600030101010101" pitchFamily="2" charset="-122"/>
                <a:cs typeface="Times New Roman" panose="02020603050405020304" pitchFamily="18" charset="0"/>
              </a:rPr>
              <a:t>理解全文</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把握主线</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chemeClr val="tx1"/>
                </a:solidFill>
                <a:ea typeface="宋体" panose="02010600030101010101" pitchFamily="2" charset="-122"/>
                <a:cs typeface="Times New Roman" panose="02020603050405020304" pitchFamily="18" charset="0"/>
              </a:rPr>
              <a:t>通读短文</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可知本文大意是</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萨拉的父母在她生日时送了她一只小鸭子</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萨拉给她取名平克。妈妈以为小鸭子不会活很久</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没想到在萨拉一家人的精心呵护下</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小鸭子长大了</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被视作家里的一员。可是</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父母认为鸭子不应该在室内生活</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应该像其他鸭子一样去野外生存。于是他们决定送平克去一个离家两英里远的公园。</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0327280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26261"/>
            <a:ext cx="10807700" cy="5410712"/>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分析关键词和所给段落首句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展开想象合理续写</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续写第一段首句是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大家把平克留在池塘就要离开时都很伤感</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包括萨拉的父亲。根据本句及</a:t>
            </a:r>
            <a:r>
              <a:rPr lang="zh-CN" altLang="zh-CN" dirty="0" smtClean="0">
                <a:solidFill>
                  <a:srgbClr val="000000"/>
                </a:solidFill>
                <a:ea typeface="宋体" panose="02010600030101010101" pitchFamily="2" charset="-122"/>
                <a:cs typeface="Times New Roman" panose="02020603050405020304" pitchFamily="18" charset="0"/>
              </a:rPr>
              <a:t>语境</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本</a:t>
            </a:r>
            <a:r>
              <a:rPr lang="zh-CN" altLang="zh-CN" dirty="0">
                <a:solidFill>
                  <a:srgbClr val="000000"/>
                </a:solidFill>
                <a:ea typeface="宋体" panose="02010600030101010101" pitchFamily="2" charset="-122"/>
                <a:cs typeface="Times New Roman" panose="02020603050405020304" pitchFamily="18" charset="0"/>
              </a:rPr>
              <a:t>段可以描写将平克送到公园池塘要离开时萨拉的感受以及平克在新的环境可能遇到的状况。</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zh-CN" altLang="zh-CN" dirty="0">
                <a:solidFill>
                  <a:srgbClr val="000000"/>
                </a:solidFill>
                <a:ea typeface="宋体" panose="02010600030101010101" pitchFamily="2" charset="-122"/>
                <a:cs typeface="Times New Roman" panose="02020603050405020304" pitchFamily="18" charset="0"/>
              </a:rPr>
              <a:t>续写第二段首句是</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第二天</a:t>
            </a:r>
            <a:r>
              <a:rPr lang="zh-CN" altLang="en-US" dirty="0" smtClean="0">
                <a:solidFill>
                  <a:srgbClr val="000000"/>
                </a:solidFill>
                <a:ea typeface="宋体" panose="02010600030101010101" pitchFamily="2" charset="-122"/>
                <a:cs typeface="Times New Roman" panose="02020603050405020304" pitchFamily="18" charset="0"/>
              </a:rPr>
              <a:t>早上</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当萨拉朝厨房窗外看时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她简直不敢相信自己的眼睛。由此可知</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本段主要写萨拉在看到平克出现在厨房窗外之后的反应和心理活动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以及父母最终的决定。</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672110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98445"/>
            <a:ext cx="10807700" cy="5410712"/>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Everyone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sad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when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left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Pinky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smtClean="0">
                <a:solidFill>
                  <a:srgbClr val="000000"/>
                </a:solidFill>
                <a:ea typeface="宋体" panose="02010600030101010101" pitchFamily="2" charset="-122"/>
                <a:cs typeface="Times New Roman" panose="02020603050405020304" pitchFamily="18" charset="0"/>
              </a:rPr>
              <a:t>pond</a:t>
            </a:r>
            <a:r>
              <a:rPr lang="en-US" altLang="zh-CN" dirty="0" err="1" smtClean="0">
                <a:solidFill>
                  <a:srgbClr val="000000"/>
                </a:solidFill>
                <a:ea typeface="宋体" panose="02010600030101010101" pitchFamily="2" charset="-122"/>
                <a:cs typeface="Times New Roman" panose="02020603050405020304" pitchFamily="18" charset="0"/>
              </a:rPr>
              <a:t>,</a:t>
            </a:r>
            <a:r>
              <a:rPr lang="en-US" altLang="zh-CN" i="1" dirty="0" err="1" smtClean="0">
                <a:solidFill>
                  <a:srgbClr val="000000"/>
                </a:solidFill>
                <a:ea typeface="宋体" panose="02010600030101010101" pitchFamily="2" charset="-122"/>
                <a:cs typeface="Times New Roman" panose="02020603050405020304" pitchFamily="18" charset="0"/>
              </a:rPr>
              <a:t>even</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Sara</a:t>
            </a:r>
            <a:r>
              <a:rPr lang="en-US" altLang="zh-CN" i="1"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i="1" dirty="0" smtClean="0">
                <a:solidFill>
                  <a:srgbClr val="000000"/>
                </a:solidFill>
                <a:ea typeface="宋体" panose="02010600030101010101" pitchFamily="2" charset="-122"/>
                <a:cs typeface="Times New Roman" panose="02020603050405020304" pitchFamily="18" charset="0"/>
              </a:rPr>
              <a:t>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father</a:t>
            </a:r>
            <a:r>
              <a:rPr lang="en-US" altLang="zh-CN" dirty="0" err="1">
                <a:solidFill>
                  <a:srgbClr val="000000"/>
                </a:solidFill>
                <a:ea typeface="宋体" panose="02010600030101010101" pitchFamily="2" charset="-122"/>
                <a:cs typeface="Times New Roman" panose="02020603050405020304" pitchFamily="18" charset="0"/>
              </a:rPr>
              <a:t>.But</a:t>
            </a:r>
            <a:r>
              <a:rPr lang="en-US" altLang="zh-CN" dirty="0">
                <a:solidFill>
                  <a:srgbClr val="000000"/>
                </a:solidFill>
                <a:ea typeface="宋体" panose="02010600030101010101" pitchFamily="2" charset="-122"/>
                <a:cs typeface="Times New Roman" panose="02020603050405020304" pitchFamily="18" charset="0"/>
              </a:rPr>
              <a:t> he tried to comfort Sara that Pinky was </a:t>
            </a:r>
            <a:r>
              <a:rPr lang="en-US" altLang="zh-CN" dirty="0" err="1">
                <a:solidFill>
                  <a:srgbClr val="000000"/>
                </a:solidFill>
                <a:ea typeface="宋体" panose="02010600030101010101" pitchFamily="2" charset="-122"/>
                <a:cs typeface="Times New Roman" panose="02020603050405020304" pitchFamily="18" charset="0"/>
              </a:rPr>
              <a:t>fine.Walking</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towards </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err="1">
                <a:solidFill>
                  <a:srgbClr val="000000"/>
                </a:solidFill>
                <a:ea typeface="宋体" panose="02010600030101010101" pitchFamily="2" charset="-122"/>
                <a:cs typeface="Times New Roman" panose="02020603050405020304" pitchFamily="18" charset="0"/>
              </a:rPr>
              <a:t>car,Sara</a:t>
            </a:r>
            <a:r>
              <a:rPr lang="en-US" altLang="zh-CN" dirty="0">
                <a:solidFill>
                  <a:srgbClr val="000000"/>
                </a:solidFill>
                <a:ea typeface="宋体" panose="02010600030101010101" pitchFamily="2" charset="-122"/>
                <a:cs typeface="Times New Roman" panose="02020603050405020304" pitchFamily="18" charset="0"/>
              </a:rPr>
              <a:t> looked back over her shoulder and saw Pinky standing </a:t>
            </a:r>
            <a:r>
              <a:rPr lang="en-US" altLang="zh-CN" dirty="0" err="1">
                <a:solidFill>
                  <a:srgbClr val="000000"/>
                </a:solidFill>
                <a:ea typeface="宋体" panose="02010600030101010101" pitchFamily="2" charset="-122"/>
                <a:cs typeface="Times New Roman" panose="02020603050405020304" pitchFamily="18" charset="0"/>
              </a:rPr>
              <a:t>alone.The</a:t>
            </a:r>
            <a:r>
              <a:rPr lang="en-US" altLang="zh-CN" dirty="0">
                <a:solidFill>
                  <a:srgbClr val="000000"/>
                </a:solidFill>
                <a:ea typeface="宋体" panose="02010600030101010101" pitchFamily="2" charset="-122"/>
                <a:cs typeface="Times New Roman" panose="02020603050405020304" pitchFamily="18" charset="0"/>
              </a:rPr>
              <a:t> other ducks were swimming around in </a:t>
            </a:r>
            <a:r>
              <a:rPr lang="en-US" altLang="zh-CN" dirty="0" err="1">
                <a:solidFill>
                  <a:srgbClr val="000000"/>
                </a:solidFill>
                <a:ea typeface="宋体" panose="02010600030101010101" pitchFamily="2" charset="-122"/>
                <a:cs typeface="Times New Roman" panose="02020603050405020304" pitchFamily="18" charset="0"/>
              </a:rPr>
              <a:t>circles,looking</a:t>
            </a:r>
            <a:r>
              <a:rPr lang="en-US" altLang="zh-CN" dirty="0">
                <a:solidFill>
                  <a:srgbClr val="000000"/>
                </a:solidFill>
                <a:ea typeface="宋体" panose="02010600030101010101" pitchFamily="2" charset="-122"/>
                <a:cs typeface="Times New Roman" panose="02020603050405020304" pitchFamily="18" charset="0"/>
              </a:rPr>
              <a:t> at </a:t>
            </a:r>
            <a:r>
              <a:rPr lang="en-US" altLang="zh-CN" dirty="0" err="1">
                <a:solidFill>
                  <a:srgbClr val="000000"/>
                </a:solidFill>
                <a:ea typeface="宋体" panose="02010600030101010101" pitchFamily="2" charset="-122"/>
                <a:cs typeface="Times New Roman" panose="02020603050405020304" pitchFamily="18" charset="0"/>
              </a:rPr>
              <a:t>Pinky.To</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Sara,it</a:t>
            </a:r>
            <a:r>
              <a:rPr lang="en-US" altLang="zh-CN" dirty="0">
                <a:solidFill>
                  <a:srgbClr val="000000"/>
                </a:solidFill>
                <a:ea typeface="宋体" panose="02010600030101010101" pitchFamily="2" charset="-122"/>
                <a:cs typeface="Times New Roman" panose="02020603050405020304" pitchFamily="18" charset="0"/>
              </a:rPr>
              <a:t> seemed that they were trying to identify the strange animal</a:t>
            </a:r>
            <a:r>
              <a:rPr lang="en-US" altLang="zh-CN" dirty="0" smtClean="0">
                <a:solidFill>
                  <a:srgbClr val="000000"/>
                </a:solidFill>
                <a:ea typeface="宋体" panose="02010600030101010101" pitchFamily="2" charset="-122"/>
                <a:cs typeface="Times New Roman" panose="02020603050405020304" pitchFamily="18" charset="0"/>
              </a:rPr>
              <a:t>. They didn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regard Pinky as a </a:t>
            </a:r>
            <a:r>
              <a:rPr lang="en-US" altLang="zh-CN" dirty="0" err="1">
                <a:solidFill>
                  <a:srgbClr val="000000"/>
                </a:solidFill>
                <a:ea typeface="宋体" panose="02010600030101010101" pitchFamily="2" charset="-122"/>
                <a:cs typeface="Times New Roman" panose="02020603050405020304" pitchFamily="18" charset="0"/>
              </a:rPr>
              <a:t>duck.Worried</a:t>
            </a:r>
            <a:r>
              <a:rPr lang="en-US" altLang="zh-CN" dirty="0">
                <a:solidFill>
                  <a:srgbClr val="000000"/>
                </a:solidFill>
                <a:ea typeface="宋体" panose="02010600030101010101" pitchFamily="2" charset="-122"/>
                <a:cs typeface="Times New Roman" panose="02020603050405020304" pitchFamily="18" charset="0"/>
              </a:rPr>
              <a:t> about Pinky</a:t>
            </a:r>
            <a:r>
              <a:rPr lang="en-US" altLang="zh-CN" dirty="0" smtClean="0">
                <a:solidFill>
                  <a:srgbClr val="000000"/>
                </a:solidFill>
                <a:ea typeface="宋体" panose="02010600030101010101" pitchFamily="2" charset="-122"/>
                <a:cs typeface="Times New Roman" panose="02020603050405020304" pitchFamily="18" charset="0"/>
              </a:rPr>
              <a:t>, Sara </a:t>
            </a:r>
            <a:r>
              <a:rPr lang="en-US" altLang="zh-CN" dirty="0">
                <a:solidFill>
                  <a:srgbClr val="000000"/>
                </a:solidFill>
                <a:ea typeface="宋体" panose="02010600030101010101" pitchFamily="2" charset="-122"/>
                <a:cs typeface="Times New Roman" panose="02020603050405020304" pitchFamily="18" charset="0"/>
              </a:rPr>
              <a:t>dreamed of Pinky being bullied by other ducks the whole night.</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4536901" y="71735"/>
            <a:ext cx="1935145" cy="626710"/>
          </a:xfrm>
          <a:prstGeom prst="rect">
            <a:avLst/>
          </a:prstGeom>
        </p:spPr>
        <p:txBody>
          <a:bodyPr wrap="none">
            <a:spAutoFit/>
          </a:bodyPr>
          <a:lstStyle/>
          <a:p>
            <a:pPr>
              <a:lnSpc>
                <a:spcPct val="120000"/>
              </a:lnSpc>
            </a:pPr>
            <a:r>
              <a:rPr lang="zh-CN" altLang="zh-CN" dirty="0">
                <a:solidFill>
                  <a:schemeClr val="tx1"/>
                </a:solidFill>
              </a:rPr>
              <a:t>高分</a:t>
            </a:r>
            <a:r>
              <a:rPr lang="zh-CN" altLang="zh-CN" dirty="0" smtClean="0">
                <a:solidFill>
                  <a:schemeClr val="tx1"/>
                </a:solidFill>
              </a:rPr>
              <a:t>范文</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1411081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288429" y="-175819"/>
            <a:ext cx="10943703" cy="6592574"/>
          </a:xfrm>
          <a:prstGeom prst="rect">
            <a:avLst/>
          </a:prstGeom>
        </p:spPr>
        <p:txBody>
          <a:bodyPr wrap="square">
            <a:spAutoFit/>
          </a:bodyPr>
          <a:lstStyle/>
          <a:p>
            <a:pPr indent="72000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next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morning</a:t>
            </a:r>
            <a:r>
              <a:rPr lang="en-US" altLang="zh-CN" dirty="0" err="1">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when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looking</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the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kitchen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window</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Sara</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couldn</a:t>
            </a:r>
            <a:r>
              <a:rPr lang="en-US" altLang="zh-CN" i="1"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i="1" dirty="0" smtClean="0">
                <a:solidFill>
                  <a:srgbClr val="000000"/>
                </a:solidFill>
                <a:ea typeface="宋体" panose="02010600030101010101" pitchFamily="2" charset="-122"/>
                <a:cs typeface="Times New Roman" panose="02020603050405020304" pitchFamily="18" charset="0"/>
              </a:rPr>
              <a:t>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believe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her</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err="1">
                <a:solidFill>
                  <a:srgbClr val="000000"/>
                </a:solidFill>
                <a:ea typeface="宋体" panose="02010600030101010101" pitchFamily="2" charset="-122"/>
                <a:cs typeface="Times New Roman" panose="02020603050405020304" pitchFamily="18" charset="0"/>
              </a:rPr>
              <a:t>eyes</a:t>
            </a:r>
            <a:r>
              <a:rPr lang="en-US" altLang="zh-CN" dirty="0" err="1">
                <a:solidFill>
                  <a:srgbClr val="000000"/>
                </a:solidFill>
                <a:ea typeface="宋体" panose="02010600030101010101" pitchFamily="2" charset="-122"/>
                <a:cs typeface="Times New Roman" panose="02020603050405020304" pitchFamily="18" charset="0"/>
              </a:rPr>
              <a:t>!There</a:t>
            </a:r>
            <a:r>
              <a:rPr lang="en-US" altLang="zh-CN" dirty="0">
                <a:solidFill>
                  <a:srgbClr val="000000"/>
                </a:solidFill>
                <a:ea typeface="宋体" panose="02010600030101010101" pitchFamily="2" charset="-122"/>
                <a:cs typeface="Times New Roman" panose="02020603050405020304" pitchFamily="18" charset="0"/>
              </a:rPr>
              <a:t> was </a:t>
            </a:r>
            <a:r>
              <a:rPr lang="en-US" altLang="zh-CN" dirty="0" err="1">
                <a:solidFill>
                  <a:srgbClr val="000000"/>
                </a:solidFill>
                <a:ea typeface="宋体" panose="02010600030101010101" pitchFamily="2" charset="-122"/>
                <a:cs typeface="Times New Roman" panose="02020603050405020304" pitchFamily="18" charset="0"/>
              </a:rPr>
              <a:t>Pinky,happily</a:t>
            </a:r>
            <a:r>
              <a:rPr lang="en-US" altLang="zh-CN" dirty="0">
                <a:solidFill>
                  <a:srgbClr val="000000"/>
                </a:solidFill>
                <a:ea typeface="宋体" panose="02010600030101010101" pitchFamily="2" charset="-122"/>
                <a:cs typeface="Times New Roman" panose="02020603050405020304" pitchFamily="18" charset="0"/>
              </a:rPr>
              <a:t> walking around on the </a:t>
            </a:r>
            <a:r>
              <a:rPr lang="en-US" altLang="zh-CN" dirty="0" err="1">
                <a:solidFill>
                  <a:srgbClr val="000000"/>
                </a:solidFill>
                <a:ea typeface="宋体" panose="02010600030101010101" pitchFamily="2" charset="-122"/>
                <a:cs typeface="Times New Roman" panose="02020603050405020304" pitchFamily="18" charset="0"/>
              </a:rPr>
              <a:t>grass.Excited</a:t>
            </a:r>
            <a:r>
              <a:rPr lang="en-US" altLang="zh-CN" dirty="0">
                <a:solidFill>
                  <a:srgbClr val="000000"/>
                </a:solidFill>
                <a:ea typeface="宋体" panose="02010600030101010101" pitchFamily="2" charset="-122"/>
                <a:cs typeface="Times New Roman" panose="02020603050405020304" pitchFamily="18" charset="0"/>
              </a:rPr>
              <a:t> at what she </a:t>
            </a:r>
            <a:r>
              <a:rPr lang="en-US" altLang="zh-CN" dirty="0" err="1">
                <a:solidFill>
                  <a:srgbClr val="000000"/>
                </a:solidFill>
                <a:ea typeface="宋体" panose="02010600030101010101" pitchFamily="2" charset="-122"/>
                <a:cs typeface="Times New Roman" panose="02020603050405020304" pitchFamily="18" charset="0"/>
              </a:rPr>
              <a:t>saw,she</a:t>
            </a:r>
            <a:r>
              <a:rPr lang="en-US" altLang="zh-CN" dirty="0">
                <a:solidFill>
                  <a:srgbClr val="000000"/>
                </a:solidFill>
                <a:ea typeface="宋体" panose="02010600030101010101" pitchFamily="2" charset="-122"/>
                <a:cs typeface="Times New Roman" panose="02020603050405020304" pitchFamily="18" charset="0"/>
              </a:rPr>
              <a:t> kept asking </a:t>
            </a:r>
            <a:r>
              <a:rPr lang="en-US" altLang="zh-CN" dirty="0" err="1">
                <a:solidFill>
                  <a:srgbClr val="000000"/>
                </a:solidFill>
                <a:ea typeface="宋体" panose="02010600030101010101" pitchFamily="2" charset="-122"/>
                <a:cs typeface="Times New Roman" panose="02020603050405020304" pitchFamily="18" charset="0"/>
              </a:rPr>
              <a:t>herself,“How</a:t>
            </a:r>
            <a:r>
              <a:rPr lang="en-US" altLang="zh-CN" dirty="0">
                <a:solidFill>
                  <a:srgbClr val="000000"/>
                </a:solidFill>
                <a:ea typeface="宋体" panose="02010600030101010101" pitchFamily="2" charset="-122"/>
                <a:cs typeface="Times New Roman" panose="02020603050405020304" pitchFamily="18" charset="0"/>
              </a:rPr>
              <a:t> did she make it?” After </a:t>
            </a:r>
            <a:r>
              <a:rPr lang="en-US" altLang="zh-CN" dirty="0" err="1">
                <a:solidFill>
                  <a:srgbClr val="000000"/>
                </a:solidFill>
                <a:ea typeface="宋体" panose="02010600030101010101" pitchFamily="2" charset="-122"/>
                <a:cs typeface="Times New Roman" panose="02020603050405020304" pitchFamily="18" charset="0"/>
              </a:rPr>
              <a:t>all,it</a:t>
            </a:r>
            <a:r>
              <a:rPr lang="en-US" altLang="zh-CN" dirty="0">
                <a:solidFill>
                  <a:srgbClr val="000000"/>
                </a:solidFill>
                <a:ea typeface="宋体" panose="02010600030101010101" pitchFamily="2" charset="-122"/>
                <a:cs typeface="Times New Roman" panose="02020603050405020304" pitchFamily="18" charset="0"/>
              </a:rPr>
              <a:t> was two miles away and she managed to walk back through the city </a:t>
            </a:r>
            <a:r>
              <a:rPr lang="en-US" altLang="zh-CN" dirty="0" err="1">
                <a:solidFill>
                  <a:srgbClr val="000000"/>
                </a:solidFill>
                <a:ea typeface="宋体" panose="02010600030101010101" pitchFamily="2" charset="-122"/>
                <a:cs typeface="Times New Roman" panose="02020603050405020304" pitchFamily="18" charset="0"/>
              </a:rPr>
              <a:t>street.Unbelievable!But</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Sara</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parents drove Pinky back to the pond again regardless of her </a:t>
            </a:r>
            <a:r>
              <a:rPr lang="en-US" altLang="zh-CN" dirty="0" err="1">
                <a:solidFill>
                  <a:srgbClr val="000000"/>
                </a:solidFill>
                <a:ea typeface="宋体" panose="02010600030101010101" pitchFamily="2" charset="-122"/>
                <a:cs typeface="Times New Roman" panose="02020603050405020304" pitchFamily="18" charset="0"/>
              </a:rPr>
              <a:t>request.However,on</a:t>
            </a:r>
            <a:r>
              <a:rPr lang="en-US" altLang="zh-CN" dirty="0">
                <a:solidFill>
                  <a:srgbClr val="000000"/>
                </a:solidFill>
                <a:ea typeface="宋体" panose="02010600030101010101" pitchFamily="2" charset="-122"/>
                <a:cs typeface="Times New Roman" panose="02020603050405020304" pitchFamily="18" charset="0"/>
              </a:rPr>
              <a:t> the third </a:t>
            </a:r>
            <a:r>
              <a:rPr lang="en-US" altLang="zh-CN" dirty="0" err="1">
                <a:solidFill>
                  <a:srgbClr val="000000"/>
                </a:solidFill>
                <a:ea typeface="宋体" panose="02010600030101010101" pitchFamily="2" charset="-122"/>
                <a:cs typeface="Times New Roman" panose="02020603050405020304" pitchFamily="18" charset="0"/>
              </a:rPr>
              <a:t>morning,there</a:t>
            </a:r>
            <a:r>
              <a:rPr lang="en-US" altLang="zh-CN" dirty="0">
                <a:solidFill>
                  <a:srgbClr val="000000"/>
                </a:solidFill>
                <a:ea typeface="宋体" panose="02010600030101010101" pitchFamily="2" charset="-122"/>
                <a:cs typeface="Times New Roman" panose="02020603050405020304" pitchFamily="18" charset="0"/>
              </a:rPr>
              <a:t> was Pinky again on the </a:t>
            </a:r>
            <a:r>
              <a:rPr lang="en-US" altLang="zh-CN" dirty="0" err="1" smtClean="0">
                <a:solidFill>
                  <a:srgbClr val="000000"/>
                </a:solidFill>
                <a:ea typeface="宋体" panose="02010600030101010101" pitchFamily="2" charset="-122"/>
                <a:cs typeface="Times New Roman" panose="02020603050405020304" pitchFamily="18" charset="0"/>
              </a:rPr>
              <a:t>grass!Seeing</a:t>
            </a:r>
            <a:r>
              <a:rPr lang="en-US" altLang="zh-CN" dirty="0">
                <a:solidFill>
                  <a:srgbClr val="000000"/>
                </a:solidFill>
                <a:ea typeface="宋体" panose="02010600030101010101" pitchFamily="2" charset="-122"/>
                <a:cs typeface="Times New Roman" panose="02020603050405020304" pitchFamily="18" charset="0"/>
              </a:rPr>
              <a:t> Pinky </a:t>
            </a:r>
            <a:r>
              <a:rPr lang="en-US" altLang="zh-CN" dirty="0" err="1">
                <a:solidFill>
                  <a:srgbClr val="000000"/>
                </a:solidFill>
                <a:ea typeface="宋体" panose="02010600030101010101" pitchFamily="2" charset="-122"/>
                <a:cs typeface="Times New Roman" panose="02020603050405020304" pitchFamily="18" charset="0"/>
              </a:rPr>
              <a:t>again,her</a:t>
            </a:r>
            <a:r>
              <a:rPr lang="en-US" altLang="zh-CN" dirty="0">
                <a:solidFill>
                  <a:srgbClr val="000000"/>
                </a:solidFill>
                <a:ea typeface="宋体" panose="02010600030101010101" pitchFamily="2" charset="-122"/>
                <a:cs typeface="Times New Roman" panose="02020603050405020304" pitchFamily="18" charset="0"/>
              </a:rPr>
              <a:t> father moved his lips without saying anything</a:t>
            </a:r>
            <a:r>
              <a:rPr lang="en-US" altLang="zh-CN" dirty="0" smtClean="0">
                <a:solidFill>
                  <a:srgbClr val="000000"/>
                </a:solidFill>
                <a:ea typeface="宋体" panose="02010600030101010101" pitchFamily="2" charset="-122"/>
                <a:cs typeface="Times New Roman" panose="02020603050405020304" pitchFamily="18" charset="0"/>
              </a:rPr>
              <a:t>, waving </a:t>
            </a:r>
            <a:r>
              <a:rPr lang="en-US" altLang="zh-CN" dirty="0">
                <a:solidFill>
                  <a:srgbClr val="000000"/>
                </a:solidFill>
                <a:ea typeface="宋体" panose="02010600030101010101" pitchFamily="2" charset="-122"/>
                <a:cs typeface="Times New Roman" panose="02020603050405020304" pitchFamily="18" charset="0"/>
              </a:rPr>
              <a:t>his arms about </a:t>
            </a:r>
            <a:r>
              <a:rPr lang="en-US" altLang="zh-CN" dirty="0" err="1">
                <a:solidFill>
                  <a:srgbClr val="000000"/>
                </a:solidFill>
                <a:ea typeface="宋体" panose="02010600030101010101" pitchFamily="2" charset="-122"/>
                <a:cs typeface="Times New Roman" panose="02020603050405020304" pitchFamily="18" charset="0"/>
              </a:rPr>
              <a:t>wildly.Meanwhile,Sara</a:t>
            </a:r>
            <a:r>
              <a:rPr lang="en-US" altLang="zh-CN" dirty="0">
                <a:solidFill>
                  <a:srgbClr val="000000"/>
                </a:solidFill>
                <a:ea typeface="宋体" panose="02010600030101010101" pitchFamily="2" charset="-122"/>
                <a:cs typeface="Times New Roman" panose="02020603050405020304" pitchFamily="18" charset="0"/>
              </a:rPr>
              <a:t>, overjoyed</a:t>
            </a:r>
            <a:r>
              <a:rPr lang="en-US" altLang="zh-CN" dirty="0" smtClean="0">
                <a:solidFill>
                  <a:srgbClr val="000000"/>
                </a:solidFill>
                <a:ea typeface="宋体" panose="02010600030101010101" pitchFamily="2" charset="-122"/>
                <a:cs typeface="Times New Roman" panose="02020603050405020304" pitchFamily="18" charset="0"/>
              </a:rPr>
              <a:t>, hugged </a:t>
            </a:r>
            <a:r>
              <a:rPr lang="en-US" altLang="zh-CN" dirty="0">
                <a:solidFill>
                  <a:srgbClr val="000000"/>
                </a:solidFill>
                <a:ea typeface="宋体" panose="02010600030101010101" pitchFamily="2" charset="-122"/>
                <a:cs typeface="Times New Roman" panose="02020603050405020304" pitchFamily="18" charset="0"/>
              </a:rPr>
              <a:t>Pinky </a:t>
            </a:r>
            <a:r>
              <a:rPr lang="en-US" altLang="zh-CN" dirty="0" err="1">
                <a:solidFill>
                  <a:srgbClr val="000000"/>
                </a:solidFill>
                <a:ea typeface="宋体" panose="02010600030101010101" pitchFamily="2" charset="-122"/>
                <a:cs typeface="Times New Roman" panose="02020603050405020304" pitchFamily="18" charset="0"/>
              </a:rPr>
              <a:t>tightly,tears</a:t>
            </a:r>
            <a:r>
              <a:rPr lang="en-US" altLang="zh-CN" dirty="0">
                <a:solidFill>
                  <a:srgbClr val="000000"/>
                </a:solidFill>
                <a:ea typeface="宋体" panose="02010600030101010101" pitchFamily="2" charset="-122"/>
                <a:cs typeface="Times New Roman" panose="02020603050405020304" pitchFamily="18" charset="0"/>
              </a:rPr>
              <a:t> streaming down her cheeks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37315541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73"/>
            <a:ext cx="10807700" cy="6001643"/>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名师点评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习作围绕文章的内容进行了合理的续写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紧扣语境</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与原文内容相吻合。第一段紧扣开头</a:t>
            </a:r>
            <a:r>
              <a:rPr lang="en-US" altLang="zh-CN" dirty="0">
                <a:solidFill>
                  <a:srgbClr val="000000"/>
                </a:solidFill>
                <a:ea typeface="宋体" panose="02010600030101010101" pitchFamily="2" charset="-122"/>
                <a:cs typeface="Times New Roman" panose="02020603050405020304" pitchFamily="18" charset="0"/>
              </a:rPr>
              <a:t>“Everyone was sad”,</a:t>
            </a:r>
            <a:r>
              <a:rPr lang="zh-CN" altLang="zh-CN" dirty="0">
                <a:solidFill>
                  <a:srgbClr val="000000"/>
                </a:solidFill>
                <a:ea typeface="宋体" panose="02010600030101010101" pitchFamily="2" charset="-122"/>
                <a:cs typeface="Times New Roman" panose="02020603050405020304" pitchFamily="18" charset="0"/>
              </a:rPr>
              <a:t>形象生动地描写了萨拉对平克的依依不舍和担忧。其中</a:t>
            </a:r>
            <a:r>
              <a:rPr lang="en-US" altLang="zh-CN" dirty="0">
                <a:solidFill>
                  <a:srgbClr val="000000"/>
                </a:solidFill>
                <a:ea typeface="宋体" panose="02010600030101010101" pitchFamily="2" charset="-122"/>
                <a:cs typeface="Times New Roman" panose="02020603050405020304" pitchFamily="18" charset="0"/>
              </a:rPr>
              <a:t>“They </a:t>
            </a:r>
            <a:r>
              <a:rPr lang="en-US" altLang="zh-CN" dirty="0" smtClean="0">
                <a:solidFill>
                  <a:srgbClr val="000000"/>
                </a:solidFill>
                <a:ea typeface="宋体" panose="02010600030101010101" pitchFamily="2" charset="-122"/>
                <a:cs typeface="Times New Roman" panose="02020603050405020304" pitchFamily="18" charset="0"/>
              </a:rPr>
              <a:t>didn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regard Pinky as a duck.”</a:t>
            </a:r>
            <a:r>
              <a:rPr lang="zh-CN" altLang="zh-CN" dirty="0">
                <a:solidFill>
                  <a:srgbClr val="000000"/>
                </a:solidFill>
                <a:ea typeface="宋体" panose="02010600030101010101" pitchFamily="2" charset="-122"/>
                <a:cs typeface="Times New Roman" panose="02020603050405020304" pitchFamily="18" charset="0"/>
              </a:rPr>
              <a:t>与原文最后一句中的</a:t>
            </a:r>
            <a:r>
              <a:rPr lang="en-US" altLang="zh-CN" dirty="0">
                <a:solidFill>
                  <a:srgbClr val="000000"/>
                </a:solidFill>
                <a:ea typeface="宋体" panose="02010600030101010101" pitchFamily="2" charset="-122"/>
                <a:cs typeface="Times New Roman" panose="02020603050405020304" pitchFamily="18" charset="0"/>
              </a:rPr>
              <a:t>“Pinky believed that she was a </a:t>
            </a:r>
            <a:r>
              <a:rPr lang="en-US" altLang="zh-CN" dirty="0" err="1">
                <a:solidFill>
                  <a:srgbClr val="000000"/>
                </a:solidFill>
                <a:ea typeface="宋体" panose="02010600030101010101" pitchFamily="2" charset="-122"/>
                <a:cs typeface="Times New Roman" panose="02020603050405020304" pitchFamily="18" charset="0"/>
              </a:rPr>
              <a:t>human,not</a:t>
            </a:r>
            <a:r>
              <a:rPr lang="en-US" altLang="zh-CN" dirty="0">
                <a:solidFill>
                  <a:srgbClr val="000000"/>
                </a:solidFill>
                <a:ea typeface="宋体" panose="02010600030101010101" pitchFamily="2" charset="-122"/>
                <a:cs typeface="Times New Roman" panose="02020603050405020304" pitchFamily="18" charset="0"/>
              </a:rPr>
              <a:t> a duck”</a:t>
            </a:r>
            <a:r>
              <a:rPr lang="zh-CN" altLang="zh-CN" dirty="0">
                <a:solidFill>
                  <a:srgbClr val="000000"/>
                </a:solidFill>
                <a:ea typeface="宋体" panose="02010600030101010101" pitchFamily="2" charset="-122"/>
                <a:cs typeface="Times New Roman" panose="02020603050405020304" pitchFamily="18" charset="0"/>
              </a:rPr>
              <a:t>相呼应</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进一步衬托出平克已经成为这个家庭</a:t>
            </a:r>
            <a:r>
              <a:rPr lang="zh-CN" altLang="zh-CN" dirty="0" smtClean="0">
                <a:solidFill>
                  <a:srgbClr val="000000"/>
                </a:solidFill>
                <a:ea typeface="宋体" panose="02010600030101010101" pitchFamily="2" charset="-122"/>
                <a:cs typeface="Times New Roman" panose="02020603050405020304" pitchFamily="18" charset="0"/>
              </a:rPr>
              <a:t>的</a:t>
            </a:r>
            <a:r>
              <a:rPr lang="zh-CN" altLang="en-US" dirty="0" smtClean="0">
                <a:solidFill>
                  <a:srgbClr val="000000"/>
                </a:solidFill>
                <a:ea typeface="宋体" panose="02010600030101010101" pitchFamily="2" charset="-122"/>
                <a:cs typeface="Times New Roman" panose="02020603050405020304" pitchFamily="18" charset="0"/>
              </a:rPr>
              <a:t>员</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更加体现了大家的不舍与担忧。而</a:t>
            </a:r>
            <a:r>
              <a:rPr lang="en-US" altLang="zh-CN" dirty="0">
                <a:solidFill>
                  <a:srgbClr val="000000"/>
                </a:solidFill>
                <a:ea typeface="宋体" panose="02010600030101010101" pitchFamily="2" charset="-122"/>
                <a:cs typeface="Times New Roman" panose="02020603050405020304" pitchFamily="18" charset="0"/>
              </a:rPr>
              <a:t>“Worried about </a:t>
            </a:r>
            <a:r>
              <a:rPr lang="en-US" altLang="zh-CN" dirty="0" err="1">
                <a:solidFill>
                  <a:srgbClr val="000000"/>
                </a:solidFill>
                <a:ea typeface="宋体" panose="02010600030101010101" pitchFamily="2" charset="-122"/>
                <a:cs typeface="Times New Roman" panose="02020603050405020304" pitchFamily="18" charset="0"/>
              </a:rPr>
              <a:t>Pinky,Sara</a:t>
            </a:r>
            <a:r>
              <a:rPr lang="en-US" altLang="zh-CN" dirty="0">
                <a:solidFill>
                  <a:srgbClr val="000000"/>
                </a:solidFill>
                <a:ea typeface="宋体" panose="02010600030101010101" pitchFamily="2" charset="-122"/>
                <a:cs typeface="Times New Roman" panose="02020603050405020304" pitchFamily="18" charset="0"/>
              </a:rPr>
              <a:t> dreamed of Pinky being bullied by other ducks the whole night.”</a:t>
            </a:r>
            <a:r>
              <a:rPr lang="zh-CN" altLang="zh-CN" dirty="0">
                <a:solidFill>
                  <a:srgbClr val="000000"/>
                </a:solidFill>
                <a:ea typeface="宋体" panose="02010600030101010101" pitchFamily="2" charset="-122"/>
                <a:cs typeface="Times New Roman" panose="02020603050405020304" pitchFamily="18" charset="0"/>
              </a:rPr>
              <a:t>这一细节描写</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进一步反映了萨拉对平克的深厚感情。</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2675801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575791"/>
            <a:ext cx="10807700" cy="4228850"/>
          </a:xfrm>
          <a:prstGeom prst="rect">
            <a:avLst/>
          </a:prstGeom>
        </p:spPr>
        <p:txBody>
          <a:bodyPr>
            <a:spAutoFit/>
          </a:bodyPr>
          <a:lstStyle/>
          <a:p>
            <a:pPr>
              <a:lnSpc>
                <a:spcPct val="120000"/>
              </a:lnSpc>
            </a:pPr>
            <a:r>
              <a:rPr lang="zh-CN" altLang="zh-CN" dirty="0" smtClean="0">
                <a:solidFill>
                  <a:srgbClr val="000000"/>
                </a:solidFill>
                <a:ea typeface="宋体" panose="02010600030101010101" pitchFamily="2" charset="-122"/>
                <a:cs typeface="Times New Roman" panose="02020603050405020304" pitchFamily="18" charset="0"/>
              </a:rPr>
              <a:t>第二</a:t>
            </a:r>
            <a:r>
              <a:rPr lang="zh-CN" altLang="zh-CN" dirty="0">
                <a:solidFill>
                  <a:srgbClr val="000000"/>
                </a:solidFill>
                <a:ea typeface="宋体" panose="02010600030101010101" pitchFamily="2" charset="-122"/>
                <a:cs typeface="Times New Roman" panose="02020603050405020304" pitchFamily="18" charset="0"/>
              </a:rPr>
              <a:t>段通过提问展现萨拉的难以置信</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这也衬托出萨拉对平克的关切之情。最后间接描述父亲同意让平克留下后萨拉情绪的爆发</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升华了主题。此外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习作中运用了不少高级词汇与句式</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如</a:t>
            </a:r>
            <a:r>
              <a:rPr lang="en-US" altLang="zh-CN" dirty="0">
                <a:solidFill>
                  <a:srgbClr val="000000"/>
                </a:solidFill>
                <a:ea typeface="宋体" panose="02010600030101010101" pitchFamily="2" charset="-122"/>
                <a:cs typeface="Times New Roman" panose="02020603050405020304" pitchFamily="18" charset="0"/>
              </a:rPr>
              <a:t>look back over </a:t>
            </a:r>
            <a:r>
              <a:rPr lang="en-US" altLang="zh-CN" dirty="0" smtClean="0">
                <a:solidFill>
                  <a:srgbClr val="000000"/>
                </a:solidFill>
                <a:ea typeface="宋体" panose="02010600030101010101" pitchFamily="2" charset="-122"/>
                <a:cs typeface="Times New Roman" panose="02020603050405020304" pitchFamily="18" charset="0"/>
              </a:rPr>
              <a:t>one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err="1">
                <a:solidFill>
                  <a:srgbClr val="000000"/>
                </a:solidFill>
                <a:ea typeface="宋体" panose="02010600030101010101" pitchFamily="2" charset="-122"/>
                <a:cs typeface="Times New Roman" panose="02020603050405020304" pitchFamily="18" charset="0"/>
              </a:rPr>
              <a:t>shoulder,manage</a:t>
            </a:r>
            <a:r>
              <a:rPr lang="en-US" altLang="zh-CN" dirty="0">
                <a:solidFill>
                  <a:srgbClr val="000000"/>
                </a:solidFill>
                <a:ea typeface="宋体" panose="02010600030101010101" pitchFamily="2" charset="-122"/>
                <a:cs typeface="Times New Roman" panose="02020603050405020304" pitchFamily="18" charset="0"/>
              </a:rPr>
              <a:t> to </a:t>
            </a:r>
            <a:r>
              <a:rPr lang="en-US" altLang="zh-CN" dirty="0" err="1">
                <a:solidFill>
                  <a:srgbClr val="000000"/>
                </a:solidFill>
                <a:ea typeface="宋体" panose="02010600030101010101" pitchFamily="2" charset="-122"/>
                <a:cs typeface="Times New Roman" panose="02020603050405020304" pitchFamily="18" charset="0"/>
              </a:rPr>
              <a:t>do,stream</a:t>
            </a:r>
            <a:r>
              <a:rPr lang="en-US" altLang="zh-CN" dirty="0">
                <a:solidFill>
                  <a:srgbClr val="000000"/>
                </a:solidFill>
                <a:ea typeface="宋体" panose="02010600030101010101" pitchFamily="2" charset="-122"/>
                <a:cs typeface="Times New Roman" panose="02020603050405020304" pitchFamily="18" charset="0"/>
              </a:rPr>
              <a:t> down,</a:t>
            </a:r>
            <a:r>
              <a:rPr lang="zh-CN" altLang="zh-CN" dirty="0">
                <a:solidFill>
                  <a:srgbClr val="000000"/>
                </a:solidFill>
                <a:ea typeface="宋体" panose="02010600030101010101" pitchFamily="2" charset="-122"/>
                <a:cs typeface="Times New Roman" panose="02020603050405020304" pitchFamily="18" charset="0"/>
              </a:rPr>
              <a:t>非谓语动词</a:t>
            </a:r>
            <a:r>
              <a:rPr lang="en-US" altLang="zh-CN" dirty="0">
                <a:solidFill>
                  <a:srgbClr val="000000"/>
                </a:solidFill>
                <a:ea typeface="宋体" panose="02010600030101010101" pitchFamily="2" charset="-122"/>
                <a:cs typeface="Times New Roman" panose="02020603050405020304" pitchFamily="18" charset="0"/>
              </a:rPr>
              <a:t>(walking </a:t>
            </a:r>
            <a:r>
              <a:rPr lang="en-US" altLang="zh-CN" dirty="0" smtClean="0">
                <a:solidFill>
                  <a:srgbClr val="000000"/>
                </a:solidFill>
                <a:ea typeface="宋体" panose="02010600030101010101" pitchFamily="2" charset="-122"/>
                <a:cs typeface="Times New Roman" panose="02020603050405020304" pitchFamily="18" charset="0"/>
              </a:rPr>
              <a:t>towards </a:t>
            </a:r>
            <a:r>
              <a:rPr lang="en-US" altLang="zh-CN" dirty="0">
                <a:solidFill>
                  <a:srgbClr val="000000"/>
                </a:solidFill>
                <a:ea typeface="宋体" panose="02010600030101010101" pitchFamily="2" charset="-122"/>
                <a:cs typeface="Times New Roman" panose="02020603050405020304" pitchFamily="18" charset="0"/>
              </a:rPr>
              <a:t>the </a:t>
            </a:r>
            <a:r>
              <a:rPr lang="en-US" altLang="zh-CN" dirty="0" err="1">
                <a:solidFill>
                  <a:srgbClr val="000000"/>
                </a:solidFill>
                <a:ea typeface="宋体" panose="02010600030101010101" pitchFamily="2" charset="-122"/>
                <a:cs typeface="Times New Roman" panose="02020603050405020304" pitchFamily="18" charset="0"/>
              </a:rPr>
              <a:t>car;worried</a:t>
            </a:r>
            <a:r>
              <a:rPr lang="en-US" altLang="zh-CN" dirty="0">
                <a:solidFill>
                  <a:srgbClr val="000000"/>
                </a:solidFill>
                <a:ea typeface="宋体" panose="02010600030101010101" pitchFamily="2" charset="-122"/>
                <a:cs typeface="Times New Roman" panose="02020603050405020304" pitchFamily="18" charset="0"/>
              </a:rPr>
              <a:t> about Pinky),</a:t>
            </a:r>
            <a:r>
              <a:rPr lang="zh-CN" altLang="zh-CN" dirty="0">
                <a:solidFill>
                  <a:srgbClr val="000000"/>
                </a:solidFill>
                <a:ea typeface="宋体" panose="02010600030101010101" pitchFamily="2" charset="-122"/>
                <a:cs typeface="Times New Roman" panose="02020603050405020304" pitchFamily="18" charset="0"/>
              </a:rPr>
              <a:t>倒装句</a:t>
            </a:r>
            <a:r>
              <a:rPr lang="en-US" altLang="zh-CN" dirty="0">
                <a:solidFill>
                  <a:srgbClr val="000000"/>
                </a:solidFill>
                <a:ea typeface="宋体" panose="02010600030101010101" pitchFamily="2" charset="-122"/>
                <a:cs typeface="Times New Roman" panose="02020603050405020304" pitchFamily="18" charset="0"/>
              </a:rPr>
              <a:t>(there was Pinky again on the grass)</a:t>
            </a:r>
            <a:r>
              <a:rPr lang="zh-CN" altLang="zh-CN" dirty="0">
                <a:solidFill>
                  <a:srgbClr val="000000"/>
                </a:solidFill>
                <a:ea typeface="宋体" panose="02010600030101010101" pitchFamily="2" charset="-122"/>
                <a:cs typeface="Times New Roman" panose="02020603050405020304" pitchFamily="18" charset="0"/>
              </a:rPr>
              <a:t>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增强了语言的表现力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使续写的故事更动人。</a:t>
            </a:r>
            <a:endParaRPr lang="zh-CN" altLang="en-US" dirty="0"/>
          </a:p>
        </p:txBody>
      </p:sp>
    </p:spTree>
    <p:extLst>
      <p:ext uri="{BB962C8B-B14F-4D97-AF65-F5344CB8AC3E}">
        <p14:creationId xmlns:p14="http://schemas.microsoft.com/office/powerpoint/2010/main" val="34250131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215751"/>
            <a:ext cx="10807700" cy="5410712"/>
          </a:xfrm>
          <a:prstGeom prst="rect">
            <a:avLst/>
          </a:prstGeom>
        </p:spPr>
        <p:txBody>
          <a:bodyPr>
            <a:spAutoFit/>
          </a:bodyPr>
          <a:lstStyle/>
          <a:p>
            <a:pPr indent="267970" algn="ctr">
              <a:lnSpc>
                <a:spcPct val="120000"/>
              </a:lnSpc>
              <a:spcAft>
                <a:spcPts val="0"/>
              </a:spcAft>
              <a:tabLst>
                <a:tab pos="1029335" algn="l"/>
                <a:tab pos="1850390" algn="l"/>
                <a:tab pos="2538095" algn="l"/>
                <a:tab pos="3221990" algn="l"/>
              </a:tabLst>
            </a:pPr>
            <a:r>
              <a:rPr lang="zh-CN" altLang="zh-CN" dirty="0">
                <a:solidFill>
                  <a:schemeClr val="tx1"/>
                </a:solidFill>
              </a:rPr>
              <a:t>高分典句</a:t>
            </a: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ea typeface="宋体" panose="02010600030101010101" pitchFamily="2" charset="-122"/>
                <a:cs typeface="Times New Roman" panose="02020603050405020304" pitchFamily="18" charset="0"/>
              </a:rPr>
              <a:t>宾语从句</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But he tried to comfort Sara that Pinky was fine.</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2.</a:t>
            </a:r>
            <a:r>
              <a:rPr lang="zh-CN" altLang="zh-CN" dirty="0">
                <a:solidFill>
                  <a:srgbClr val="000000"/>
                </a:solidFill>
                <a:ea typeface="宋体" panose="02010600030101010101" pitchFamily="2" charset="-122"/>
                <a:cs typeface="Times New Roman" panose="02020603050405020304" pitchFamily="18" charset="0"/>
              </a:rPr>
              <a:t>动词</a:t>
            </a:r>
            <a:r>
              <a:rPr lang="en-US" altLang="zh-CN" dirty="0">
                <a:solidFill>
                  <a:srgbClr val="000000"/>
                </a:solidFill>
                <a:ea typeface="宋体" panose="02010600030101010101" pitchFamily="2" charset="-122"/>
                <a:cs typeface="Times New Roman" panose="02020603050405020304" pitchFamily="18" charset="0"/>
              </a:rPr>
              <a:t>-</a:t>
            </a:r>
            <a:r>
              <a:rPr lang="en-US" altLang="zh-CN" i="1" dirty="0" err="1">
                <a:solidFill>
                  <a:srgbClr val="000000"/>
                </a:solidFill>
                <a:ea typeface="宋体" panose="02010600030101010101" pitchFamily="2" charset="-122"/>
                <a:cs typeface="Times New Roman" panose="02020603050405020304" pitchFamily="18" charset="0"/>
              </a:rPr>
              <a:t>ing</a:t>
            </a:r>
            <a:r>
              <a:rPr lang="zh-CN" altLang="zh-CN" dirty="0">
                <a:solidFill>
                  <a:srgbClr val="000000"/>
                </a:solidFill>
                <a:ea typeface="宋体" panose="02010600030101010101" pitchFamily="2" charset="-122"/>
                <a:cs typeface="Times New Roman" panose="02020603050405020304" pitchFamily="18" charset="0"/>
              </a:rPr>
              <a:t>形式短语做状语</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Walking towards the </a:t>
            </a:r>
            <a:r>
              <a:rPr lang="en-US" altLang="zh-CN" dirty="0" err="1">
                <a:solidFill>
                  <a:srgbClr val="000000"/>
                </a:solidFill>
                <a:ea typeface="宋体" panose="02010600030101010101" pitchFamily="2" charset="-122"/>
                <a:cs typeface="Times New Roman" panose="02020603050405020304" pitchFamily="18" charset="0"/>
              </a:rPr>
              <a:t>car,Sara</a:t>
            </a:r>
            <a:r>
              <a:rPr lang="en-US" altLang="zh-CN" dirty="0">
                <a:solidFill>
                  <a:srgbClr val="000000"/>
                </a:solidFill>
                <a:ea typeface="宋体" panose="02010600030101010101" pitchFamily="2" charset="-122"/>
                <a:cs typeface="Times New Roman" panose="02020603050405020304" pitchFamily="18" charset="0"/>
              </a:rPr>
              <a:t> looked back over her shoulder and saw Pinky standing alone.</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797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3.</a:t>
            </a:r>
            <a:r>
              <a:rPr lang="zh-CN" altLang="zh-CN" dirty="0">
                <a:solidFill>
                  <a:srgbClr val="000000"/>
                </a:solidFill>
                <a:ea typeface="宋体" panose="02010600030101010101" pitchFamily="2" charset="-122"/>
                <a:cs typeface="Times New Roman" panose="02020603050405020304" pitchFamily="18" charset="0"/>
              </a:rPr>
              <a:t>表语从句</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a:p>
            <a:pPr indent="266700">
              <a:lnSpc>
                <a:spcPct val="120000"/>
              </a:lnSpc>
              <a:spcAft>
                <a:spcPts val="0"/>
              </a:spcAft>
              <a:tabLst>
                <a:tab pos="1188085" algn="l"/>
                <a:tab pos="2163445" algn="l"/>
                <a:tab pos="3142615" algn="l"/>
                <a:tab pos="4190365" algn="l"/>
              </a:tabLst>
            </a:pPr>
            <a:r>
              <a:rPr lang="en-US" altLang="zh-CN" dirty="0">
                <a:solidFill>
                  <a:srgbClr val="000000"/>
                </a:solidFill>
                <a:ea typeface="宋体" panose="02010600030101010101" pitchFamily="2" charset="-122"/>
                <a:cs typeface="Times New Roman" panose="02020603050405020304" pitchFamily="18" charset="0"/>
              </a:rPr>
              <a:t>To </a:t>
            </a:r>
            <a:r>
              <a:rPr lang="en-US" altLang="zh-CN" dirty="0" err="1">
                <a:solidFill>
                  <a:srgbClr val="000000"/>
                </a:solidFill>
                <a:ea typeface="宋体" panose="02010600030101010101" pitchFamily="2" charset="-122"/>
                <a:cs typeface="Times New Roman" panose="02020603050405020304" pitchFamily="18" charset="0"/>
              </a:rPr>
              <a:t>Sara,it</a:t>
            </a:r>
            <a:r>
              <a:rPr lang="en-US" altLang="zh-CN" dirty="0">
                <a:solidFill>
                  <a:srgbClr val="000000"/>
                </a:solidFill>
                <a:ea typeface="宋体" panose="02010600030101010101" pitchFamily="2" charset="-122"/>
                <a:cs typeface="Times New Roman" panose="02020603050405020304" pitchFamily="18" charset="0"/>
              </a:rPr>
              <a:t> seemed that they were trying to identify the strange animal.</a:t>
            </a:r>
            <a:endParaRPr lang="zh-CN" altLang="zh-CN" dirty="0">
              <a:solidFill>
                <a:srgbClr val="000000"/>
              </a:solidFill>
              <a:latin typeface="NEU-BZ-S92" panose="02020503000000020003" pitchFamily="18" charset="-122"/>
              <a:ea typeface="NEU-BZ-S92" panose="02020503000000020003" pitchFamily="18" charset="-122"/>
              <a:cs typeface="Times New Roman" panose="02020603050405020304" pitchFamily="18" charset="0"/>
            </a:endParaRPr>
          </a:p>
        </p:txBody>
      </p:sp>
    </p:spTree>
    <p:extLst>
      <p:ext uri="{BB962C8B-B14F-4D97-AF65-F5344CB8AC3E}">
        <p14:creationId xmlns:p14="http://schemas.microsoft.com/office/powerpoint/2010/main" val="42498093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26261"/>
            <a:ext cx="10807700" cy="5410712"/>
          </a:xfrm>
          <a:prstGeom prst="rect">
            <a:avLst/>
          </a:prstGeom>
        </p:spPr>
        <p:txBody>
          <a:bodyPr>
            <a:spAutoFit/>
          </a:bodyPr>
          <a:lstStyle/>
          <a:p>
            <a:pPr>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重点短语</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1.make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sense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有道理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合乎情理</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表述清楚</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2.even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if/though</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即使</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虽然</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3.make a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difference</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有作用或影响</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4.rather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than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而不是</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5.cut...</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out</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停止做</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或使用、食用</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剪下</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6.now and </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then</a:t>
            </a:r>
            <a:r>
              <a:rPr lang="zh-CN" altLang="zh-CN" dirty="0">
                <a:ea typeface="宋体" panose="02010600030101010101" pitchFamily="2" charset="-122"/>
                <a:cs typeface="Times New Roman" panose="02020603050405020304" pitchFamily="18" charset="0"/>
              </a:rPr>
              <a:t>　</a:t>
            </a:r>
            <a:r>
              <a:rPr lang="zh-CN" altLang="zh-CN" dirty="0">
                <a:solidFill>
                  <a:srgbClr val="000000"/>
                </a:solidFill>
                <a:latin typeface="NEU-BZ-S92"/>
                <a:ea typeface="Times New Roman" panose="02020603050405020304" pitchFamily="18" charset="0"/>
                <a:cs typeface="Times New Roman" panose="02020603050405020304" pitchFamily="18" charset="0"/>
              </a:rPr>
              <a:t> </a:t>
            </a:r>
            <a:r>
              <a:rPr lang="zh-CN" altLang="zh-CN" dirty="0">
                <a:solidFill>
                  <a:srgbClr val="000000"/>
                </a:solidFill>
                <a:ea typeface="宋体" panose="02010600030101010101" pitchFamily="2" charset="-122"/>
                <a:cs typeface="Times New Roman" panose="02020603050405020304" pitchFamily="18" charset="0"/>
              </a:rPr>
              <a:t>有时</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偶尔</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7.compare...</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with/to</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a:t>
            </a:r>
            <a:r>
              <a:rPr lang="zh-CN" altLang="zh-CN" dirty="0" smtClean="0">
                <a:solidFill>
                  <a:srgbClr val="000000"/>
                </a:solidFill>
                <a:ea typeface="宋体" panose="02010600030101010101" pitchFamily="2" charset="-122"/>
                <a:cs typeface="Times New Roman" panose="02020603050405020304" pitchFamily="18" charset="0"/>
              </a:rPr>
              <a:t>与</a:t>
            </a:r>
            <a:r>
              <a:rPr lang="en-US" altLang="zh-CN" dirty="0" smtClean="0">
                <a:solidFill>
                  <a:srgbClr val="000000"/>
                </a:solidFill>
                <a:ea typeface="宋体" panose="02010600030101010101" pitchFamily="2" charset="-122"/>
                <a:cs typeface="Times New Roman" panose="02020603050405020304" pitchFamily="18" charset="0"/>
              </a:rPr>
              <a:t>……</a:t>
            </a:r>
            <a:r>
              <a:rPr lang="zh-CN" altLang="zh-CN" dirty="0" smtClean="0">
                <a:solidFill>
                  <a:srgbClr val="000000"/>
                </a:solidFill>
                <a:ea typeface="宋体" panose="02010600030101010101" pitchFamily="2" charset="-122"/>
                <a:cs typeface="Times New Roman" panose="02020603050405020304" pitchFamily="18" charset="0"/>
              </a:rPr>
              <a:t>比较</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8.</a:t>
            </a:r>
            <a:r>
              <a:rPr lang="zh-CN" altLang="zh-CN" dirty="0">
                <a:ea typeface="宋体" panose="02010600030101010101" pitchFamily="2" charset="-122"/>
                <a:cs typeface="Times New Roman" panose="02020603050405020304" pitchFamily="18" charset="0"/>
              </a:rPr>
              <a:t>　</a:t>
            </a:r>
            <a:r>
              <a:rPr lang="en-US" altLang="zh-CN" dirty="0">
                <a:ea typeface="宋体" panose="02010600030101010101" pitchFamily="2" charset="-122"/>
                <a:cs typeface="Times New Roman" panose="02020603050405020304" pitchFamily="18" charset="0"/>
              </a:rPr>
              <a:t>in</a:t>
            </a:r>
            <a:r>
              <a:rPr lang="zh-CN" altLang="zh-CN" dirty="0">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 common with </a:t>
            </a:r>
            <a:r>
              <a:rPr lang="zh-CN" altLang="zh-CN" dirty="0">
                <a:solidFill>
                  <a:srgbClr val="000000"/>
                </a:solidFill>
                <a:ea typeface="宋体" panose="02010600030101010101" pitchFamily="2" charset="-122"/>
                <a:cs typeface="Times New Roman" panose="02020603050405020304" pitchFamily="18" charset="0"/>
              </a:rPr>
              <a:t>与</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相同</a:t>
            </a:r>
            <a:r>
              <a:rPr lang="en-US" altLang="zh-CN" dirty="0">
                <a:solidFill>
                  <a:srgbClr val="000000"/>
                </a:solidFill>
                <a:ea typeface="宋体" panose="02010600030101010101" pitchFamily="2" charset="-122"/>
                <a:cs typeface="Times New Roman" panose="02020603050405020304" pitchFamily="18" charset="0"/>
              </a:rPr>
              <a:t> </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
        <p:nvSpPr>
          <p:cNvPr id="4" name="矩形 3"/>
          <p:cNvSpPr/>
          <p:nvPr/>
        </p:nvSpPr>
        <p:spPr>
          <a:xfrm>
            <a:off x="1872605" y="863575"/>
            <a:ext cx="164125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868433" y="1327673"/>
            <a:ext cx="1639395" cy="0"/>
          </a:xfrm>
          <a:prstGeom prst="line">
            <a:avLst/>
          </a:prstGeom>
        </p:spPr>
        <p:style>
          <a:lnRef idx="2">
            <a:schemeClr val="dk1"/>
          </a:lnRef>
          <a:fillRef idx="0">
            <a:schemeClr val="dk1"/>
          </a:fillRef>
          <a:effectRef idx="1">
            <a:schemeClr val="dk1"/>
          </a:effectRef>
          <a:fontRef idx="minor">
            <a:schemeClr val="tx1"/>
          </a:fontRef>
        </p:style>
      </p:cxnSp>
      <p:sp>
        <p:nvSpPr>
          <p:cNvPr id="6" name="矩形 5"/>
          <p:cNvSpPr/>
          <p:nvPr/>
        </p:nvSpPr>
        <p:spPr>
          <a:xfrm>
            <a:off x="1804769" y="1500122"/>
            <a:ext cx="216627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800597" y="1964220"/>
            <a:ext cx="2163818" cy="0"/>
          </a:xfrm>
          <a:prstGeom prst="line">
            <a:avLst/>
          </a:prstGeom>
        </p:spPr>
        <p:style>
          <a:lnRef idx="2">
            <a:schemeClr val="dk1"/>
          </a:lnRef>
          <a:fillRef idx="0">
            <a:schemeClr val="dk1"/>
          </a:fillRef>
          <a:effectRef idx="1">
            <a:schemeClr val="dk1"/>
          </a:effectRef>
          <a:fontRef idx="minor">
            <a:schemeClr val="tx1"/>
          </a:fontRef>
        </p:style>
      </p:cxnSp>
      <p:sp>
        <p:nvSpPr>
          <p:cNvPr id="8" name="矩形 7"/>
          <p:cNvSpPr/>
          <p:nvPr/>
        </p:nvSpPr>
        <p:spPr>
          <a:xfrm>
            <a:off x="2236817" y="2047977"/>
            <a:ext cx="216627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2232645" y="2512075"/>
            <a:ext cx="2163818" cy="0"/>
          </a:xfrm>
          <a:prstGeom prst="line">
            <a:avLst/>
          </a:prstGeom>
        </p:spPr>
        <p:style>
          <a:lnRef idx="2">
            <a:schemeClr val="dk1"/>
          </a:lnRef>
          <a:fillRef idx="0">
            <a:schemeClr val="dk1"/>
          </a:fillRef>
          <a:effectRef idx="1">
            <a:schemeClr val="dk1"/>
          </a:effectRef>
          <a:fontRef idx="minor">
            <a:schemeClr val="tx1"/>
          </a:fontRef>
        </p:style>
      </p:cxnSp>
      <p:sp>
        <p:nvSpPr>
          <p:cNvPr id="10" name="矩形 9"/>
          <p:cNvSpPr/>
          <p:nvPr/>
        </p:nvSpPr>
        <p:spPr>
          <a:xfrm>
            <a:off x="1949090" y="2618482"/>
            <a:ext cx="162755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944613" y="3082580"/>
            <a:ext cx="1625708" cy="0"/>
          </a:xfrm>
          <a:prstGeom prst="line">
            <a:avLst/>
          </a:prstGeom>
        </p:spPr>
        <p:style>
          <a:lnRef idx="2">
            <a:schemeClr val="dk1"/>
          </a:lnRef>
          <a:fillRef idx="0">
            <a:schemeClr val="dk1"/>
          </a:fillRef>
          <a:effectRef idx="1">
            <a:schemeClr val="dk1"/>
          </a:effectRef>
          <a:fontRef idx="minor">
            <a:schemeClr val="tx1"/>
          </a:fontRef>
        </p:style>
      </p:cxnSp>
      <p:sp>
        <p:nvSpPr>
          <p:cNvPr id="12" name="矩形 11"/>
          <p:cNvSpPr/>
          <p:nvPr/>
        </p:nvSpPr>
        <p:spPr>
          <a:xfrm>
            <a:off x="1682734" y="3213903"/>
            <a:ext cx="1345083"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1678097" y="3678001"/>
            <a:ext cx="1343560" cy="0"/>
          </a:xfrm>
          <a:prstGeom prst="line">
            <a:avLst/>
          </a:prstGeom>
        </p:spPr>
        <p:style>
          <a:lnRef idx="2">
            <a:schemeClr val="dk1"/>
          </a:lnRef>
          <a:fillRef idx="0">
            <a:schemeClr val="dk1"/>
          </a:fillRef>
          <a:effectRef idx="1">
            <a:schemeClr val="dk1"/>
          </a:effectRef>
          <a:fontRef idx="minor">
            <a:schemeClr val="tx1"/>
          </a:fontRef>
        </p:style>
      </p:cxnSp>
      <p:sp>
        <p:nvSpPr>
          <p:cNvPr id="14" name="矩形 13"/>
          <p:cNvSpPr/>
          <p:nvPr/>
        </p:nvSpPr>
        <p:spPr>
          <a:xfrm>
            <a:off x="2333287" y="3784681"/>
            <a:ext cx="162755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2328810" y="4248779"/>
            <a:ext cx="1625708" cy="0"/>
          </a:xfrm>
          <a:prstGeom prst="line">
            <a:avLst/>
          </a:prstGeom>
        </p:spPr>
        <p:style>
          <a:lnRef idx="2">
            <a:schemeClr val="dk1"/>
          </a:lnRef>
          <a:fillRef idx="0">
            <a:schemeClr val="dk1"/>
          </a:fillRef>
          <a:effectRef idx="1">
            <a:schemeClr val="dk1"/>
          </a:effectRef>
          <a:fontRef idx="minor">
            <a:schemeClr val="tx1"/>
          </a:fontRef>
        </p:style>
      </p:cxnSp>
      <p:sp>
        <p:nvSpPr>
          <p:cNvPr id="16" name="矩形 15"/>
          <p:cNvSpPr/>
          <p:nvPr/>
        </p:nvSpPr>
        <p:spPr>
          <a:xfrm>
            <a:off x="2741178" y="4386621"/>
            <a:ext cx="1627550"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2736701" y="4850719"/>
            <a:ext cx="1625708"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829204" y="4939278"/>
            <a:ext cx="1034378" cy="4629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824759" y="5403376"/>
            <a:ext cx="1033209"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055714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4" presetClass="exit" presetSubtype="10" fill="hold" grpId="0" nodeType="clickEffect">
                                  <p:stCondLst>
                                    <p:cond delay="0"/>
                                  </p:stCondLst>
                                  <p:childTnLst>
                                    <p:animEffect transition="out" filter="randombar(horizontal)">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8"/>
                                        </p:tgtEl>
                                      </p:cBhvr>
                                    </p:animEffect>
                                    <p:set>
                                      <p:cBhvr>
                                        <p:cTn id="17" dur="1" fill="hold">
                                          <p:stCondLst>
                                            <p:cond delay="499"/>
                                          </p:stCondLst>
                                        </p:cTn>
                                        <p:tgtEl>
                                          <p:spTgt spid="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4" presetClass="exit" presetSubtype="10" fill="hold" grpId="0" nodeType="clickEffect">
                                  <p:stCondLst>
                                    <p:cond delay="0"/>
                                  </p:stCondLst>
                                  <p:childTnLst>
                                    <p:animEffect transition="out" filter="randombar(horizontal)">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4" presetClass="exit" presetSubtype="10" fill="hold" grpId="0" nodeType="clickEffect">
                                  <p:stCondLst>
                                    <p:cond delay="0"/>
                                  </p:stCondLst>
                                  <p:childTnLst>
                                    <p:animEffect transition="out" filter="randombar(horizontal)">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4" presetClass="exit" presetSubtype="10" fill="hold" grpId="0" nodeType="clickEffect">
                                  <p:stCondLst>
                                    <p:cond delay="0"/>
                                  </p:stCondLst>
                                  <p:childTnLst>
                                    <p:animEffect transition="out" filter="randombar(horizontal)">
                                      <p:cBhvr>
                                        <p:cTn id="31" dur="500"/>
                                        <p:tgtEl>
                                          <p:spTgt spid="14"/>
                                        </p:tgtEl>
                                      </p:cBhvr>
                                    </p:animEffect>
                                    <p:set>
                                      <p:cBhvr>
                                        <p:cTn id="32" dur="1" fill="hold">
                                          <p:stCondLst>
                                            <p:cond delay="499"/>
                                          </p:stCondLst>
                                        </p:cTn>
                                        <p:tgtEl>
                                          <p:spTgt spid="14"/>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4" presetClass="exit" presetSubtype="10" fill="hold" grpId="0" nodeType="clickEffect">
                                  <p:stCondLst>
                                    <p:cond delay="0"/>
                                  </p:stCondLst>
                                  <p:childTnLst>
                                    <p:animEffect transition="out" filter="randombar(horizontal)">
                                      <p:cBhvr>
                                        <p:cTn id="36" dur="500"/>
                                        <p:tgtEl>
                                          <p:spTgt spid="16"/>
                                        </p:tgtEl>
                                      </p:cBhvr>
                                    </p:animEffect>
                                    <p:set>
                                      <p:cBhvr>
                                        <p:cTn id="37" dur="1" fill="hold">
                                          <p:stCondLst>
                                            <p:cond delay="499"/>
                                          </p:stCondLst>
                                        </p:cTn>
                                        <p:tgtEl>
                                          <p:spTgt spid="16"/>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4" presetClass="exit" presetSubtype="10" fill="hold" grpId="0" nodeType="clickEffect">
                                  <p:stCondLst>
                                    <p:cond delay="0"/>
                                  </p:stCondLst>
                                  <p:childTnLst>
                                    <p:animEffect transition="out" filter="randombar(horizontal)">
                                      <p:cBhvr>
                                        <p:cTn id="41" dur="500"/>
                                        <p:tgtEl>
                                          <p:spTgt spid="18"/>
                                        </p:tgtEl>
                                      </p:cBhvr>
                                    </p:animEffect>
                                    <p:set>
                                      <p:cBhvr>
                                        <p:cTn id="42"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animBg="1"/>
      <p:bldP spid="14" grpId="0" animBg="1"/>
      <p:bldP spid="16" grpId="0" animBg="1"/>
      <p:bldP spid="1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67776"/>
            <a:ext cx="10807700" cy="6001643"/>
          </a:xfrm>
          <a:prstGeom prst="rect">
            <a:avLst/>
          </a:prstGeom>
        </p:spPr>
        <p:txBody>
          <a:bodyPr>
            <a:spAutoFit/>
          </a:bodyPr>
          <a:lstStyle/>
          <a:p>
            <a:pPr indent="266700" algn="ctr">
              <a:lnSpc>
                <a:spcPct val="120000"/>
              </a:lnSpc>
              <a:spcAft>
                <a:spcPts val="0"/>
              </a:spcAft>
              <a:tabLst>
                <a:tab pos="1029335" algn="l"/>
                <a:tab pos="1850390" algn="l"/>
                <a:tab pos="2538095" algn="l"/>
                <a:tab pos="3221990" algn="l"/>
              </a:tabLst>
            </a:pPr>
            <a:r>
              <a:rPr lang="zh-CN" altLang="zh-CN" dirty="0">
                <a:solidFill>
                  <a:schemeClr val="tx1"/>
                </a:solidFill>
              </a:rPr>
              <a:t>即学即练</a:t>
            </a:r>
          </a:p>
          <a:p>
            <a:pPr indent="266700">
              <a:lnSpc>
                <a:spcPct val="120000"/>
              </a:lnSpc>
              <a:spcAft>
                <a:spcPts val="0"/>
              </a:spcAft>
              <a:tabLst>
                <a:tab pos="1029335" algn="l"/>
                <a:tab pos="1850390" algn="l"/>
                <a:tab pos="2538095" algn="l"/>
                <a:tab pos="3221990" algn="l"/>
              </a:tabLst>
            </a:pPr>
            <a:r>
              <a:rPr lang="zh-CN" altLang="zh-CN" dirty="0" smtClean="0">
                <a:solidFill>
                  <a:schemeClr val="tx1"/>
                </a:solidFill>
                <a:ea typeface="宋体" panose="02010600030101010101" pitchFamily="2" charset="-122"/>
                <a:cs typeface="Times New Roman" panose="02020603050405020304" pitchFamily="18" charset="0"/>
              </a:rPr>
              <a:t>阅读</a:t>
            </a:r>
            <a:r>
              <a:rPr lang="zh-CN" altLang="zh-CN" dirty="0">
                <a:solidFill>
                  <a:schemeClr val="tx1"/>
                </a:solidFill>
                <a:ea typeface="宋体" panose="02010600030101010101" pitchFamily="2" charset="-122"/>
                <a:cs typeface="Times New Roman" panose="02020603050405020304" pitchFamily="18" charset="0"/>
              </a:rPr>
              <a:t>下面材料</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根据其内容和所给段落开头语续</a:t>
            </a:r>
            <a:r>
              <a:rPr lang="zh-CN" altLang="zh-CN" dirty="0" smtClean="0">
                <a:solidFill>
                  <a:schemeClr val="tx1"/>
                </a:solidFill>
                <a:ea typeface="宋体" panose="02010600030101010101" pitchFamily="2" charset="-122"/>
                <a:cs typeface="Times New Roman" panose="02020603050405020304" pitchFamily="18" charset="0"/>
              </a:rPr>
              <a:t>写两</a:t>
            </a:r>
            <a:r>
              <a:rPr lang="zh-CN" altLang="zh-CN" dirty="0">
                <a:solidFill>
                  <a:schemeClr val="tx1"/>
                </a:solidFill>
                <a:ea typeface="宋体" panose="02010600030101010101" pitchFamily="2" charset="-122"/>
                <a:cs typeface="Times New Roman" panose="02020603050405020304" pitchFamily="18" charset="0"/>
              </a:rPr>
              <a:t>段</a:t>
            </a:r>
            <a:r>
              <a:rPr lang="en-US" altLang="zh-CN" dirty="0">
                <a:solidFill>
                  <a:schemeClr val="tx1"/>
                </a:solidFill>
                <a:ea typeface="宋体" panose="02010600030101010101" pitchFamily="2" charset="-122"/>
                <a:cs typeface="Times New Roman" panose="02020603050405020304" pitchFamily="18" charset="0"/>
              </a:rPr>
              <a:t>,</a:t>
            </a:r>
            <a:r>
              <a:rPr lang="zh-CN" altLang="zh-CN" dirty="0">
                <a:solidFill>
                  <a:schemeClr val="tx1"/>
                </a:solidFill>
                <a:ea typeface="宋体" panose="02010600030101010101" pitchFamily="2" charset="-122"/>
                <a:cs typeface="Times New Roman" panose="02020603050405020304" pitchFamily="18" charset="0"/>
              </a:rPr>
              <a:t>使之构成一篇完整的短文。续写词数应为</a:t>
            </a:r>
            <a:r>
              <a:rPr lang="en-US" altLang="zh-CN" dirty="0">
                <a:solidFill>
                  <a:schemeClr val="tx1"/>
                </a:solidFill>
                <a:ea typeface="宋体" panose="02010600030101010101" pitchFamily="2" charset="-122"/>
                <a:cs typeface="Times New Roman" panose="02020603050405020304" pitchFamily="18" charset="0"/>
              </a:rPr>
              <a:t>150</a:t>
            </a:r>
            <a:r>
              <a:rPr lang="zh-CN" altLang="zh-CN" dirty="0">
                <a:solidFill>
                  <a:schemeClr val="tx1"/>
                </a:solidFill>
                <a:ea typeface="宋体" panose="02010600030101010101" pitchFamily="2" charset="-122"/>
                <a:cs typeface="Times New Roman" panose="02020603050405020304" pitchFamily="18" charset="0"/>
              </a:rPr>
              <a:t>左右。</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It was </a:t>
            </a:r>
            <a:r>
              <a:rPr lang="en-US" altLang="zh-CN" dirty="0" err="1">
                <a:solidFill>
                  <a:schemeClr val="tx1"/>
                </a:solidFill>
                <a:ea typeface="宋体" panose="02010600030101010101" pitchFamily="2" charset="-122"/>
                <a:cs typeface="Times New Roman" panose="02020603050405020304" pitchFamily="18" charset="0"/>
              </a:rPr>
              <a:t>summer,and</a:t>
            </a:r>
            <a:r>
              <a:rPr lang="en-US" altLang="zh-CN" dirty="0">
                <a:solidFill>
                  <a:schemeClr val="tx1"/>
                </a:solidFill>
                <a:ea typeface="宋体" panose="02010600030101010101" pitchFamily="2" charset="-122"/>
                <a:cs typeface="Times New Roman" panose="02020603050405020304" pitchFamily="18" charset="0"/>
              </a:rPr>
              <a:t> my dad wanted to treat me to a vacation like never </a:t>
            </a:r>
            <a:r>
              <a:rPr lang="en-US" altLang="zh-CN" dirty="0" err="1">
                <a:solidFill>
                  <a:schemeClr val="tx1"/>
                </a:solidFill>
                <a:ea typeface="宋体" panose="02010600030101010101" pitchFamily="2" charset="-122"/>
                <a:cs typeface="Times New Roman" panose="02020603050405020304" pitchFamily="18" charset="0"/>
              </a:rPr>
              <a:t>before.He</a:t>
            </a:r>
            <a:r>
              <a:rPr lang="en-US" altLang="zh-CN" dirty="0">
                <a:solidFill>
                  <a:schemeClr val="tx1"/>
                </a:solidFill>
                <a:ea typeface="宋体" panose="02010600030101010101" pitchFamily="2" charset="-122"/>
                <a:cs typeface="Times New Roman" panose="02020603050405020304" pitchFamily="18" charset="0"/>
              </a:rPr>
              <a:t> decided to take me on a trip to the Wild West.</a:t>
            </a:r>
            <a:endParaRPr lang="zh-CN" altLang="zh-CN" dirty="0">
              <a:solidFill>
                <a:schemeClr val="tx1"/>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029335" algn="l"/>
                <a:tab pos="1850390" algn="l"/>
                <a:tab pos="2538095" algn="l"/>
                <a:tab pos="3221990" algn="l"/>
              </a:tabLst>
            </a:pPr>
            <a:r>
              <a:rPr lang="en-US" altLang="zh-CN" dirty="0">
                <a:solidFill>
                  <a:schemeClr val="tx1"/>
                </a:solidFill>
                <a:ea typeface="宋体" panose="02010600030101010101" pitchFamily="2" charset="-122"/>
                <a:cs typeface="Times New Roman" panose="02020603050405020304" pitchFamily="18" charset="0"/>
              </a:rPr>
              <a:t>We took a plane to </a:t>
            </a:r>
            <a:r>
              <a:rPr lang="en-US" altLang="zh-CN" dirty="0" err="1">
                <a:solidFill>
                  <a:schemeClr val="tx1"/>
                </a:solidFill>
                <a:ea typeface="宋体" panose="02010600030101010101" pitchFamily="2" charset="-122"/>
                <a:cs typeface="Times New Roman" panose="02020603050405020304" pitchFamily="18" charset="0"/>
              </a:rPr>
              <a:t>Albuquerque,a</a:t>
            </a:r>
            <a:r>
              <a:rPr lang="en-US" altLang="zh-CN" dirty="0">
                <a:solidFill>
                  <a:schemeClr val="tx1"/>
                </a:solidFill>
                <a:ea typeface="宋体" panose="02010600030101010101" pitchFamily="2" charset="-122"/>
                <a:cs typeface="Times New Roman" panose="02020603050405020304" pitchFamily="18" charset="0"/>
              </a:rPr>
              <a:t> big city in the state of New </a:t>
            </a:r>
            <a:r>
              <a:rPr lang="en-US" altLang="zh-CN" dirty="0" err="1">
                <a:solidFill>
                  <a:schemeClr val="tx1"/>
                </a:solidFill>
                <a:ea typeface="宋体" panose="02010600030101010101" pitchFamily="2" charset="-122"/>
                <a:cs typeface="Times New Roman" panose="02020603050405020304" pitchFamily="18" charset="0"/>
              </a:rPr>
              <a:t>Mexico.We</a:t>
            </a:r>
            <a:r>
              <a:rPr lang="en-US" altLang="zh-CN" dirty="0">
                <a:solidFill>
                  <a:schemeClr val="tx1"/>
                </a:solidFill>
                <a:ea typeface="宋体" panose="02010600030101010101" pitchFamily="2" charset="-122"/>
                <a:cs typeface="Times New Roman" panose="02020603050405020304" pitchFamily="18" charset="0"/>
              </a:rPr>
              <a:t> reached Albuquerque in the late afternoon</a:t>
            </a:r>
            <a:r>
              <a:rPr lang="en-US" altLang="zh-CN" dirty="0" smtClean="0">
                <a:solidFill>
                  <a:schemeClr val="tx1"/>
                </a:solidFill>
                <a:ea typeface="宋体" panose="02010600030101010101" pitchFamily="2" charset="-122"/>
                <a:cs typeface="Times New Roman" panose="02020603050405020304" pitchFamily="18" charset="0"/>
              </a:rPr>
              <a:t>. Uncle </a:t>
            </a:r>
            <a:r>
              <a:rPr lang="en-US" altLang="zh-CN" dirty="0" err="1">
                <a:solidFill>
                  <a:schemeClr val="tx1"/>
                </a:solidFill>
                <a:ea typeface="宋体" panose="02010600030101010101" pitchFamily="2" charset="-122"/>
                <a:cs typeface="Times New Roman" panose="02020603050405020304" pitchFamily="18" charset="0"/>
              </a:rPr>
              <a:t>Paul,my</a:t>
            </a:r>
            <a:r>
              <a:rPr lang="en-US" altLang="zh-CN" dirty="0">
                <a:solidFill>
                  <a:schemeClr val="tx1"/>
                </a:solidFill>
                <a:ea typeface="宋体" panose="02010600030101010101" pitchFamily="2" charset="-122"/>
                <a:cs typeface="Times New Roman" panose="02020603050405020304" pitchFamily="18" charset="0"/>
              </a:rPr>
              <a:t> </a:t>
            </a:r>
            <a:r>
              <a:rPr lang="en-US" altLang="zh-CN" dirty="0" smtClean="0">
                <a:solidFill>
                  <a:schemeClr val="tx1"/>
                </a:solidFill>
                <a:ea typeface="宋体" panose="02010600030101010101" pitchFamily="2" charset="-122"/>
                <a:cs typeface="Times New Roman" panose="02020603050405020304" pitchFamily="18" charset="0"/>
              </a:rPr>
              <a:t>dad</a:t>
            </a:r>
            <a:r>
              <a:rPr lang="en-US" altLang="zh-CN" dirty="0" smtClean="0">
                <a:solidFill>
                  <a:schemeClr val="tx1"/>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chemeClr val="tx1"/>
                </a:solidFill>
                <a:ea typeface="宋体" panose="02010600030101010101" pitchFamily="2" charset="-122"/>
                <a:cs typeface="Times New Roman" panose="02020603050405020304" pitchFamily="18" charset="0"/>
              </a:rPr>
              <a:t>s </a:t>
            </a:r>
            <a:r>
              <a:rPr lang="en-US" altLang="zh-CN" dirty="0" err="1">
                <a:solidFill>
                  <a:schemeClr val="tx1"/>
                </a:solidFill>
                <a:ea typeface="宋体" panose="02010600030101010101" pitchFamily="2" charset="-122"/>
                <a:cs typeface="Times New Roman" panose="02020603050405020304" pitchFamily="18" charset="0"/>
              </a:rPr>
              <a:t>friend,picked</a:t>
            </a:r>
            <a:r>
              <a:rPr lang="en-US" altLang="zh-CN" dirty="0">
                <a:solidFill>
                  <a:schemeClr val="tx1"/>
                </a:solidFill>
                <a:ea typeface="宋体" panose="02010600030101010101" pitchFamily="2" charset="-122"/>
                <a:cs typeface="Times New Roman" panose="02020603050405020304" pitchFamily="18" charset="0"/>
              </a:rPr>
              <a:t> us up from the airport and drove us up to his farm in Pecos.</a:t>
            </a:r>
            <a:endParaRPr lang="zh-CN" altLang="zh-CN" dirty="0">
              <a:solidFill>
                <a:schemeClr val="tx1"/>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8950422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9970"/>
            <a:ext cx="10807700" cy="5968429"/>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His wife Tina cooked us a delicious dinner and we got to know his sons Ryan and </a:t>
            </a:r>
            <a:r>
              <a:rPr lang="en-US" altLang="zh-CN" dirty="0" err="1">
                <a:solidFill>
                  <a:srgbClr val="000000"/>
                </a:solidFill>
                <a:ea typeface="宋体" panose="02010600030101010101" pitchFamily="2" charset="-122"/>
                <a:cs typeface="Times New Roman" panose="02020603050405020304" pitchFamily="18" charset="0"/>
              </a:rPr>
              <a:t>Kyle.My</a:t>
            </a:r>
            <a:r>
              <a:rPr lang="en-US" altLang="zh-CN" dirty="0">
                <a:solidFill>
                  <a:srgbClr val="000000"/>
                </a:solidFill>
                <a:ea typeface="宋体" panose="02010600030101010101" pitchFamily="2" charset="-122"/>
                <a:cs typeface="Times New Roman" panose="02020603050405020304" pitchFamily="18" charset="0"/>
              </a:rPr>
              <a:t> dad and I spent the night in the guestroom of the farm house listening to the frogs and water rolling down the river </a:t>
            </a:r>
            <a:r>
              <a:rPr lang="en-US" altLang="zh-CN" dirty="0" err="1">
                <a:solidFill>
                  <a:srgbClr val="000000"/>
                </a:solidFill>
                <a:ea typeface="宋体" panose="02010600030101010101" pitchFamily="2" charset="-122"/>
                <a:cs typeface="Times New Roman" panose="02020603050405020304" pitchFamily="18" charset="0"/>
              </a:rPr>
              <a:t>nearby.Very</a:t>
            </a:r>
            <a:r>
              <a:rPr lang="en-US" altLang="zh-CN" dirty="0">
                <a:solidFill>
                  <a:srgbClr val="000000"/>
                </a:solidFill>
                <a:ea typeface="宋体" panose="02010600030101010101" pitchFamily="2" charset="-122"/>
                <a:cs typeface="Times New Roman" panose="02020603050405020304" pitchFamily="18" charset="0"/>
              </a:rPr>
              <a:t> early in the morning, Uncle Paul woke us up to have </a:t>
            </a:r>
            <a:r>
              <a:rPr lang="en-US" altLang="zh-CN" dirty="0" err="1">
                <a:solidFill>
                  <a:srgbClr val="000000"/>
                </a:solidFill>
                <a:ea typeface="宋体" panose="02010600030101010101" pitchFamily="2" charset="-122"/>
                <a:cs typeface="Times New Roman" panose="02020603050405020304" pitchFamily="18" charset="0"/>
              </a:rPr>
              <a:t>breakfast.“The</a:t>
            </a:r>
            <a:r>
              <a:rPr lang="en-US" altLang="zh-CN" dirty="0">
                <a:solidFill>
                  <a:srgbClr val="000000"/>
                </a:solidFill>
                <a:ea typeface="宋体" panose="02010600030101010101" pitchFamily="2" charset="-122"/>
                <a:cs typeface="Times New Roman" panose="02020603050405020304" pitchFamily="18" charset="0"/>
              </a:rPr>
              <a:t> day starts at dawn on my farm,” he </a:t>
            </a:r>
            <a:r>
              <a:rPr lang="en-US" altLang="zh-CN" dirty="0" err="1">
                <a:solidFill>
                  <a:srgbClr val="000000"/>
                </a:solidFill>
                <a:ea typeface="宋体" panose="02010600030101010101" pitchFamily="2" charset="-122"/>
                <a:cs typeface="Times New Roman" panose="02020603050405020304" pitchFamily="18" charset="0"/>
              </a:rPr>
              <a:t>said.After</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breakfast,I</a:t>
            </a:r>
            <a:r>
              <a:rPr lang="en-US" altLang="zh-CN" dirty="0">
                <a:solidFill>
                  <a:srgbClr val="000000"/>
                </a:solidFill>
                <a:ea typeface="宋体" panose="02010600030101010101" pitchFamily="2" charset="-122"/>
                <a:cs typeface="Times New Roman" panose="02020603050405020304" pitchFamily="18" charset="0"/>
              </a:rPr>
              <a:t> went to help Aunt Tina feed the </a:t>
            </a:r>
            <a:r>
              <a:rPr lang="en-US" altLang="zh-CN" dirty="0" err="1">
                <a:solidFill>
                  <a:srgbClr val="000000"/>
                </a:solidFill>
                <a:ea typeface="宋体" panose="02010600030101010101" pitchFamily="2" charset="-122"/>
                <a:cs typeface="Times New Roman" panose="02020603050405020304" pitchFamily="18" charset="0"/>
              </a:rPr>
              <a:t>chickens,while</a:t>
            </a:r>
            <a:r>
              <a:rPr lang="en-US" altLang="zh-CN" dirty="0">
                <a:solidFill>
                  <a:srgbClr val="000000"/>
                </a:solidFill>
                <a:ea typeface="宋体" panose="02010600030101010101" pitchFamily="2" charset="-122"/>
                <a:cs typeface="Times New Roman" panose="02020603050405020304" pitchFamily="18" charset="0"/>
              </a:rPr>
              <a:t> my dad went with Uncle Paul to take the sheep out to graze(</a:t>
            </a:r>
            <a:r>
              <a:rPr lang="zh-CN" altLang="zh-CN" dirty="0">
                <a:solidFill>
                  <a:srgbClr val="000000"/>
                </a:solidFill>
                <a:ea typeface="宋体" panose="02010600030101010101" pitchFamily="2" charset="-122"/>
                <a:cs typeface="Times New Roman" panose="02020603050405020304" pitchFamily="18" charset="0"/>
              </a:rPr>
              <a:t>吃草</a:t>
            </a:r>
            <a:r>
              <a:rPr lang="en-US" altLang="zh-CN" dirty="0">
                <a:solidFill>
                  <a:srgbClr val="000000"/>
                </a:solidFill>
                <a:ea typeface="宋体" panose="02010600030101010101" pitchFamily="2" charset="-122"/>
                <a:cs typeface="Times New Roman" panose="02020603050405020304" pitchFamily="18" charset="0"/>
              </a:rPr>
              <a:t>).I was impressed to see my dad and Uncle Paul riding </a:t>
            </a:r>
            <a:r>
              <a:rPr lang="en-US" altLang="zh-CN" dirty="0" err="1">
                <a:solidFill>
                  <a:srgbClr val="000000"/>
                </a:solidFill>
                <a:ea typeface="宋体" panose="02010600030101010101" pitchFamily="2" charset="-122"/>
                <a:cs typeface="Times New Roman" panose="02020603050405020304" pitchFamily="18" charset="0"/>
              </a:rPr>
              <a:t>horses.They</a:t>
            </a:r>
            <a:r>
              <a:rPr lang="en-US" altLang="zh-CN" dirty="0">
                <a:solidFill>
                  <a:srgbClr val="000000"/>
                </a:solidFill>
                <a:ea typeface="宋体" panose="02010600030101010101" pitchFamily="2" charset="-122"/>
                <a:cs typeface="Times New Roman" panose="02020603050405020304" pitchFamily="18" charset="0"/>
              </a:rPr>
              <a:t> looked really cool.</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347616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54799"/>
            <a:ext cx="10807700" cy="6553332"/>
          </a:xfrm>
          <a:prstGeom prst="rect">
            <a:avLst/>
          </a:prstGeom>
        </p:spPr>
        <p:txBody>
          <a:bodyPr>
            <a:spAutoFit/>
          </a:bodyPr>
          <a:lstStyle/>
          <a:p>
            <a:pPr indent="720000">
              <a:lnSpc>
                <a:spcPct val="11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In the </a:t>
            </a:r>
            <a:r>
              <a:rPr lang="en-US" altLang="zh-CN" dirty="0" err="1">
                <a:solidFill>
                  <a:srgbClr val="000000"/>
                </a:solidFill>
                <a:ea typeface="宋体" panose="02010600030101010101" pitchFamily="2" charset="-122"/>
                <a:cs typeface="Times New Roman" panose="02020603050405020304" pitchFamily="18" charset="0"/>
              </a:rPr>
              <a:t>afternoon,I</a:t>
            </a:r>
            <a:r>
              <a:rPr lang="en-US" altLang="zh-CN" dirty="0">
                <a:solidFill>
                  <a:srgbClr val="000000"/>
                </a:solidFill>
                <a:ea typeface="宋体" panose="02010600030101010101" pitchFamily="2" charset="-122"/>
                <a:cs typeface="Times New Roman" panose="02020603050405020304" pitchFamily="18" charset="0"/>
              </a:rPr>
              <a:t> asked Uncle Paul if I could take a horse ride, and he said yes, as long as my dad went with </a:t>
            </a:r>
            <a:r>
              <a:rPr lang="en-US" altLang="zh-CN" dirty="0" err="1">
                <a:solidFill>
                  <a:srgbClr val="000000"/>
                </a:solidFill>
                <a:ea typeface="宋体" panose="02010600030101010101" pitchFamily="2" charset="-122"/>
                <a:cs typeface="Times New Roman" panose="02020603050405020304" pitchFamily="18" charset="0"/>
              </a:rPr>
              <a:t>me.I</a:t>
            </a:r>
            <a:r>
              <a:rPr lang="en-US" altLang="zh-CN" dirty="0">
                <a:solidFill>
                  <a:srgbClr val="000000"/>
                </a:solidFill>
                <a:ea typeface="宋体" panose="02010600030101010101" pitchFamily="2" charset="-122"/>
                <a:cs typeface="Times New Roman" panose="02020603050405020304" pitchFamily="18" charset="0"/>
              </a:rPr>
              <a:t> </a:t>
            </a:r>
            <a:r>
              <a:rPr lang="en-US" altLang="zh-CN" dirty="0" smtClean="0">
                <a:solidFill>
                  <a:srgbClr val="000000"/>
                </a:solidFill>
                <a:ea typeface="宋体" panose="02010600030101010101" pitchFamily="2" charset="-122"/>
                <a:cs typeface="Times New Roman" panose="02020603050405020304" pitchFamily="18" charset="0"/>
              </a:rPr>
              <a:t>wasn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going to take a horse ride by myself </a:t>
            </a:r>
            <a:r>
              <a:rPr lang="en-US" altLang="zh-CN" dirty="0" err="1">
                <a:solidFill>
                  <a:srgbClr val="000000"/>
                </a:solidFill>
                <a:ea typeface="宋体" panose="02010600030101010101" pitchFamily="2" charset="-122"/>
                <a:cs typeface="Times New Roman" panose="02020603050405020304" pitchFamily="18" charset="0"/>
              </a:rPr>
              <a:t>anyway.So,my</a:t>
            </a:r>
            <a:r>
              <a:rPr lang="en-US" altLang="zh-CN" dirty="0">
                <a:solidFill>
                  <a:srgbClr val="000000"/>
                </a:solidFill>
                <a:ea typeface="宋体" panose="02010600030101010101" pitchFamily="2" charset="-122"/>
                <a:cs typeface="Times New Roman" panose="02020603050405020304" pitchFamily="18" charset="0"/>
              </a:rPr>
              <a:t> dad and I put on our new cowboy </a:t>
            </a:r>
            <a:r>
              <a:rPr lang="en-US" altLang="zh-CN" dirty="0" err="1">
                <a:solidFill>
                  <a:srgbClr val="000000"/>
                </a:solidFill>
                <a:ea typeface="宋体" panose="02010600030101010101" pitchFamily="2" charset="-122"/>
                <a:cs typeface="Times New Roman" panose="02020603050405020304" pitchFamily="18" charset="0"/>
              </a:rPr>
              <a:t>hats,got</a:t>
            </a:r>
            <a:r>
              <a:rPr lang="en-US" altLang="zh-CN" dirty="0">
                <a:solidFill>
                  <a:srgbClr val="000000"/>
                </a:solidFill>
                <a:ea typeface="宋体" panose="02010600030101010101" pitchFamily="2" charset="-122"/>
                <a:cs typeface="Times New Roman" panose="02020603050405020304" pitchFamily="18" charset="0"/>
              </a:rPr>
              <a:t> on our </a:t>
            </a:r>
            <a:r>
              <a:rPr lang="en-US" altLang="zh-CN" dirty="0" err="1">
                <a:solidFill>
                  <a:srgbClr val="000000"/>
                </a:solidFill>
                <a:ea typeface="宋体" panose="02010600030101010101" pitchFamily="2" charset="-122"/>
                <a:cs typeface="Times New Roman" panose="02020603050405020304" pitchFamily="18" charset="0"/>
              </a:rPr>
              <a:t>horses,and</a:t>
            </a:r>
            <a:r>
              <a:rPr lang="en-US" altLang="zh-CN" dirty="0">
                <a:solidFill>
                  <a:srgbClr val="000000"/>
                </a:solidFill>
                <a:ea typeface="宋体" panose="02010600030101010101" pitchFamily="2" charset="-122"/>
                <a:cs typeface="Times New Roman" panose="02020603050405020304" pitchFamily="18" charset="0"/>
              </a:rPr>
              <a:t> headed slowly towards the </a:t>
            </a:r>
            <a:r>
              <a:rPr lang="en-US" altLang="zh-CN" dirty="0" err="1">
                <a:solidFill>
                  <a:srgbClr val="000000"/>
                </a:solidFill>
                <a:ea typeface="宋体" panose="02010600030101010101" pitchFamily="2" charset="-122"/>
                <a:cs typeface="Times New Roman" panose="02020603050405020304" pitchFamily="18" charset="0"/>
              </a:rPr>
              <a:t>mountains.“</a:t>
            </a:r>
            <a:r>
              <a:rPr lang="en-US" altLang="zh-CN" dirty="0" err="1" smtClean="0">
                <a:solidFill>
                  <a:srgbClr val="000000"/>
                </a:solidFill>
                <a:ea typeface="宋体" panose="02010600030101010101" pitchFamily="2" charset="-122"/>
                <a:cs typeface="Times New Roman" panose="02020603050405020304" pitchFamily="18" charset="0"/>
              </a:rPr>
              <a:t>Don</a:t>
            </a:r>
            <a:r>
              <a:rPr lang="en-US" altLang="zh-CN" dirty="0" err="1"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err="1" smtClean="0">
                <a:solidFill>
                  <a:srgbClr val="000000"/>
                </a:solidFill>
                <a:ea typeface="宋体" panose="02010600030101010101" pitchFamily="2" charset="-122"/>
                <a:cs typeface="Times New Roman" panose="02020603050405020304" pitchFamily="18" charset="0"/>
              </a:rPr>
              <a:t>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be late for supper,” Uncle Paul </a:t>
            </a:r>
            <a:r>
              <a:rPr lang="en-US" altLang="zh-CN" dirty="0" err="1">
                <a:solidFill>
                  <a:srgbClr val="000000"/>
                </a:solidFill>
                <a:ea typeface="宋体" panose="02010600030101010101" pitchFamily="2" charset="-122"/>
                <a:cs typeface="Times New Roman" panose="02020603050405020304" pitchFamily="18" charset="0"/>
              </a:rPr>
              <a:t>cried,“and</a:t>
            </a:r>
            <a:r>
              <a:rPr lang="en-US" altLang="zh-CN" dirty="0">
                <a:solidFill>
                  <a:srgbClr val="000000"/>
                </a:solidFill>
                <a:ea typeface="宋体" panose="02010600030101010101" pitchFamily="2" charset="-122"/>
                <a:cs typeface="Times New Roman" panose="02020603050405020304" pitchFamily="18" charset="0"/>
              </a:rPr>
              <a:t> keep to the track so that you </a:t>
            </a:r>
            <a:r>
              <a:rPr lang="en-US" altLang="zh-CN" dirty="0" smtClean="0">
                <a:solidFill>
                  <a:srgbClr val="000000"/>
                </a:solidFill>
                <a:ea typeface="宋体" panose="02010600030101010101" pitchFamily="2" charset="-122"/>
                <a:cs typeface="Times New Roman" panose="02020603050405020304" pitchFamily="18" charset="0"/>
              </a:rPr>
              <a:t>don</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t </a:t>
            </a:r>
            <a:r>
              <a:rPr lang="en-US" altLang="zh-CN" dirty="0">
                <a:solidFill>
                  <a:srgbClr val="000000"/>
                </a:solidFill>
                <a:ea typeface="宋体" panose="02010600030101010101" pitchFamily="2" charset="-122"/>
                <a:cs typeface="Times New Roman" panose="02020603050405020304" pitchFamily="18" charset="0"/>
              </a:rPr>
              <a:t>get lost!” “OK!” my dad cried </a:t>
            </a:r>
            <a:r>
              <a:rPr lang="en-US" altLang="zh-CN" dirty="0" err="1">
                <a:solidFill>
                  <a:srgbClr val="000000"/>
                </a:solidFill>
                <a:ea typeface="宋体" panose="02010600030101010101" pitchFamily="2" charset="-122"/>
                <a:cs typeface="Times New Roman" panose="02020603050405020304" pitchFamily="18" charset="0"/>
              </a:rPr>
              <a:t>back.After</a:t>
            </a:r>
            <a:r>
              <a:rPr lang="en-US" altLang="zh-CN" dirty="0">
                <a:solidFill>
                  <a:srgbClr val="000000"/>
                </a:solidFill>
                <a:ea typeface="宋体" panose="02010600030101010101" pitchFamily="2" charset="-122"/>
                <a:cs typeface="Times New Roman" panose="02020603050405020304" pitchFamily="18" charset="0"/>
              </a:rPr>
              <a:t> a while Uncle Paul and his farm house were out of </a:t>
            </a:r>
            <a:r>
              <a:rPr lang="en-US" altLang="zh-CN" dirty="0" err="1">
                <a:solidFill>
                  <a:srgbClr val="000000"/>
                </a:solidFill>
                <a:ea typeface="宋体" panose="02010600030101010101" pitchFamily="2" charset="-122"/>
                <a:cs typeface="Times New Roman" panose="02020603050405020304" pitchFamily="18" charset="0"/>
              </a:rPr>
              <a:t>sight.It</a:t>
            </a:r>
            <a:r>
              <a:rPr lang="en-US" altLang="zh-CN" dirty="0">
                <a:solidFill>
                  <a:srgbClr val="000000"/>
                </a:solidFill>
                <a:ea typeface="宋体" panose="02010600030101010101" pitchFamily="2" charset="-122"/>
                <a:cs typeface="Times New Roman" panose="02020603050405020304" pitchFamily="18" charset="0"/>
              </a:rPr>
              <a:t> was so peaceful and quiet and the </a:t>
            </a:r>
            <a:r>
              <a:rPr lang="en-US" altLang="zh-CN" dirty="0" err="1">
                <a:solidFill>
                  <a:srgbClr val="000000"/>
                </a:solidFill>
                <a:ea typeface="宋体" panose="02010600030101010101" pitchFamily="2" charset="-122"/>
                <a:cs typeface="Times New Roman" panose="02020603050405020304" pitchFamily="18" charset="0"/>
              </a:rPr>
              <a:t>colours</a:t>
            </a:r>
            <a:r>
              <a:rPr lang="en-US" altLang="zh-CN" dirty="0">
                <a:solidFill>
                  <a:srgbClr val="000000"/>
                </a:solidFill>
                <a:ea typeface="宋体" panose="02010600030101010101" pitchFamily="2" charset="-122"/>
                <a:cs typeface="Times New Roman" panose="02020603050405020304" pitchFamily="18" charset="0"/>
              </a:rPr>
              <a:t> of the brown </a:t>
            </a:r>
            <a:r>
              <a:rPr lang="en-US" altLang="zh-CN" dirty="0" err="1">
                <a:solidFill>
                  <a:srgbClr val="000000"/>
                </a:solidFill>
                <a:ea typeface="宋体" panose="02010600030101010101" pitchFamily="2" charset="-122"/>
                <a:cs typeface="Times New Roman" panose="02020603050405020304" pitchFamily="18" charset="0"/>
              </a:rPr>
              <a:t>rocks,the</a:t>
            </a:r>
            <a:r>
              <a:rPr lang="en-US" altLang="zh-CN" dirty="0">
                <a:solidFill>
                  <a:srgbClr val="000000"/>
                </a:solidFill>
                <a:ea typeface="宋体" panose="02010600030101010101" pitchFamily="2" charset="-122"/>
                <a:cs typeface="Times New Roman" panose="02020603050405020304" pitchFamily="18" charset="0"/>
              </a:rPr>
              <a:t> deep green pine </a:t>
            </a:r>
            <a:r>
              <a:rPr lang="en-US" altLang="zh-CN" dirty="0" err="1">
                <a:solidFill>
                  <a:srgbClr val="000000"/>
                </a:solidFill>
                <a:ea typeface="宋体" panose="02010600030101010101" pitchFamily="2" charset="-122"/>
                <a:cs typeface="Times New Roman" panose="02020603050405020304" pitchFamily="18" charset="0"/>
              </a:rPr>
              <a:t>trees,and</a:t>
            </a:r>
            <a:r>
              <a:rPr lang="en-US" altLang="zh-CN" dirty="0">
                <a:solidFill>
                  <a:srgbClr val="000000"/>
                </a:solidFill>
                <a:ea typeface="宋体" panose="02010600030101010101" pitchFamily="2" charset="-122"/>
                <a:cs typeface="Times New Roman" panose="02020603050405020304" pitchFamily="18" charset="0"/>
              </a:rPr>
              <a:t> the late afternoon sun mixed to create a magic </a:t>
            </a:r>
            <a:r>
              <a:rPr lang="en-US" altLang="zh-CN" dirty="0" err="1">
                <a:solidFill>
                  <a:srgbClr val="000000"/>
                </a:solidFill>
                <a:ea typeface="宋体" panose="02010600030101010101" pitchFamily="2" charset="-122"/>
                <a:cs typeface="Times New Roman" panose="02020603050405020304" pitchFamily="18" charset="0"/>
              </a:rPr>
              <a:t>scene.It</a:t>
            </a:r>
            <a:r>
              <a:rPr lang="en-US" altLang="zh-CN" dirty="0">
                <a:solidFill>
                  <a:srgbClr val="000000"/>
                </a:solidFill>
                <a:ea typeface="宋体" panose="02010600030101010101" pitchFamily="2" charset="-122"/>
                <a:cs typeface="Times New Roman" panose="02020603050405020304" pitchFamily="18" charset="0"/>
              </a:rPr>
              <a:t> looked like a beautiful woven (</a:t>
            </a:r>
            <a:r>
              <a:rPr lang="zh-CN" altLang="zh-CN" dirty="0">
                <a:solidFill>
                  <a:srgbClr val="000000"/>
                </a:solidFill>
                <a:ea typeface="宋体" panose="02010600030101010101" pitchFamily="2" charset="-122"/>
                <a:cs typeface="Times New Roman" panose="02020603050405020304" pitchFamily="18" charset="0"/>
              </a:rPr>
              <a:t>编织的</a:t>
            </a:r>
            <a:r>
              <a:rPr lang="en-US" altLang="zh-CN" dirty="0">
                <a:solidFill>
                  <a:srgbClr val="000000"/>
                </a:solidFill>
                <a:ea typeface="宋体" panose="02010600030101010101" pitchFamily="2" charset="-122"/>
                <a:cs typeface="Times New Roman" panose="02020603050405020304" pitchFamily="18" charset="0"/>
              </a:rPr>
              <a:t>) blanket spread out upon the ground just for us</a:t>
            </a:r>
            <a:r>
              <a:rPr lang="en-US" altLang="zh-CN" dirty="0" smtClean="0">
                <a:solidFill>
                  <a:srgbClr val="000000"/>
                </a:solidFill>
                <a:ea typeface="宋体" panose="02010600030101010101" pitchFamily="2" charset="-122"/>
                <a:cs typeface="Times New Roman" panose="02020603050405020304" pitchFamily="18" charset="0"/>
              </a:rPr>
              <a:t>.</a:t>
            </a:r>
            <a:endParaRPr lang="zh-CN" altLang="en-US" dirty="0"/>
          </a:p>
        </p:txBody>
      </p:sp>
    </p:spTree>
    <p:extLst>
      <p:ext uri="{BB962C8B-B14F-4D97-AF65-F5344CB8AC3E}">
        <p14:creationId xmlns:p14="http://schemas.microsoft.com/office/powerpoint/2010/main" val="4072494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18764"/>
            <a:ext cx="10807700" cy="6001643"/>
          </a:xfrm>
          <a:prstGeom prst="rect">
            <a:avLst/>
          </a:prstGeom>
        </p:spPr>
        <p:txBody>
          <a:bodyPr>
            <a:spAutoFit/>
          </a:bodyPr>
          <a:lstStyle/>
          <a:p>
            <a:pPr indent="720000">
              <a:lnSpc>
                <a:spcPct val="120000"/>
              </a:lnSpc>
              <a:spcAft>
                <a:spcPts val="0"/>
              </a:spcAft>
              <a:tabLst>
                <a:tab pos="1188085" algn="l"/>
                <a:tab pos="2163445" algn="l"/>
                <a:tab pos="3142615" algn="l"/>
                <a:tab pos="4190365" algn="l"/>
              </a:tabLst>
            </a:pPr>
            <a:r>
              <a:rPr lang="en-US" altLang="zh-CN" i="1" dirty="0">
                <a:solidFill>
                  <a:srgbClr val="000000"/>
                </a:solidFill>
                <a:ea typeface="宋体" panose="02010600030101010101" pitchFamily="2" charset="-122"/>
                <a:cs typeface="Times New Roman" panose="02020603050405020304" pitchFamily="18" charset="0"/>
              </a:rPr>
              <a:t>Suddenly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little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rabbit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jumped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front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my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horse</a:t>
            </a:r>
            <a:r>
              <a:rPr lang="en-US" altLang="zh-CN" i="1" dirty="0" smtClean="0">
                <a:solidFill>
                  <a:srgbClr val="000000"/>
                </a:solidFill>
                <a:ea typeface="宋体" panose="02010600030101010101" pitchFamily="2" charset="-122"/>
                <a:cs typeface="Times New Roman" panose="02020603050405020304" pitchFamily="18" charset="0"/>
              </a:rPr>
              <a:t>.</a:t>
            </a:r>
            <a:r>
              <a:rPr lang="en-US" altLang="zh-CN" i="1" dirty="0" smtClean="0">
                <a:solidFill>
                  <a:srgbClr val="000000"/>
                </a:solidFill>
                <a:latin typeface="NEU-BZ-S92"/>
                <a:ea typeface="宋体" panose="02010600030101010101" pitchFamily="2" charset="-122"/>
                <a:cs typeface="Times New Roman" panose="02020603050405020304" pitchFamily="18" charset="0"/>
              </a:rPr>
              <a:t>__</a:t>
            </a:r>
            <a:endParaRPr lang="en-US" altLang="zh-CN" i="1" dirty="0" smtClean="0">
              <a:solidFill>
                <a:srgbClr val="000000"/>
              </a:solidFill>
              <a:ea typeface="宋体" panose="02010600030101010101" pitchFamily="2"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smtClean="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720000">
              <a:lnSpc>
                <a:spcPct val="120000"/>
              </a:lnSpc>
              <a:spcAft>
                <a:spcPts val="0"/>
              </a:spcAft>
              <a:tabLst>
                <a:tab pos="1188085" algn="l"/>
                <a:tab pos="2163445" algn="l"/>
                <a:tab pos="3142615" algn="l"/>
                <a:tab pos="4190365" algn="l"/>
              </a:tabLst>
            </a:pPr>
            <a:r>
              <a:rPr lang="en-US" altLang="zh-CN" i="1" dirty="0" smtClean="0">
                <a:solidFill>
                  <a:srgbClr val="000000"/>
                </a:solidFill>
                <a:ea typeface="宋体" panose="02010600030101010101" pitchFamily="2" charset="-122"/>
                <a:cs typeface="Times New Roman" panose="02020603050405020304" pitchFamily="18" charset="0"/>
              </a:rPr>
              <a:t>We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had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no</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idea</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where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we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were</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and</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it</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was</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getting</a:t>
            </a:r>
            <a:r>
              <a:rPr lang="en-US" altLang="zh-CN" dirty="0" smtClean="0">
                <a:solidFill>
                  <a:srgbClr val="000000"/>
                </a:solidFill>
                <a:ea typeface="宋体" panose="02010600030101010101" pitchFamily="2" charset="-122"/>
                <a:cs typeface="Times New Roman" panose="02020603050405020304" pitchFamily="18" charset="0"/>
              </a:rPr>
              <a:t> </a:t>
            </a:r>
            <a:r>
              <a:rPr lang="en-US" altLang="zh-CN" i="1" dirty="0" smtClean="0">
                <a:solidFill>
                  <a:srgbClr val="000000"/>
                </a:solidFill>
                <a:ea typeface="宋体" panose="02010600030101010101" pitchFamily="2" charset="-122"/>
                <a:cs typeface="Times New Roman" panose="02020603050405020304" pitchFamily="18" charset="0"/>
              </a:rPr>
              <a:t>dark.</a:t>
            </a:r>
            <a:r>
              <a:rPr lang="en-US" altLang="zh-CN" i="1" dirty="0" smtClean="0">
                <a:solidFill>
                  <a:srgbClr val="000000"/>
                </a:solidFill>
                <a:latin typeface="NEU-BZ-S92"/>
                <a:ea typeface="宋体" panose="02010600030101010101" pitchFamily="2" charset="-122"/>
                <a:cs typeface="Times New Roman" panose="02020603050405020304" pitchFamily="18" charset="0"/>
              </a:rPr>
              <a:t>__</a:t>
            </a:r>
            <a:endParaRPr lang="en-US" altLang="zh-CN" u="sng" dirty="0"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a:lnSpc>
                <a:spcPct val="120000"/>
              </a:lnSpc>
              <a:spcAft>
                <a:spcPts val="0"/>
              </a:spcAft>
              <a:tabLst>
                <a:tab pos="1188085" algn="l"/>
                <a:tab pos="2163445" algn="l"/>
                <a:tab pos="3142615" algn="l"/>
                <a:tab pos="4190365" algn="l"/>
              </a:tabLst>
            </a:pPr>
            <a:r>
              <a:rPr lang="en-US" altLang="zh-CN" i="1" dirty="0" smtClean="0">
                <a:solidFill>
                  <a:srgbClr val="000000"/>
                </a:solidFill>
                <a:latin typeface="NEU-BZ-S92"/>
                <a:ea typeface="宋体" panose="02010600030101010101" pitchFamily="2" charset="-122"/>
                <a:cs typeface="Times New Roman" panose="02020603050405020304" pitchFamily="18" charset="0"/>
              </a:rPr>
              <a:t>___________________________________________________</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421895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868578"/>
            <a:ext cx="10807700" cy="4819781"/>
          </a:xfrm>
          <a:prstGeom prst="rect">
            <a:avLst/>
          </a:prstGeom>
        </p:spPr>
        <p:txBody>
          <a:bodyPr>
            <a:spAutoFit/>
          </a:bodyPr>
          <a:lstStyle/>
          <a:p>
            <a:pPr indent="720000">
              <a:lnSpc>
                <a:spcPct val="1200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Suddenly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little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rabbit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jumped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out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in</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front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of</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my</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horse</a:t>
            </a:r>
            <a:r>
              <a:rPr lang="en-US" altLang="zh-CN" i="1" dirty="0" smtClean="0">
                <a:solidFill>
                  <a:srgbClr val="000000"/>
                </a:solid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This</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unexpected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appearance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frightened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horse,which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made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run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wildly.I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tried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best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control</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it,but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vain</a:t>
            </a:r>
            <a:r>
              <a:rPr lang="en-US" altLang="zh-CN" u="sng" dirty="0" smtClean="0">
                <a:uFill>
                  <a:solidFill>
                    <a:srgbClr val="000000"/>
                  </a:solidFill>
                </a:uFill>
                <a:ea typeface="宋体" panose="02010600030101010101" pitchFamily="2" charset="-122"/>
                <a:cs typeface="Times New Roman" panose="02020603050405020304" pitchFamily="18" charset="0"/>
              </a:rPr>
              <a:t>. Frightened</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was,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tried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keep</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balance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prevent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myself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from</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falling</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off.Fortunately,minutes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later,the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horse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stopped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before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river,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out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breath,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did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I.At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that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moment,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dad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also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came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up.Seeing</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was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OK,he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felt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relieved.But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was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clear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that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got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lost.</a:t>
            </a:r>
            <a:r>
              <a:rPr lang="en-US" altLang="zh-CN" u="sng"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effectLst/>
              <a:latin typeface="NEU-BZ-S92"/>
              <a:ea typeface="方正书宋_GBK" panose="03000509000000000000" pitchFamily="65" charset="-122"/>
              <a:cs typeface="Times New Roman" panose="02020603050405020304" pitchFamily="18" charset="0"/>
            </a:endParaRPr>
          </a:p>
        </p:txBody>
      </p:sp>
      <p:sp>
        <p:nvSpPr>
          <p:cNvPr id="3" name="矩形 2"/>
          <p:cNvSpPr>
            <a:spLocks noChangeAspect="1"/>
          </p:cNvSpPr>
          <p:nvPr/>
        </p:nvSpPr>
        <p:spPr>
          <a:xfrm>
            <a:off x="361950" y="244834"/>
            <a:ext cx="1946367" cy="624595"/>
          </a:xfrm>
          <a:prstGeom prst="rect">
            <a:avLst/>
          </a:prstGeom>
        </p:spPr>
        <p:txBody>
          <a:bodyPr wrap="none">
            <a:spAutoFit/>
          </a:bodyPr>
          <a:lstStyle/>
          <a:p>
            <a:pPr>
              <a:lnSpc>
                <a:spcPct val="120000"/>
              </a:lnSpc>
              <a:spcAft>
                <a:spcPts val="0"/>
              </a:spcAft>
              <a:tabLst>
                <a:tab pos="1188085" algn="l"/>
                <a:tab pos="2163445" algn="l"/>
                <a:tab pos="3142615" algn="l"/>
                <a:tab pos="4190365" algn="l"/>
              </a:tabLst>
            </a:pPr>
            <a:r>
              <a:rPr lang="zh-CN" altLang="zh-CN" dirty="0">
                <a:latin typeface="Arial" panose="020B0604020202020204" pitchFamily="34" charset="0"/>
                <a:cs typeface="Times New Roman" panose="02020603050405020304" pitchFamily="18" charset="0"/>
              </a:rPr>
              <a:t>参考</a:t>
            </a:r>
            <a:r>
              <a:rPr lang="zh-CN" altLang="zh-CN" dirty="0" smtClean="0">
                <a:latin typeface="Arial" panose="020B0604020202020204" pitchFamily="34" charset="0"/>
                <a:cs typeface="Times New Roman" panose="02020603050405020304" pitchFamily="18" charset="0"/>
              </a:rPr>
              <a:t>范文</a:t>
            </a:r>
            <a:r>
              <a:rPr lang="en-US" altLang="zh-CN" dirty="0" smtClean="0">
                <a:latin typeface="Arial" panose="020B0604020202020204" pitchFamily="34" charset="0"/>
                <a:cs typeface="Times New Roman" panose="02020603050405020304" pitchFamily="18" charset="0"/>
              </a:rPr>
              <a:t> </a:t>
            </a:r>
            <a:endParaRPr lang="zh-CN" altLang="zh-CN" dirty="0">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360220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287759"/>
            <a:ext cx="10807700" cy="5478423"/>
          </a:xfrm>
          <a:prstGeom prst="rect">
            <a:avLst/>
          </a:prstGeom>
        </p:spPr>
        <p:txBody>
          <a:bodyPr>
            <a:spAutoFit/>
          </a:bodyPr>
          <a:lstStyle/>
          <a:p>
            <a:pPr indent="720000">
              <a:lnSpc>
                <a:spcPts val="4200"/>
              </a:lnSpc>
              <a:spcAft>
                <a:spcPts val="0"/>
              </a:spcAft>
              <a:tabLst>
                <a:tab pos="1029335" algn="l"/>
                <a:tab pos="1850390" algn="l"/>
                <a:tab pos="2538095" algn="l"/>
                <a:tab pos="3221990" algn="l"/>
              </a:tabLst>
            </a:pPr>
            <a:r>
              <a:rPr lang="en-US" altLang="zh-CN" i="1" dirty="0">
                <a:solidFill>
                  <a:srgbClr val="000000"/>
                </a:solidFill>
                <a:ea typeface="宋体" panose="02010600030101010101" pitchFamily="2" charset="-122"/>
                <a:cs typeface="Times New Roman" panose="02020603050405020304" pitchFamily="18" charset="0"/>
              </a:rPr>
              <a:t>We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had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no</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idea</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where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were</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and</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it</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was</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getting</a:t>
            </a:r>
            <a:r>
              <a:rPr lang="en-US" altLang="zh-CN" dirty="0">
                <a:solidFill>
                  <a:srgbClr val="000000"/>
                </a:solidFill>
                <a:ea typeface="宋体" panose="02010600030101010101" pitchFamily="2"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dark</a:t>
            </a:r>
            <a:r>
              <a:rPr lang="en-US" altLang="zh-CN" i="1" dirty="0" smtClean="0">
                <a:solidFill>
                  <a:srgbClr val="000000"/>
                </a:solidFill>
                <a:ea typeface="宋体" panose="02010600030101010101" pitchFamily="2"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Wandering</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around,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smtClean="0">
                <a:uFill>
                  <a:solidFill>
                    <a:srgbClr val="000000"/>
                  </a:solidFill>
                </a:uFill>
                <a:ea typeface="宋体" panose="02010600030101010101" pitchFamily="2" charset="-122"/>
                <a:cs typeface="Times New Roman" panose="02020603050405020304" pitchFamily="18" charset="0"/>
              </a:rPr>
              <a:t>didn</a:t>
            </a:r>
            <a:r>
              <a:rPr lang="en-US" altLang="zh-CN" u="sng" dirty="0" smtClean="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a:t>
            </a:r>
            <a:r>
              <a:rPr lang="en-US" altLang="zh-CN" u="sng" dirty="0" smtClean="0">
                <a:uFill>
                  <a:solidFill>
                    <a:srgbClr val="000000"/>
                  </a:solidFill>
                </a:uFill>
                <a:ea typeface="宋体" panose="02010600030101010101" pitchFamily="2" charset="-122"/>
                <a:cs typeface="Times New Roman" panose="02020603050405020304" pitchFamily="18" charset="0"/>
              </a:rPr>
              <a:t>t</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know</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where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farm</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house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was.Much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our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delight,the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sound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water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distance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caught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our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attention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and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drove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us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river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bank.We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went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along</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previous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track</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slowly.But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was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difficult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for</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us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in</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such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dark</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situation.Just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were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point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of</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smtClean="0">
                <a:uFill>
                  <a:solidFill>
                    <a:srgbClr val="000000"/>
                  </a:solidFill>
                </a:uFill>
                <a:ea typeface="宋体" panose="02010600030101010101" pitchFamily="2" charset="-122"/>
                <a:cs typeface="Times New Roman" panose="02020603050405020304" pitchFamily="18" charset="0"/>
              </a:rPr>
              <a:t>desperation,we</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heard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faint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voice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from</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distance.“It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must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Uncle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Paul,”</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said.So</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cried</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back</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with</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excitement</a:t>
            </a:r>
            <a:r>
              <a:rPr lang="en-US" altLang="zh-CN" u="sng" dirty="0" smtClean="0">
                <a:uFill>
                  <a:solidFill>
                    <a:srgbClr val="000000"/>
                  </a:solidFill>
                </a:uFill>
                <a:ea typeface="宋体" panose="02010600030101010101" pitchFamily="2" charset="-122"/>
                <a:cs typeface="Times New Roman" panose="02020603050405020304" pitchFamily="18" charset="0"/>
              </a:rPr>
              <a:t>. </a:t>
            </a:r>
            <a:r>
              <a:rPr lang="en-US" altLang="zh-CN" u="sng" dirty="0" err="1" smtClean="0">
                <a:uFill>
                  <a:solidFill>
                    <a:srgbClr val="000000"/>
                  </a:solidFill>
                </a:uFill>
                <a:ea typeface="宋体" panose="02010600030101010101" pitchFamily="2" charset="-122"/>
                <a:cs typeface="Times New Roman" panose="02020603050405020304" pitchFamily="18" charset="0"/>
              </a:rPr>
              <a:t>Finally,Uncle</a:t>
            </a:r>
            <a:r>
              <a:rPr lang="en-US" altLang="zh-CN" u="sng" dirty="0" smtClean="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Paul</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safely</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brought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us</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back</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err="1">
                <a:uFill>
                  <a:solidFill>
                    <a:srgbClr val="000000"/>
                  </a:solidFill>
                </a:uFill>
                <a:ea typeface="宋体" panose="02010600030101010101" pitchFamily="2" charset="-122"/>
                <a:cs typeface="Times New Roman" panose="02020603050405020304" pitchFamily="18" charset="0"/>
              </a:rPr>
              <a:t>home.What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a</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thrilling</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but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memorable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experience</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it</a:t>
            </a:r>
            <a:r>
              <a:rPr lang="en-US" altLang="zh-CN" u="sng" dirty="0">
                <a:uFill>
                  <a:solidFill>
                    <a:srgbClr val="000000"/>
                  </a:solidFill>
                </a:uFill>
                <a:ea typeface="楷体" panose="02010609060101010101" pitchFamily="49" charset="-122"/>
                <a:cs typeface="Times New Roman" panose="02020603050405020304" pitchFamily="18" charset="0"/>
              </a:rPr>
              <a:t> </a:t>
            </a:r>
            <a:r>
              <a:rPr lang="en-US" altLang="zh-CN" u="sng" dirty="0">
                <a:uFill>
                  <a:solidFill>
                    <a:srgbClr val="000000"/>
                  </a:solidFill>
                </a:uFill>
                <a:ea typeface="宋体" panose="02010600030101010101" pitchFamily="2" charset="-122"/>
                <a:cs typeface="Times New Roman" panose="02020603050405020304" pitchFamily="18" charset="0"/>
              </a:rPr>
              <a:t>was!</a:t>
            </a:r>
            <a:r>
              <a:rPr lang="en-US" altLang="zh-CN" u="sng" dirty="0">
                <a:uFill>
                  <a:solidFill>
                    <a:srgbClr val="000000"/>
                  </a:solidFill>
                </a:uFill>
                <a:latin typeface="宋体" panose="02010600030101010101" pitchFamily="2" charset="-122"/>
                <a:ea typeface="方正书宋_GBK" panose="03000509000000000000" pitchFamily="65" charset="-122"/>
                <a:cs typeface="Times New Roman" panose="02020603050405020304" pitchFamily="18" charset="0"/>
              </a:rPr>
              <a:t> </a:t>
            </a:r>
            <a:endParaRPr lang="zh-CN" altLang="zh-CN" dirty="0">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27281909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91052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1905837"/>
            <a:ext cx="10807700" cy="2990434"/>
          </a:xfrm>
          <a:prstGeom prst="rect">
            <a:avLst/>
          </a:prstGeom>
        </p:spPr>
        <p:txBody>
          <a:bodyPr>
            <a:spAutoFit/>
          </a:bodyPr>
          <a:lstStyle/>
          <a:p>
            <a:pPr indent="26797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a:t>
            </a:r>
            <a:r>
              <a:rPr lang="zh-CN" altLang="zh-CN" dirty="0">
                <a:solidFill>
                  <a:srgbClr val="000000"/>
                </a:solidFill>
                <a:latin typeface="Arial" panose="020B0604020202020204" pitchFamily="34" charset="0"/>
                <a:cs typeface="Times New Roman" panose="02020603050405020304" pitchFamily="18" charset="0"/>
              </a:rPr>
              <a:t>【教材原文】</a:t>
            </a:r>
            <a:r>
              <a:rPr lang="en-US" altLang="zh-CN" dirty="0">
                <a:solidFill>
                  <a:srgbClr val="000000"/>
                </a:solidFill>
                <a:ea typeface="宋体" panose="02010600030101010101" pitchFamily="2" charset="-122"/>
                <a:cs typeface="Times New Roman" panose="02020603050405020304" pitchFamily="18" charset="0"/>
              </a:rPr>
              <a:t>An athlete should think about </a:t>
            </a:r>
            <a:r>
              <a:rPr lang="en-US" altLang="zh-CN" dirty="0" err="1">
                <a:solidFill>
                  <a:srgbClr val="000000"/>
                </a:solidFill>
                <a:ea typeface="宋体" panose="02010600030101010101" pitchFamily="2" charset="-122"/>
                <a:cs typeface="Times New Roman" panose="02020603050405020304" pitchFamily="18" charset="0"/>
              </a:rPr>
              <a:t>honour</a:t>
            </a:r>
            <a:r>
              <a:rPr lang="en-US" altLang="zh-CN" dirty="0">
                <a:solidFill>
                  <a:srgbClr val="000000"/>
                </a:solidFill>
                <a:ea typeface="宋体" panose="02010600030101010101" pitchFamily="2" charset="-122"/>
                <a:cs typeface="Times New Roman" panose="02020603050405020304" pitchFamily="18" charset="0"/>
              </a:rPr>
              <a:t> and his/her fans if he/she is competing for his/her country.(page 41)</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一名运动员如果是为他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她的国家参赛</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就应当考虑荣誉和他</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她的仰慕者</a:t>
            </a:r>
            <a:r>
              <a:rPr lang="zh-CN" altLang="zh-CN" dirty="0" smtClean="0">
                <a:solidFill>
                  <a:srgbClr val="000000"/>
                </a:solidFill>
                <a:ea typeface="宋体" panose="02010600030101010101" pitchFamily="2" charset="-122"/>
                <a:cs typeface="Times New Roman" panose="02020603050405020304" pitchFamily="18" charset="0"/>
              </a:rPr>
              <a: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
        <p:nvSpPr>
          <p:cNvPr id="5" name="横卷形 4"/>
          <p:cNvSpPr/>
          <p:nvPr/>
        </p:nvSpPr>
        <p:spPr>
          <a:xfrm>
            <a:off x="2592685" y="-273"/>
            <a:ext cx="6120680" cy="1296144"/>
          </a:xfrm>
          <a:prstGeom prst="horizontalScroll">
            <a:avLst/>
          </a:prstGeom>
          <a:solidFill>
            <a:srgbClr val="C6A7DD"/>
          </a:solidFill>
          <a:ln>
            <a:solidFill>
              <a:srgbClr val="9E5E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4000" dirty="0"/>
              <a:t>课堂</a:t>
            </a:r>
            <a:r>
              <a:rPr lang="en-US" altLang="zh-CN" sz="4000" dirty="0"/>
              <a:t>·</a:t>
            </a:r>
            <a:r>
              <a:rPr lang="zh-CN" altLang="zh-CN" sz="4000" dirty="0"/>
              <a:t>重难突破</a:t>
            </a:r>
          </a:p>
        </p:txBody>
      </p:sp>
      <p:sp>
        <p:nvSpPr>
          <p:cNvPr id="6" name="矩形 5"/>
          <p:cNvSpPr>
            <a:spLocks noChangeAspect="1"/>
          </p:cNvSpPr>
          <p:nvPr/>
        </p:nvSpPr>
        <p:spPr>
          <a:xfrm>
            <a:off x="4464893" y="1268617"/>
            <a:ext cx="1935145" cy="626710"/>
          </a:xfrm>
          <a:prstGeom prst="rect">
            <a:avLst/>
          </a:prstGeom>
        </p:spPr>
        <p:txBody>
          <a:bodyPr wrap="none">
            <a:spAutoFit/>
          </a:bodyPr>
          <a:lstStyle/>
          <a:p>
            <a:pPr>
              <a:lnSpc>
                <a:spcPct val="120000"/>
              </a:lnSpc>
            </a:pPr>
            <a:r>
              <a:rPr lang="zh-CN" altLang="zh-CN" dirty="0">
                <a:solidFill>
                  <a:schemeClr val="tx1"/>
                </a:solidFill>
              </a:rPr>
              <a:t>词汇</a:t>
            </a:r>
            <a:r>
              <a:rPr lang="zh-CN" altLang="zh-CN" dirty="0" smtClean="0">
                <a:solidFill>
                  <a:schemeClr val="tx1"/>
                </a:solidFill>
              </a:rPr>
              <a:t>精讲</a:t>
            </a:r>
            <a:r>
              <a:rPr lang="en-US" altLang="zh-CN" dirty="0" smtClean="0">
                <a:solidFill>
                  <a:schemeClr val="tx1"/>
                </a:solidFill>
              </a:rPr>
              <a:t> </a:t>
            </a:r>
            <a:endParaRPr lang="zh-CN" altLang="zh-CN" dirty="0">
              <a:solidFill>
                <a:schemeClr val="tx1"/>
              </a:solidFill>
            </a:endParaRPr>
          </a:p>
        </p:txBody>
      </p:sp>
    </p:spTree>
    <p:extLst>
      <p:ext uri="{BB962C8B-B14F-4D97-AF65-F5344CB8AC3E}">
        <p14:creationId xmlns:p14="http://schemas.microsoft.com/office/powerpoint/2010/main" val="3471049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spect="1"/>
          </p:cNvSpPr>
          <p:nvPr/>
        </p:nvSpPr>
        <p:spPr>
          <a:xfrm>
            <a:off x="361950" y="1113749"/>
            <a:ext cx="10807700" cy="2990434"/>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70C0"/>
                </a:solidFill>
                <a:latin typeface="Arial" panose="020B0604020202020204" pitchFamily="34" charset="0"/>
                <a:cs typeface="Times New Roman" panose="02020603050405020304" pitchFamily="18" charset="0"/>
              </a:rPr>
              <a:t>考点</a:t>
            </a:r>
            <a:r>
              <a:rPr lang="en-US" altLang="zh-CN" dirty="0">
                <a:solidFill>
                  <a:srgbClr val="000000"/>
                </a:solidFill>
                <a:ea typeface="宋体" panose="02010600030101010101" pitchFamily="2" charset="-122"/>
                <a:cs typeface="Times New Roman" panose="02020603050405020304" pitchFamily="18" charset="0"/>
              </a:rPr>
              <a:t>compete </a:t>
            </a:r>
            <a:r>
              <a:rPr lang="en-US" altLang="zh-CN" i="1" dirty="0">
                <a:solidFill>
                  <a:srgbClr val="000000"/>
                </a:solidFill>
                <a:ea typeface="宋体" panose="02010600030101010101" pitchFamily="2" charset="-122"/>
                <a:cs typeface="Times New Roman" panose="02020603050405020304" pitchFamily="18" charset="0"/>
              </a:rPr>
              <a:t>vi.</a:t>
            </a:r>
            <a:r>
              <a:rPr lang="zh-CN" altLang="zh-CN" dirty="0">
                <a:solidFill>
                  <a:srgbClr val="000000"/>
                </a:solidFill>
                <a:ea typeface="宋体" panose="02010600030101010101" pitchFamily="2" charset="-122"/>
                <a:cs typeface="Times New Roman" panose="02020603050405020304" pitchFamily="18" charset="0"/>
              </a:rPr>
              <a:t>竞争</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对抗</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参加比赛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compete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for</a:t>
            </a:r>
            <a:r>
              <a:rPr lang="zh-CN" altLang="zh-CN" dirty="0">
                <a:solidFill>
                  <a:srgbClr val="000000"/>
                </a:solidFill>
                <a:ea typeface="楷体" panose="02010609060101010101" pitchFamily="49" charset="-122"/>
                <a:cs typeface="Times New Roman" panose="02020603050405020304" pitchFamily="18" charset="0"/>
              </a:rPr>
              <a:t>为</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竞争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compete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in</a:t>
            </a:r>
            <a:r>
              <a:rPr lang="zh-CN" altLang="zh-CN" dirty="0">
                <a:solidFill>
                  <a:srgbClr val="000000"/>
                </a:solidFill>
                <a:ea typeface="楷体" panose="02010609060101010101" pitchFamily="49" charset="-122"/>
                <a:cs typeface="Times New Roman" panose="02020603050405020304" pitchFamily="18" charset="0"/>
              </a:rPr>
              <a:t>在</a:t>
            </a:r>
            <a:r>
              <a:rPr lang="en-US" altLang="zh-CN" dirty="0">
                <a:solidFill>
                  <a:srgbClr val="000000"/>
                </a:solidFill>
                <a:ea typeface="楷体" panose="02010609060101010101" pitchFamily="49"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方面竞争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compete</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a:solidFill>
                  <a:srgbClr val="000000"/>
                </a:solidFill>
                <a:ea typeface="宋体" panose="02010600030101010101" pitchFamily="2" charset="-122"/>
                <a:cs typeface="Times New Roman" panose="02020603050405020304" pitchFamily="18" charset="0"/>
              </a:rPr>
              <a:t>against/with</a:t>
            </a:r>
            <a:r>
              <a:rPr lang="en-US" altLang="zh-CN" dirty="0">
                <a:solidFill>
                  <a:srgbClr val="000000"/>
                </a:solidFill>
                <a:ea typeface="楷体" panose="02010609060101010101" pitchFamily="49" charset="-122"/>
                <a:cs typeface="Times New Roman" panose="02020603050405020304" pitchFamily="18" charset="0"/>
              </a:rPr>
              <a:t> </a:t>
            </a:r>
            <a:r>
              <a:rPr lang="en-US" altLang="zh-CN" dirty="0" err="1">
                <a:solidFill>
                  <a:srgbClr val="000000"/>
                </a:solidFill>
                <a:ea typeface="宋体" panose="02010600030101010101" pitchFamily="2" charset="-122"/>
                <a:cs typeface="Times New Roman" panose="02020603050405020304" pitchFamily="18" charset="0"/>
              </a:rPr>
              <a:t>sb</a:t>
            </a:r>
            <a:r>
              <a:rPr lang="zh-CN" altLang="zh-CN" dirty="0">
                <a:solidFill>
                  <a:srgbClr val="000000"/>
                </a:solidFill>
                <a:ea typeface="楷体" panose="02010609060101010101" pitchFamily="49" charset="-122"/>
                <a:cs typeface="Times New Roman" panose="02020603050405020304" pitchFamily="18" charset="0"/>
              </a:rPr>
              <a:t>与某人竞争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competitive</a:t>
            </a:r>
            <a:r>
              <a:rPr lang="en-US" altLang="zh-CN" dirty="0">
                <a:solidFill>
                  <a:srgbClr val="000000"/>
                </a:solidFill>
                <a:ea typeface="楷体" panose="02010609060101010101" pitchFamily="49" charset="-122"/>
                <a:cs typeface="Times New Roman" panose="02020603050405020304" pitchFamily="18" charset="0"/>
              </a:rPr>
              <a:t> </a:t>
            </a:r>
            <a:r>
              <a:rPr lang="en-US" altLang="zh-CN" i="1" dirty="0">
                <a:solidFill>
                  <a:srgbClr val="000000"/>
                </a:solidFill>
                <a:ea typeface="宋体" panose="02010600030101010101" pitchFamily="2" charset="-122"/>
                <a:cs typeface="Times New Roman" panose="02020603050405020304" pitchFamily="18" charset="0"/>
              </a:rPr>
              <a:t>adj.</a:t>
            </a:r>
            <a:r>
              <a:rPr lang="zh-CN" altLang="zh-CN" dirty="0">
                <a:solidFill>
                  <a:srgbClr val="000000"/>
                </a:solidFill>
                <a:ea typeface="楷体" panose="02010609060101010101" pitchFamily="49" charset="-122"/>
                <a:cs typeface="Times New Roman" panose="02020603050405020304" pitchFamily="18" charset="0"/>
              </a:rPr>
              <a:t>竞争的</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楷体" panose="02010609060101010101" pitchFamily="49" charset="-122"/>
                <a:cs typeface="Times New Roman" panose="02020603050405020304" pitchFamily="18" charset="0"/>
              </a:rPr>
              <a:t>求胜心切的</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40096087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spect="1"/>
          </p:cNvSpPr>
          <p:nvPr/>
        </p:nvSpPr>
        <p:spPr>
          <a:xfrm>
            <a:off x="361950" y="719807"/>
            <a:ext cx="10807700" cy="4228850"/>
          </a:xfrm>
          <a:prstGeom prst="rect">
            <a:avLst/>
          </a:prstGeom>
        </p:spPr>
        <p:txBody>
          <a:bodyPr>
            <a:spAutoFit/>
          </a:bodyPr>
          <a:lstStyle/>
          <a:p>
            <a:pPr indent="266700">
              <a:lnSpc>
                <a:spcPct val="120000"/>
              </a:lnSpc>
              <a:spcAft>
                <a:spcPts val="0"/>
              </a:spcAft>
              <a:tabLst>
                <a:tab pos="1029335" algn="l"/>
                <a:tab pos="1850390" algn="l"/>
                <a:tab pos="2538095" algn="l"/>
                <a:tab pos="3221990" algn="l"/>
              </a:tabLst>
            </a:pPr>
            <a:r>
              <a:rPr lang="zh-CN" altLang="zh-CN" dirty="0">
                <a:solidFill>
                  <a:srgbClr val="000000"/>
                </a:solidFill>
                <a:latin typeface="Arial" panose="020B0604020202020204" pitchFamily="34" charset="0"/>
                <a:cs typeface="Times New Roman" panose="02020603050405020304" pitchFamily="18" charset="0"/>
              </a:rPr>
              <a:t>语境领悟</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(1)Several companies are competing for the contract.</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为了得到合同</a:t>
            </a:r>
            <a:r>
              <a:rPr lang="en-US" altLang="zh-CN" dirty="0">
                <a:solidFill>
                  <a:srgbClr val="000000"/>
                </a:solidFill>
                <a:ea typeface="宋体" panose="02010600030101010101" pitchFamily="2" charset="-122"/>
                <a:cs typeface="Times New Roman" panose="02020603050405020304" pitchFamily="18" charset="0"/>
              </a:rPr>
              <a:t>,</a:t>
            </a:r>
            <a:r>
              <a:rPr lang="zh-CN" altLang="zh-CN" dirty="0">
                <a:solidFill>
                  <a:srgbClr val="000000"/>
                </a:solidFill>
                <a:ea typeface="宋体" panose="02010600030101010101" pitchFamily="2" charset="-122"/>
                <a:cs typeface="Times New Roman" panose="02020603050405020304" pitchFamily="18" charset="0"/>
              </a:rPr>
              <a:t>几家公司正在竞争。</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2)He</a:t>
            </a:r>
            <a:r>
              <a:rPr lang="en-US" altLang="zh-CN" dirty="0" smtClean="0">
                <a:solidFill>
                  <a:srgbClr val="000000"/>
                </a:solidFill>
                <a:latin typeface="宋体" panose="02010600030101010101" pitchFamily="2" charset="-122"/>
                <a:ea typeface="方正书宋_GBK" panose="03000509000000000000" pitchFamily="65" charset="-122"/>
                <a:cs typeface="Times New Roman" panose="02020603050405020304" pitchFamily="18" charset="0"/>
              </a:rPr>
              <a:t>'</a:t>
            </a:r>
            <a:r>
              <a:rPr lang="en-US" altLang="zh-CN" dirty="0" smtClean="0">
                <a:solidFill>
                  <a:srgbClr val="000000"/>
                </a:solidFill>
                <a:ea typeface="宋体" panose="02010600030101010101" pitchFamily="2" charset="-122"/>
                <a:cs typeface="Times New Roman" panose="02020603050405020304" pitchFamily="18" charset="0"/>
              </a:rPr>
              <a:t>s </a:t>
            </a:r>
            <a:r>
              <a:rPr lang="en-US" altLang="zh-CN" dirty="0">
                <a:solidFill>
                  <a:srgbClr val="000000"/>
                </a:solidFill>
                <a:ea typeface="宋体" panose="02010600030101010101" pitchFamily="2" charset="-122"/>
                <a:cs typeface="Times New Roman" panose="02020603050405020304" pitchFamily="18" charset="0"/>
              </a:rPr>
              <a:t>hoping to compete in the London marathon.</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他期盼着参加伦敦马拉松比赛。</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en-US" altLang="zh-CN" dirty="0">
                <a:solidFill>
                  <a:srgbClr val="000000"/>
                </a:solidFill>
                <a:ea typeface="宋体" panose="02010600030101010101" pitchFamily="2" charset="-122"/>
                <a:cs typeface="Times New Roman" panose="02020603050405020304" pitchFamily="18" charset="0"/>
              </a:rPr>
              <a:t>(3)We can compete with the best </a:t>
            </a:r>
            <a:r>
              <a:rPr lang="en-US" altLang="zh-CN" dirty="0" smtClean="0">
                <a:solidFill>
                  <a:srgbClr val="000000"/>
                </a:solidFill>
                <a:ea typeface="宋体" panose="02010600030101010101" pitchFamily="2" charset="-122"/>
                <a:cs typeface="Times New Roman" panose="02020603050405020304" pitchFamily="18" charset="0"/>
              </a:rPr>
              <a:t>team.</a:t>
            </a:r>
            <a:endParaRPr lang="zh-CN" altLang="zh-CN" dirty="0">
              <a:solidFill>
                <a:srgbClr val="000000"/>
              </a:solidFill>
              <a:latin typeface="NEU-BZ-S92"/>
              <a:ea typeface="方正书宋_GBK" panose="03000509000000000000" pitchFamily="65" charset="-122"/>
              <a:cs typeface="Times New Roman" panose="02020603050405020304" pitchFamily="18" charset="0"/>
            </a:endParaRPr>
          </a:p>
          <a:p>
            <a:pPr indent="266700">
              <a:lnSpc>
                <a:spcPct val="120000"/>
              </a:lnSpc>
              <a:spcAft>
                <a:spcPts val="0"/>
              </a:spcAft>
              <a:tabLst>
                <a:tab pos="1029335" algn="l"/>
                <a:tab pos="1850390" algn="l"/>
                <a:tab pos="2538095" algn="l"/>
                <a:tab pos="3221990" algn="l"/>
              </a:tabLst>
            </a:pPr>
            <a:r>
              <a:rPr lang="zh-CN" altLang="zh-CN" dirty="0">
                <a:solidFill>
                  <a:srgbClr val="000000"/>
                </a:solidFill>
                <a:ea typeface="宋体" panose="02010600030101010101" pitchFamily="2" charset="-122"/>
                <a:cs typeface="Times New Roman" panose="02020603050405020304" pitchFamily="18" charset="0"/>
              </a:rPr>
              <a:t>我们能与最好的队竞争。</a:t>
            </a:r>
            <a:endParaRPr lang="zh-CN" altLang="zh-CN" dirty="0">
              <a:solidFill>
                <a:srgbClr val="000000"/>
              </a:solidFill>
              <a:effectLst/>
              <a:latin typeface="NEU-BZ-S92"/>
              <a:ea typeface="方正书宋_GBK" panose="03000509000000000000" pitchFamily="65" charset="-122"/>
              <a:cs typeface="Times New Roman" panose="02020603050405020304" pitchFamily="18" charset="0"/>
            </a:endParaRPr>
          </a:p>
        </p:txBody>
      </p:sp>
    </p:spTree>
    <p:extLst>
      <p:ext uri="{BB962C8B-B14F-4D97-AF65-F5344CB8AC3E}">
        <p14:creationId xmlns:p14="http://schemas.microsoft.com/office/powerpoint/2010/main" val="1157998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theme/theme1.xml><?xml version="1.0" encoding="utf-8"?>
<a:theme xmlns:a="http://schemas.openxmlformats.org/drawingml/2006/main" name="1_专业教辅课件Q:251490010">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演示文稿2" id="{73BAEC52-59F7-4328-AB73-0F916ADBF193}" vid="{58DBEABC-D800-4B69-8CEC-6F66A7DFD12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615</TotalTime>
  <Words>3746</Words>
  <Application>Microsoft Office PowerPoint</Application>
  <PresentationFormat>自定义</PresentationFormat>
  <Paragraphs>373</Paragraphs>
  <Slides>66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66</vt:i4>
      </vt:variant>
    </vt:vector>
  </HeadingPairs>
  <TitlesOfParts>
    <vt:vector size="77" baseType="lpstr">
      <vt:lpstr>NEU-BZ-S92</vt:lpstr>
      <vt:lpstr>方正书宋_GBK</vt:lpstr>
      <vt:lpstr>黑体</vt:lpstr>
      <vt:lpstr>华文隶书</vt:lpstr>
      <vt:lpstr>楷体</vt:lpstr>
      <vt:lpstr>隶书</vt:lpstr>
      <vt:lpstr>宋体</vt:lpstr>
      <vt:lpstr>Arial</vt:lpstr>
      <vt:lpstr>Calibri</vt:lpstr>
      <vt:lpstr>Times New Roman</vt:lpstr>
      <vt:lpstr>1_专业教辅课件Q:251490010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111</cp:revision>
  <dcterms:created xsi:type="dcterms:W3CDTF">2020-07-20T09:37:23Z</dcterms:created>
  <dcterms:modified xsi:type="dcterms:W3CDTF">2024-09-27T01:29:24Z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0008007650000000000001024140</vt:lpwstr>
  </property>
  <property fmtid="{D5CDD505-2E9C-101B-9397-08002B2CF9AE}" pid="3" name="KSOProductBuildVer">
    <vt:lpwstr>2052-10.1.0.7698</vt:lpwstr>
  </property>
</Properties>
</file>