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36"/>
  </p:notesMasterIdLst>
  <p:sldIdLst>
    <p:sldId id="744" r:id="rId2"/>
    <p:sldId id="737" r:id="rId3"/>
    <p:sldId id="738" r:id="rId4"/>
    <p:sldId id="753" r:id="rId5"/>
    <p:sldId id="754" r:id="rId6"/>
    <p:sldId id="740" r:id="rId7"/>
    <p:sldId id="755" r:id="rId8"/>
    <p:sldId id="756" r:id="rId9"/>
    <p:sldId id="757" r:id="rId10"/>
    <p:sldId id="758" r:id="rId11"/>
    <p:sldId id="759" r:id="rId12"/>
    <p:sldId id="760" r:id="rId13"/>
    <p:sldId id="761" r:id="rId14"/>
    <p:sldId id="762" r:id="rId15"/>
    <p:sldId id="763" r:id="rId16"/>
    <p:sldId id="764" r:id="rId17"/>
    <p:sldId id="765" r:id="rId18"/>
    <p:sldId id="766" r:id="rId19"/>
    <p:sldId id="751" r:id="rId20"/>
    <p:sldId id="768" r:id="rId21"/>
    <p:sldId id="769" r:id="rId22"/>
    <p:sldId id="752" r:id="rId23"/>
    <p:sldId id="770" r:id="rId24"/>
    <p:sldId id="771" r:id="rId25"/>
    <p:sldId id="772" r:id="rId26"/>
    <p:sldId id="773" r:id="rId27"/>
    <p:sldId id="774" r:id="rId28"/>
    <p:sldId id="775" r:id="rId29"/>
    <p:sldId id="776" r:id="rId30"/>
    <p:sldId id="777" r:id="rId31"/>
    <p:sldId id="778" r:id="rId32"/>
    <p:sldId id="779" r:id="rId33"/>
    <p:sldId id="780" r:id="rId34"/>
    <p:sldId id="781" r:id="rId3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85C00"/>
    <a:srgbClr val="34AC8B"/>
    <a:srgbClr val="009A46"/>
    <a:srgbClr val="FF9933"/>
    <a:srgbClr val="FF3399"/>
    <a:srgbClr val="FF7C80"/>
    <a:srgbClr val="FFFFFF"/>
    <a:srgbClr val="C6A7DD"/>
    <a:srgbClr val="9E5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322" autoAdjust="0"/>
  </p:normalViewPr>
  <p:slideViewPr>
    <p:cSldViewPr>
      <p:cViewPr varScale="1">
        <p:scale>
          <a:sx n="97" d="100"/>
          <a:sy n="97" d="100"/>
        </p:scale>
        <p:origin x="504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054401"/>
            <a:ext cx="11522075" cy="44260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326" y="254245"/>
            <a:ext cx="7927159" cy="183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4396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标题幻灯片">
    <p:bg>
      <p:bgPr>
        <a:pattFill prst="divot">
          <a:fgClr>
            <a:srgbClr val="C6A7DD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706848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6311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48" y="-10001"/>
            <a:ext cx="1394768" cy="2762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57" y="3478712"/>
            <a:ext cx="1394768" cy="27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79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5927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031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61000">
              <a:srgbClr val="B283D6"/>
            </a:gs>
            <a:gs pos="100000">
              <a:srgbClr val="9E5ECE"/>
            </a:gs>
            <a:gs pos="0">
              <a:srgbClr val="9E5ECE"/>
            </a:gs>
            <a:gs pos="40000">
              <a:srgbClr val="C6A7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781170" y="1129203"/>
            <a:ext cx="636424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以梦为马，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96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不负韶华！</a:t>
            </a:r>
            <a:endParaRPr lang="en-US" altLang="zh-CN" sz="96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62396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云形 13">
            <a:hlinkClick r:id="rId8" action="ppaction://hlinksldjump">
              <a:snd r:embed="rId9" name="camera.wav"/>
            </a:hlinkClick>
          </p:cNvPr>
          <p:cNvSpPr/>
          <p:nvPr userDrawn="1"/>
        </p:nvSpPr>
        <p:spPr>
          <a:xfrm>
            <a:off x="10657979" y="0"/>
            <a:ext cx="864096" cy="624061"/>
          </a:xfrm>
          <a:prstGeom prst="cloud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导航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35246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9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2.doc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__3.docx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4.docx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1803817" y="3312095"/>
            <a:ext cx="7923964" cy="2211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Section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宋体" panose="02010600030101010101" pitchFamily="2" charset="-122"/>
              </a:rPr>
              <a:t>Ⅰ</a:t>
            </a:r>
            <a:endParaRPr lang="en-US" altLang="zh-CN" sz="6000" dirty="0" smtClean="0">
              <a:solidFill>
                <a:srgbClr val="7030A0"/>
              </a:solidFill>
              <a:latin typeface="+mn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Listening</a:t>
            </a:r>
            <a:r>
              <a:rPr lang="en-US" altLang="zh-CN" sz="6000" dirty="0" smtClean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华文隶书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6000" dirty="0">
                <a:solidFill>
                  <a:srgbClr val="7030A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endParaRPr lang="zh-CN" altLang="zh-CN" sz="6000" dirty="0">
              <a:solidFill>
                <a:srgbClr val="7030A0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4282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prefer reading books to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(watch) TV.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她似乎更喜欢猫而不喜欢狗。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She seems to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prefer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cats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53122" y="2149433"/>
            <a:ext cx="222528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649244" y="2613531"/>
            <a:ext cx="22227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073821" y="3910485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069724" y="4374583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037804" y="3910485"/>
            <a:ext cx="151990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5033527" y="4374583"/>
            <a:ext cx="151818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6701497" y="3910485"/>
            <a:ext cx="138172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6697141" y="4374583"/>
            <a:ext cx="13801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8169701" y="3910485"/>
            <a:ext cx="151990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8165423" y="4374583"/>
            <a:ext cx="151818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90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2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Predict content(page 12)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预测内容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;[pl.]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书、讲话、节目等的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主题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所容纳之物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满意做某事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be/feel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感到满意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使满足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使满意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content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满足于某事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75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59541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(1)She dropped her handbag and the contents fell on the floor.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她放下了手提包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里面的东西掉在了地上。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2)It is advisable to look at the contents page of a book before you buy 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买书前先看一看目录页是明智的。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75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 content of your essay is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excellent,but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not very well expressed.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你的那篇文章内容非常好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但没有很好地表达出来。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(4)She is content to live in the countryside.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她满足于住在乡下。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(5)We should never content ourselves with book knowledge only.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我们切不可仅仅满足于书本知识。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0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(1)Are you content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your work?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was content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(sit) in front of the TV in the evening.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当她看见我时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她好像很满意。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When she saw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me,she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seemed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content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26259" y="1680852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022087" y="2144950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914517" y="2267450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910345" y="2731548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729113" y="4629083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4724941" y="5093181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6496048" y="4629083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6491876" y="5093181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8224240" y="4625220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8220068" y="5089318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64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2626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 club do you think is suitable for Adam?(page 12)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你觉得哪个俱乐部适合亚当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suitable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合适的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适用的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suitable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适合做某事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suitable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适合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suit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套装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服装、颜色等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suit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...to...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适合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83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2626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have anything suitable to wear for the party.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我没有适合在聚会上穿的衣服。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(2)Not all men are suitable for that kind of work.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不是所有的人都适合从事那类工作。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was stopped by an old man in a blue suit.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我被一位身穿蓝色套装的老人拦住了。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(4)I found an evening dress that suited me perfectly.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找到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件非常适合我的晚礼服。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25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(5)If we meet at 9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a.m.,would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that suit you?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我们早上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点见面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你方便吗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(6)A good teacher suits his lesson to the age of his pupils.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一名优秀的老师会使他的授课适合他的学生的年龄。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32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352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 house is not really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suitable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(suit) for a large family.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(2)She had the ability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(suit) her performance to the audience.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39442" y="1287663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235465" y="1751761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4537623" y="2490507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533544" y="2954605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>
            <a:spLocks noChangeAspect="1"/>
          </p:cNvSpPr>
          <p:nvPr/>
        </p:nvSpPr>
        <p:spPr>
          <a:xfrm>
            <a:off x="361950" y="370144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我们最好找个合适的地方去野餐。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suitable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to have a picnic.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64493" y="4979372"/>
            <a:ext cx="163696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860321" y="5443470"/>
            <a:ext cx="16351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2547476" y="4979372"/>
            <a:ext cx="12951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2543303" y="5443470"/>
            <a:ext cx="129369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918605" y="4979927"/>
            <a:ext cx="12298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914200" y="5444025"/>
            <a:ext cx="122848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242976" y="4978261"/>
            <a:ext cx="74232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5238352" y="5442359"/>
            <a:ext cx="7414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6053110" y="4978261"/>
            <a:ext cx="163696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6048938" y="5442359"/>
            <a:ext cx="16351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7786870" y="4978261"/>
            <a:ext cx="150255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7782698" y="5442359"/>
            <a:ext cx="150085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78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288429" y="226482"/>
            <a:ext cx="10943703" cy="5635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ctr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</a:rPr>
              <a:t>句型剖析</a:t>
            </a: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wondering which one I should choose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 (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page 13)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我想知道我应当选择哪一个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句法分析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ts val="42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这是一个复合句。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wondering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为主句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,which one...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为宾语从句。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当不知道某件事情又想知道的时候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常使用该句型。它可用来有礼貌地询问或提出要求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可用一般时态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也可用进行时态。该句型还常用于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 wonder(s) what/when/whether/if/how...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横卷形 2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86382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4" name="横卷形 3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2231975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5" name="横卷形 4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2592685" y="3600127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</p:spTree>
    <p:extLst>
      <p:ext uri="{BB962C8B-B14F-4D97-AF65-F5344CB8AC3E}">
        <p14:creationId xmlns:p14="http://schemas.microsoft.com/office/powerpoint/2010/main" val="916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7579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wonder if you would like to come here.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我想知道你是否想来这儿。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(2)I wonder if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mind us asking a few questions.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我想知道你是否介意我们问几个问题。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(3)I was wondering if we could have lunch together.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我想知道我们是否能一起吃午饭。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105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5976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(1)I wonder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if/whether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you can help me.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(2)They wonder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Henry lives.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你曾停下来想过为什么要上大学吗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you ever stop to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college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16601" y="1583903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912848" y="2048001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3701504" y="2159967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697332" y="2624065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108932" y="3970925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4104853" y="4435023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032726" y="3969814"/>
            <a:ext cx="123309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6028322" y="4433912"/>
            <a:ext cx="1231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7363923" y="3969814"/>
            <a:ext cx="179562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7359347" y="4433912"/>
            <a:ext cx="179359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9286303" y="3969814"/>
            <a:ext cx="149204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9282047" y="4433912"/>
            <a:ext cx="14903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293005" y="4557747"/>
            <a:ext cx="9264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288429" y="5021845"/>
            <a:ext cx="925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301116" y="4556636"/>
            <a:ext cx="153972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1296541" y="5020734"/>
            <a:ext cx="15379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710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9" grpId="0" animBg="1"/>
      <p:bldP spid="11" grpId="0" animBg="1"/>
      <p:bldP spid="13" grpId="0" animBg="1"/>
      <p:bldP spid="16" grpId="0" animBg="1"/>
      <p:bldP spid="20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630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+mn-lt"/>
              </a:rPr>
              <a:t>发音提示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元音</a:t>
            </a:r>
            <a:r>
              <a:rPr lang="zh-CN" altLang="zh-CN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字母组合的发音规律</a:t>
            </a:r>
            <a:endParaRPr lang="zh-CN" altLang="zh-CN" dirty="0">
              <a:solidFill>
                <a:schemeClr val="tx1"/>
              </a:solidFill>
              <a:latin typeface="+mn-lt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1.-re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音节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元音字母与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-re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结合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构成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ore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音节。在重读音节中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/,ere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有时也可以读作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/,ire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/,ore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ɔː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ure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ʊə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/,</a:t>
            </a:r>
            <a:r>
              <a:rPr lang="zh-CN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有时也可以读作</a:t>
            </a:r>
            <a:r>
              <a:rPr lang="en-US" altLang="zh-CN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>
                <a:solidFill>
                  <a:srgbClr val="000000"/>
                </a:solidFill>
                <a:latin typeface="+mn-lt"/>
                <a:ea typeface="NEU-BZ-S92" panose="02020503000000020003" pitchFamily="18" charset="-122"/>
                <a:cs typeface="Times New Roman" panose="02020603050405020304" pitchFamily="18" charset="0"/>
              </a:rPr>
              <a:t>ʊə</a:t>
            </a:r>
            <a:r>
              <a:rPr lang="en-US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 smtClean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+mn-lt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19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741723"/>
              </p:ext>
            </p:extLst>
          </p:nvPr>
        </p:nvGraphicFramePr>
        <p:xfrm>
          <a:off x="0" y="850794"/>
          <a:ext cx="11730038" cy="392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文档" r:id="rId4" imgW="3826154" imgH="1280109" progId="Word.Document.12">
                  <p:embed/>
                </p:oleObj>
              </mc:Choice>
              <mc:Fallback>
                <p:oleObj name="文档" r:id="rId4" imgW="3826154" imgH="12801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850794"/>
                        <a:ext cx="11730038" cy="3921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881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610325"/>
              </p:ext>
            </p:extLst>
          </p:nvPr>
        </p:nvGraphicFramePr>
        <p:xfrm>
          <a:off x="0" y="370277"/>
          <a:ext cx="11702862" cy="49631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文档" r:id="rId4" imgW="3837004" imgH="1629795" progId="Word.Document.12">
                  <p:embed/>
                </p:oleObj>
              </mc:Choice>
              <mc:Fallback>
                <p:oleObj name="文档" r:id="rId4" imgW="3837004" imgH="16297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370277"/>
                        <a:ext cx="11702862" cy="49631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504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9341379"/>
              </p:ext>
            </p:extLst>
          </p:nvPr>
        </p:nvGraphicFramePr>
        <p:xfrm>
          <a:off x="22225" y="575791"/>
          <a:ext cx="11710988" cy="479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6" name="文档" r:id="rId4" imgW="3826154" imgH="1566534" progId="Word.Document.12">
                  <p:embed/>
                </p:oleObj>
              </mc:Choice>
              <mc:Fallback>
                <p:oleObj name="文档" r:id="rId4" imgW="3826154" imgH="15665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225" y="575791"/>
                        <a:ext cx="11710988" cy="4792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597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213116"/>
              </p:ext>
            </p:extLst>
          </p:nvPr>
        </p:nvGraphicFramePr>
        <p:xfrm>
          <a:off x="0" y="1223863"/>
          <a:ext cx="11702862" cy="2547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0" name="文档" r:id="rId4" imgW="3837004" imgH="835090" progId="Word.Document.12">
                  <p:embed/>
                </p:oleObj>
              </mc:Choice>
              <mc:Fallback>
                <p:oleObj name="文档" r:id="rId4" imgW="3837004" imgH="8350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1223863"/>
                        <a:ext cx="11702862" cy="25470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825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0378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朗读下面的诗歌选段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练习画线部分的读音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Winter,Summer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wint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 get up at night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And dress by yell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candlelight.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summ</a:t>
            </a:r>
            <a:r>
              <a:rPr lang="en-US" altLang="zh-CN" u="sng" dirty="0" err="1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,quite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oth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er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w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have to go to bed by d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495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0411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Breeze Blows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fair br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ze bl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ew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white f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泡沫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fl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ew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f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ur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沟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foll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ed fr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ee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56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横卷形 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随  堂  训  练</a:t>
            </a:r>
            <a:endParaRPr lang="zh-CN" altLang="zh-CN" sz="4000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43200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一、朗读下面的句子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练习画线部分的读音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r 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 rep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ters are t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al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king ab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 sp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2.The 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mer has a 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 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 and a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3.Kate often makes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ir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cakes on holid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4.Tod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is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cold.Don</a:t>
            </a:r>
            <a:r>
              <a:rPr lang="en-US" altLang="zh-CN" dirty="0" err="1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get to put on your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coat.Y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can go to school by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5.What did y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 in sch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l tod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ay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40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52468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重点单词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1.ballet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芭蕾舞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debate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辩论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争论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辩论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争论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prefer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 err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较喜欢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content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;[pl.]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书、讲话、节目等的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5.greenhouse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温室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暖房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72379" y="2581505"/>
            <a:ext cx="1641253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268207" y="3045603"/>
            <a:ext cx="163939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812035" y="3186769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808058" y="3650867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12035" y="3819321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808058" y="4283419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808058" y="4336365"/>
            <a:ext cx="19859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804081" y="4800463"/>
            <a:ext cx="198366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240757" y="4963725"/>
            <a:ext cx="230425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236780" y="5427823"/>
            <a:ext cx="230164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横卷形 13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课前</a:t>
            </a:r>
            <a:r>
              <a:rPr lang="en-US" altLang="zh-CN" sz="4000" dirty="0"/>
              <a:t>·</a:t>
            </a:r>
            <a:r>
              <a:rPr lang="zh-CN" altLang="zh-CN" sz="4000" dirty="0"/>
              <a:t>基础认知</a:t>
            </a: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558690" y="1274770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认知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4731"/>
            <a:ext cx="10807700" cy="55018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二、单词拼写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1.The new dance quickly caught on among </a:t>
            </a:r>
            <a:r>
              <a:rPr lang="en-US" altLang="zh-CN" dirty="0" smtClean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青少年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soon.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2.What do you think of the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内容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of the book?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3.In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fact,graduates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eager to get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合适的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jobs before graduation.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4.We</a:t>
            </a:r>
            <a:r>
              <a:rPr lang="en-US" altLang="zh-CN" dirty="0" smtClean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ve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had a </a:t>
            </a:r>
            <a:r>
              <a:rPr lang="en-US" altLang="zh-CN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辩论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about this </a:t>
            </a:r>
            <a:r>
              <a:rPr lang="en-US" altLang="zh-CN" dirty="0" err="1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topic.Here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are some letters from our readers.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342815" y="812835"/>
            <a:ext cx="195277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teenagers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730215" y="1964963"/>
            <a:ext cx="158569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content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129189" y="3145133"/>
            <a:ext cx="165462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suitable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816821" y="4320207"/>
            <a:ext cx="144943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debate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042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5.Instead of buying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them,I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learn about the culture and history behind the costumes.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6.I have learnt that our English association needs some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志愿者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to meet the visiting foreign students.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7.His writing is so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难以理解的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that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difficult to make out what he is trying to express.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8.The team are working hard to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analyse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the problem so that they can find the best ______________(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解决办法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65800" y="306699"/>
            <a:ext cx="136723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prefer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0477" y="2077449"/>
            <a:ext cx="2111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volunteers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04853" y="3240087"/>
            <a:ext cx="1973617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confusing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782865" y="5010206"/>
            <a:ext cx="167706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solution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991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3177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三、完成句子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你喜欢辩论不同的问题吗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 you enjoy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 __________ ____________?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他比较喜欢鱼而不喜欢肉。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 _________ _________ _________.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一些人喜欢在互联网上做一切事情。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Some people _________ _________ _________ 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 Internet.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096741" y="1624381"/>
            <a:ext cx="64097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debating </a:t>
            </a:r>
            <a:r>
              <a:rPr lang="en-US" altLang="zh-CN" dirty="0" smtClean="0">
                <a:ea typeface="宋体" panose="02010600030101010101" pitchFamily="2" charset="-122"/>
              </a:rPr>
              <a:t>       different      questions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252839" y="2798752"/>
            <a:ext cx="707334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prefers </a:t>
            </a:r>
            <a:r>
              <a:rPr lang="en-US" altLang="zh-CN" dirty="0" smtClean="0">
                <a:ea typeface="宋体" panose="02010600030101010101" pitchFamily="2" charset="-122"/>
              </a:rPr>
              <a:t>         fish               to           meat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088349" y="3962613"/>
            <a:ext cx="74987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prefer </a:t>
            </a:r>
            <a:r>
              <a:rPr lang="en-US" altLang="zh-CN" dirty="0" smtClean="0">
                <a:ea typeface="宋体" panose="02010600030101010101" pitchFamily="2" charset="-122"/>
              </a:rPr>
              <a:t>          to                do       everything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51330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我想知道你是否愿意跟我去操场打篮球。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 ____ ____ ______ _______ ______ _______ _______ with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me on the playground.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你认为哪门学科适合我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Which subject do you think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 _________ _______ me?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6461" y="1682782"/>
            <a:ext cx="10807700" cy="6317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wonder </a:t>
            </a:r>
            <a:r>
              <a:rPr lang="en-US" altLang="zh-CN" dirty="0" smtClean="0">
                <a:ea typeface="宋体" panose="02010600030101010101" pitchFamily="2" charset="-122"/>
              </a:rPr>
              <a:t>   if    you   would     </a:t>
            </a:r>
            <a:r>
              <a:rPr lang="en-US" altLang="zh-CN" dirty="0">
                <a:ea typeface="宋体" panose="02010600030101010101" pitchFamily="2" charset="-122"/>
              </a:rPr>
              <a:t>like </a:t>
            </a:r>
            <a:r>
              <a:rPr lang="en-US" altLang="zh-CN" dirty="0" smtClean="0">
                <a:ea typeface="宋体" panose="02010600030101010101" pitchFamily="2" charset="-122"/>
              </a:rPr>
              <a:t>        to         play   basketball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739845" y="3442574"/>
            <a:ext cx="40869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is </a:t>
            </a:r>
            <a:r>
              <a:rPr lang="en-US" altLang="zh-CN" dirty="0" smtClean="0">
                <a:ea typeface="宋体" panose="02010600030101010101" pitchFamily="2" charset="-122"/>
              </a:rPr>
              <a:t>       suitable        for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465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4389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8775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词汇拓展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1.teenage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十几岁的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青少年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teenager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岁之间的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青少年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2.volunteer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志愿者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voluntary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志愿的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3.movement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改变位置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4.suitable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adj.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合适的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适用的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suit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5.actually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adv.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的确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actual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i="1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adj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事实上的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实际的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9082" y="1569463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914985" y="2033561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537356" y="2145303"/>
            <a:ext cx="2447817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4533603" y="2609401"/>
            <a:ext cx="244504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902920" y="3281880"/>
            <a:ext cx="1839081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898823" y="3745978"/>
            <a:ext cx="1836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889345" y="3869370"/>
            <a:ext cx="1671892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5885154" y="4333468"/>
            <a:ext cx="16699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90002" y="5027682"/>
            <a:ext cx="2022989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886009" y="5491780"/>
            <a:ext cx="20206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2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重点短语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1.prefer...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2.clean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或清除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干净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3.suitable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适合的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4.listen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注意地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5.prepare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04653" y="1522653"/>
            <a:ext cx="77714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300063" y="1986751"/>
            <a:ext cx="77626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788822" y="2159967"/>
            <a:ext cx="13767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1784571" y="2624065"/>
            <a:ext cx="13752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2232645" y="2682465"/>
            <a:ext cx="137675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228394" y="3146563"/>
            <a:ext cx="137520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739310" y="3259035"/>
            <a:ext cx="1137816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1734923" y="3723133"/>
            <a:ext cx="11365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190645" y="3840684"/>
            <a:ext cx="151443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2186472" y="4304782"/>
            <a:ext cx="151272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7233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3605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Debate Club (page 12)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辩论社团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debate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辩论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争论　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&amp; </a:t>
            </a:r>
            <a:r>
              <a:rPr lang="en-US" altLang="zh-CN" i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vi.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辩论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争论</a:t>
            </a: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debate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在辩论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争论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heated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debate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一场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激烈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争论</a:t>
            </a:r>
            <a:endParaRPr lang="en-US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debate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about/on/over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en-US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一场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有关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的辩论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2592685" y="-273"/>
            <a:ext cx="6120680" cy="1296144"/>
          </a:xfrm>
          <a:prstGeom prst="horizontalScroll">
            <a:avLst/>
          </a:prstGeom>
          <a:solidFill>
            <a:srgbClr val="C6A7DD"/>
          </a:solidFill>
          <a:ln>
            <a:solidFill>
              <a:srgbClr val="9E5E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000" dirty="0"/>
              <a:t>课堂</a:t>
            </a:r>
            <a:r>
              <a:rPr lang="en-US" altLang="zh-CN" sz="4000" dirty="0"/>
              <a:t>·</a:t>
            </a:r>
            <a:r>
              <a:rPr lang="zh-CN" altLang="zh-CN" sz="4000" dirty="0"/>
              <a:t>重难突破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64893" y="122386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chemeClr val="tx1"/>
                </a:solidFill>
              </a:rPr>
              <a:t>词汇</a:t>
            </a:r>
            <a:r>
              <a:rPr lang="zh-CN" altLang="zh-CN" dirty="0" smtClean="0">
                <a:solidFill>
                  <a:schemeClr val="tx1"/>
                </a:solidFill>
              </a:rPr>
              <a:t>精讲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zh-CN" altLang="zh-CN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1575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(1)They debate the topic openly.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他们公开辩论这个话题。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2)We debated for an hour on the advantages and disadvantages of his plan.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我们就他的计划的利与弊辩论了一个小时。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(3)There is a heated debate about/on/over the question whether the experiment should be allowed.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在是否允许这个实验的问题上展开了激烈的争论。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97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93583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学以致用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单句语法填空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Now,they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debating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(debate) whether to go to the mountains or to the seaside.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(2)The proposal is 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debate.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31731" y="2210683"/>
            <a:ext cx="2901314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2928023" y="2674781"/>
            <a:ext cx="289803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016909" y="3322853"/>
            <a:ext cx="1805378" cy="4629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012830" y="3786951"/>
            <a:ext cx="180333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4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2245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6797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【教材原文】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 prefer helping others.(page 12)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我更喜欢帮助别人。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考点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prefer </a:t>
            </a:r>
            <a:r>
              <a:rPr lang="en-US" altLang="zh-CN" i="1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vt.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较喜欢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prefer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更喜欢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prefer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(doing)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更喜欢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语境领悟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1)I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'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prefer you to start early.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我希望你早点出发。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(2)He prefers listening to music to watching TV plays.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比起看电视剧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他更喜欢听音乐。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80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623</TotalTime>
  <Words>1200</Words>
  <Application>Microsoft Office PowerPoint</Application>
  <PresentationFormat>自定义</PresentationFormat>
  <Paragraphs>190</Paragraphs>
  <Slides>34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NEU-BZ-S92</vt:lpstr>
      <vt:lpstr>方正书宋_GBK</vt:lpstr>
      <vt:lpstr>黑体</vt:lpstr>
      <vt:lpstr>华文隶书</vt:lpstr>
      <vt:lpstr>楷体</vt:lpstr>
      <vt:lpstr>隶书</vt:lpstr>
      <vt:lpstr>宋体</vt:lpstr>
      <vt:lpstr>Arial</vt:lpstr>
      <vt:lpstr>Calibri</vt:lpstr>
      <vt:lpstr>Times New Roman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Microsoft</cp:lastModifiedBy>
  <cp:revision>99</cp:revision>
  <dcterms:created xsi:type="dcterms:W3CDTF">2020-07-20T09:37:23Z</dcterms:created>
  <dcterms:modified xsi:type="dcterms:W3CDTF">2024-09-27T01:34:39Z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