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68"/>
  </p:notesMasterIdLst>
  <p:sldIdLst>
    <p:sldId id="744" r:id="rId2"/>
    <p:sldId id="737" r:id="rId3"/>
    <p:sldId id="738" r:id="rId4"/>
    <p:sldId id="791" r:id="rId5"/>
    <p:sldId id="792" r:id="rId6"/>
    <p:sldId id="740" r:id="rId7"/>
    <p:sldId id="847" r:id="rId8"/>
    <p:sldId id="793" r:id="rId9"/>
    <p:sldId id="795" r:id="rId10"/>
    <p:sldId id="796" r:id="rId11"/>
    <p:sldId id="797" r:id="rId12"/>
    <p:sldId id="798" r:id="rId13"/>
    <p:sldId id="799" r:id="rId14"/>
    <p:sldId id="800" r:id="rId15"/>
    <p:sldId id="801" r:id="rId16"/>
    <p:sldId id="803" r:id="rId17"/>
    <p:sldId id="854" r:id="rId18"/>
    <p:sldId id="804" r:id="rId19"/>
    <p:sldId id="805" r:id="rId20"/>
    <p:sldId id="806" r:id="rId21"/>
    <p:sldId id="807" r:id="rId22"/>
    <p:sldId id="855" r:id="rId23"/>
    <p:sldId id="809" r:id="rId24"/>
    <p:sldId id="810" r:id="rId25"/>
    <p:sldId id="811" r:id="rId26"/>
    <p:sldId id="813" r:id="rId27"/>
    <p:sldId id="814" r:id="rId28"/>
    <p:sldId id="856" r:id="rId29"/>
    <p:sldId id="815" r:id="rId30"/>
    <p:sldId id="816" r:id="rId31"/>
    <p:sldId id="818" r:id="rId32"/>
    <p:sldId id="819" r:id="rId33"/>
    <p:sldId id="820" r:id="rId34"/>
    <p:sldId id="821" r:id="rId35"/>
    <p:sldId id="823" r:id="rId36"/>
    <p:sldId id="824" r:id="rId37"/>
    <p:sldId id="826" r:id="rId38"/>
    <p:sldId id="751" r:id="rId39"/>
    <p:sldId id="830" r:id="rId40"/>
    <p:sldId id="831" r:id="rId41"/>
    <p:sldId id="832" r:id="rId42"/>
    <p:sldId id="833" r:id="rId43"/>
    <p:sldId id="834" r:id="rId44"/>
    <p:sldId id="835" r:id="rId45"/>
    <p:sldId id="836" r:id="rId46"/>
    <p:sldId id="837" r:id="rId47"/>
    <p:sldId id="838" r:id="rId48"/>
    <p:sldId id="839" r:id="rId49"/>
    <p:sldId id="840" r:id="rId50"/>
    <p:sldId id="848" r:id="rId51"/>
    <p:sldId id="849" r:id="rId52"/>
    <p:sldId id="850" r:id="rId53"/>
    <p:sldId id="851" r:id="rId54"/>
    <p:sldId id="852" r:id="rId55"/>
    <p:sldId id="853" r:id="rId56"/>
    <p:sldId id="752" r:id="rId57"/>
    <p:sldId id="841" r:id="rId58"/>
    <p:sldId id="783" r:id="rId59"/>
    <p:sldId id="784" r:id="rId60"/>
    <p:sldId id="842" r:id="rId61"/>
    <p:sldId id="843" r:id="rId62"/>
    <p:sldId id="787" r:id="rId63"/>
    <p:sldId id="790" r:id="rId64"/>
    <p:sldId id="845" r:id="rId65"/>
    <p:sldId id="846" r:id="rId66"/>
    <p:sldId id="857" r:id="rId67"/>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059">
          <p15:clr>
            <a:srgbClr val="A4A3A4"/>
          </p15:clr>
        </p15:guide>
        <p15:guide id="2" pos="36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D85C00"/>
    <a:srgbClr val="34AC8B"/>
    <a:srgbClr val="009A46"/>
    <a:srgbClr val="FF9933"/>
    <a:srgbClr val="FF3399"/>
    <a:srgbClr val="FF7C80"/>
    <a:srgbClr val="FFFFFF"/>
    <a:srgbClr val="C6A7DD"/>
    <a:srgbClr val="9E5E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5468" autoAdjust="0"/>
  </p:normalViewPr>
  <p:slideViewPr>
    <p:cSldViewPr>
      <p:cViewPr varScale="1">
        <p:scale>
          <a:sx n="97" d="100"/>
          <a:sy n="97" d="100"/>
        </p:scale>
        <p:origin x="504" y="78"/>
      </p:cViewPr>
      <p:guideLst>
        <p:guide orient="horz" pos="2059"/>
        <p:guide pos="3629"/>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28593337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4095460740"/>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55030298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59894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561155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23740214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
        <p:nvSpPr>
          <p:cNvPr id="14" name="云形 13">
            <a:hlinkClick r:id="rId8" action="ppaction://hlinksldjump">
              <a:snd r:embed="rId9" name="camera.wav"/>
            </a:hlinkClick>
          </p:cNvPr>
          <p:cNvSpPr/>
          <p:nvPr userDrawn="1"/>
        </p:nvSpPr>
        <p:spPr>
          <a:xfrm>
            <a:off x="10657979" y="0"/>
            <a:ext cx="864096" cy="624061"/>
          </a:xfrm>
          <a:prstGeom prst="cloud">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导航</a:t>
            </a:r>
            <a:endParaRPr lang="zh-CN" altLang="en-US" sz="1400" dirty="0"/>
          </a:p>
        </p:txBody>
      </p:sp>
    </p:spTree>
    <p:extLst>
      <p:ext uri="{BB962C8B-B14F-4D97-AF65-F5344CB8AC3E}">
        <p14:creationId xmlns:p14="http://schemas.microsoft.com/office/powerpoint/2010/main" val="3071323673"/>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56.xml"/><Relationship Id="rId5" Type="http://schemas.openxmlformats.org/officeDocument/2006/relationships/slide" Target="slide50.xml"/><Relationship Id="rId4" Type="http://schemas.openxmlformats.org/officeDocument/2006/relationships/slide" Target="slide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581880" y="3384103"/>
            <a:ext cx="10367838" cy="2086725"/>
          </a:xfrm>
          <a:prstGeom prst="rect">
            <a:avLst/>
          </a:prstGeom>
        </p:spPr>
        <p:txBody>
          <a:bodyPr wrap="none">
            <a:spAutoFit/>
          </a:bodyPr>
          <a:lstStyle/>
          <a:p>
            <a:pPr algn="ctr">
              <a:lnSpc>
                <a:spcPct val="120000"/>
              </a:lnSpc>
              <a:spcAft>
                <a:spcPts val="0"/>
              </a:spcAft>
              <a:tabLst>
                <a:tab pos="1029335" algn="l"/>
                <a:tab pos="1850390" algn="l"/>
                <a:tab pos="2538095" algn="l"/>
                <a:tab pos="3221990" algn="l"/>
              </a:tabLst>
            </a:pPr>
            <a:r>
              <a:rPr lang="en-US" altLang="zh-CN" sz="5400" dirty="0">
                <a:solidFill>
                  <a:srgbClr val="7030A0"/>
                </a:solidFill>
                <a:latin typeface="+mn-lt"/>
                <a:ea typeface="宋体" panose="02010600030101010101" pitchFamily="2" charset="-122"/>
                <a:cs typeface="Times New Roman" panose="02020603050405020304" pitchFamily="18" charset="0"/>
              </a:rPr>
              <a:t>Section</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zh-CN" altLang="zh-CN" sz="5400" dirty="0">
                <a:solidFill>
                  <a:srgbClr val="7030A0"/>
                </a:solidFill>
                <a:latin typeface="+mn-lt"/>
                <a:ea typeface="宋体" panose="02010600030101010101" pitchFamily="2" charset="-122"/>
                <a:cs typeface="宋体" panose="02010600030101010101" pitchFamily="2" charset="-122"/>
              </a:rPr>
              <a:t>Ⅳ</a:t>
            </a:r>
            <a:r>
              <a:rPr lang="zh-CN" altLang="zh-CN" sz="5400" dirty="0">
                <a:solidFill>
                  <a:srgbClr val="7030A0"/>
                </a:solidFill>
                <a:latin typeface="+mn-lt"/>
                <a:ea typeface="宋体" panose="0201060003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Listening</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and</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en-US" altLang="zh-CN" sz="5400" dirty="0" smtClean="0">
                <a:solidFill>
                  <a:srgbClr val="7030A0"/>
                </a:solidFill>
                <a:latin typeface="+mn-lt"/>
                <a:ea typeface="宋体" panose="02010600030101010101" pitchFamily="2" charset="-122"/>
                <a:cs typeface="Times New Roman" panose="02020603050405020304" pitchFamily="18" charset="0"/>
              </a:rPr>
              <a:t>Talking</a:t>
            </a:r>
            <a:endParaRPr lang="en-US" altLang="zh-CN" sz="5400" dirty="0" smtClean="0">
              <a:solidFill>
                <a:srgbClr val="7030A0"/>
              </a:solidFill>
              <a:latin typeface="+mn-lt"/>
              <a:ea typeface="华文隶书" panose="02010800040101010101" pitchFamily="2"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sz="5400" dirty="0" smtClean="0">
                <a:solidFill>
                  <a:srgbClr val="7030A0"/>
                </a:solidFill>
                <a:latin typeface="+mn-lt"/>
                <a:ea typeface="宋体" panose="02010600030101010101" pitchFamily="2" charset="-122"/>
                <a:cs typeface="Times New Roman" panose="02020603050405020304" pitchFamily="18" charset="0"/>
              </a:rPr>
              <a:t>&amp;</a:t>
            </a:r>
            <a:r>
              <a:rPr lang="en-US" altLang="zh-CN" sz="5400" dirty="0" smtClean="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Reading</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for</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Writing</a:t>
            </a:r>
            <a:endParaRPr lang="zh-CN" altLang="zh-CN" sz="5400" dirty="0">
              <a:solidFill>
                <a:srgbClr val="7030A0"/>
              </a:solidFill>
              <a:latin typeface="+mn-lt"/>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43428277"/>
      </p:ext>
    </p:extLst>
  </p:cSld>
  <p:clrMapOvr>
    <a:masterClrMapping/>
  </p:clrMapOvr>
  <p:transition spd="slow">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367879"/>
            <a:ext cx="10807700" cy="2399503"/>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(5)The boy took a deep breath to calm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himself</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(him).</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(6)The doctor tried to calm the patient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down</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before the operation.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7417221" y="2015951"/>
            <a:ext cx="2022989"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7413228" y="2480049"/>
            <a:ext cx="2020699"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7450348" y="2605489"/>
            <a:ext cx="183908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46251" y="3069587"/>
            <a:ext cx="183699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7372028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647799"/>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first aid kit(page 53)</a:t>
            </a:r>
            <a:r>
              <a:rPr lang="zh-CN" altLang="zh-CN" dirty="0">
                <a:solidFill>
                  <a:srgbClr val="000000"/>
                </a:solidFill>
                <a:ea typeface="宋体" panose="02010600030101010101" pitchFamily="2" charset="-122"/>
                <a:cs typeface="Times New Roman" panose="02020603050405020304" pitchFamily="18" charset="0"/>
              </a:rPr>
              <a:t>急救箱</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aid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援助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帮助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救援物资　</a:t>
            </a:r>
            <a:r>
              <a:rPr lang="en-US" altLang="zh-CN" i="1" dirty="0">
                <a:solidFill>
                  <a:srgbClr val="000000"/>
                </a:solidFill>
                <a:ea typeface="宋体" panose="02010600030101010101" pitchFamily="2" charset="-122"/>
                <a:cs typeface="Times New Roman" panose="02020603050405020304" pitchFamily="18" charset="0"/>
              </a:rPr>
              <a:t>vi.</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帮助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援助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do/give/offer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first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aid</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进行急救</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come/go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sb</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aid=come/go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aid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帮助某人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with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aid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在</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的帮助下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aid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为了帮助某人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某物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aid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with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资助某人某物</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212565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87759"/>
            <a:ext cx="10807700" cy="533222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(1)Be </a:t>
            </a:r>
            <a:r>
              <a:rPr lang="en-US" altLang="zh-CN" dirty="0" err="1">
                <a:solidFill>
                  <a:srgbClr val="000000"/>
                </a:solidFill>
                <a:ea typeface="宋体" panose="02010600030101010101" pitchFamily="2" charset="-122"/>
                <a:cs typeface="Times New Roman" panose="02020603050405020304" pitchFamily="18" charset="0"/>
              </a:rPr>
              <a:t>brave,and</a:t>
            </a:r>
            <a:r>
              <a:rPr lang="en-US" altLang="zh-CN" dirty="0">
                <a:solidFill>
                  <a:srgbClr val="000000"/>
                </a:solidFill>
                <a:ea typeface="宋体" panose="02010600030101010101" pitchFamily="2" charset="-122"/>
                <a:cs typeface="Times New Roman" panose="02020603050405020304" pitchFamily="18" charset="0"/>
              </a:rPr>
              <a:t> we will come to your aid.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勇敢些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我们会助你一臂之力。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old man walks with the aid of a stick.</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那个老人拄着拐杖走路。</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collection is in aid of the homeless.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这笔募集款是用来救济无家可归的人的。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 madam aided the young man with some money.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这位夫人资助了这个年轻人一些钱。</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39942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431775"/>
            <a:ext cx="10807700" cy="4819781"/>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a:t>
            </a:r>
            <a:r>
              <a:rPr lang="en-US" altLang="zh-CN" dirty="0" smtClean="0">
                <a:solidFill>
                  <a:srgbClr val="000000"/>
                </a:solidFill>
                <a:ea typeface="宋体" panose="02010600030101010101" pitchFamily="2" charset="-122"/>
                <a:cs typeface="Times New Roman" panose="02020603050405020304" pitchFamily="18" charset="0"/>
              </a:rPr>
              <a:t>couldn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speak any </a:t>
            </a:r>
            <a:r>
              <a:rPr lang="en-US" altLang="zh-CN" dirty="0" err="1">
                <a:solidFill>
                  <a:srgbClr val="000000"/>
                </a:solidFill>
                <a:ea typeface="宋体" panose="02010600030101010101" pitchFamily="2" charset="-122"/>
                <a:cs typeface="Times New Roman" panose="02020603050405020304" pitchFamily="18" charset="0"/>
              </a:rPr>
              <a:t>English,but</a:t>
            </a:r>
            <a:r>
              <a:rPr lang="en-US" altLang="zh-CN" dirty="0">
                <a:solidFill>
                  <a:srgbClr val="000000"/>
                </a:solidFill>
                <a:ea typeface="宋体" panose="02010600030101010101" pitchFamily="2" charset="-122"/>
                <a:cs typeface="Times New Roman" panose="02020603050405020304" pitchFamily="18" charset="0"/>
              </a:rPr>
              <a:t> a nice man came to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my</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 aid.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 Chinese dictionary is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an</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important aid in learning Chinese.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(3)He succeeded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with</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 aid of a completely new way he discovered.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411863" y="2293697"/>
            <a:ext cx="97064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407402" y="2757795"/>
            <a:ext cx="969544"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5404936" y="2822395"/>
            <a:ext cx="189150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5400997" y="3286493"/>
            <a:ext cx="1889367"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3676930" y="4008909"/>
            <a:ext cx="156322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3672805" y="4473007"/>
            <a:ext cx="156146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1414616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79847"/>
            <a:ext cx="10807700" cy="304698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这个国家已提供了援助。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This country has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offered</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aid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他们正为资助慈善事业进行募捐。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They are collecting money </a:t>
            </a:r>
            <a:r>
              <a:rPr lang="zh-CN"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in</a:t>
            </a:r>
            <a:r>
              <a:rPr lang="zh-CN"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 aid</a:t>
            </a:r>
            <a:r>
              <a:rPr lang="zh-CN"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of</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charity    </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3799298" y="2314741"/>
            <a:ext cx="2022989"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3795305" y="2778839"/>
            <a:ext cx="2020699"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5947313" y="2316094"/>
            <a:ext cx="129192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5943035" y="2780192"/>
            <a:ext cx="1290463"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5405495" y="3528343"/>
            <a:ext cx="94034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5400997" y="3992441"/>
            <a:ext cx="939281" cy="0"/>
          </a:xfrm>
          <a:prstGeom prst="line">
            <a:avLst/>
          </a:prstGeom>
        </p:spPr>
        <p:style>
          <a:lnRef idx="2">
            <a:schemeClr val="dk1"/>
          </a:lnRef>
          <a:fillRef idx="0">
            <a:schemeClr val="dk1"/>
          </a:fillRef>
          <a:effectRef idx="1">
            <a:schemeClr val="dk1"/>
          </a:effectRef>
          <a:fontRef idx="minor">
            <a:schemeClr val="tx1"/>
          </a:fontRef>
        </p:style>
      </p:cxnSp>
      <p:sp>
        <p:nvSpPr>
          <p:cNvPr id="9" name="矩形 8"/>
          <p:cNvSpPr/>
          <p:nvPr/>
        </p:nvSpPr>
        <p:spPr>
          <a:xfrm>
            <a:off x="6485615" y="3537990"/>
            <a:ext cx="94034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6481117" y="4002088"/>
            <a:ext cx="939281" cy="0"/>
          </a:xfrm>
          <a:prstGeom prst="line">
            <a:avLst/>
          </a:prstGeom>
        </p:spPr>
        <p:style>
          <a:lnRef idx="2">
            <a:schemeClr val="dk1"/>
          </a:lnRef>
          <a:fillRef idx="0">
            <a:schemeClr val="dk1"/>
          </a:fillRef>
          <a:effectRef idx="1">
            <a:schemeClr val="dk1"/>
          </a:effectRef>
          <a:fontRef idx="minor">
            <a:schemeClr val="tx1"/>
          </a:fontRef>
        </p:style>
      </p:cxnSp>
      <p:sp>
        <p:nvSpPr>
          <p:cNvPr id="11" name="矩形 10"/>
          <p:cNvSpPr/>
          <p:nvPr/>
        </p:nvSpPr>
        <p:spPr>
          <a:xfrm>
            <a:off x="7525147" y="3527232"/>
            <a:ext cx="11378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7520760" y="3991330"/>
            <a:ext cx="1136530" cy="0"/>
          </a:xfrm>
          <a:prstGeom prst="line">
            <a:avLst/>
          </a:prstGeom>
        </p:spPr>
        <p:style>
          <a:lnRef idx="2">
            <a:schemeClr val="dk1"/>
          </a:lnRef>
          <a:fillRef idx="0">
            <a:schemeClr val="dk1"/>
          </a:fillRef>
          <a:effectRef idx="1">
            <a:schemeClr val="dk1"/>
          </a:effectRef>
          <a:fontRef idx="minor">
            <a:schemeClr val="tx1"/>
          </a:fontRef>
        </p:style>
      </p:cxnSp>
      <p:sp>
        <p:nvSpPr>
          <p:cNvPr id="13" name="矩形 12"/>
          <p:cNvSpPr/>
          <p:nvPr/>
        </p:nvSpPr>
        <p:spPr>
          <a:xfrm>
            <a:off x="8779394" y="3526121"/>
            <a:ext cx="166587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8775306" y="3990219"/>
            <a:ext cx="1663993"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2458062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4" presetClass="exit" presetSubtype="10" fill="hold" grpId="0" nodeType="clickEffect">
                                  <p:stCondLst>
                                    <p:cond delay="0"/>
                                  </p:stCondLst>
                                  <p:childTnLst>
                                    <p:animEffect transition="out" filter="randombar(horizontal)">
                                      <p:cBhvr>
                                        <p:cTn id="14" dur="500"/>
                                        <p:tgtEl>
                                          <p:spTgt spid="7"/>
                                        </p:tgtEl>
                                      </p:cBhvr>
                                    </p:animEffect>
                                    <p:set>
                                      <p:cBhvr>
                                        <p:cTn id="15" dur="1" fill="hold">
                                          <p:stCondLst>
                                            <p:cond delay="499"/>
                                          </p:stCondLst>
                                        </p:cTn>
                                        <p:tgtEl>
                                          <p:spTgt spid="7"/>
                                        </p:tgtEl>
                                        <p:attrNameLst>
                                          <p:attrName>style.visibility</p:attrName>
                                        </p:attrNameLst>
                                      </p:cBhvr>
                                      <p:to>
                                        <p:strVal val="hidden"/>
                                      </p:to>
                                    </p:set>
                                  </p:childTnLst>
                                </p:cTn>
                              </p:par>
                              <p:par>
                                <p:cTn id="16" presetID="14" presetClass="exit" presetSubtype="10" fill="hold" grpId="0" nodeType="withEffect">
                                  <p:stCondLst>
                                    <p:cond delay="0"/>
                                  </p:stCondLst>
                                  <p:childTnLst>
                                    <p:animEffect transition="out" filter="randombar(horizontal)">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par>
                                <p:cTn id="19" presetID="14" presetClass="exit" presetSubtype="10" fill="hold" grpId="0" nodeType="withEffect">
                                  <p:stCondLst>
                                    <p:cond delay="0"/>
                                  </p:stCondLst>
                                  <p:childTnLst>
                                    <p:animEffect transition="out" filter="randombar(horizontal)">
                                      <p:cBhvr>
                                        <p:cTn id="20" dur="500"/>
                                        <p:tgtEl>
                                          <p:spTgt spid="11"/>
                                        </p:tgtEl>
                                      </p:cBhvr>
                                    </p:animEffect>
                                    <p:set>
                                      <p:cBhvr>
                                        <p:cTn id="21" dur="1" fill="hold">
                                          <p:stCondLst>
                                            <p:cond delay="499"/>
                                          </p:stCondLst>
                                        </p:cTn>
                                        <p:tgtEl>
                                          <p:spTgt spid="11"/>
                                        </p:tgtEl>
                                        <p:attrNameLst>
                                          <p:attrName>style.visibility</p:attrName>
                                        </p:attrNameLst>
                                      </p:cBhvr>
                                      <p:to>
                                        <p:strVal val="hidden"/>
                                      </p:to>
                                    </p:set>
                                  </p:childTnLst>
                                </p:cTn>
                              </p:par>
                              <p:par>
                                <p:cTn id="22" presetID="14" presetClass="exit" presetSubtype="10" fill="hold" grpId="0" nodeType="withEffect">
                                  <p:stCondLst>
                                    <p:cond delay="0"/>
                                  </p:stCondLst>
                                  <p:childTnLst>
                                    <p:animEffect transition="out" filter="randombar(horizontal)">
                                      <p:cBhvr>
                                        <p:cTn id="23" dur="500"/>
                                        <p:tgtEl>
                                          <p:spTgt spid="13"/>
                                        </p:tgtEl>
                                      </p:cBhvr>
                                    </p:animEffect>
                                    <p:set>
                                      <p:cBhvr>
                                        <p:cTn id="24"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animBg="1"/>
      <p:bldP spid="11"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44289"/>
            <a:ext cx="10807700" cy="363791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Now for our emergency </a:t>
            </a:r>
            <a:r>
              <a:rPr lang="en-US" altLang="zh-CN" dirty="0" err="1">
                <a:solidFill>
                  <a:srgbClr val="000000"/>
                </a:solidFill>
                <a:ea typeface="宋体" panose="02010600030101010101" pitchFamily="2" charset="-122"/>
                <a:cs typeface="Times New Roman" panose="02020603050405020304" pitchFamily="18" charset="0"/>
              </a:rPr>
              <a:t>supplies,we</a:t>
            </a:r>
            <a:r>
              <a:rPr lang="en-US" altLang="zh-CN" dirty="0">
                <a:solidFill>
                  <a:srgbClr val="000000"/>
                </a:solidFill>
                <a:ea typeface="宋体" panose="02010600030101010101" pitchFamily="2" charset="-122"/>
                <a:cs typeface="Times New Roman" panose="02020603050405020304" pitchFamily="18" charset="0"/>
              </a:rPr>
              <a:t> would suggest always having on hand enough water and food for three </a:t>
            </a:r>
            <a:r>
              <a:rPr lang="en-US" altLang="zh-CN" dirty="0" err="1">
                <a:solidFill>
                  <a:srgbClr val="000000"/>
                </a:solidFill>
                <a:ea typeface="宋体" panose="02010600030101010101" pitchFamily="2" charset="-122"/>
                <a:cs typeface="Times New Roman" panose="02020603050405020304" pitchFamily="18" charset="0"/>
              </a:rPr>
              <a:t>days,a</a:t>
            </a:r>
            <a:r>
              <a:rPr lang="en-US" altLang="zh-CN" dirty="0">
                <a:solidFill>
                  <a:srgbClr val="000000"/>
                </a:solidFill>
                <a:ea typeface="宋体" panose="02010600030101010101" pitchFamily="2" charset="-122"/>
                <a:cs typeface="Times New Roman" panose="02020603050405020304" pitchFamily="18" charset="0"/>
              </a:rPr>
              <a:t> radio,...(page 53)</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现在对于我们的应急物资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我们建议随时准备好可供足够三天食用的水和食品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一部收音机</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考点一</a:t>
            </a:r>
            <a:r>
              <a:rPr lang="en-US" altLang="zh-CN" dirty="0">
                <a:solidFill>
                  <a:srgbClr val="000000"/>
                </a:solidFill>
                <a:ea typeface="宋体" panose="02010600030101010101" pitchFamily="2" charset="-122"/>
                <a:cs typeface="Times New Roman" panose="02020603050405020304" pitchFamily="18" charset="0"/>
              </a:rPr>
              <a:t>supply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供应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补给</a:t>
            </a:r>
            <a:r>
              <a:rPr lang="en-US" altLang="zh-CN" dirty="0">
                <a:solidFill>
                  <a:srgbClr val="000000"/>
                </a:solidFill>
                <a:ea typeface="宋体" panose="02010600030101010101" pitchFamily="2" charset="-122"/>
                <a:cs typeface="Times New Roman" panose="02020603050405020304" pitchFamily="18" charset="0"/>
              </a:rPr>
              <a:t>;[pl.]</a:t>
            </a:r>
            <a:r>
              <a:rPr lang="zh-CN" altLang="zh-CN" dirty="0" smtClean="0">
                <a:solidFill>
                  <a:srgbClr val="000000"/>
                </a:solidFill>
                <a:ea typeface="宋体" panose="02010600030101010101" pitchFamily="2" charset="-122"/>
                <a:cs typeface="Times New Roman" panose="02020603050405020304" pitchFamily="18" charset="0"/>
              </a:rPr>
              <a:t>补给品</a:t>
            </a:r>
            <a:r>
              <a:rPr lang="en-US" altLang="zh-CN" dirty="0">
                <a:solidFill>
                  <a:srgbClr val="000000"/>
                </a:solidFill>
                <a:latin typeface="NEU-BZ-S92"/>
                <a:ea typeface="方正书宋_GBK" panose="03000509000000000000" pitchFamily="65" charset="-122"/>
                <a:cs typeface="Times New Roman" panose="02020603050405020304" pitchFamily="18" charset="0"/>
              </a:rPr>
              <a:t> </a:t>
            </a:r>
            <a:r>
              <a:rPr lang="en-US" altLang="zh-CN" dirty="0" smtClean="0">
                <a:solidFill>
                  <a:srgbClr val="000000"/>
                </a:solidFill>
                <a:latin typeface="NEU-BZ-S92"/>
                <a:ea typeface="方正书宋_GBK" panose="03000509000000000000" pitchFamily="65" charset="-122"/>
                <a:cs typeface="Times New Roman" panose="02020603050405020304" pitchFamily="18" charset="0"/>
              </a:rPr>
              <a:t> </a:t>
            </a:r>
            <a:r>
              <a:rPr lang="en-US" altLang="zh-CN" i="1" dirty="0" err="1" smtClean="0">
                <a:solidFill>
                  <a:srgbClr val="000000"/>
                </a:solidFill>
                <a:ea typeface="宋体" panose="02010600030101010101" pitchFamily="2" charset="-122"/>
                <a:cs typeface="Times New Roman" panose="02020603050405020304" pitchFamily="18" charset="0"/>
              </a:rPr>
              <a:t>vt</a:t>
            </a:r>
            <a:r>
              <a:rPr lang="en-US" altLang="zh-CN" i="1" dirty="0" err="1">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供应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供给</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648469" y="3351423"/>
            <a:ext cx="10807700" cy="304698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medical</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supplies</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医疗用品</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emergency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supplies</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应急</a:t>
            </a:r>
            <a:r>
              <a:rPr lang="zh-CN" altLang="zh-CN" dirty="0" smtClean="0">
                <a:solidFill>
                  <a:srgbClr val="000000"/>
                </a:solidFill>
                <a:ea typeface="楷体" panose="02010609060101010101" pitchFamily="49" charset="-122"/>
                <a:cs typeface="Times New Roman" panose="02020603050405020304" pitchFamily="18" charset="0"/>
              </a:rPr>
              <a:t>物资</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short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supply</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供应不足</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water/gas/electricity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supply</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自来水供应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煤气供应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供电</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supply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with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supply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向某人供应某物</a:t>
            </a:r>
            <a:endParaRPr lang="zh-CN" altLang="zh-CN"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37411711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87759"/>
            <a:ext cx="10807700" cy="541071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(1)I need to buy a large strong backpack to carry my supplies of food and water.</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我需要买一个又大又结实的背包来携带食物和水等必需品。</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(2)Medical supplies are needed in the area.</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这个地区需要医疗用品。</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(3)The natural </a:t>
            </a:r>
            <a:r>
              <a:rPr lang="en-US" altLang="zh-CN" dirty="0" err="1">
                <a:solidFill>
                  <a:srgbClr val="000000"/>
                </a:solidFill>
                <a:ea typeface="宋体" panose="02010600030101010101" pitchFamily="2" charset="-122"/>
                <a:cs typeface="Times New Roman" panose="02020603050405020304" pitchFamily="18" charset="0"/>
              </a:rPr>
              <a:t>resources,such</a:t>
            </a:r>
            <a:r>
              <a:rPr lang="en-US" altLang="zh-CN" dirty="0">
                <a:solidFill>
                  <a:srgbClr val="000000"/>
                </a:solidFill>
                <a:ea typeface="宋体" panose="02010600030101010101" pitchFamily="2" charset="-122"/>
                <a:cs typeface="Times New Roman" panose="02020603050405020304" pitchFamily="18" charset="0"/>
              </a:rPr>
              <a:t> as coal and oil are in short supply.</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诸如煤和石油这样的自然资源供应不足。</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36519665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935831"/>
            <a:ext cx="10807700" cy="3598999"/>
          </a:xfrm>
          <a:prstGeom prst="rect">
            <a:avLst/>
          </a:prstGeom>
        </p:spPr>
        <p:txBody>
          <a:bodyPr>
            <a:spAutoFit/>
          </a:bodyPr>
          <a:lstStyle/>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(4)The supermarket supplies our restaurant with vegetables.</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=The supermarket supplies vegetables to our restaurant.</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那家超市为我们的餐馆供应蔬菜。</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(5)They promise to supply the best service to customers.</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他们承诺向顾客提供最好的服务。</a:t>
            </a:r>
            <a:endParaRPr lang="zh-CN" altLang="zh-CN"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4250961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91815"/>
            <a:ext cx="10807700" cy="363791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考点二</a:t>
            </a:r>
            <a:r>
              <a:rPr lang="en-US" altLang="zh-CN" dirty="0">
                <a:solidFill>
                  <a:srgbClr val="000000"/>
                </a:solidFill>
                <a:ea typeface="宋体" panose="02010600030101010101" pitchFamily="2" charset="-122"/>
                <a:cs typeface="Times New Roman" panose="02020603050405020304" pitchFamily="18" charset="0"/>
              </a:rPr>
              <a:t>on hand </a:t>
            </a:r>
            <a:r>
              <a:rPr lang="zh-CN" altLang="zh-CN" dirty="0">
                <a:solidFill>
                  <a:srgbClr val="000000"/>
                </a:solidFill>
                <a:ea typeface="宋体" panose="02010600030101010101" pitchFamily="2" charset="-122"/>
                <a:cs typeface="Times New Roman" panose="02020603050405020304" pitchFamily="18" charset="0"/>
              </a:rPr>
              <a:t>现有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尤指帮助</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give/lend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hand</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某人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hand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在时间或距离上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接近</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band</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手工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亲手交付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hand...,on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other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(hand</a:t>
            </a:r>
            <a:r>
              <a:rPr lang="en-US" altLang="zh-CN" dirty="0" smtClean="0">
                <a:solidFill>
                  <a:srgbClr val="000000"/>
                </a:solidFill>
                <a:ea typeface="宋体" panose="02010600030101010101" pitchFamily="2" charset="-122"/>
                <a:cs typeface="Times New Roman" panose="02020603050405020304" pitchFamily="18" charset="0"/>
              </a:rPr>
              <a:t>)...</a:t>
            </a: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ea typeface="楷体" panose="02010609060101010101" pitchFamily="49" charset="-122"/>
                <a:cs typeface="Times New Roman" panose="02020603050405020304" pitchFamily="18" charset="0"/>
              </a:rPr>
              <a:t>一方面</a:t>
            </a:r>
            <a:r>
              <a:rPr lang="en-US"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另一方面</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405379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87759"/>
            <a:ext cx="10807700" cy="533222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(1)Always have your dictionary on hand when you study.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学习时要随时将词典放在手边。</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(2)Let me give you a hand with these bags.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让我帮你拿这些袋子吧。</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final exam is at hand.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期末考试即将来临。</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(4)They had to wash their clothes by hand.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他们只得用手洗自己的衣服。</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507978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横卷形 2">
            <a:hlinkClick r:id="rId2" action="ppaction://hlinksldjump" highlightClick="1">
              <a:snd r:embed="rId3" name="chimes.wav"/>
            </a:hlinkClick>
          </p:cNvPr>
          <p:cNvSpPr/>
          <p:nvPr/>
        </p:nvSpPr>
        <p:spPr>
          <a:xfrm>
            <a:off x="2592685" y="431775"/>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4" name="横卷形 3">
            <a:hlinkClick r:id="rId4" action="ppaction://hlinksldjump" highlightClick="1">
              <a:snd r:embed="rId3" name="chimes.wav"/>
            </a:hlinkClick>
          </p:cNvPr>
          <p:cNvSpPr/>
          <p:nvPr/>
        </p:nvSpPr>
        <p:spPr>
          <a:xfrm>
            <a:off x="2592685" y="1799927"/>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5" name="横卷形 4">
            <a:hlinkClick r:id="rId5" action="ppaction://hlinksldjump" highlightClick="1">
              <a:snd r:embed="rId3" name="chimes.wav"/>
            </a:hlinkClick>
          </p:cNvPr>
          <p:cNvSpPr/>
          <p:nvPr/>
        </p:nvSpPr>
        <p:spPr>
          <a:xfrm>
            <a:off x="2592685" y="3168079"/>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
        <p:nvSpPr>
          <p:cNvPr id="6" name="横卷形 5">
            <a:hlinkClick r:id="rId6" action="ppaction://hlinksldjump" highlightClick="1">
              <a:snd r:embed="rId3" name="chimes.wav"/>
            </a:hlinkClick>
          </p:cNvPr>
          <p:cNvSpPr/>
          <p:nvPr/>
        </p:nvSpPr>
        <p:spPr>
          <a:xfrm>
            <a:off x="2592685" y="4536231"/>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写作</a:t>
            </a:r>
            <a:r>
              <a:rPr lang="en-US" altLang="zh-CN" sz="4000" dirty="0" smtClean="0"/>
              <a:t>·</a:t>
            </a:r>
            <a:r>
              <a:rPr lang="zh-CN" altLang="en-US" sz="4000" dirty="0" smtClean="0"/>
              <a:t>触类旁通</a:t>
            </a:r>
            <a:endParaRPr lang="zh-CN" altLang="zh-CN" sz="4000" dirty="0"/>
          </a:p>
        </p:txBody>
      </p:sp>
    </p:spTree>
    <p:extLst>
      <p:ext uri="{BB962C8B-B14F-4D97-AF65-F5344CB8AC3E}">
        <p14:creationId xmlns:p14="http://schemas.microsoft.com/office/powerpoint/2010/main" val="916960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511895"/>
            <a:ext cx="10807700" cy="2377574"/>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(5)On the one </a:t>
            </a:r>
            <a:r>
              <a:rPr lang="en-US" altLang="zh-CN" dirty="0" err="1">
                <a:solidFill>
                  <a:srgbClr val="000000"/>
                </a:solidFill>
                <a:ea typeface="宋体" panose="02010600030101010101" pitchFamily="2" charset="-122"/>
                <a:cs typeface="Times New Roman" panose="02020603050405020304" pitchFamily="18" charset="0"/>
              </a:rPr>
              <a:t>hand,computers</a:t>
            </a:r>
            <a:r>
              <a:rPr lang="en-US" altLang="zh-CN" dirty="0">
                <a:solidFill>
                  <a:srgbClr val="000000"/>
                </a:solidFill>
                <a:ea typeface="宋体" panose="02010600030101010101" pitchFamily="2" charset="-122"/>
                <a:cs typeface="Times New Roman" panose="02020603050405020304" pitchFamily="18" charset="0"/>
              </a:rPr>
              <a:t> improve our </a:t>
            </a:r>
            <a:r>
              <a:rPr lang="en-US" altLang="zh-CN" dirty="0" err="1">
                <a:solidFill>
                  <a:srgbClr val="000000"/>
                </a:solidFill>
                <a:ea typeface="宋体" panose="02010600030101010101" pitchFamily="2" charset="-122"/>
                <a:cs typeface="Times New Roman" panose="02020603050405020304" pitchFamily="18" charset="0"/>
              </a:rPr>
              <a:t>life;on</a:t>
            </a:r>
            <a:r>
              <a:rPr lang="en-US" altLang="zh-CN" dirty="0">
                <a:solidFill>
                  <a:srgbClr val="000000"/>
                </a:solidFill>
                <a:ea typeface="宋体" panose="02010600030101010101" pitchFamily="2" charset="-122"/>
                <a:cs typeface="Times New Roman" panose="02020603050405020304" pitchFamily="18" charset="0"/>
              </a:rPr>
              <a:t> the other </a:t>
            </a:r>
            <a:r>
              <a:rPr lang="en-US" altLang="zh-CN" dirty="0" err="1">
                <a:solidFill>
                  <a:srgbClr val="000000"/>
                </a:solidFill>
                <a:ea typeface="宋体" panose="02010600030101010101" pitchFamily="2" charset="-122"/>
                <a:cs typeface="Times New Roman" panose="02020603050405020304" pitchFamily="18" charset="0"/>
              </a:rPr>
              <a:t>hand,they</a:t>
            </a:r>
            <a:r>
              <a:rPr lang="en-US" altLang="zh-CN" dirty="0">
                <a:solidFill>
                  <a:srgbClr val="000000"/>
                </a:solidFill>
                <a:ea typeface="宋体" panose="02010600030101010101" pitchFamily="2" charset="-122"/>
                <a:cs typeface="Times New Roman" panose="02020603050405020304" pitchFamily="18" charset="0"/>
              </a:rPr>
              <a:t> also cause some new problems.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一方面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计算机改善了我们的生活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另一方面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它们也引起了一些新问题。</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03071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935831"/>
            <a:ext cx="10807700" cy="2456057"/>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同义句转换</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butcher supplies us with meat.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butcher </a:t>
            </a:r>
            <a:r>
              <a:rPr lang="zh-CN"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supplies/provides</a:t>
            </a:r>
            <a:r>
              <a:rPr lang="zh-CN" altLang="zh-CN" dirty="0">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meat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to/for</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us.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3456781" y="2819021"/>
            <a:ext cx="367240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3452788" y="3283119"/>
            <a:ext cx="3668251"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8328793" y="2808263"/>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8324621" y="3272361"/>
            <a:ext cx="1639395"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a:spLocks noChangeAspect="1"/>
          </p:cNvSpPr>
          <p:nvPr/>
        </p:nvSpPr>
        <p:spPr>
          <a:xfrm>
            <a:off x="361950" y="3391888"/>
            <a:ext cx="10807700" cy="1240981"/>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(2)Our farm usually     </a:t>
            </a:r>
            <a:r>
              <a:rPr lang="en-US" altLang="zh-CN" dirty="0" smtClean="0">
                <a:ea typeface="宋体" panose="02010600030101010101" pitchFamily="2" charset="-122"/>
                <a:cs typeface="Times New Roman" panose="02020603050405020304" pitchFamily="18" charset="0"/>
              </a:rPr>
              <a:t>supplies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rPr>
              <a:t>(supply) </a:t>
            </a:r>
            <a:r>
              <a:rPr lang="en-US" altLang="zh-CN" dirty="0" smtClean="0">
                <a:solidFill>
                  <a:srgbClr val="000000"/>
                </a:solidFill>
                <a:ea typeface="宋体" panose="02010600030101010101" pitchFamily="2" charset="-122"/>
                <a:cs typeface="Times New Roman" panose="02020603050405020304" pitchFamily="18" charset="0"/>
              </a:rPr>
              <a:t>the </a:t>
            </a:r>
            <a:r>
              <a:rPr lang="en-US" altLang="zh-CN" dirty="0">
                <a:solidFill>
                  <a:srgbClr val="000000"/>
                </a:solidFill>
                <a:ea typeface="宋体" panose="02010600030101010101" pitchFamily="2" charset="-122"/>
                <a:cs typeface="Times New Roman" panose="02020603050405020304" pitchFamily="18" charset="0"/>
              </a:rPr>
              <a:t>market with fruits and vegetables.</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9" name="矩形 8"/>
          <p:cNvSpPr/>
          <p:nvPr/>
        </p:nvSpPr>
        <p:spPr>
          <a:xfrm>
            <a:off x="4320877" y="3512512"/>
            <a:ext cx="230425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4316884" y="3976610"/>
            <a:ext cx="2301647"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206809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4" presetClass="exit" presetSubtype="10" fill="hold" grpId="0" nodeType="clickEffect">
                                  <p:stCondLst>
                                    <p:cond delay="0"/>
                                  </p:stCondLst>
                                  <p:childTnLst>
                                    <p:animEffect transition="out" filter="randombar(horizontal)">
                                      <p:cBhvr>
                                        <p:cTn id="14" dur="500"/>
                                        <p:tgtEl>
                                          <p:spTgt spid="9"/>
                                        </p:tgtEl>
                                      </p:cBhvr>
                                    </p:animEffect>
                                    <p:set>
                                      <p:cBhvr>
                                        <p:cTn id="15"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63823"/>
            <a:ext cx="10807700" cy="3585597"/>
          </a:xfrm>
          <a:prstGeom prst="rect">
            <a:avLst/>
          </a:prstGeom>
        </p:spPr>
        <p:txBody>
          <a:bodyPr>
            <a:spAutoFit/>
          </a:bodyPr>
          <a:lstStyle/>
          <a:p>
            <a:pPr indent="266700">
              <a:lnSpc>
                <a:spcPts val="42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战争期间药品供应不足。</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Medicine was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smtClean="0">
                <a:uFill>
                  <a:solidFill>
                    <a:srgbClr val="000000"/>
                  </a:solidFill>
                </a:uFill>
                <a:ea typeface="宋体" panose="02010600030101010101" pitchFamily="2" charset="-122"/>
                <a:cs typeface="Times New Roman" panose="02020603050405020304" pitchFamily="18" charset="0"/>
              </a:rPr>
              <a:t>in         </a:t>
            </a:r>
            <a:r>
              <a:rPr lang="en-US" altLang="zh-CN" dirty="0">
                <a:uFill>
                  <a:solidFill>
                    <a:srgbClr val="000000"/>
                  </a:solidFill>
                </a:uFill>
                <a:ea typeface="宋体" panose="02010600030101010101" pitchFamily="2" charset="-122"/>
                <a:cs typeface="Times New Roman" panose="02020603050405020304" pitchFamily="18" charset="0"/>
              </a:rPr>
              <a:t>short </a:t>
            </a:r>
            <a:r>
              <a:rPr lang="en-US" altLang="zh-CN" dirty="0" smtClean="0">
                <a:uFill>
                  <a:solidFill>
                    <a:srgbClr val="000000"/>
                  </a:solidFill>
                </a:uFill>
                <a:ea typeface="宋体" panose="02010600030101010101" pitchFamily="2" charset="-122"/>
                <a:cs typeface="Times New Roman" panose="02020603050405020304" pitchFamily="18" charset="0"/>
              </a:rPr>
              <a:t>        supply</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during the war.</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我们的食物快吃完了。</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Our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food </a:t>
            </a:r>
            <a:r>
              <a:rPr lang="en-US" altLang="zh-CN" dirty="0" smtClean="0">
                <a:uFill>
                  <a:solidFill>
                    <a:srgbClr val="000000"/>
                  </a:solidFill>
                </a:uFill>
                <a:ea typeface="宋体" panose="02010600030101010101" pitchFamily="2" charset="-122"/>
                <a:cs typeface="Times New Roman" panose="02020603050405020304" pitchFamily="18" charset="0"/>
              </a:rPr>
              <a:t>        supplies</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are running out.</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
        <p:nvSpPr>
          <p:cNvPr id="25" name="矩形 24"/>
          <p:cNvSpPr/>
          <p:nvPr/>
        </p:nvSpPr>
        <p:spPr>
          <a:xfrm>
            <a:off x="3249121" y="2097949"/>
            <a:ext cx="156322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a:off x="3244996" y="2562047"/>
            <a:ext cx="1561460" cy="0"/>
          </a:xfrm>
          <a:prstGeom prst="line">
            <a:avLst/>
          </a:prstGeom>
        </p:spPr>
        <p:style>
          <a:lnRef idx="2">
            <a:schemeClr val="dk1"/>
          </a:lnRef>
          <a:fillRef idx="0">
            <a:schemeClr val="dk1"/>
          </a:fillRef>
          <a:effectRef idx="1">
            <a:schemeClr val="dk1"/>
          </a:effectRef>
          <a:fontRef idx="minor">
            <a:schemeClr val="tx1"/>
          </a:fontRef>
        </p:style>
      </p:cxnSp>
      <p:sp>
        <p:nvSpPr>
          <p:cNvPr id="27" name="矩形 26"/>
          <p:cNvSpPr/>
          <p:nvPr/>
        </p:nvSpPr>
        <p:spPr>
          <a:xfrm>
            <a:off x="4962564" y="2096838"/>
            <a:ext cx="156322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a:off x="4958439" y="2560936"/>
            <a:ext cx="1561460" cy="0"/>
          </a:xfrm>
          <a:prstGeom prst="line">
            <a:avLst/>
          </a:prstGeom>
        </p:spPr>
        <p:style>
          <a:lnRef idx="2">
            <a:schemeClr val="dk1"/>
          </a:lnRef>
          <a:fillRef idx="0">
            <a:schemeClr val="dk1"/>
          </a:fillRef>
          <a:effectRef idx="1">
            <a:schemeClr val="dk1"/>
          </a:effectRef>
          <a:fontRef idx="minor">
            <a:schemeClr val="tx1"/>
          </a:fontRef>
        </p:style>
      </p:cxnSp>
      <p:sp>
        <p:nvSpPr>
          <p:cNvPr id="29" name="矩形 28"/>
          <p:cNvSpPr/>
          <p:nvPr/>
        </p:nvSpPr>
        <p:spPr>
          <a:xfrm>
            <a:off x="6595563" y="2096838"/>
            <a:ext cx="226181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p:nvCxnSpPr>
        <p:spPr>
          <a:xfrm>
            <a:off x="6591438" y="2560936"/>
            <a:ext cx="2259260" cy="0"/>
          </a:xfrm>
          <a:prstGeom prst="line">
            <a:avLst/>
          </a:prstGeom>
        </p:spPr>
        <p:style>
          <a:lnRef idx="2">
            <a:schemeClr val="dk1"/>
          </a:lnRef>
          <a:fillRef idx="0">
            <a:schemeClr val="dk1"/>
          </a:fillRef>
          <a:effectRef idx="1">
            <a:schemeClr val="dk1"/>
          </a:effectRef>
          <a:fontRef idx="minor">
            <a:schemeClr val="tx1"/>
          </a:fontRef>
        </p:style>
      </p:cxnSp>
      <p:sp>
        <p:nvSpPr>
          <p:cNvPr id="32" name="矩形 31"/>
          <p:cNvSpPr/>
          <p:nvPr/>
        </p:nvSpPr>
        <p:spPr>
          <a:xfrm>
            <a:off x="1504072" y="3859233"/>
            <a:ext cx="156322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p:nvPr/>
        </p:nvCxnSpPr>
        <p:spPr>
          <a:xfrm>
            <a:off x="1499947" y="4323331"/>
            <a:ext cx="1561460" cy="0"/>
          </a:xfrm>
          <a:prstGeom prst="line">
            <a:avLst/>
          </a:prstGeom>
        </p:spPr>
        <p:style>
          <a:lnRef idx="2">
            <a:schemeClr val="dk1"/>
          </a:lnRef>
          <a:fillRef idx="0">
            <a:schemeClr val="dk1"/>
          </a:fillRef>
          <a:effectRef idx="1">
            <a:schemeClr val="dk1"/>
          </a:effectRef>
          <a:fontRef idx="minor">
            <a:schemeClr val="tx1"/>
          </a:fontRef>
        </p:style>
      </p:cxnSp>
      <p:sp>
        <p:nvSpPr>
          <p:cNvPr id="34" name="矩形 33"/>
          <p:cNvSpPr/>
          <p:nvPr/>
        </p:nvSpPr>
        <p:spPr>
          <a:xfrm>
            <a:off x="3217515" y="3858122"/>
            <a:ext cx="247151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p:cNvCxnSpPr/>
          <p:nvPr/>
        </p:nvCxnSpPr>
        <p:spPr>
          <a:xfrm>
            <a:off x="3213390" y="4322220"/>
            <a:ext cx="246871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2946715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25"/>
                                        </p:tgtEl>
                                      </p:cBhvr>
                                    </p:animEffect>
                                    <p:set>
                                      <p:cBhvr>
                                        <p:cTn id="7" dur="1" fill="hold">
                                          <p:stCondLst>
                                            <p:cond delay="499"/>
                                          </p:stCondLst>
                                        </p:cTn>
                                        <p:tgtEl>
                                          <p:spTgt spid="25"/>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27"/>
                                        </p:tgtEl>
                                      </p:cBhvr>
                                    </p:animEffect>
                                    <p:set>
                                      <p:cBhvr>
                                        <p:cTn id="10" dur="1" fill="hold">
                                          <p:stCondLst>
                                            <p:cond delay="499"/>
                                          </p:stCondLst>
                                        </p:cTn>
                                        <p:tgtEl>
                                          <p:spTgt spid="27"/>
                                        </p:tgtEl>
                                        <p:attrNameLst>
                                          <p:attrName>style.visibility</p:attrName>
                                        </p:attrNameLst>
                                      </p:cBhvr>
                                      <p:to>
                                        <p:strVal val="hidden"/>
                                      </p:to>
                                    </p:set>
                                  </p:childTnLst>
                                </p:cTn>
                              </p:par>
                              <p:par>
                                <p:cTn id="11" presetID="14" presetClass="exit" presetSubtype="10" fill="hold" grpId="0" nodeType="withEffect">
                                  <p:stCondLst>
                                    <p:cond delay="0"/>
                                  </p:stCondLst>
                                  <p:childTnLst>
                                    <p:animEffect transition="out" filter="randombar(horizontal)">
                                      <p:cBhvr>
                                        <p:cTn id="12" dur="500"/>
                                        <p:tgtEl>
                                          <p:spTgt spid="29"/>
                                        </p:tgtEl>
                                      </p:cBhvr>
                                    </p:animEffect>
                                    <p:set>
                                      <p:cBhvr>
                                        <p:cTn id="13" dur="1" fill="hold">
                                          <p:stCondLst>
                                            <p:cond delay="499"/>
                                          </p:stCondLst>
                                        </p:cTn>
                                        <p:tgtEl>
                                          <p:spTgt spid="29"/>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4" presetClass="exit" presetSubtype="10" fill="hold" grpId="0" nodeType="clickEffect">
                                  <p:stCondLst>
                                    <p:cond delay="0"/>
                                  </p:stCondLst>
                                  <p:childTnLst>
                                    <p:animEffect transition="out" filter="randombar(horizontal)">
                                      <p:cBhvr>
                                        <p:cTn id="17" dur="500"/>
                                        <p:tgtEl>
                                          <p:spTgt spid="32"/>
                                        </p:tgtEl>
                                      </p:cBhvr>
                                    </p:animEffect>
                                    <p:set>
                                      <p:cBhvr>
                                        <p:cTn id="18" dur="1" fill="hold">
                                          <p:stCondLst>
                                            <p:cond delay="499"/>
                                          </p:stCondLst>
                                        </p:cTn>
                                        <p:tgtEl>
                                          <p:spTgt spid="32"/>
                                        </p:tgtEl>
                                        <p:attrNameLst>
                                          <p:attrName>style.visibility</p:attrName>
                                        </p:attrNameLst>
                                      </p:cBhvr>
                                      <p:to>
                                        <p:strVal val="hidden"/>
                                      </p:to>
                                    </p:set>
                                  </p:childTnLst>
                                </p:cTn>
                              </p:par>
                              <p:par>
                                <p:cTn id="19" presetID="14" presetClass="exit" presetSubtype="10" fill="hold" grpId="0" nodeType="withEffect">
                                  <p:stCondLst>
                                    <p:cond delay="0"/>
                                  </p:stCondLst>
                                  <p:childTnLst>
                                    <p:animEffect transition="out" filter="randombar(horizontal)">
                                      <p:cBhvr>
                                        <p:cTn id="20" dur="500"/>
                                        <p:tgtEl>
                                          <p:spTgt spid="34"/>
                                        </p:tgtEl>
                                      </p:cBhvr>
                                    </p:animEffect>
                                    <p:set>
                                      <p:cBhvr>
                                        <p:cTn id="21" dur="1" fill="hold">
                                          <p:stCondLst>
                                            <p:cond delay="499"/>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animBg="1"/>
      <p:bldP spid="29" grpId="0" animBg="1"/>
      <p:bldP spid="32" grpId="0" animBg="1"/>
      <p:bldP spid="3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87759"/>
            <a:ext cx="10807700" cy="537179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我总爱在手头保留一些钱。</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always like to keep some money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on</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hand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a:t>
            </a:r>
            <a:r>
              <a:rPr lang="zh-CN" altLang="zh-CN" dirty="0">
                <a:solidFill>
                  <a:srgbClr val="000000"/>
                </a:solidFill>
                <a:ea typeface="宋体" panose="02010600030101010101" pitchFamily="2" charset="-122"/>
                <a:cs typeface="Times New Roman" panose="02020603050405020304" pitchFamily="18" charset="0"/>
              </a:rPr>
              <a:t>工人们正在手工制作陶器。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workers are making pottery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by</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hand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a:t>
            </a:r>
            <a:r>
              <a:rPr lang="zh-CN" altLang="zh-CN" dirty="0">
                <a:solidFill>
                  <a:srgbClr val="000000"/>
                </a:solidFill>
                <a:ea typeface="宋体" panose="02010600030101010101" pitchFamily="2" charset="-122"/>
                <a:cs typeface="Times New Roman" panose="02020603050405020304" pitchFamily="18" charset="0"/>
              </a:rPr>
              <a:t>你能帮我拿一下书包吗</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Could you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give/lend</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me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hand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with the schoolbag?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a:t>
            </a:r>
            <a:r>
              <a:rPr lang="zh-CN" altLang="zh-CN" dirty="0">
                <a:solidFill>
                  <a:srgbClr val="000000"/>
                </a:solidFill>
                <a:ea typeface="宋体" panose="02010600030101010101" pitchFamily="2" charset="-122"/>
                <a:cs typeface="Times New Roman" panose="02020603050405020304" pitchFamily="18" charset="0"/>
              </a:rPr>
              <a:t>秋收在即。</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autumn harvest is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at</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hand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24" name="矩形 23"/>
          <p:cNvSpPr/>
          <p:nvPr/>
        </p:nvSpPr>
        <p:spPr>
          <a:xfrm>
            <a:off x="6638417" y="967857"/>
            <a:ext cx="129192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6634139" y="1431955"/>
            <a:ext cx="1290463" cy="0"/>
          </a:xfrm>
          <a:prstGeom prst="line">
            <a:avLst/>
          </a:prstGeom>
        </p:spPr>
        <p:style>
          <a:lnRef idx="2">
            <a:schemeClr val="dk1"/>
          </a:lnRef>
          <a:fillRef idx="0">
            <a:schemeClr val="dk1"/>
          </a:fillRef>
          <a:effectRef idx="1">
            <a:schemeClr val="dk1"/>
          </a:effectRef>
          <a:fontRef idx="minor">
            <a:schemeClr val="tx1"/>
          </a:fontRef>
        </p:style>
      </p:cxnSp>
      <p:sp>
        <p:nvSpPr>
          <p:cNvPr id="26" name="矩形 25"/>
          <p:cNvSpPr/>
          <p:nvPr/>
        </p:nvSpPr>
        <p:spPr>
          <a:xfrm>
            <a:off x="8036449" y="967857"/>
            <a:ext cx="156322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连接符 26"/>
          <p:cNvCxnSpPr/>
          <p:nvPr/>
        </p:nvCxnSpPr>
        <p:spPr>
          <a:xfrm>
            <a:off x="8032324" y="1431955"/>
            <a:ext cx="1561460" cy="0"/>
          </a:xfrm>
          <a:prstGeom prst="line">
            <a:avLst/>
          </a:prstGeom>
        </p:spPr>
        <p:style>
          <a:lnRef idx="2">
            <a:schemeClr val="dk1"/>
          </a:lnRef>
          <a:fillRef idx="0">
            <a:schemeClr val="dk1"/>
          </a:fillRef>
          <a:effectRef idx="1">
            <a:schemeClr val="dk1"/>
          </a:effectRef>
          <a:fontRef idx="minor">
            <a:schemeClr val="tx1"/>
          </a:fontRef>
        </p:style>
      </p:cxnSp>
      <p:sp>
        <p:nvSpPr>
          <p:cNvPr id="28" name="矩形 27"/>
          <p:cNvSpPr/>
          <p:nvPr/>
        </p:nvSpPr>
        <p:spPr>
          <a:xfrm>
            <a:off x="6403125" y="2149457"/>
            <a:ext cx="129192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p:nvPr/>
        </p:nvCxnSpPr>
        <p:spPr>
          <a:xfrm>
            <a:off x="6398847" y="2613555"/>
            <a:ext cx="1290463" cy="0"/>
          </a:xfrm>
          <a:prstGeom prst="line">
            <a:avLst/>
          </a:prstGeom>
        </p:spPr>
        <p:style>
          <a:lnRef idx="2">
            <a:schemeClr val="dk1"/>
          </a:lnRef>
          <a:fillRef idx="0">
            <a:schemeClr val="dk1"/>
          </a:fillRef>
          <a:effectRef idx="1">
            <a:schemeClr val="dk1"/>
          </a:effectRef>
          <a:fontRef idx="minor">
            <a:schemeClr val="tx1"/>
          </a:fontRef>
        </p:style>
      </p:cxnSp>
      <p:sp>
        <p:nvSpPr>
          <p:cNvPr id="30" name="矩形 29"/>
          <p:cNvSpPr/>
          <p:nvPr/>
        </p:nvSpPr>
        <p:spPr>
          <a:xfrm>
            <a:off x="7749520" y="2149457"/>
            <a:ext cx="171955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 name="直接连接符 30"/>
          <p:cNvCxnSpPr/>
          <p:nvPr/>
        </p:nvCxnSpPr>
        <p:spPr>
          <a:xfrm>
            <a:off x="7745483" y="2613555"/>
            <a:ext cx="1717606" cy="0"/>
          </a:xfrm>
          <a:prstGeom prst="line">
            <a:avLst/>
          </a:prstGeom>
        </p:spPr>
        <p:style>
          <a:lnRef idx="2">
            <a:schemeClr val="dk1"/>
          </a:lnRef>
          <a:fillRef idx="0">
            <a:schemeClr val="dk1"/>
          </a:fillRef>
          <a:effectRef idx="1">
            <a:schemeClr val="dk1"/>
          </a:effectRef>
          <a:fontRef idx="minor">
            <a:schemeClr val="tx1"/>
          </a:fontRef>
        </p:style>
      </p:cxnSp>
      <p:sp>
        <p:nvSpPr>
          <p:cNvPr id="32" name="矩形 31"/>
          <p:cNvSpPr/>
          <p:nvPr/>
        </p:nvSpPr>
        <p:spPr>
          <a:xfrm>
            <a:off x="2700764" y="3312591"/>
            <a:ext cx="213922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p:nvPr/>
        </p:nvCxnSpPr>
        <p:spPr>
          <a:xfrm>
            <a:off x="2696223" y="3776689"/>
            <a:ext cx="2136801" cy="0"/>
          </a:xfrm>
          <a:prstGeom prst="line">
            <a:avLst/>
          </a:prstGeom>
        </p:spPr>
        <p:style>
          <a:lnRef idx="2">
            <a:schemeClr val="dk1"/>
          </a:lnRef>
          <a:fillRef idx="0">
            <a:schemeClr val="dk1"/>
          </a:fillRef>
          <a:effectRef idx="1">
            <a:schemeClr val="dk1"/>
          </a:effectRef>
          <a:fontRef idx="minor">
            <a:schemeClr val="tx1"/>
          </a:fontRef>
        </p:style>
      </p:cxnSp>
      <p:sp>
        <p:nvSpPr>
          <p:cNvPr id="34" name="矩形 33"/>
          <p:cNvSpPr/>
          <p:nvPr/>
        </p:nvSpPr>
        <p:spPr>
          <a:xfrm>
            <a:off x="4932940" y="3313407"/>
            <a:ext cx="156322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p:cNvCxnSpPr/>
          <p:nvPr/>
        </p:nvCxnSpPr>
        <p:spPr>
          <a:xfrm>
            <a:off x="4928815" y="3777505"/>
            <a:ext cx="1561460" cy="0"/>
          </a:xfrm>
          <a:prstGeom prst="line">
            <a:avLst/>
          </a:prstGeom>
        </p:spPr>
        <p:style>
          <a:lnRef idx="2">
            <a:schemeClr val="dk1"/>
          </a:lnRef>
          <a:fillRef idx="0">
            <a:schemeClr val="dk1"/>
          </a:fillRef>
          <a:effectRef idx="1">
            <a:schemeClr val="dk1"/>
          </a:effectRef>
          <a:fontRef idx="minor">
            <a:schemeClr val="tx1"/>
          </a:fontRef>
        </p:style>
      </p:cxnSp>
      <p:sp>
        <p:nvSpPr>
          <p:cNvPr id="36" name="矩形 35"/>
          <p:cNvSpPr/>
          <p:nvPr/>
        </p:nvSpPr>
        <p:spPr>
          <a:xfrm>
            <a:off x="6572396" y="3311480"/>
            <a:ext cx="129192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6568118" y="3775578"/>
            <a:ext cx="1290463" cy="0"/>
          </a:xfrm>
          <a:prstGeom prst="line">
            <a:avLst/>
          </a:prstGeom>
        </p:spPr>
        <p:style>
          <a:lnRef idx="2">
            <a:schemeClr val="dk1"/>
          </a:lnRef>
          <a:fillRef idx="0">
            <a:schemeClr val="dk1"/>
          </a:fillRef>
          <a:effectRef idx="1">
            <a:schemeClr val="dk1"/>
          </a:effectRef>
          <a:fontRef idx="minor">
            <a:schemeClr val="tx1"/>
          </a:fontRef>
        </p:style>
      </p:cxnSp>
      <p:sp>
        <p:nvSpPr>
          <p:cNvPr id="38" name="矩形 37"/>
          <p:cNvSpPr/>
          <p:nvPr/>
        </p:nvSpPr>
        <p:spPr>
          <a:xfrm>
            <a:off x="7940453" y="3307113"/>
            <a:ext cx="138504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36328" y="3771211"/>
            <a:ext cx="1383481" cy="0"/>
          </a:xfrm>
          <a:prstGeom prst="line">
            <a:avLst/>
          </a:prstGeom>
        </p:spPr>
        <p:style>
          <a:lnRef idx="2">
            <a:schemeClr val="dk1"/>
          </a:lnRef>
          <a:fillRef idx="0">
            <a:schemeClr val="dk1"/>
          </a:fillRef>
          <a:effectRef idx="1">
            <a:schemeClr val="dk1"/>
          </a:effectRef>
          <a:fontRef idx="minor">
            <a:schemeClr val="tx1"/>
          </a:fontRef>
        </p:style>
      </p:cxnSp>
      <p:sp>
        <p:nvSpPr>
          <p:cNvPr id="40" name="矩形 39"/>
          <p:cNvSpPr/>
          <p:nvPr/>
        </p:nvSpPr>
        <p:spPr>
          <a:xfrm>
            <a:off x="4685195" y="5020569"/>
            <a:ext cx="129192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4680917" y="5484667"/>
            <a:ext cx="1290463" cy="0"/>
          </a:xfrm>
          <a:prstGeom prst="line">
            <a:avLst/>
          </a:prstGeom>
        </p:spPr>
        <p:style>
          <a:lnRef idx="2">
            <a:schemeClr val="dk1"/>
          </a:lnRef>
          <a:fillRef idx="0">
            <a:schemeClr val="dk1"/>
          </a:fillRef>
          <a:effectRef idx="1">
            <a:schemeClr val="dk1"/>
          </a:effectRef>
          <a:fontRef idx="minor">
            <a:schemeClr val="tx1"/>
          </a:fontRef>
        </p:style>
      </p:cxnSp>
      <p:sp>
        <p:nvSpPr>
          <p:cNvPr id="42" name="矩形 41"/>
          <p:cNvSpPr/>
          <p:nvPr/>
        </p:nvSpPr>
        <p:spPr>
          <a:xfrm>
            <a:off x="6069065" y="5019458"/>
            <a:ext cx="156322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p:cNvCxnSpPr/>
          <p:nvPr/>
        </p:nvCxnSpPr>
        <p:spPr>
          <a:xfrm>
            <a:off x="6064940" y="5483556"/>
            <a:ext cx="156146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886641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24"/>
                                        </p:tgtEl>
                                      </p:cBhvr>
                                    </p:animEffect>
                                    <p:set>
                                      <p:cBhvr>
                                        <p:cTn id="7" dur="1" fill="hold">
                                          <p:stCondLst>
                                            <p:cond delay="499"/>
                                          </p:stCondLst>
                                        </p:cTn>
                                        <p:tgtEl>
                                          <p:spTgt spid="24"/>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26"/>
                                        </p:tgtEl>
                                      </p:cBhvr>
                                    </p:animEffect>
                                    <p:set>
                                      <p:cBhvr>
                                        <p:cTn id="10" dur="1" fill="hold">
                                          <p:stCondLst>
                                            <p:cond delay="499"/>
                                          </p:stCondLst>
                                        </p:cTn>
                                        <p:tgtEl>
                                          <p:spTgt spid="2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4" presetClass="exit" presetSubtype="10" fill="hold" grpId="0" nodeType="clickEffect">
                                  <p:stCondLst>
                                    <p:cond delay="0"/>
                                  </p:stCondLst>
                                  <p:childTnLst>
                                    <p:animEffect transition="out" filter="randombar(horizontal)">
                                      <p:cBhvr>
                                        <p:cTn id="14" dur="500"/>
                                        <p:tgtEl>
                                          <p:spTgt spid="28"/>
                                        </p:tgtEl>
                                      </p:cBhvr>
                                    </p:animEffect>
                                    <p:set>
                                      <p:cBhvr>
                                        <p:cTn id="15" dur="1" fill="hold">
                                          <p:stCondLst>
                                            <p:cond delay="499"/>
                                          </p:stCondLst>
                                        </p:cTn>
                                        <p:tgtEl>
                                          <p:spTgt spid="28"/>
                                        </p:tgtEl>
                                        <p:attrNameLst>
                                          <p:attrName>style.visibility</p:attrName>
                                        </p:attrNameLst>
                                      </p:cBhvr>
                                      <p:to>
                                        <p:strVal val="hidden"/>
                                      </p:to>
                                    </p:set>
                                  </p:childTnLst>
                                </p:cTn>
                              </p:par>
                              <p:par>
                                <p:cTn id="16" presetID="14" presetClass="exit" presetSubtype="10" fill="hold" grpId="0" nodeType="withEffect">
                                  <p:stCondLst>
                                    <p:cond delay="0"/>
                                  </p:stCondLst>
                                  <p:childTnLst>
                                    <p:animEffect transition="out" filter="randombar(horizontal)">
                                      <p:cBhvr>
                                        <p:cTn id="17" dur="500"/>
                                        <p:tgtEl>
                                          <p:spTgt spid="30"/>
                                        </p:tgtEl>
                                      </p:cBhvr>
                                    </p:animEffect>
                                    <p:set>
                                      <p:cBhvr>
                                        <p:cTn id="18" dur="1" fill="hold">
                                          <p:stCondLst>
                                            <p:cond delay="499"/>
                                          </p:stCondLst>
                                        </p:cTn>
                                        <p:tgtEl>
                                          <p:spTgt spid="3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4" presetClass="exit" presetSubtype="10" fill="hold" grpId="0" nodeType="clickEffect">
                                  <p:stCondLst>
                                    <p:cond delay="0"/>
                                  </p:stCondLst>
                                  <p:childTnLst>
                                    <p:animEffect transition="out" filter="randombar(horizontal)">
                                      <p:cBhvr>
                                        <p:cTn id="22" dur="500"/>
                                        <p:tgtEl>
                                          <p:spTgt spid="32"/>
                                        </p:tgtEl>
                                      </p:cBhvr>
                                    </p:animEffect>
                                    <p:set>
                                      <p:cBhvr>
                                        <p:cTn id="23" dur="1" fill="hold">
                                          <p:stCondLst>
                                            <p:cond delay="499"/>
                                          </p:stCondLst>
                                        </p:cTn>
                                        <p:tgtEl>
                                          <p:spTgt spid="32"/>
                                        </p:tgtEl>
                                        <p:attrNameLst>
                                          <p:attrName>style.visibility</p:attrName>
                                        </p:attrNameLst>
                                      </p:cBhvr>
                                      <p:to>
                                        <p:strVal val="hidden"/>
                                      </p:to>
                                    </p:set>
                                  </p:childTnLst>
                                </p:cTn>
                              </p:par>
                              <p:par>
                                <p:cTn id="24" presetID="14" presetClass="exit" presetSubtype="10" fill="hold" grpId="0" nodeType="withEffect">
                                  <p:stCondLst>
                                    <p:cond delay="0"/>
                                  </p:stCondLst>
                                  <p:childTnLst>
                                    <p:animEffect transition="out" filter="randombar(horizontal)">
                                      <p:cBhvr>
                                        <p:cTn id="25" dur="500"/>
                                        <p:tgtEl>
                                          <p:spTgt spid="34"/>
                                        </p:tgtEl>
                                      </p:cBhvr>
                                    </p:animEffect>
                                    <p:set>
                                      <p:cBhvr>
                                        <p:cTn id="26" dur="1" fill="hold">
                                          <p:stCondLst>
                                            <p:cond delay="499"/>
                                          </p:stCondLst>
                                        </p:cTn>
                                        <p:tgtEl>
                                          <p:spTgt spid="34"/>
                                        </p:tgtEl>
                                        <p:attrNameLst>
                                          <p:attrName>style.visibility</p:attrName>
                                        </p:attrNameLst>
                                      </p:cBhvr>
                                      <p:to>
                                        <p:strVal val="hidden"/>
                                      </p:to>
                                    </p:set>
                                  </p:childTnLst>
                                </p:cTn>
                              </p:par>
                              <p:par>
                                <p:cTn id="27" presetID="14" presetClass="exit" presetSubtype="10" fill="hold" grpId="0" nodeType="withEffect">
                                  <p:stCondLst>
                                    <p:cond delay="0"/>
                                  </p:stCondLst>
                                  <p:childTnLst>
                                    <p:animEffect transition="out" filter="randombar(horizontal)">
                                      <p:cBhvr>
                                        <p:cTn id="28" dur="500"/>
                                        <p:tgtEl>
                                          <p:spTgt spid="36"/>
                                        </p:tgtEl>
                                      </p:cBhvr>
                                    </p:animEffect>
                                    <p:set>
                                      <p:cBhvr>
                                        <p:cTn id="29" dur="1" fill="hold">
                                          <p:stCondLst>
                                            <p:cond delay="499"/>
                                          </p:stCondLst>
                                        </p:cTn>
                                        <p:tgtEl>
                                          <p:spTgt spid="36"/>
                                        </p:tgtEl>
                                        <p:attrNameLst>
                                          <p:attrName>style.visibility</p:attrName>
                                        </p:attrNameLst>
                                      </p:cBhvr>
                                      <p:to>
                                        <p:strVal val="hidden"/>
                                      </p:to>
                                    </p:set>
                                  </p:childTnLst>
                                </p:cTn>
                              </p:par>
                              <p:par>
                                <p:cTn id="30" presetID="14" presetClass="exit" presetSubtype="10" fill="hold" grpId="0" nodeType="withEffect">
                                  <p:stCondLst>
                                    <p:cond delay="0"/>
                                  </p:stCondLst>
                                  <p:childTnLst>
                                    <p:animEffect transition="out" filter="randombar(horizontal)">
                                      <p:cBhvr>
                                        <p:cTn id="31" dur="500"/>
                                        <p:tgtEl>
                                          <p:spTgt spid="38"/>
                                        </p:tgtEl>
                                      </p:cBhvr>
                                    </p:animEffect>
                                    <p:set>
                                      <p:cBhvr>
                                        <p:cTn id="32" dur="1" fill="hold">
                                          <p:stCondLst>
                                            <p:cond delay="499"/>
                                          </p:stCondLst>
                                        </p:cTn>
                                        <p:tgtEl>
                                          <p:spTgt spid="38"/>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4" presetClass="exit" presetSubtype="10" fill="hold" grpId="0" nodeType="clickEffect">
                                  <p:stCondLst>
                                    <p:cond delay="0"/>
                                  </p:stCondLst>
                                  <p:childTnLst>
                                    <p:animEffect transition="out" filter="randombar(horizontal)">
                                      <p:cBhvr>
                                        <p:cTn id="36" dur="500"/>
                                        <p:tgtEl>
                                          <p:spTgt spid="40"/>
                                        </p:tgtEl>
                                      </p:cBhvr>
                                    </p:animEffect>
                                    <p:set>
                                      <p:cBhvr>
                                        <p:cTn id="37" dur="1" fill="hold">
                                          <p:stCondLst>
                                            <p:cond delay="499"/>
                                          </p:stCondLst>
                                        </p:cTn>
                                        <p:tgtEl>
                                          <p:spTgt spid="40"/>
                                        </p:tgtEl>
                                        <p:attrNameLst>
                                          <p:attrName>style.visibility</p:attrName>
                                        </p:attrNameLst>
                                      </p:cBhvr>
                                      <p:to>
                                        <p:strVal val="hidden"/>
                                      </p:to>
                                    </p:set>
                                  </p:childTnLst>
                                </p:cTn>
                              </p:par>
                              <p:par>
                                <p:cTn id="38" presetID="14" presetClass="exit" presetSubtype="10" fill="hold" grpId="0" nodeType="withEffect">
                                  <p:stCondLst>
                                    <p:cond delay="0"/>
                                  </p:stCondLst>
                                  <p:childTnLst>
                                    <p:animEffect transition="out" filter="randombar(horizontal)">
                                      <p:cBhvr>
                                        <p:cTn id="39" dur="500"/>
                                        <p:tgtEl>
                                          <p:spTgt spid="42"/>
                                        </p:tgtEl>
                                      </p:cBhvr>
                                    </p:animEffect>
                                    <p:set>
                                      <p:cBhvr>
                                        <p:cTn id="40" dur="1" fill="hold">
                                          <p:stCondLst>
                                            <p:cond delay="499"/>
                                          </p:stCondLst>
                                        </p:cTn>
                                        <p:tgtEl>
                                          <p:spTgt spid="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8" grpId="0" animBg="1"/>
      <p:bldP spid="30" grpId="0" animBg="1"/>
      <p:bldP spid="32" grpId="0" animBg="1"/>
      <p:bldP spid="34" grpId="0" animBg="1"/>
      <p:bldP spid="36" grpId="0" animBg="1"/>
      <p:bldP spid="38" grpId="0" animBg="1"/>
      <p:bldP spid="40" grpId="0" animBg="1"/>
      <p:bldP spid="4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03783"/>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The most powerful earthquake in the past 40 years caused a tsunami that crashed into coastlines across Asia </a:t>
            </a:r>
            <a:r>
              <a:rPr lang="en-US" altLang="zh-CN" dirty="0" err="1">
                <a:solidFill>
                  <a:srgbClr val="000000"/>
                </a:solidFill>
                <a:ea typeface="宋体" panose="02010600030101010101" pitchFamily="2" charset="-122"/>
                <a:cs typeface="Times New Roman" panose="02020603050405020304" pitchFamily="18" charset="0"/>
              </a:rPr>
              <a:t>yesterday,killing</a:t>
            </a:r>
            <a:r>
              <a:rPr lang="en-US" altLang="zh-CN" dirty="0">
                <a:solidFill>
                  <a:srgbClr val="000000"/>
                </a:solidFill>
                <a:ea typeface="宋体" panose="02010600030101010101" pitchFamily="2" charset="-122"/>
                <a:cs typeface="Times New Roman" panose="02020603050405020304" pitchFamily="18" charset="0"/>
              </a:rPr>
              <a:t> more than 6,500 people in Indonesia</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India,Thailand,Malaysia,and</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least four other countries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page 54)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昨日</a:t>
            </a:r>
            <a:r>
              <a:rPr lang="en-US" altLang="zh-CN" dirty="0">
                <a:solidFill>
                  <a:srgbClr val="000000"/>
                </a:solidFill>
                <a:ea typeface="宋体" panose="02010600030101010101" pitchFamily="2" charset="-122"/>
                <a:cs typeface="Times New Roman" panose="02020603050405020304" pitchFamily="18" charset="0"/>
              </a:rPr>
              <a:t>,40</a:t>
            </a:r>
            <a:r>
              <a:rPr lang="zh-CN" altLang="zh-CN" dirty="0">
                <a:solidFill>
                  <a:srgbClr val="000000"/>
                </a:solidFill>
                <a:ea typeface="宋体" panose="02010600030101010101" pitchFamily="2" charset="-122"/>
                <a:cs typeface="Times New Roman" panose="02020603050405020304" pitchFamily="18" charset="0"/>
              </a:rPr>
              <a:t>年来最为强烈的地震引发海啸</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重创亚洲沿海地带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造成印度尼西亚、印度、泰国、马来西亚和至少其他四个国家的</a:t>
            </a:r>
            <a:r>
              <a:rPr lang="en-US" altLang="zh-CN" dirty="0">
                <a:solidFill>
                  <a:srgbClr val="000000"/>
                </a:solidFill>
                <a:ea typeface="宋体" panose="02010600030101010101" pitchFamily="2" charset="-122"/>
                <a:cs typeface="Times New Roman" panose="02020603050405020304" pitchFamily="18" charset="0"/>
              </a:rPr>
              <a:t>6,500</a:t>
            </a:r>
            <a:r>
              <a:rPr lang="zh-CN" altLang="zh-CN" dirty="0">
                <a:solidFill>
                  <a:srgbClr val="000000"/>
                </a:solidFill>
                <a:ea typeface="宋体" panose="02010600030101010101" pitchFamily="2" charset="-122"/>
                <a:cs typeface="Times New Roman" panose="02020603050405020304" pitchFamily="18" charset="0"/>
              </a:rPr>
              <a:t>多人死亡。</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966497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735001"/>
            <a:ext cx="10807700" cy="1865126"/>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crash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a:solidFill>
                  <a:srgbClr val="000000"/>
                </a:solidFill>
                <a:ea typeface="宋体" panose="02010600030101010101" pitchFamily="2" charset="-122"/>
                <a:cs typeface="Times New Roman" panose="02020603050405020304" pitchFamily="18" charset="0"/>
              </a:rPr>
              <a:t>vi.</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碰撞</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撞击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撞车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碰撞</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crash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into</a:t>
            </a:r>
            <a:r>
              <a:rPr lang="zh-CN" altLang="zh-CN" dirty="0">
                <a:solidFill>
                  <a:srgbClr val="000000"/>
                </a:solidFill>
                <a:ea typeface="楷体" panose="02010609060101010101" pitchFamily="49" charset="-122"/>
                <a:cs typeface="Times New Roman" panose="02020603050405020304" pitchFamily="18" charset="0"/>
              </a:rPr>
              <a:t>撞上</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plane/car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crash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飞机坠毁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汽车</a:t>
            </a:r>
            <a:r>
              <a:rPr lang="zh-CN" altLang="zh-CN" dirty="0" smtClean="0">
                <a:solidFill>
                  <a:srgbClr val="000000"/>
                </a:solidFill>
                <a:ea typeface="楷体" panose="02010609060101010101" pitchFamily="49" charset="-122"/>
                <a:cs typeface="Times New Roman" panose="02020603050405020304" pitchFamily="18" charset="0"/>
              </a:rPr>
              <a:t>撞车</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573684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07839"/>
            <a:ext cx="10807700" cy="304698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(1)He crashed his car into a wall.</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他的汽车撞到了墙上。</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 lot of passengers were injured in the train crash.</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许多旅客在火车撞车事故中受伤。</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2570518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468060"/>
            <a:ext cx="10807700" cy="4819781"/>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1)After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crashing</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rPr>
              <a:t>(crash) </a:t>
            </a:r>
            <a:r>
              <a:rPr lang="en-US" altLang="zh-CN" dirty="0" smtClean="0">
                <a:solidFill>
                  <a:srgbClr val="000000"/>
                </a:solidFill>
                <a:ea typeface="宋体" panose="02010600030101010101" pitchFamily="2" charset="-122"/>
                <a:cs typeface="Times New Roman" panose="02020603050405020304" pitchFamily="18" charset="0"/>
              </a:rPr>
              <a:t>into </a:t>
            </a:r>
            <a:r>
              <a:rPr lang="en-US" altLang="zh-CN" dirty="0">
                <a:solidFill>
                  <a:srgbClr val="000000"/>
                </a:solidFill>
                <a:ea typeface="宋体" panose="02010600030101010101" pitchFamily="2" charset="-122"/>
                <a:cs typeface="Times New Roman" panose="02020603050405020304" pitchFamily="18" charset="0"/>
              </a:rPr>
              <a:t>a big </a:t>
            </a:r>
            <a:r>
              <a:rPr lang="en-US" altLang="zh-CN" dirty="0" err="1">
                <a:solidFill>
                  <a:srgbClr val="000000"/>
                </a:solidFill>
                <a:ea typeface="宋体" panose="02010600030101010101" pitchFamily="2" charset="-122"/>
                <a:cs typeface="Times New Roman" panose="02020603050405020304" pitchFamily="18" charset="0"/>
              </a:rPr>
              <a:t>stone,the</a:t>
            </a:r>
            <a:r>
              <a:rPr lang="en-US" altLang="zh-CN" dirty="0">
                <a:solidFill>
                  <a:srgbClr val="000000"/>
                </a:solidFill>
                <a:ea typeface="宋体" panose="02010600030101010101" pitchFamily="2" charset="-122"/>
                <a:cs typeface="Times New Roman" panose="02020603050405020304" pitchFamily="18" charset="0"/>
              </a:rPr>
              <a:t> car caught fire.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computer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crashed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rPr>
              <a:t> (crash)</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which made me stop my work.</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(3)The branch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crashed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crash) down on my car last night.</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
        <p:nvSpPr>
          <p:cNvPr id="4" name="矩形 3"/>
          <p:cNvSpPr/>
          <p:nvPr/>
        </p:nvSpPr>
        <p:spPr>
          <a:xfrm>
            <a:off x="2266875" y="1744994"/>
            <a:ext cx="217980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2262759" y="2209092"/>
            <a:ext cx="2177333"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3821050" y="2844324"/>
            <a:ext cx="198163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3816821" y="3308422"/>
            <a:ext cx="1979394" cy="0"/>
          </a:xfrm>
          <a:prstGeom prst="line">
            <a:avLst/>
          </a:prstGeom>
        </p:spPr>
        <p:style>
          <a:lnRef idx="2">
            <a:schemeClr val="dk1"/>
          </a:lnRef>
          <a:fillRef idx="0">
            <a:schemeClr val="dk1"/>
          </a:fillRef>
          <a:effectRef idx="1">
            <a:schemeClr val="dk1"/>
          </a:effectRef>
          <a:fontRef idx="minor">
            <a:schemeClr val="tx1"/>
          </a:fontRef>
        </p:style>
      </p:cxnSp>
      <p:sp>
        <p:nvSpPr>
          <p:cNvPr id="14" name="矩形 13"/>
          <p:cNvSpPr/>
          <p:nvPr/>
        </p:nvSpPr>
        <p:spPr>
          <a:xfrm>
            <a:off x="3303715" y="4065526"/>
            <a:ext cx="217980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3299599" y="4529624"/>
            <a:ext cx="2177333"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6440384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14"/>
                                        </p:tgtEl>
                                      </p:cBhvr>
                                    </p:animEffect>
                                    <p:set>
                                      <p:cBhvr>
                                        <p:cTn id="17"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18349"/>
            <a:ext cx="10807700" cy="3598999"/>
          </a:xfrm>
          <a:prstGeom prst="rect">
            <a:avLst/>
          </a:prstGeom>
        </p:spPr>
        <p:txBody>
          <a:bodyPr>
            <a:spAutoFit/>
          </a:bodyPr>
          <a:lstStyle/>
          <a:p>
            <a:pPr indent="266700">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白色的小轿车速度太快了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撞上了一辆红色的车。</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The white car was going too fast and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smtClean="0">
                <a:uFill>
                  <a:solidFill>
                    <a:srgbClr val="000000"/>
                  </a:solidFill>
                </a:uFill>
                <a:ea typeface="宋体" panose="02010600030101010101" pitchFamily="2" charset="-122"/>
                <a:cs typeface="Times New Roman" panose="02020603050405020304" pitchFamily="18" charset="0"/>
              </a:rPr>
              <a:t>crashed      </a:t>
            </a:r>
            <a:r>
              <a:rPr lang="en-US" altLang="zh-CN" dirty="0">
                <a:uFill>
                  <a:solidFill>
                    <a:srgbClr val="000000"/>
                  </a:solidFill>
                </a:uFill>
                <a:ea typeface="宋体" panose="02010600030101010101" pitchFamily="2" charset="-122"/>
                <a:cs typeface="Times New Roman" panose="02020603050405020304" pitchFamily="18" charset="0"/>
              </a:rPr>
              <a:t>into</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 red car.</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ea typeface="宋体" panose="02010600030101010101" pitchFamily="2" charset="-122"/>
                <a:cs typeface="Times New Roman" panose="02020603050405020304" pitchFamily="18" charset="0"/>
              </a:rPr>
              <a:t>他死于一场空难。</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He died of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a </a:t>
            </a:r>
            <a:r>
              <a:rPr lang="en-US" altLang="zh-CN" dirty="0" smtClean="0">
                <a:uFill>
                  <a:solidFill>
                    <a:srgbClr val="000000"/>
                  </a:solidFill>
                </a:uFill>
                <a:ea typeface="宋体" panose="02010600030101010101" pitchFamily="2" charset="-122"/>
                <a:cs typeface="Times New Roman" panose="02020603050405020304" pitchFamily="18" charset="0"/>
              </a:rPr>
              <a:t>          plane           </a:t>
            </a:r>
            <a:r>
              <a:rPr lang="en-US" altLang="zh-CN" dirty="0">
                <a:uFill>
                  <a:solidFill>
                    <a:srgbClr val="000000"/>
                  </a:solidFill>
                </a:uFill>
                <a:ea typeface="宋体" panose="02010600030101010101" pitchFamily="2" charset="-122"/>
                <a:cs typeface="Times New Roman" panose="02020603050405020304" pitchFamily="18" charset="0"/>
              </a:rPr>
              <a:t>crash</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11" name="矩形 10"/>
          <p:cNvSpPr/>
          <p:nvPr/>
        </p:nvSpPr>
        <p:spPr>
          <a:xfrm>
            <a:off x="7133418" y="2242485"/>
            <a:ext cx="198163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7129189" y="2706583"/>
            <a:ext cx="1979394" cy="0"/>
          </a:xfrm>
          <a:prstGeom prst="line">
            <a:avLst/>
          </a:prstGeom>
        </p:spPr>
        <p:style>
          <a:lnRef idx="2">
            <a:schemeClr val="dk1"/>
          </a:lnRef>
          <a:fillRef idx="0">
            <a:schemeClr val="dk1"/>
          </a:fillRef>
          <a:effectRef idx="1">
            <a:schemeClr val="dk1"/>
          </a:effectRef>
          <a:fontRef idx="minor">
            <a:schemeClr val="tx1"/>
          </a:fontRef>
        </p:style>
      </p:cxnSp>
      <p:sp>
        <p:nvSpPr>
          <p:cNvPr id="13" name="矩形 12"/>
          <p:cNvSpPr/>
          <p:nvPr/>
        </p:nvSpPr>
        <p:spPr>
          <a:xfrm>
            <a:off x="9211335" y="2242485"/>
            <a:ext cx="1637715"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9206911" y="2706583"/>
            <a:ext cx="1635863" cy="0"/>
          </a:xfrm>
          <a:prstGeom prst="line">
            <a:avLst/>
          </a:prstGeom>
        </p:spPr>
        <p:style>
          <a:lnRef idx="2">
            <a:schemeClr val="dk1"/>
          </a:lnRef>
          <a:fillRef idx="0">
            <a:schemeClr val="dk1"/>
          </a:fillRef>
          <a:effectRef idx="1">
            <a:schemeClr val="dk1"/>
          </a:effectRef>
          <a:fontRef idx="minor">
            <a:schemeClr val="tx1"/>
          </a:fontRef>
        </p:style>
      </p:cxnSp>
      <p:sp>
        <p:nvSpPr>
          <p:cNvPr id="17" name="矩形 16"/>
          <p:cNvSpPr/>
          <p:nvPr/>
        </p:nvSpPr>
        <p:spPr>
          <a:xfrm>
            <a:off x="2669117" y="4042685"/>
            <a:ext cx="1637715"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2664693" y="4506783"/>
            <a:ext cx="1635863" cy="0"/>
          </a:xfrm>
          <a:prstGeom prst="line">
            <a:avLst/>
          </a:prstGeom>
        </p:spPr>
        <p:style>
          <a:lnRef idx="2">
            <a:schemeClr val="dk1"/>
          </a:lnRef>
          <a:fillRef idx="0">
            <a:schemeClr val="dk1"/>
          </a:fillRef>
          <a:effectRef idx="1">
            <a:schemeClr val="dk1"/>
          </a:effectRef>
          <a:fontRef idx="minor">
            <a:schemeClr val="tx1"/>
          </a:fontRef>
        </p:style>
      </p:cxnSp>
      <p:sp>
        <p:nvSpPr>
          <p:cNvPr id="19" name="矩形 18"/>
          <p:cNvSpPr/>
          <p:nvPr/>
        </p:nvSpPr>
        <p:spPr>
          <a:xfrm>
            <a:off x="4407152" y="4042685"/>
            <a:ext cx="198163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4402923" y="4506783"/>
            <a:ext cx="1979394" cy="0"/>
          </a:xfrm>
          <a:prstGeom prst="line">
            <a:avLst/>
          </a:prstGeom>
        </p:spPr>
        <p:style>
          <a:lnRef idx="2">
            <a:schemeClr val="dk1"/>
          </a:lnRef>
          <a:fillRef idx="0">
            <a:schemeClr val="dk1"/>
          </a:fillRef>
          <a:effectRef idx="1">
            <a:schemeClr val="dk1"/>
          </a:effectRef>
          <a:fontRef idx="minor">
            <a:schemeClr val="tx1"/>
          </a:fontRef>
        </p:style>
      </p:cxnSp>
      <p:sp>
        <p:nvSpPr>
          <p:cNvPr id="21" name="矩形 20"/>
          <p:cNvSpPr/>
          <p:nvPr/>
        </p:nvSpPr>
        <p:spPr>
          <a:xfrm>
            <a:off x="6464717" y="4042685"/>
            <a:ext cx="198163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a:off x="6460488" y="4506783"/>
            <a:ext cx="1979394"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0370248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13"/>
                                        </p:tgtEl>
                                      </p:cBhvr>
                                    </p:animEffect>
                                    <p:set>
                                      <p:cBhvr>
                                        <p:cTn id="10" dur="1" fill="hold">
                                          <p:stCondLst>
                                            <p:cond delay="499"/>
                                          </p:stCondLst>
                                        </p:cTn>
                                        <p:tgtEl>
                                          <p:spTgt spid="1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4" presetClass="exit" presetSubtype="10" fill="hold" grpId="0" nodeType="clickEffect">
                                  <p:stCondLst>
                                    <p:cond delay="0"/>
                                  </p:stCondLst>
                                  <p:childTnLst>
                                    <p:animEffect transition="out" filter="randombar(horizontal)">
                                      <p:cBhvr>
                                        <p:cTn id="14" dur="500"/>
                                        <p:tgtEl>
                                          <p:spTgt spid="17"/>
                                        </p:tgtEl>
                                      </p:cBhvr>
                                    </p:animEffect>
                                    <p:set>
                                      <p:cBhvr>
                                        <p:cTn id="15" dur="1" fill="hold">
                                          <p:stCondLst>
                                            <p:cond delay="499"/>
                                          </p:stCondLst>
                                        </p:cTn>
                                        <p:tgtEl>
                                          <p:spTgt spid="17"/>
                                        </p:tgtEl>
                                        <p:attrNameLst>
                                          <p:attrName>style.visibility</p:attrName>
                                        </p:attrNameLst>
                                      </p:cBhvr>
                                      <p:to>
                                        <p:strVal val="hidden"/>
                                      </p:to>
                                    </p:set>
                                  </p:childTnLst>
                                </p:cTn>
                              </p:par>
                              <p:par>
                                <p:cTn id="16" presetID="14" presetClass="exit" presetSubtype="10" fill="hold" grpId="0" nodeType="withEffect">
                                  <p:stCondLst>
                                    <p:cond delay="0"/>
                                  </p:stCondLst>
                                  <p:childTnLst>
                                    <p:animEffect transition="out" filter="randombar(horizontal)">
                                      <p:cBhvr>
                                        <p:cTn id="17" dur="500"/>
                                        <p:tgtEl>
                                          <p:spTgt spid="19"/>
                                        </p:tgtEl>
                                      </p:cBhvr>
                                    </p:animEffect>
                                    <p:set>
                                      <p:cBhvr>
                                        <p:cTn id="18" dur="1" fill="hold">
                                          <p:stCondLst>
                                            <p:cond delay="499"/>
                                          </p:stCondLst>
                                        </p:cTn>
                                        <p:tgtEl>
                                          <p:spTgt spid="19"/>
                                        </p:tgtEl>
                                        <p:attrNameLst>
                                          <p:attrName>style.visibility</p:attrName>
                                        </p:attrNameLst>
                                      </p:cBhvr>
                                      <p:to>
                                        <p:strVal val="hidden"/>
                                      </p:to>
                                    </p:set>
                                  </p:childTnLst>
                                </p:cTn>
                              </p:par>
                              <p:par>
                                <p:cTn id="19" presetID="14" presetClass="exit" presetSubtype="10" fill="hold" grpId="0" nodeType="withEffect">
                                  <p:stCondLst>
                                    <p:cond delay="0"/>
                                  </p:stCondLst>
                                  <p:childTnLst>
                                    <p:animEffect transition="out" filter="randombar(horizontal)">
                                      <p:cBhvr>
                                        <p:cTn id="20" dur="500"/>
                                        <p:tgtEl>
                                          <p:spTgt spid="21"/>
                                        </p:tgtEl>
                                      </p:cBhvr>
                                    </p:animEffect>
                                    <p:set>
                                      <p:cBhvr>
                                        <p:cTn id="21"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7" grpId="0" animBg="1"/>
      <p:bldP spid="19" grpId="0" animBg="1"/>
      <p:bldP spid="21"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75791"/>
            <a:ext cx="10807700" cy="4228850"/>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The undersea quake struck around 7:00 </a:t>
            </a:r>
            <a:r>
              <a:rPr lang="en-US" altLang="zh-CN" dirty="0" err="1">
                <a:solidFill>
                  <a:srgbClr val="000000"/>
                </a:solidFill>
                <a:ea typeface="宋体" panose="02010600030101010101" pitchFamily="2" charset="-122"/>
                <a:cs typeface="Times New Roman" panose="02020603050405020304" pitchFamily="18" charset="0"/>
              </a:rPr>
              <a:t>a.m.,Sunday</a:t>
            </a:r>
            <a:r>
              <a:rPr lang="en-US" altLang="zh-CN" dirty="0">
                <a:solidFill>
                  <a:srgbClr val="000000"/>
                </a:solidFill>
                <a:ea typeface="宋体" panose="02010600030101010101" pitchFamily="2" charset="-122"/>
                <a:cs typeface="Times New Roman" panose="02020603050405020304" pitchFamily="18" charset="0"/>
              </a:rPr>
              <a:t> off the west coast of </a:t>
            </a:r>
            <a:r>
              <a:rPr lang="en-US" altLang="zh-CN" dirty="0" smtClean="0">
                <a:solidFill>
                  <a:srgbClr val="000000"/>
                </a:solidFill>
                <a:ea typeface="宋体" panose="02010600030101010101" pitchFamily="2" charset="-122"/>
                <a:cs typeface="Times New Roman" panose="02020603050405020304" pitchFamily="18" charset="0"/>
              </a:rPr>
              <a:t>Indonesia</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Sumatra Island.(page 54)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这次海底地震于周日上午</a:t>
            </a:r>
            <a:r>
              <a:rPr lang="en-US" altLang="zh-CN" dirty="0">
                <a:solidFill>
                  <a:srgbClr val="000000"/>
                </a:solidFill>
                <a:ea typeface="宋体" panose="02010600030101010101" pitchFamily="2" charset="-122"/>
                <a:cs typeface="Times New Roman" panose="02020603050405020304" pitchFamily="18" charset="0"/>
              </a:rPr>
              <a:t>7:00</a:t>
            </a:r>
            <a:r>
              <a:rPr lang="zh-CN" altLang="zh-CN" dirty="0">
                <a:solidFill>
                  <a:srgbClr val="000000"/>
                </a:solidFill>
                <a:ea typeface="宋体" panose="02010600030101010101" pitchFamily="2" charset="-122"/>
                <a:cs typeface="Times New Roman" panose="02020603050405020304" pitchFamily="18" charset="0"/>
              </a:rPr>
              <a:t>许发生在印度尼西亚苏门答腊岛西岸附近的海域。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strike </a:t>
            </a:r>
            <a:r>
              <a:rPr lang="en-US" altLang="zh-CN" i="1" dirty="0">
                <a:solidFill>
                  <a:srgbClr val="000000"/>
                </a:solidFill>
                <a:ea typeface="宋体" panose="02010600030101010101" pitchFamily="2" charset="-122"/>
                <a:cs typeface="Times New Roman" panose="02020603050405020304" pitchFamily="18" charset="0"/>
              </a:rPr>
              <a:t>vi.</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struck,struck</a:t>
            </a:r>
            <a:r>
              <a:rPr lang="en-US" altLang="zh-CN" dirty="0">
                <a:solidFill>
                  <a:srgbClr val="000000"/>
                </a:solidFill>
                <a:ea typeface="宋体" panose="02010600030101010101" pitchFamily="2" charset="-122"/>
                <a:cs typeface="Times New Roman" panose="02020603050405020304" pitchFamily="18" charset="0"/>
              </a:rPr>
              <a:t>/stricken)</a:t>
            </a:r>
            <a:r>
              <a:rPr lang="zh-CN" altLang="zh-CN" dirty="0">
                <a:solidFill>
                  <a:srgbClr val="000000"/>
                </a:solidFill>
                <a:ea typeface="宋体" panose="02010600030101010101" pitchFamily="2" charset="-122"/>
                <a:cs typeface="Times New Roman" panose="02020603050405020304" pitchFamily="18" charset="0"/>
              </a:rPr>
              <a:t>侵袭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突击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时钟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报时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划</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火柴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罢工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突然想到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罢工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罢课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袭击</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5124152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562694"/>
            <a:ext cx="10807700" cy="476322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重点单词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1.pipe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管子</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管道</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2.emergency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突发事件</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紧急情况</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aid</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援助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帮助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救援物资　</a:t>
            </a:r>
            <a:r>
              <a:rPr lang="en-US" altLang="zh-CN" i="1" dirty="0">
                <a:solidFill>
                  <a:srgbClr val="000000"/>
                </a:solidFill>
                <a:ea typeface="宋体" panose="02010600030101010101" pitchFamily="2" charset="-122"/>
                <a:cs typeface="Times New Roman" panose="02020603050405020304" pitchFamily="18" charset="0"/>
              </a:rPr>
              <a:t>vi.</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帮助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援助</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crash</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err="1">
                <a:solidFill>
                  <a:srgbClr val="000000"/>
                </a:solidFill>
                <a:latin typeface="NEU-BZ-S92"/>
                <a:ea typeface="Times New Roman" panose="02020603050405020304" pitchFamily="18" charset="0"/>
                <a:cs typeface="Times New Roman" panose="02020603050405020304" pitchFamily="18" charset="0"/>
              </a:rPr>
              <a:t>vt</a:t>
            </a:r>
            <a:r>
              <a:rPr lang="en-US" altLang="zh-CN" i="1" dirty="0" err="1">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碰撞</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撞击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撞车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碰撞</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sweep</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err="1">
                <a:solidFill>
                  <a:srgbClr val="000000"/>
                </a:solidFill>
                <a:latin typeface="NEU-BZ-S92"/>
                <a:ea typeface="Times New Roman" panose="02020603050405020304" pitchFamily="18" charset="0"/>
                <a:cs typeface="Times New Roman" panose="02020603050405020304" pitchFamily="18" charset="0"/>
              </a:rPr>
              <a:t>vt</a:t>
            </a:r>
            <a:r>
              <a:rPr lang="en-US" altLang="zh-CN" i="1" dirty="0" err="1">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a:solidFill>
                  <a:srgbClr val="000000"/>
                </a:solidFill>
                <a:ea typeface="宋体" panose="02010600030101010101" pitchFamily="2" charset="-122"/>
                <a:cs typeface="Times New Roman" panose="02020603050405020304" pitchFamily="18" charset="0"/>
              </a:rPr>
              <a:t>vi.</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打扫</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清扫</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wave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海浪</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波浪　</a:t>
            </a:r>
            <a:r>
              <a:rPr lang="en-US" altLang="zh-CN" i="1" dirty="0">
                <a:solidFill>
                  <a:srgbClr val="000000"/>
                </a:solidFill>
                <a:ea typeface="宋体" panose="02010600030101010101" pitchFamily="2" charset="-122"/>
                <a:cs typeface="Times New Roman" panose="02020603050405020304" pitchFamily="18" charset="0"/>
              </a:rPr>
              <a:t>vi.</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挥手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招手</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strike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vi</a:t>
            </a:r>
            <a:r>
              <a:rPr lang="en-US" altLang="zh-CN" i="1"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侵袭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突击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击打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罢工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罢课</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袭击</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2016621" y="2211510"/>
            <a:ext cx="239778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2012628" y="2675608"/>
            <a:ext cx="2395066"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3172741" y="2806016"/>
            <a:ext cx="446050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3168749" y="3270114"/>
            <a:ext cx="4455454" cy="0"/>
          </a:xfrm>
          <a:prstGeom prst="line">
            <a:avLst/>
          </a:prstGeom>
        </p:spPr>
        <p:style>
          <a:lnRef idx="2">
            <a:schemeClr val="dk1"/>
          </a:lnRef>
          <a:fillRef idx="0">
            <a:schemeClr val="dk1"/>
          </a:fillRef>
          <a:effectRef idx="1">
            <a:schemeClr val="dk1"/>
          </a:effectRef>
          <a:fontRef idx="minor">
            <a:schemeClr val="tx1"/>
          </a:fontRef>
        </p:style>
      </p:cxnSp>
      <p:sp>
        <p:nvSpPr>
          <p:cNvPr id="9" name="矩形 8"/>
          <p:cNvSpPr/>
          <p:nvPr/>
        </p:nvSpPr>
        <p:spPr>
          <a:xfrm>
            <a:off x="836197" y="3368809"/>
            <a:ext cx="139644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831852" y="3832907"/>
            <a:ext cx="1394869"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831851" y="3968678"/>
            <a:ext cx="183284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827507" y="4432776"/>
            <a:ext cx="1830769" cy="0"/>
          </a:xfrm>
          <a:prstGeom prst="line">
            <a:avLst/>
          </a:prstGeom>
        </p:spPr>
        <p:style>
          <a:lnRef idx="2">
            <a:schemeClr val="dk1"/>
          </a:lnRef>
          <a:fillRef idx="0">
            <a:schemeClr val="dk1"/>
          </a:fillRef>
          <a:effectRef idx="1">
            <a:schemeClr val="dk1"/>
          </a:effectRef>
          <a:fontRef idx="minor">
            <a:schemeClr val="tx1"/>
          </a:fontRef>
        </p:style>
      </p:cxnSp>
      <p:sp>
        <p:nvSpPr>
          <p:cNvPr id="15" name="矩形 14"/>
          <p:cNvSpPr/>
          <p:nvPr/>
        </p:nvSpPr>
        <p:spPr>
          <a:xfrm>
            <a:off x="836197" y="4595590"/>
            <a:ext cx="183284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831853" y="5059688"/>
            <a:ext cx="1830769" cy="0"/>
          </a:xfrm>
          <a:prstGeom prst="line">
            <a:avLst/>
          </a:prstGeom>
        </p:spPr>
        <p:style>
          <a:lnRef idx="2">
            <a:schemeClr val="dk1"/>
          </a:lnRef>
          <a:fillRef idx="0">
            <a:schemeClr val="dk1"/>
          </a:fillRef>
          <a:effectRef idx="1">
            <a:schemeClr val="dk1"/>
          </a:effectRef>
          <a:fontRef idx="minor">
            <a:schemeClr val="tx1"/>
          </a:fontRef>
        </p:style>
      </p:cxnSp>
      <p:sp>
        <p:nvSpPr>
          <p:cNvPr id="17" name="矩形 16"/>
          <p:cNvSpPr/>
          <p:nvPr/>
        </p:nvSpPr>
        <p:spPr>
          <a:xfrm>
            <a:off x="825435" y="5124865"/>
            <a:ext cx="183284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821091" y="5588963"/>
            <a:ext cx="1830769" cy="0"/>
          </a:xfrm>
          <a:prstGeom prst="line">
            <a:avLst/>
          </a:prstGeom>
        </p:spPr>
        <p:style>
          <a:lnRef idx="2">
            <a:schemeClr val="dk1"/>
          </a:lnRef>
          <a:fillRef idx="0">
            <a:schemeClr val="dk1"/>
          </a:fillRef>
          <a:effectRef idx="1">
            <a:schemeClr val="dk1"/>
          </a:effectRef>
          <a:fontRef idx="minor">
            <a:schemeClr val="tx1"/>
          </a:fontRef>
        </p:style>
      </p:cxnSp>
      <p:sp>
        <p:nvSpPr>
          <p:cNvPr id="19" name="矩形 18"/>
          <p:cNvSpPr/>
          <p:nvPr/>
        </p:nvSpPr>
        <p:spPr>
          <a:xfrm>
            <a:off x="825435" y="5723605"/>
            <a:ext cx="183284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821091" y="6187703"/>
            <a:ext cx="1830769" cy="0"/>
          </a:xfrm>
          <a:prstGeom prst="line">
            <a:avLst/>
          </a:prstGeom>
        </p:spPr>
        <p:style>
          <a:lnRef idx="2">
            <a:schemeClr val="dk1"/>
          </a:lnRef>
          <a:fillRef idx="0">
            <a:schemeClr val="dk1"/>
          </a:fillRef>
          <a:effectRef idx="1">
            <a:schemeClr val="dk1"/>
          </a:effectRef>
          <a:fontRef idx="minor">
            <a:schemeClr val="tx1"/>
          </a:fontRef>
        </p:style>
      </p:cxnSp>
      <p:sp>
        <p:nvSpPr>
          <p:cNvPr id="21" name="横卷形 20"/>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22" name="矩形 21"/>
          <p:cNvSpPr>
            <a:spLocks noChangeAspect="1"/>
          </p:cNvSpPr>
          <p:nvPr/>
        </p:nvSpPr>
        <p:spPr>
          <a:xfrm>
            <a:off x="4558690" y="1152242"/>
            <a:ext cx="1935145" cy="626710"/>
          </a:xfrm>
          <a:prstGeom prst="rect">
            <a:avLst/>
          </a:prstGeom>
        </p:spPr>
        <p:txBody>
          <a:bodyPr wrap="none">
            <a:spAutoFit/>
          </a:bodyPr>
          <a:lstStyle/>
          <a:p>
            <a:pPr>
              <a:lnSpc>
                <a:spcPct val="120000"/>
              </a:lnSpc>
            </a:pPr>
            <a:r>
              <a:rPr lang="zh-CN" altLang="zh-CN" dirty="0">
                <a:solidFill>
                  <a:schemeClr val="tx1"/>
                </a:solidFill>
              </a:rPr>
              <a:t>词汇</a:t>
            </a:r>
            <a:r>
              <a:rPr lang="zh-CN" altLang="zh-CN" dirty="0" smtClean="0">
                <a:solidFill>
                  <a:schemeClr val="tx1"/>
                </a:solidFill>
              </a:rPr>
              <a:t>认知</a:t>
            </a:r>
            <a:r>
              <a:rPr lang="en-US" altLang="zh-CN" dirty="0" smtClean="0">
                <a:solidFill>
                  <a:schemeClr val="tx1"/>
                </a:solidFill>
              </a:rPr>
              <a:t> </a:t>
            </a:r>
            <a:endParaRPr lang="zh-CN" altLang="zh-CN" dirty="0">
              <a:solidFill>
                <a:schemeClr val="tx1"/>
              </a:solidFill>
            </a:endParaRPr>
          </a:p>
        </p:txBody>
      </p:sp>
    </p:spTree>
    <p:extLst>
      <p:ext uri="{BB962C8B-B14F-4D97-AF65-F5344CB8AC3E}">
        <p14:creationId xmlns:p14="http://schemas.microsoft.com/office/powerpoint/2010/main" val="2385273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xit" presetSubtype="10" fill="hold" grpId="0" nodeType="clickEffect">
                                  <p:stCondLst>
                                    <p:cond delay="0"/>
                                  </p:stCondLst>
                                  <p:childTnLst>
                                    <p:animEffect transition="out" filter="randombar(horizontal)">
                                      <p:cBhvr>
                                        <p:cTn id="26" dur="500"/>
                                        <p:tgtEl>
                                          <p:spTgt spid="15"/>
                                        </p:tgtEl>
                                      </p:cBhvr>
                                    </p:animEffect>
                                    <p:set>
                                      <p:cBhvr>
                                        <p:cTn id="27" dur="1" fill="hold">
                                          <p:stCondLst>
                                            <p:cond delay="499"/>
                                          </p:stCondLst>
                                        </p:cTn>
                                        <p:tgtEl>
                                          <p:spTgt spid="1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4" presetClass="exit" presetSubtype="10" fill="hold" grpId="0" nodeType="clickEffect">
                                  <p:stCondLst>
                                    <p:cond delay="0"/>
                                  </p:stCondLst>
                                  <p:childTnLst>
                                    <p:animEffect transition="out" filter="randombar(horizontal)">
                                      <p:cBhvr>
                                        <p:cTn id="31" dur="500"/>
                                        <p:tgtEl>
                                          <p:spTgt spid="17"/>
                                        </p:tgtEl>
                                      </p:cBhvr>
                                    </p:animEffect>
                                    <p:set>
                                      <p:cBhvr>
                                        <p:cTn id="32" dur="1" fill="hold">
                                          <p:stCondLst>
                                            <p:cond delay="499"/>
                                          </p:stCondLst>
                                        </p:cTn>
                                        <p:tgtEl>
                                          <p:spTgt spid="17"/>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4" presetClass="exit" presetSubtype="10" fill="hold" grpId="0" nodeType="clickEffect">
                                  <p:stCondLst>
                                    <p:cond delay="0"/>
                                  </p:stCondLst>
                                  <p:childTnLst>
                                    <p:animEffect transition="out" filter="randombar(horizontal)">
                                      <p:cBhvr>
                                        <p:cTn id="36" dur="500"/>
                                        <p:tgtEl>
                                          <p:spTgt spid="19"/>
                                        </p:tgtEl>
                                      </p:cBhvr>
                                    </p:animEffect>
                                    <p:set>
                                      <p:cBhvr>
                                        <p:cTn id="37"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animBg="1"/>
      <p:bldP spid="12" grpId="0" animBg="1"/>
      <p:bldP spid="15" grpId="0" animBg="1"/>
      <p:bldP spid="17" grpId="0" animBg="1"/>
      <p:bldP spid="1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007839"/>
            <a:ext cx="10807700" cy="3581365"/>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strike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zh-CN" altLang="zh-CN" dirty="0">
                <a:solidFill>
                  <a:srgbClr val="000000"/>
                </a:solidFill>
                <a:ea typeface="楷体" panose="02010609060101010101" pitchFamily="49" charset="-122"/>
                <a:cs typeface="Times New Roman" panose="02020603050405020304" pitchFamily="18" charset="0"/>
              </a:rPr>
              <a:t>身体部位</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打中某人某部位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struck</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by</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被</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吸引</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打动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strike(s)/struck</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某人突然想到某事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strikes/struck</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楷体" panose="02010609060101010101" pitchFamily="49" charset="-122"/>
                <a:cs typeface="Times New Roman" panose="02020603050405020304" pitchFamily="18" charset="0"/>
              </a:rPr>
              <a:t>某人突然想到</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strike</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在罢工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striking</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引人注目的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显著</a:t>
            </a:r>
            <a:r>
              <a:rPr lang="zh-CN" altLang="zh-CN" dirty="0" smtClean="0">
                <a:solidFill>
                  <a:srgbClr val="000000"/>
                </a:solidFill>
                <a:ea typeface="楷体" panose="02010609060101010101" pitchFamily="49" charset="-122"/>
                <a:cs typeface="Times New Roman" panose="02020603050405020304" pitchFamily="18" charset="0"/>
              </a:rPr>
              <a:t>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515920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41071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(1)The tree was struck by lightning.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这棵树被闪电击中。</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2)The clock has just struck twelve.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钟表刚刚敲过</a:t>
            </a:r>
            <a:r>
              <a:rPr lang="en-US" altLang="zh-CN" dirty="0">
                <a:solidFill>
                  <a:srgbClr val="000000"/>
                </a:solidFill>
                <a:ea typeface="宋体" panose="02010600030101010101" pitchFamily="2" charset="-122"/>
                <a:cs typeface="Times New Roman" panose="02020603050405020304" pitchFamily="18" charset="0"/>
              </a:rPr>
              <a:t>12</a:t>
            </a:r>
            <a:r>
              <a:rPr lang="zh-CN" altLang="zh-CN" dirty="0">
                <a:solidFill>
                  <a:srgbClr val="000000"/>
                </a:solidFill>
                <a:ea typeface="宋体" panose="02010600030101010101" pitchFamily="2" charset="-122"/>
                <a:cs typeface="Times New Roman" panose="02020603050405020304" pitchFamily="18" charset="0"/>
              </a:rPr>
              <a:t>点。</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(3)We were struck by her kindness.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我们被她的善良所打动。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(4)An idea struck me.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我突然想到了一个主意。</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8237929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511895"/>
            <a:ext cx="10807700" cy="2377574"/>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(5)It struck us that we might have made the wrong decision.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我们突然想到我们可能做出了错误的决定。</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(6)The bus drivers were striking/on strike for more money.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公共汽车司机罢工要求增加工资。</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004949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73"/>
            <a:ext cx="10807700" cy="6198620"/>
          </a:xfrm>
          <a:prstGeom prst="rect">
            <a:avLst/>
          </a:prstGeom>
        </p:spPr>
        <p:txBody>
          <a:bodyPr>
            <a:spAutoFit/>
          </a:bodyPr>
          <a:lstStyle/>
          <a:p>
            <a:pPr indent="266700" algn="ctr">
              <a:lnSpc>
                <a:spcPct val="11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10000"/>
              </a:lnSpc>
              <a:spcAft>
                <a:spcPts val="0"/>
              </a:spcAft>
              <a:tabLst>
                <a:tab pos="1188085" algn="l"/>
                <a:tab pos="2163445" algn="l"/>
                <a:tab pos="3142615" algn="l"/>
                <a:tab pos="4190365" algn="l"/>
              </a:tabLst>
            </a:pPr>
            <a:r>
              <a:rPr lang="zh-CN" altLang="zh-CN" dirty="0" smtClean="0">
                <a:solidFill>
                  <a:srgbClr val="000000"/>
                </a:solidFill>
                <a:latin typeface="Arial" panose="020B0604020202020204" pitchFamily="34" charset="0"/>
                <a:cs typeface="Times New Roman" panose="02020603050405020304" pitchFamily="18" charset="0"/>
              </a:rPr>
              <a:t>词义</a:t>
            </a:r>
            <a:r>
              <a:rPr lang="zh-CN" altLang="zh-CN" dirty="0">
                <a:solidFill>
                  <a:srgbClr val="000000"/>
                </a:solidFill>
                <a:latin typeface="Arial" panose="020B0604020202020204" pitchFamily="34" charset="0"/>
                <a:cs typeface="Times New Roman" panose="02020603050405020304" pitchFamily="18" charset="0"/>
              </a:rPr>
              <a:t>匹配</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a:t>
            </a:r>
            <a:r>
              <a:rPr lang="zh-CN" altLang="zh-CN" dirty="0">
                <a:solidFill>
                  <a:srgbClr val="000000"/>
                </a:solidFill>
                <a:ea typeface="宋体" panose="02010600030101010101" pitchFamily="2" charset="-122"/>
                <a:cs typeface="Times New Roman" panose="02020603050405020304" pitchFamily="18" charset="0"/>
              </a:rPr>
              <a:t>动词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突然想到　</a:t>
            </a:r>
            <a:r>
              <a:rPr lang="en-US" altLang="zh-CN" dirty="0">
                <a:solidFill>
                  <a:srgbClr val="000000"/>
                </a:solidFill>
                <a:ea typeface="宋体" panose="02010600030101010101" pitchFamily="2" charset="-122"/>
                <a:cs typeface="Times New Roman" panose="02020603050405020304" pitchFamily="18" charset="0"/>
              </a:rPr>
              <a:t>B.</a:t>
            </a:r>
            <a:r>
              <a:rPr lang="zh-CN" altLang="zh-CN" dirty="0">
                <a:solidFill>
                  <a:srgbClr val="000000"/>
                </a:solidFill>
                <a:ea typeface="宋体" panose="02010600030101010101" pitchFamily="2" charset="-122"/>
                <a:cs typeface="Times New Roman" panose="02020603050405020304" pitchFamily="18" charset="0"/>
              </a:rPr>
              <a:t>名词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袭击　</a:t>
            </a:r>
            <a:r>
              <a:rPr lang="en-US" altLang="zh-CN" dirty="0">
                <a:solidFill>
                  <a:srgbClr val="000000"/>
                </a:solidFill>
                <a:ea typeface="宋体" panose="02010600030101010101" pitchFamily="2" charset="-122"/>
                <a:cs typeface="Times New Roman" panose="02020603050405020304" pitchFamily="18" charset="0"/>
              </a:rPr>
              <a:t>C.</a:t>
            </a:r>
            <a:r>
              <a:rPr lang="zh-CN" altLang="zh-CN" dirty="0">
                <a:solidFill>
                  <a:srgbClr val="000000"/>
                </a:solidFill>
                <a:ea typeface="宋体" panose="02010600030101010101" pitchFamily="2" charset="-122"/>
                <a:cs typeface="Times New Roman" panose="02020603050405020304" pitchFamily="18" charset="0"/>
              </a:rPr>
              <a:t>动词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时钟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报时　</a:t>
            </a:r>
            <a:endParaRPr lang="en-US" altLang="zh-CN" dirty="0" smtClean="0">
              <a:solidFill>
                <a:srgbClr val="000000"/>
              </a:solidFill>
              <a:ea typeface="宋体" panose="02010600030101010101" pitchFamily="2"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D</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动词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自然灾害、疫病等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侵袭　</a:t>
            </a:r>
            <a:r>
              <a:rPr lang="en-US" altLang="zh-CN" dirty="0">
                <a:solidFill>
                  <a:srgbClr val="000000"/>
                </a:solidFill>
                <a:ea typeface="宋体" panose="02010600030101010101" pitchFamily="2" charset="-122"/>
                <a:cs typeface="Times New Roman" panose="02020603050405020304" pitchFamily="18" charset="0"/>
              </a:rPr>
              <a:t>E.</a:t>
            </a:r>
            <a:r>
              <a:rPr lang="zh-CN" altLang="zh-CN" dirty="0">
                <a:solidFill>
                  <a:srgbClr val="000000"/>
                </a:solidFill>
                <a:ea typeface="宋体" panose="02010600030101010101" pitchFamily="2" charset="-122"/>
                <a:cs typeface="Times New Roman" panose="02020603050405020304" pitchFamily="18" charset="0"/>
              </a:rPr>
              <a:t>动词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突击</a:t>
            </a:r>
            <a:endParaRPr lang="en-US" altLang="zh-CN" dirty="0" smtClean="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F</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动词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罢工</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1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1)The area was struck by a flood</a:t>
            </a:r>
            <a:r>
              <a:rPr lang="en-US" altLang="zh-CN" dirty="0" smtClean="0">
                <a:solidFill>
                  <a:srgbClr val="000000"/>
                </a:solidFill>
                <a:ea typeface="宋体" panose="02010600030101010101" pitchFamily="2" charset="-122"/>
                <a:cs typeface="Times New Roman" panose="02020603050405020304" pitchFamily="18" charset="0"/>
              </a:rPr>
              <a:t>.______</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1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(2)The lion lowered himself ready to strike</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______</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1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(3)The enemies were planning for a sudden strike</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______</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1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(4)They are striking for higher pay</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______</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1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(5)The clock has just struck ten</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______</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1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(6)A strange thought has just struck me</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______</a:t>
            </a:r>
            <a:endParaRPr lang="zh-CN" altLang="zh-CN" dirty="0">
              <a:solidFill>
                <a:srgbClr val="000000"/>
              </a:solidFill>
              <a:effectLst/>
              <a:latin typeface="NEU-BZ-S92" panose="02020503000000020003" pitchFamily="18" charset="-122"/>
              <a:ea typeface="NEU-BZ-S92" panose="02020503000000020003" pitchFamily="18" charset="-122"/>
              <a:cs typeface="Times New Roman" panose="02020603050405020304" pitchFamily="18" charset="0"/>
            </a:endParaRPr>
          </a:p>
        </p:txBody>
      </p:sp>
      <p:sp>
        <p:nvSpPr>
          <p:cNvPr id="6" name="矩形 5"/>
          <p:cNvSpPr>
            <a:spLocks noChangeAspect="1"/>
          </p:cNvSpPr>
          <p:nvPr/>
        </p:nvSpPr>
        <p:spPr>
          <a:xfrm>
            <a:off x="6923675" y="2808039"/>
            <a:ext cx="481222" cy="631711"/>
          </a:xfrm>
          <a:prstGeom prst="rect">
            <a:avLst/>
          </a:prstGeom>
        </p:spPr>
        <p:txBody>
          <a:bodyPr wrap="none">
            <a:spAutoFit/>
          </a:bodyPr>
          <a:lstStyle/>
          <a:p>
            <a:pPr>
              <a:lnSpc>
                <a:spcPct val="120000"/>
              </a:lnSpc>
            </a:pPr>
            <a:r>
              <a:rPr lang="en-US" altLang="zh-CN" dirty="0" smtClean="0">
                <a:solidFill>
                  <a:srgbClr val="FF0000"/>
                </a:solidFill>
              </a:rPr>
              <a:t>D</a:t>
            </a:r>
            <a:endParaRPr lang="zh-CN" altLang="en-US" dirty="0">
              <a:solidFill>
                <a:srgbClr val="FF0000"/>
              </a:solidFill>
            </a:endParaRPr>
          </a:p>
        </p:txBody>
      </p:sp>
      <p:sp>
        <p:nvSpPr>
          <p:cNvPr id="7" name="矩形 6"/>
          <p:cNvSpPr>
            <a:spLocks noChangeAspect="1"/>
          </p:cNvSpPr>
          <p:nvPr/>
        </p:nvSpPr>
        <p:spPr>
          <a:xfrm>
            <a:off x="8587882" y="3362105"/>
            <a:ext cx="458780" cy="631711"/>
          </a:xfrm>
          <a:prstGeom prst="rect">
            <a:avLst/>
          </a:prstGeom>
        </p:spPr>
        <p:txBody>
          <a:bodyPr wrap="none">
            <a:spAutoFit/>
          </a:bodyPr>
          <a:lstStyle/>
          <a:p>
            <a:pPr>
              <a:lnSpc>
                <a:spcPct val="120000"/>
              </a:lnSpc>
            </a:pPr>
            <a:r>
              <a:rPr lang="en-US" altLang="zh-CN" dirty="0" smtClean="0">
                <a:solidFill>
                  <a:srgbClr val="FF0000"/>
                </a:solidFill>
              </a:rPr>
              <a:t>E</a:t>
            </a:r>
            <a:endParaRPr lang="zh-CN" altLang="en-US" dirty="0">
              <a:solidFill>
                <a:srgbClr val="FF0000"/>
              </a:solidFill>
            </a:endParaRPr>
          </a:p>
        </p:txBody>
      </p:sp>
      <p:sp>
        <p:nvSpPr>
          <p:cNvPr id="8" name="矩形 7"/>
          <p:cNvSpPr>
            <a:spLocks noChangeAspect="1"/>
          </p:cNvSpPr>
          <p:nvPr/>
        </p:nvSpPr>
        <p:spPr>
          <a:xfrm>
            <a:off x="9793309" y="3896129"/>
            <a:ext cx="458780" cy="631711"/>
          </a:xfrm>
          <a:prstGeom prst="rect">
            <a:avLst/>
          </a:prstGeom>
        </p:spPr>
        <p:txBody>
          <a:bodyPr wrap="none">
            <a:spAutoFit/>
          </a:bodyPr>
          <a:lstStyle/>
          <a:p>
            <a:pPr>
              <a:lnSpc>
                <a:spcPct val="120000"/>
              </a:lnSpc>
            </a:pPr>
            <a:r>
              <a:rPr lang="en-US" altLang="zh-CN" dirty="0" smtClean="0">
                <a:solidFill>
                  <a:srgbClr val="FF0000"/>
                </a:solidFill>
              </a:rPr>
              <a:t>B</a:t>
            </a:r>
            <a:endParaRPr lang="zh-CN" altLang="en-US" dirty="0">
              <a:solidFill>
                <a:srgbClr val="FF0000"/>
              </a:solidFill>
            </a:endParaRPr>
          </a:p>
        </p:txBody>
      </p:sp>
      <p:sp>
        <p:nvSpPr>
          <p:cNvPr id="9" name="矩形 8"/>
          <p:cNvSpPr>
            <a:spLocks noChangeAspect="1"/>
          </p:cNvSpPr>
          <p:nvPr/>
        </p:nvSpPr>
        <p:spPr>
          <a:xfrm>
            <a:off x="7273205" y="4415534"/>
            <a:ext cx="434734" cy="631711"/>
          </a:xfrm>
          <a:prstGeom prst="rect">
            <a:avLst/>
          </a:prstGeom>
        </p:spPr>
        <p:txBody>
          <a:bodyPr wrap="none">
            <a:spAutoFit/>
          </a:bodyPr>
          <a:lstStyle/>
          <a:p>
            <a:pPr>
              <a:lnSpc>
                <a:spcPct val="120000"/>
              </a:lnSpc>
            </a:pPr>
            <a:r>
              <a:rPr lang="en-US" altLang="zh-CN" dirty="0" smtClean="0">
                <a:solidFill>
                  <a:srgbClr val="FF0000"/>
                </a:solidFill>
              </a:rPr>
              <a:t>F</a:t>
            </a:r>
            <a:endParaRPr lang="zh-CN" altLang="en-US" dirty="0">
              <a:solidFill>
                <a:srgbClr val="FF0000"/>
              </a:solidFill>
            </a:endParaRPr>
          </a:p>
        </p:txBody>
      </p:sp>
      <p:sp>
        <p:nvSpPr>
          <p:cNvPr id="10" name="矩形 9"/>
          <p:cNvSpPr>
            <a:spLocks noChangeAspect="1"/>
          </p:cNvSpPr>
          <p:nvPr/>
        </p:nvSpPr>
        <p:spPr>
          <a:xfrm>
            <a:off x="6694285" y="4967439"/>
            <a:ext cx="481222" cy="631711"/>
          </a:xfrm>
          <a:prstGeom prst="rect">
            <a:avLst/>
          </a:prstGeom>
        </p:spPr>
        <p:txBody>
          <a:bodyPr wrap="none">
            <a:spAutoFit/>
          </a:bodyPr>
          <a:lstStyle/>
          <a:p>
            <a:pPr>
              <a:lnSpc>
                <a:spcPct val="120000"/>
              </a:lnSpc>
            </a:pPr>
            <a:r>
              <a:rPr lang="en-US" altLang="zh-CN" dirty="0" smtClean="0">
                <a:solidFill>
                  <a:srgbClr val="FF0000"/>
                </a:solidFill>
              </a:rPr>
              <a:t>C</a:t>
            </a:r>
            <a:endParaRPr lang="zh-CN" altLang="en-US" dirty="0">
              <a:solidFill>
                <a:srgbClr val="FF0000"/>
              </a:solidFill>
            </a:endParaRPr>
          </a:p>
        </p:txBody>
      </p:sp>
      <p:sp>
        <p:nvSpPr>
          <p:cNvPr id="11" name="矩形 10"/>
          <p:cNvSpPr>
            <a:spLocks noChangeAspect="1"/>
          </p:cNvSpPr>
          <p:nvPr/>
        </p:nvSpPr>
        <p:spPr>
          <a:xfrm>
            <a:off x="8129102" y="5490422"/>
            <a:ext cx="481222" cy="631711"/>
          </a:xfrm>
          <a:prstGeom prst="rect">
            <a:avLst/>
          </a:prstGeom>
        </p:spPr>
        <p:txBody>
          <a:bodyPr wrap="none">
            <a:spAutoFit/>
          </a:bodyPr>
          <a:lstStyle/>
          <a:p>
            <a:pPr>
              <a:lnSpc>
                <a:spcPct val="120000"/>
              </a:lnSpc>
            </a:pPr>
            <a:r>
              <a:rPr lang="en-US" altLang="zh-CN" dirty="0" smtClean="0">
                <a:solidFill>
                  <a:srgbClr val="FF0000"/>
                </a:solidFill>
              </a:rPr>
              <a:t>A</a:t>
            </a:r>
            <a:endParaRPr lang="zh-CN" altLang="en-US" dirty="0">
              <a:solidFill>
                <a:srgbClr val="FF0000"/>
              </a:solidFill>
            </a:endParaRPr>
          </a:p>
        </p:txBody>
      </p:sp>
    </p:spTree>
    <p:extLst>
      <p:ext uri="{BB962C8B-B14F-4D97-AF65-F5344CB8AC3E}">
        <p14:creationId xmlns:p14="http://schemas.microsoft.com/office/powerpoint/2010/main" val="17863546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595413"/>
            <a:ext cx="10807700" cy="4228850"/>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单句</a:t>
            </a:r>
            <a:r>
              <a:rPr lang="zh-CN" altLang="zh-CN" dirty="0">
                <a:solidFill>
                  <a:srgbClr val="000000"/>
                </a:solidFill>
                <a:latin typeface="Arial" panose="020B0604020202020204" pitchFamily="34" charset="0"/>
                <a:cs typeface="Times New Roman" panose="02020603050405020304" pitchFamily="18" charset="0"/>
              </a:rPr>
              <a:t>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(7)Last </a:t>
            </a:r>
            <a:r>
              <a:rPr lang="en-US" altLang="zh-CN" dirty="0" err="1">
                <a:solidFill>
                  <a:srgbClr val="000000"/>
                </a:solidFill>
                <a:ea typeface="宋体" panose="02010600030101010101" pitchFamily="2" charset="-122"/>
                <a:cs typeface="Times New Roman" panose="02020603050405020304" pitchFamily="18" charset="0"/>
              </a:rPr>
              <a:t>month,part</a:t>
            </a:r>
            <a:r>
              <a:rPr lang="en-US" altLang="zh-CN" dirty="0">
                <a:solidFill>
                  <a:srgbClr val="000000"/>
                </a:solidFill>
                <a:ea typeface="宋体" panose="02010600030101010101" pitchFamily="2" charset="-122"/>
                <a:cs typeface="Times New Roman" panose="02020603050405020304" pitchFamily="18" charset="0"/>
              </a:rPr>
              <a:t> of Southeast Asia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was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struck</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(strike) by </a:t>
            </a:r>
            <a:r>
              <a:rPr lang="en-US" altLang="zh-CN" dirty="0" smtClean="0">
                <a:solidFill>
                  <a:srgbClr val="000000"/>
                </a:solidFill>
                <a:ea typeface="宋体" panose="02010600030101010101" pitchFamily="2" charset="-122"/>
                <a:cs typeface="Times New Roman" panose="02020603050405020304" pitchFamily="18" charset="0"/>
              </a:rPr>
              <a:t>flood.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(8)</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It</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struck him that he had left his car key in the office.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(9)</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Strike</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(strike) while the iron is hot.</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(10)An earthquake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smtClean="0">
                <a:uFill>
                  <a:solidFill>
                    <a:srgbClr val="000000"/>
                  </a:solidFill>
                </a:uFill>
                <a:ea typeface="宋体" panose="02010600030101010101" pitchFamily="2" charset="-122"/>
                <a:cs typeface="Times New Roman" panose="02020603050405020304" pitchFamily="18" charset="0"/>
              </a:rPr>
              <a:t>struck</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(strike) Japan last month.</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
        <p:nvSpPr>
          <p:cNvPr id="4" name="矩形 3"/>
          <p:cNvSpPr/>
          <p:nvPr/>
        </p:nvSpPr>
        <p:spPr>
          <a:xfrm>
            <a:off x="7225324" y="1262943"/>
            <a:ext cx="263755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7221467" y="1727041"/>
            <a:ext cx="2634573"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1285783" y="2454805"/>
            <a:ext cx="1008112"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1281790" y="2918903"/>
            <a:ext cx="1006971"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1280649" y="3577709"/>
            <a:ext cx="174408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1276656" y="4041807"/>
            <a:ext cx="1742110" cy="0"/>
          </a:xfrm>
          <a:prstGeom prst="line">
            <a:avLst/>
          </a:prstGeom>
        </p:spPr>
        <p:style>
          <a:lnRef idx="2">
            <a:schemeClr val="dk1"/>
          </a:lnRef>
          <a:fillRef idx="0">
            <a:schemeClr val="dk1"/>
          </a:fillRef>
          <a:effectRef idx="1">
            <a:schemeClr val="dk1"/>
          </a:effectRef>
          <a:fontRef idx="minor">
            <a:schemeClr val="tx1"/>
          </a:fontRef>
        </p:style>
      </p:cxnSp>
      <p:sp>
        <p:nvSpPr>
          <p:cNvPr id="11" name="矩形 10"/>
          <p:cNvSpPr/>
          <p:nvPr/>
        </p:nvSpPr>
        <p:spPr>
          <a:xfrm>
            <a:off x="4073765" y="4185303"/>
            <a:ext cx="1918492"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4069871" y="4649401"/>
            <a:ext cx="1916321"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7193383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1"/>
                                        </p:tgtEl>
                                      </p:cBhvr>
                                    </p:animEffect>
                                    <p:set>
                                      <p:cBhvr>
                                        <p:cTn id="22"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87759"/>
            <a:ext cx="10807700" cy="5434949"/>
          </a:xfrm>
          <a:prstGeom prst="rect">
            <a:avLst/>
          </a:prstGeom>
        </p:spPr>
        <p:txBody>
          <a:bodyPr>
            <a:spAutoFit/>
          </a:bodyPr>
          <a:lstStyle/>
          <a:p>
            <a:pPr indent="267970">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err="1">
                <a:solidFill>
                  <a:srgbClr val="000000"/>
                </a:solidFill>
                <a:ea typeface="宋体" panose="02010600030101010101" pitchFamily="2" charset="-122"/>
                <a:cs typeface="Times New Roman" panose="02020603050405020304" pitchFamily="18" charset="0"/>
              </a:rPr>
              <a:t>However,dangerous</a:t>
            </a:r>
            <a:r>
              <a:rPr lang="en-US" altLang="zh-CN" dirty="0">
                <a:solidFill>
                  <a:srgbClr val="000000"/>
                </a:solidFill>
                <a:ea typeface="宋体" panose="02010600030101010101" pitchFamily="2" charset="-122"/>
                <a:cs typeface="Times New Roman" panose="02020603050405020304" pitchFamily="18" charset="0"/>
              </a:rPr>
              <a:t> conditions and damaged roads will make it difficult to deliver food and supplies.(page 54)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然而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由于条件险恶和道路受损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食物运送和物资补给将非常困难。</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deliver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递送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传达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发表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移交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接生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分娩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deliver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给某人投递</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传送某物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deliver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speech/lecture</a:t>
            </a:r>
            <a:r>
              <a:rPr lang="zh-CN" altLang="zh-CN" dirty="0">
                <a:solidFill>
                  <a:srgbClr val="000000"/>
                </a:solidFill>
                <a:ea typeface="楷体" panose="02010609060101010101" pitchFamily="49" charset="-122"/>
                <a:cs typeface="Times New Roman" panose="02020603050405020304" pitchFamily="18" charset="0"/>
              </a:rPr>
              <a:t>发言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授课</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deliver</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baby</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助产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接生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delivered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baby</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生孩子</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7174594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75791"/>
            <a:ext cx="10807700" cy="4228850"/>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(1)Could you deliver this letter to </a:t>
            </a:r>
            <a:r>
              <a:rPr lang="en-US" altLang="zh-CN" dirty="0" err="1">
                <a:solidFill>
                  <a:srgbClr val="000000"/>
                </a:solidFill>
                <a:ea typeface="宋体" panose="02010600030101010101" pitchFamily="2" charset="-122"/>
                <a:cs typeface="Times New Roman" panose="02020603050405020304" pitchFamily="18" charset="0"/>
              </a:rPr>
              <a:t>Mr</a:t>
            </a:r>
            <a:r>
              <a:rPr lang="en-US" altLang="zh-CN" dirty="0">
                <a:solidFill>
                  <a:srgbClr val="000000"/>
                </a:solidFill>
                <a:ea typeface="宋体" panose="02010600030101010101" pitchFamily="2" charset="-122"/>
                <a:cs typeface="Times New Roman" panose="02020603050405020304" pitchFamily="18" charset="0"/>
              </a:rPr>
              <a:t> Green?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你能把这封信送给格林先生吗</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president delivered a speech on New </a:t>
            </a:r>
            <a:r>
              <a:rPr lang="en-US" altLang="zh-CN" dirty="0" smtClean="0">
                <a:solidFill>
                  <a:srgbClr val="000000"/>
                </a:solidFill>
                <a:ea typeface="宋体" panose="02010600030101010101" pitchFamily="2" charset="-122"/>
                <a:cs typeface="Times New Roman" panose="02020603050405020304" pitchFamily="18" charset="0"/>
              </a:rPr>
              <a:t>Year</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Day.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主席发表了新年致辞。</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(3)Her husband had to deliver the baby himself.</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她丈夫</a:t>
            </a:r>
            <a:r>
              <a:rPr lang="zh-CN" altLang="zh-CN" dirty="0" smtClean="0">
                <a:solidFill>
                  <a:srgbClr val="000000"/>
                </a:solidFill>
                <a:ea typeface="宋体" panose="02010600030101010101" pitchFamily="2" charset="-122"/>
                <a:cs typeface="Times New Roman" panose="02020603050405020304" pitchFamily="18" charset="0"/>
              </a:rPr>
              <a:t>不得不</a:t>
            </a:r>
            <a:r>
              <a:rPr lang="zh-CN" altLang="en-US" dirty="0" smtClean="0">
                <a:solidFill>
                  <a:srgbClr val="000000"/>
                </a:solidFill>
                <a:ea typeface="宋体" panose="02010600030101010101" pitchFamily="2" charset="-122"/>
                <a:cs typeface="Times New Roman" panose="02020603050405020304" pitchFamily="18" charset="0"/>
              </a:rPr>
              <a:t>自己</a:t>
            </a:r>
            <a:r>
              <a:rPr lang="zh-CN" altLang="zh-CN" dirty="0" smtClean="0">
                <a:solidFill>
                  <a:srgbClr val="000000"/>
                </a:solidFill>
                <a:ea typeface="宋体" panose="02010600030101010101" pitchFamily="2" charset="-122"/>
                <a:cs typeface="Times New Roman" panose="02020603050405020304" pitchFamily="18" charset="0"/>
              </a:rPr>
              <a:t>接生</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153242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05241"/>
            <a:ext cx="10807700" cy="5410712"/>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学以致用</a:t>
            </a:r>
            <a:r>
              <a:rPr lang="en-US" altLang="zh-CN" dirty="0" smtClean="0">
                <a:solidFill>
                  <a:srgbClr val="000000"/>
                </a:solidFill>
                <a:latin typeface="NEU-BZ-S92"/>
                <a:ea typeface="方正书宋_GBK" panose="03000509000000000000" pitchFamily="65" charset="-122"/>
                <a:cs typeface="Times New Roman" panose="02020603050405020304" pitchFamily="18" charset="0"/>
              </a:rPr>
              <a:t>  </a:t>
            </a: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完成</a:t>
            </a:r>
            <a:r>
              <a:rPr lang="zh-CN" altLang="zh-CN" dirty="0">
                <a:solidFill>
                  <a:srgbClr val="000000"/>
                </a:solidFill>
                <a:latin typeface="Arial" panose="020B0604020202020204" pitchFamily="34" charset="0"/>
                <a:cs typeface="Times New Roman" panose="02020603050405020304" pitchFamily="18" charset="0"/>
              </a:rPr>
              <a:t>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信被送到他的办公室了。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letter </a:t>
            </a:r>
            <a:r>
              <a:rPr lang="zh-CN"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was</a:t>
            </a:r>
            <a:r>
              <a:rPr lang="zh-CN"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delivered</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to</a:t>
            </a:r>
            <a:r>
              <a:rPr lang="zh-CN" altLang="zh-CN" dirty="0">
                <a:ea typeface="宋体" panose="02010600030101010101" pitchFamily="2" charset="-122"/>
                <a:cs typeface="Times New Roman" panose="02020603050405020304" pitchFamily="18" charset="0"/>
              </a:rPr>
              <a:t>　</a:t>
            </a:r>
            <a:r>
              <a:rPr lang="zh-CN" altLang="zh-CN" dirty="0" smtClean="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his</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office</a:t>
            </a:r>
            <a:r>
              <a:rPr lang="zh-CN" altLang="zh-CN" dirty="0">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她生下了一个健康的男孩。</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She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was</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delivered</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of</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 healthy boy.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校长将在开幕式上发言。</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headmaster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will</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deliver</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a</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speech</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the opening ceremony.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2453014" y="2005441"/>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2448669" y="2469539"/>
            <a:ext cx="1173148"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3738400" y="2005441"/>
            <a:ext cx="19442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3734055" y="2469539"/>
            <a:ext cx="1942018"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5757835" y="2005996"/>
            <a:ext cx="88240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5753324" y="2470094"/>
            <a:ext cx="881404"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6746176" y="2013196"/>
            <a:ext cx="94520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6741769" y="2477294"/>
            <a:ext cx="944135"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7771157" y="2013196"/>
            <a:ext cx="144626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7766751" y="2477294"/>
            <a:ext cx="1444628" cy="0"/>
          </a:xfrm>
          <a:prstGeom prst="line">
            <a:avLst/>
          </a:prstGeom>
        </p:spPr>
        <p:style>
          <a:lnRef idx="2">
            <a:schemeClr val="dk1"/>
          </a:lnRef>
          <a:fillRef idx="0">
            <a:schemeClr val="dk1"/>
          </a:fillRef>
          <a:effectRef idx="1">
            <a:schemeClr val="dk1"/>
          </a:effectRef>
          <a:fontRef idx="minor">
            <a:schemeClr val="tx1"/>
          </a:fontRef>
        </p:style>
      </p:cxnSp>
      <p:sp>
        <p:nvSpPr>
          <p:cNvPr id="15" name="矩形 14"/>
          <p:cNvSpPr/>
          <p:nvPr/>
        </p:nvSpPr>
        <p:spPr>
          <a:xfrm>
            <a:off x="1383337" y="3211359"/>
            <a:ext cx="129192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1379059" y="3675457"/>
            <a:ext cx="1290463" cy="0"/>
          </a:xfrm>
          <a:prstGeom prst="line">
            <a:avLst/>
          </a:prstGeom>
        </p:spPr>
        <p:style>
          <a:lnRef idx="2">
            <a:schemeClr val="dk1"/>
          </a:lnRef>
          <a:fillRef idx="0">
            <a:schemeClr val="dk1"/>
          </a:fillRef>
          <a:effectRef idx="1">
            <a:schemeClr val="dk1"/>
          </a:effectRef>
          <a:fontRef idx="minor">
            <a:schemeClr val="tx1"/>
          </a:fontRef>
        </p:style>
      </p:cxnSp>
      <p:sp>
        <p:nvSpPr>
          <p:cNvPr id="17" name="矩形 16"/>
          <p:cNvSpPr/>
          <p:nvPr/>
        </p:nvSpPr>
        <p:spPr>
          <a:xfrm>
            <a:off x="2776892" y="3217940"/>
            <a:ext cx="19442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2772547" y="3682038"/>
            <a:ext cx="1942018" cy="0"/>
          </a:xfrm>
          <a:prstGeom prst="line">
            <a:avLst/>
          </a:prstGeom>
        </p:spPr>
        <p:style>
          <a:lnRef idx="2">
            <a:schemeClr val="dk1"/>
          </a:lnRef>
          <a:fillRef idx="0">
            <a:schemeClr val="dk1"/>
          </a:fillRef>
          <a:effectRef idx="1">
            <a:schemeClr val="dk1"/>
          </a:effectRef>
          <a:fontRef idx="minor">
            <a:schemeClr val="tx1"/>
          </a:fontRef>
        </p:style>
      </p:cxnSp>
      <p:sp>
        <p:nvSpPr>
          <p:cNvPr id="19" name="矩形 18"/>
          <p:cNvSpPr/>
          <p:nvPr/>
        </p:nvSpPr>
        <p:spPr>
          <a:xfrm>
            <a:off x="4770409" y="3211359"/>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4766064" y="3675457"/>
            <a:ext cx="1173148" cy="0"/>
          </a:xfrm>
          <a:prstGeom prst="line">
            <a:avLst/>
          </a:prstGeom>
        </p:spPr>
        <p:style>
          <a:lnRef idx="2">
            <a:schemeClr val="dk1"/>
          </a:lnRef>
          <a:fillRef idx="0">
            <a:schemeClr val="dk1"/>
          </a:fillRef>
          <a:effectRef idx="1">
            <a:schemeClr val="dk1"/>
          </a:effectRef>
          <a:fontRef idx="minor">
            <a:schemeClr val="tx1"/>
          </a:fontRef>
        </p:style>
      </p:cxnSp>
      <p:sp>
        <p:nvSpPr>
          <p:cNvPr id="21" name="矩形 20"/>
          <p:cNvSpPr/>
          <p:nvPr/>
        </p:nvSpPr>
        <p:spPr>
          <a:xfrm>
            <a:off x="3564664" y="4410667"/>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a:off x="3560319" y="4874765"/>
            <a:ext cx="1173148" cy="0"/>
          </a:xfrm>
          <a:prstGeom prst="line">
            <a:avLst/>
          </a:prstGeom>
        </p:spPr>
        <p:style>
          <a:lnRef idx="2">
            <a:schemeClr val="dk1"/>
          </a:lnRef>
          <a:fillRef idx="0">
            <a:schemeClr val="dk1"/>
          </a:fillRef>
          <a:effectRef idx="1">
            <a:schemeClr val="dk1"/>
          </a:effectRef>
          <a:fontRef idx="minor">
            <a:schemeClr val="tx1"/>
          </a:fontRef>
        </p:style>
      </p:cxnSp>
      <p:sp>
        <p:nvSpPr>
          <p:cNvPr id="25" name="矩形 24"/>
          <p:cNvSpPr/>
          <p:nvPr/>
        </p:nvSpPr>
        <p:spPr>
          <a:xfrm>
            <a:off x="4852900" y="4410667"/>
            <a:ext cx="160679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a:off x="4848364" y="4874765"/>
            <a:ext cx="1604974" cy="0"/>
          </a:xfrm>
          <a:prstGeom prst="line">
            <a:avLst/>
          </a:prstGeom>
        </p:spPr>
        <p:style>
          <a:lnRef idx="2">
            <a:schemeClr val="dk1"/>
          </a:lnRef>
          <a:fillRef idx="0">
            <a:schemeClr val="dk1"/>
          </a:fillRef>
          <a:effectRef idx="1">
            <a:schemeClr val="dk1"/>
          </a:effectRef>
          <a:fontRef idx="minor">
            <a:schemeClr val="tx1"/>
          </a:fontRef>
        </p:style>
      </p:cxnSp>
      <p:sp>
        <p:nvSpPr>
          <p:cNvPr id="28" name="矩形 27"/>
          <p:cNvSpPr/>
          <p:nvPr/>
        </p:nvSpPr>
        <p:spPr>
          <a:xfrm>
            <a:off x="6520317" y="4410667"/>
            <a:ext cx="88240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p:nvPr/>
        </p:nvCxnSpPr>
        <p:spPr>
          <a:xfrm>
            <a:off x="6515806" y="4874765"/>
            <a:ext cx="881404" cy="0"/>
          </a:xfrm>
          <a:prstGeom prst="line">
            <a:avLst/>
          </a:prstGeom>
        </p:spPr>
        <p:style>
          <a:lnRef idx="2">
            <a:schemeClr val="dk1"/>
          </a:lnRef>
          <a:fillRef idx="0">
            <a:schemeClr val="dk1"/>
          </a:fillRef>
          <a:effectRef idx="1">
            <a:schemeClr val="dk1"/>
          </a:effectRef>
          <a:fontRef idx="minor">
            <a:schemeClr val="tx1"/>
          </a:fontRef>
        </p:style>
      </p:cxnSp>
      <p:sp>
        <p:nvSpPr>
          <p:cNvPr id="30" name="矩形 29"/>
          <p:cNvSpPr/>
          <p:nvPr/>
        </p:nvSpPr>
        <p:spPr>
          <a:xfrm>
            <a:off x="7476773" y="4409784"/>
            <a:ext cx="1767469"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 name="直接连接符 30"/>
          <p:cNvCxnSpPr/>
          <p:nvPr/>
        </p:nvCxnSpPr>
        <p:spPr>
          <a:xfrm>
            <a:off x="7472328" y="4873882"/>
            <a:ext cx="1765471"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194309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par>
                                <p:cTn id="11" presetID="14" presetClass="exit" presetSubtype="10" fill="hold" grpId="0" nodeType="withEffect">
                                  <p:stCondLst>
                                    <p:cond delay="0"/>
                                  </p:stCondLst>
                                  <p:childTnLst>
                                    <p:animEffect transition="out" filter="randombar(horizontal)">
                                      <p:cBhvr>
                                        <p:cTn id="12" dur="500"/>
                                        <p:tgtEl>
                                          <p:spTgt spid="8"/>
                                        </p:tgtEl>
                                      </p:cBhvr>
                                    </p:animEffect>
                                    <p:set>
                                      <p:cBhvr>
                                        <p:cTn id="13" dur="1" fill="hold">
                                          <p:stCondLst>
                                            <p:cond delay="499"/>
                                          </p:stCondLst>
                                        </p:cTn>
                                        <p:tgtEl>
                                          <p:spTgt spid="8"/>
                                        </p:tgtEl>
                                        <p:attrNameLst>
                                          <p:attrName>style.visibility</p:attrName>
                                        </p:attrNameLst>
                                      </p:cBhvr>
                                      <p:to>
                                        <p:strVal val="hidden"/>
                                      </p:to>
                                    </p:set>
                                  </p:childTnLst>
                                </p:cTn>
                              </p:par>
                              <p:par>
                                <p:cTn id="14" presetID="14" presetClass="exit" presetSubtype="10" fill="hold" grpId="0" nodeType="withEffect">
                                  <p:stCondLst>
                                    <p:cond delay="0"/>
                                  </p:stCondLst>
                                  <p:childTnLst>
                                    <p:animEffect transition="out" filter="randombar(horizontal)">
                                      <p:cBhvr>
                                        <p:cTn id="15" dur="500"/>
                                        <p:tgtEl>
                                          <p:spTgt spid="10"/>
                                        </p:tgtEl>
                                      </p:cBhvr>
                                    </p:animEffect>
                                    <p:set>
                                      <p:cBhvr>
                                        <p:cTn id="16" dur="1" fill="hold">
                                          <p:stCondLst>
                                            <p:cond delay="499"/>
                                          </p:stCondLst>
                                        </p:cTn>
                                        <p:tgtEl>
                                          <p:spTgt spid="10"/>
                                        </p:tgtEl>
                                        <p:attrNameLst>
                                          <p:attrName>style.visibility</p:attrName>
                                        </p:attrNameLst>
                                      </p:cBhvr>
                                      <p:to>
                                        <p:strVal val="hidden"/>
                                      </p:to>
                                    </p:set>
                                  </p:childTnLst>
                                </p:cTn>
                              </p:par>
                              <p:par>
                                <p:cTn id="17" presetID="14" presetClass="exit" presetSubtype="10" fill="hold" grpId="0" nodeType="withEffect">
                                  <p:stCondLst>
                                    <p:cond delay="0"/>
                                  </p:stCondLst>
                                  <p:childTnLst>
                                    <p:animEffect transition="out" filter="randombar(horizontal)">
                                      <p:cBhvr>
                                        <p:cTn id="18" dur="500"/>
                                        <p:tgtEl>
                                          <p:spTgt spid="12"/>
                                        </p:tgtEl>
                                      </p:cBhvr>
                                    </p:animEffect>
                                    <p:set>
                                      <p:cBhvr>
                                        <p:cTn id="19" dur="1" fill="hold">
                                          <p:stCondLst>
                                            <p:cond delay="499"/>
                                          </p:stCondLst>
                                        </p:cTn>
                                        <p:tgtEl>
                                          <p:spTgt spid="12"/>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4" presetClass="exit" presetSubtype="10" fill="hold" grpId="0" nodeType="clickEffect">
                                  <p:stCondLst>
                                    <p:cond delay="0"/>
                                  </p:stCondLst>
                                  <p:childTnLst>
                                    <p:animEffect transition="out" filter="randombar(horizontal)">
                                      <p:cBhvr>
                                        <p:cTn id="23" dur="500"/>
                                        <p:tgtEl>
                                          <p:spTgt spid="15"/>
                                        </p:tgtEl>
                                      </p:cBhvr>
                                    </p:animEffect>
                                    <p:set>
                                      <p:cBhvr>
                                        <p:cTn id="24" dur="1" fill="hold">
                                          <p:stCondLst>
                                            <p:cond delay="499"/>
                                          </p:stCondLst>
                                        </p:cTn>
                                        <p:tgtEl>
                                          <p:spTgt spid="15"/>
                                        </p:tgtEl>
                                        <p:attrNameLst>
                                          <p:attrName>style.visibility</p:attrName>
                                        </p:attrNameLst>
                                      </p:cBhvr>
                                      <p:to>
                                        <p:strVal val="hidden"/>
                                      </p:to>
                                    </p:set>
                                  </p:childTnLst>
                                </p:cTn>
                              </p:par>
                              <p:par>
                                <p:cTn id="25" presetID="14" presetClass="exit" presetSubtype="10" fill="hold" grpId="0" nodeType="withEffect">
                                  <p:stCondLst>
                                    <p:cond delay="0"/>
                                  </p:stCondLst>
                                  <p:childTnLst>
                                    <p:animEffect transition="out" filter="randombar(horizontal)">
                                      <p:cBhvr>
                                        <p:cTn id="26" dur="500"/>
                                        <p:tgtEl>
                                          <p:spTgt spid="17"/>
                                        </p:tgtEl>
                                      </p:cBhvr>
                                    </p:animEffect>
                                    <p:set>
                                      <p:cBhvr>
                                        <p:cTn id="27" dur="1" fill="hold">
                                          <p:stCondLst>
                                            <p:cond delay="499"/>
                                          </p:stCondLst>
                                        </p:cTn>
                                        <p:tgtEl>
                                          <p:spTgt spid="17"/>
                                        </p:tgtEl>
                                        <p:attrNameLst>
                                          <p:attrName>style.visibility</p:attrName>
                                        </p:attrNameLst>
                                      </p:cBhvr>
                                      <p:to>
                                        <p:strVal val="hidden"/>
                                      </p:to>
                                    </p:set>
                                  </p:childTnLst>
                                </p:cTn>
                              </p:par>
                              <p:par>
                                <p:cTn id="28" presetID="14" presetClass="exit" presetSubtype="10" fill="hold" grpId="0" nodeType="withEffect">
                                  <p:stCondLst>
                                    <p:cond delay="0"/>
                                  </p:stCondLst>
                                  <p:childTnLst>
                                    <p:animEffect transition="out" filter="randombar(horizontal)">
                                      <p:cBhvr>
                                        <p:cTn id="29" dur="500"/>
                                        <p:tgtEl>
                                          <p:spTgt spid="19"/>
                                        </p:tgtEl>
                                      </p:cBhvr>
                                    </p:animEffect>
                                    <p:set>
                                      <p:cBhvr>
                                        <p:cTn id="30" dur="1" fill="hold">
                                          <p:stCondLst>
                                            <p:cond delay="499"/>
                                          </p:stCondLst>
                                        </p:cTn>
                                        <p:tgtEl>
                                          <p:spTgt spid="1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4" presetClass="exit" presetSubtype="10" fill="hold" grpId="0" nodeType="clickEffect">
                                  <p:stCondLst>
                                    <p:cond delay="0"/>
                                  </p:stCondLst>
                                  <p:childTnLst>
                                    <p:animEffect transition="out" filter="randombar(horizontal)">
                                      <p:cBhvr>
                                        <p:cTn id="34" dur="500"/>
                                        <p:tgtEl>
                                          <p:spTgt spid="21"/>
                                        </p:tgtEl>
                                      </p:cBhvr>
                                    </p:animEffect>
                                    <p:set>
                                      <p:cBhvr>
                                        <p:cTn id="35" dur="1" fill="hold">
                                          <p:stCondLst>
                                            <p:cond delay="499"/>
                                          </p:stCondLst>
                                        </p:cTn>
                                        <p:tgtEl>
                                          <p:spTgt spid="21"/>
                                        </p:tgtEl>
                                        <p:attrNameLst>
                                          <p:attrName>style.visibility</p:attrName>
                                        </p:attrNameLst>
                                      </p:cBhvr>
                                      <p:to>
                                        <p:strVal val="hidden"/>
                                      </p:to>
                                    </p:set>
                                  </p:childTnLst>
                                </p:cTn>
                              </p:par>
                              <p:par>
                                <p:cTn id="36" presetID="14" presetClass="exit" presetSubtype="10" fill="hold" grpId="0" nodeType="withEffect">
                                  <p:stCondLst>
                                    <p:cond delay="0"/>
                                  </p:stCondLst>
                                  <p:childTnLst>
                                    <p:animEffect transition="out" filter="randombar(horizontal)">
                                      <p:cBhvr>
                                        <p:cTn id="37" dur="500"/>
                                        <p:tgtEl>
                                          <p:spTgt spid="25"/>
                                        </p:tgtEl>
                                      </p:cBhvr>
                                    </p:animEffect>
                                    <p:set>
                                      <p:cBhvr>
                                        <p:cTn id="38" dur="1" fill="hold">
                                          <p:stCondLst>
                                            <p:cond delay="499"/>
                                          </p:stCondLst>
                                        </p:cTn>
                                        <p:tgtEl>
                                          <p:spTgt spid="25"/>
                                        </p:tgtEl>
                                        <p:attrNameLst>
                                          <p:attrName>style.visibility</p:attrName>
                                        </p:attrNameLst>
                                      </p:cBhvr>
                                      <p:to>
                                        <p:strVal val="hidden"/>
                                      </p:to>
                                    </p:set>
                                  </p:childTnLst>
                                </p:cTn>
                              </p:par>
                              <p:par>
                                <p:cTn id="39" presetID="14" presetClass="exit" presetSubtype="10" fill="hold" grpId="0" nodeType="withEffect">
                                  <p:stCondLst>
                                    <p:cond delay="0"/>
                                  </p:stCondLst>
                                  <p:childTnLst>
                                    <p:animEffect transition="out" filter="randombar(horizontal)">
                                      <p:cBhvr>
                                        <p:cTn id="40" dur="500"/>
                                        <p:tgtEl>
                                          <p:spTgt spid="28"/>
                                        </p:tgtEl>
                                      </p:cBhvr>
                                    </p:animEffect>
                                    <p:set>
                                      <p:cBhvr>
                                        <p:cTn id="41" dur="1" fill="hold">
                                          <p:stCondLst>
                                            <p:cond delay="499"/>
                                          </p:stCondLst>
                                        </p:cTn>
                                        <p:tgtEl>
                                          <p:spTgt spid="28"/>
                                        </p:tgtEl>
                                        <p:attrNameLst>
                                          <p:attrName>style.visibility</p:attrName>
                                        </p:attrNameLst>
                                      </p:cBhvr>
                                      <p:to>
                                        <p:strVal val="hidden"/>
                                      </p:to>
                                    </p:set>
                                  </p:childTnLst>
                                </p:cTn>
                              </p:par>
                              <p:par>
                                <p:cTn id="42" presetID="14" presetClass="exit" presetSubtype="10" fill="hold" grpId="0" nodeType="withEffect">
                                  <p:stCondLst>
                                    <p:cond delay="0"/>
                                  </p:stCondLst>
                                  <p:childTnLst>
                                    <p:animEffect transition="out" filter="randombar(horizontal)">
                                      <p:cBhvr>
                                        <p:cTn id="43" dur="500"/>
                                        <p:tgtEl>
                                          <p:spTgt spid="30"/>
                                        </p:tgtEl>
                                      </p:cBhvr>
                                    </p:animEffect>
                                    <p:set>
                                      <p:cBhvr>
                                        <p:cTn id="44" dur="1" fill="hold">
                                          <p:stCondLst>
                                            <p:cond delay="499"/>
                                          </p:stCondLst>
                                        </p:cTn>
                                        <p:tgtEl>
                                          <p:spTgt spid="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8" grpId="0" animBg="1"/>
      <p:bldP spid="10" grpId="0" animBg="1"/>
      <p:bldP spid="12" grpId="0" animBg="1"/>
      <p:bldP spid="15" grpId="0" animBg="1"/>
      <p:bldP spid="17" grpId="0" animBg="1"/>
      <p:bldP spid="19" grpId="0" animBg="1"/>
      <p:bldP spid="21" grpId="0" animBg="1"/>
      <p:bldP spid="25" grpId="0" animBg="1"/>
      <p:bldP spid="28" grpId="0" animBg="1"/>
      <p:bldP spid="3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26261"/>
            <a:ext cx="10807700" cy="5410712"/>
          </a:xfrm>
          <a:prstGeom prst="rect">
            <a:avLst/>
          </a:prstGeom>
        </p:spPr>
        <p:txBody>
          <a:bodyPr>
            <a:spAutoFit/>
          </a:bodyPr>
          <a:lstStyle/>
          <a:p>
            <a:pPr indent="267970" algn="ctr">
              <a:lnSpc>
                <a:spcPct val="120000"/>
              </a:lnSpc>
              <a:spcAft>
                <a:spcPts val="0"/>
              </a:spcAft>
              <a:tabLst>
                <a:tab pos="1029335" algn="l"/>
                <a:tab pos="1850390" algn="l"/>
                <a:tab pos="2538095" algn="l"/>
                <a:tab pos="3221990" algn="l"/>
              </a:tabLst>
            </a:pPr>
            <a:r>
              <a:rPr lang="zh-CN" altLang="zh-CN" dirty="0">
                <a:solidFill>
                  <a:schemeClr val="tx1"/>
                </a:solidFill>
              </a:rPr>
              <a:t>句型剖析</a:t>
            </a:r>
          </a:p>
          <a:p>
            <a:pPr indent="267970">
              <a:lnSpc>
                <a:spcPct val="120000"/>
              </a:lnSpc>
              <a:spcAft>
                <a:spcPts val="0"/>
              </a:spcAft>
              <a:tabLst>
                <a:tab pos="1029335" algn="l"/>
                <a:tab pos="1850390" algn="l"/>
                <a:tab pos="2538095" algn="l"/>
                <a:tab pos="3221990" algn="l"/>
              </a:tabLst>
            </a:pPr>
            <a:r>
              <a:rPr lang="en-US" altLang="zh-CN" dirty="0" smtClean="0">
                <a:solidFill>
                  <a:schemeClr val="tx1"/>
                </a:solidFill>
                <a:ea typeface="宋体" panose="02010600030101010101" pitchFamily="2" charset="-122"/>
                <a:cs typeface="Times New Roman" panose="02020603050405020304" pitchFamily="18" charset="0"/>
              </a:rPr>
              <a:t>1</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latin typeface="Arial" panose="020B0604020202020204" pitchFamily="34" charset="0"/>
                <a:cs typeface="Times New Roman" panose="02020603050405020304" pitchFamily="18" charset="0"/>
              </a:rPr>
              <a:t>【教材原文】</a:t>
            </a:r>
            <a:r>
              <a:rPr lang="en-US" altLang="zh-CN" dirty="0">
                <a:solidFill>
                  <a:schemeClr val="tx1"/>
                </a:solidFill>
                <a:ea typeface="宋体" panose="02010600030101010101" pitchFamily="2" charset="-122"/>
                <a:cs typeface="Times New Roman" panose="02020603050405020304" pitchFamily="18" charset="0"/>
              </a:rPr>
              <a:t>The most powerful earthquake in the past 40 years caused a tsunami that crashed into coastlines across Asia </a:t>
            </a:r>
            <a:r>
              <a:rPr lang="en-US" altLang="zh-CN" dirty="0" err="1">
                <a:solidFill>
                  <a:schemeClr val="tx1"/>
                </a:solidFill>
                <a:ea typeface="宋体" panose="02010600030101010101" pitchFamily="2" charset="-122"/>
                <a:cs typeface="Times New Roman" panose="02020603050405020304" pitchFamily="18" charset="0"/>
              </a:rPr>
              <a:t>yesterday,killing</a:t>
            </a:r>
            <a:r>
              <a:rPr lang="en-US" altLang="zh-CN" dirty="0">
                <a:solidFill>
                  <a:schemeClr val="tx1"/>
                </a:solidFill>
                <a:ea typeface="宋体" panose="02010600030101010101" pitchFamily="2" charset="-122"/>
                <a:cs typeface="Times New Roman" panose="02020603050405020304" pitchFamily="18" charset="0"/>
              </a:rPr>
              <a:t> more than 6,500 people in </a:t>
            </a:r>
            <a:r>
              <a:rPr lang="en-US" altLang="zh-CN" dirty="0" err="1">
                <a:solidFill>
                  <a:schemeClr val="tx1"/>
                </a:solidFill>
                <a:ea typeface="宋体" panose="02010600030101010101" pitchFamily="2" charset="-122"/>
                <a:cs typeface="Times New Roman" panose="02020603050405020304" pitchFamily="18" charset="0"/>
              </a:rPr>
              <a:t>Indonesia,India,Thailand,Malaysia,and</a:t>
            </a:r>
            <a:r>
              <a:rPr lang="en-US" altLang="zh-CN" dirty="0">
                <a:solidFill>
                  <a:schemeClr val="tx1"/>
                </a:solidFill>
                <a:ea typeface="宋体" panose="02010600030101010101" pitchFamily="2" charset="-122"/>
                <a:cs typeface="Times New Roman" panose="02020603050405020304" pitchFamily="18" charset="0"/>
              </a:rPr>
              <a:t> at least four other countries.(page 54)</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chemeClr val="tx1"/>
                </a:solidFill>
                <a:ea typeface="宋体" panose="02010600030101010101" pitchFamily="2" charset="-122"/>
                <a:cs typeface="Times New Roman" panose="02020603050405020304" pitchFamily="18" charset="0"/>
              </a:rPr>
              <a:t>昨日</a:t>
            </a:r>
            <a:r>
              <a:rPr lang="en-US" altLang="zh-CN" dirty="0">
                <a:solidFill>
                  <a:schemeClr val="tx1"/>
                </a:solidFill>
                <a:ea typeface="宋体" panose="02010600030101010101" pitchFamily="2" charset="-122"/>
                <a:cs typeface="Times New Roman" panose="02020603050405020304" pitchFamily="18" charset="0"/>
              </a:rPr>
              <a:t>,40</a:t>
            </a:r>
            <a:r>
              <a:rPr lang="zh-CN" altLang="zh-CN" dirty="0">
                <a:solidFill>
                  <a:schemeClr val="tx1"/>
                </a:solidFill>
                <a:ea typeface="宋体" panose="02010600030101010101" pitchFamily="2" charset="-122"/>
                <a:cs typeface="Times New Roman" panose="02020603050405020304" pitchFamily="18" charset="0"/>
              </a:rPr>
              <a:t>年来最为强烈的地震引发海啸</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重创亚洲沿海地带</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造成印度尼西亚、印度、泰国、马来西亚和至少其他四个国家的</a:t>
            </a:r>
            <a:r>
              <a:rPr lang="en-US" altLang="zh-CN" dirty="0">
                <a:solidFill>
                  <a:schemeClr val="tx1"/>
                </a:solidFill>
                <a:ea typeface="宋体" panose="02010600030101010101" pitchFamily="2" charset="-122"/>
                <a:cs typeface="Times New Roman" panose="02020603050405020304" pitchFamily="18" charset="0"/>
              </a:rPr>
              <a:t>6,500</a:t>
            </a:r>
            <a:r>
              <a:rPr lang="zh-CN" altLang="zh-CN" dirty="0">
                <a:solidFill>
                  <a:schemeClr val="tx1"/>
                </a:solidFill>
                <a:ea typeface="宋体" panose="02010600030101010101" pitchFamily="2" charset="-122"/>
                <a:cs typeface="Times New Roman" panose="02020603050405020304" pitchFamily="18" charset="0"/>
              </a:rPr>
              <a:t>多人死亡。</a:t>
            </a:r>
            <a:endParaRPr lang="zh-CN" altLang="zh-CN" dirty="0">
              <a:solidFill>
                <a:schemeClr val="tx1"/>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051752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a:spLocks noChangeAspect="1"/>
          </p:cNvSpPr>
          <p:nvPr/>
        </p:nvSpPr>
        <p:spPr>
          <a:xfrm>
            <a:off x="361950" y="791815"/>
            <a:ext cx="10807700" cy="180857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句中</a:t>
            </a:r>
            <a:r>
              <a:rPr lang="en-US" altLang="zh-CN" dirty="0">
                <a:solidFill>
                  <a:srgbClr val="000000"/>
                </a:solidFill>
                <a:ea typeface="宋体" panose="02010600030101010101" pitchFamily="2" charset="-122"/>
                <a:cs typeface="Times New Roman" panose="02020603050405020304" pitchFamily="18" charset="0"/>
              </a:rPr>
              <a:t>killing more than 6,500 people in...</a:t>
            </a:r>
            <a:r>
              <a:rPr lang="zh-CN" altLang="zh-CN" dirty="0">
                <a:solidFill>
                  <a:srgbClr val="000000"/>
                </a:solidFill>
                <a:ea typeface="宋体" panose="02010600030101010101" pitchFamily="2" charset="-122"/>
                <a:cs typeface="Times New Roman" panose="02020603050405020304" pitchFamily="18" charset="0"/>
              </a:rPr>
              <a:t>为动词</a:t>
            </a:r>
            <a:r>
              <a:rPr lang="en-US" altLang="zh-CN" i="1"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形式短语做状语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表示结果。</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8" name="矩形 7"/>
          <p:cNvSpPr>
            <a:spLocks noChangeAspect="1"/>
          </p:cNvSpPr>
          <p:nvPr/>
        </p:nvSpPr>
        <p:spPr>
          <a:xfrm>
            <a:off x="361950" y="2664023"/>
            <a:ext cx="10807700" cy="1865126"/>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en-US" dirty="0" smtClean="0">
                <a:solidFill>
                  <a:srgbClr val="000000"/>
                </a:solidFill>
                <a:latin typeface="黑体" panose="02010609060101010101" pitchFamily="49" charset="-122"/>
                <a:cs typeface="Times New Roman" panose="02020603050405020304" pitchFamily="18" charset="0"/>
              </a:rPr>
              <a:t>注意</a:t>
            </a:r>
            <a:endParaRPr lang="zh-CN" altLang="zh-CN" dirty="0">
              <a:solidFill>
                <a:srgbClr val="000000"/>
              </a:solidFill>
              <a:latin typeface="黑体" panose="02010609060101010101" pitchFamily="49"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动词</a:t>
            </a:r>
            <a:r>
              <a:rPr lang="en-US" altLang="zh-CN" i="1"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形式做结果状语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表示自然而然的结果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不定式做结果状语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表示意想不到的结果。</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594983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287759"/>
            <a:ext cx="10807700" cy="5478423"/>
          </a:xfrm>
          <a:prstGeom prst="rect">
            <a:avLst/>
          </a:prstGeom>
        </p:spPr>
        <p:txBody>
          <a:bodyPr>
            <a:spAutoFit/>
          </a:bodyPr>
          <a:lstStyle/>
          <a:p>
            <a:pPr>
              <a:lnSpc>
                <a:spcPts val="42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词汇拓展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1.power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电力供应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能量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力量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控制</a:t>
            </a:r>
            <a:r>
              <a:rPr lang="zh-CN" altLang="zh-CN" dirty="0" smtClean="0">
                <a:solidFill>
                  <a:srgbClr val="000000"/>
                </a:solidFill>
                <a:ea typeface="宋体" panose="02010600030101010101" pitchFamily="2" charset="-122"/>
                <a:cs typeface="Times New Roman" panose="02020603050405020304" pitchFamily="18" charset="0"/>
              </a:rPr>
              <a:t>力</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ts val="42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powerful</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强有力的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2.calm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镇静的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沉着的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使平静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a:t>
            </a:r>
            <a:r>
              <a:rPr lang="zh-CN" altLang="zh-CN" dirty="0" smtClean="0">
                <a:solidFill>
                  <a:srgbClr val="000000"/>
                </a:solidFill>
                <a:ea typeface="宋体" panose="02010600030101010101" pitchFamily="2" charset="-122"/>
                <a:cs typeface="Times New Roman" panose="02020603050405020304" pitchFamily="18" charset="0"/>
              </a:rPr>
              <a:t>镇静</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ts val="42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calmly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宋体" panose="02010600030101010101" pitchFamily="2" charset="-122"/>
                <a:cs typeface="Times New Roman" panose="02020603050405020304" pitchFamily="18" charset="0"/>
              </a:rPr>
              <a:t>镇定地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沉着地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3.deliver </a:t>
            </a:r>
            <a:r>
              <a:rPr lang="en-US" altLang="zh-CN" i="1" dirty="0" err="1">
                <a:solidFill>
                  <a:srgbClr val="000000"/>
                </a:solidFill>
                <a:ea typeface="宋体" panose="02010600030101010101" pitchFamily="2" charset="-122"/>
                <a:cs typeface="Times New Roman" panose="02020603050405020304" pitchFamily="18" charset="0"/>
              </a:rPr>
              <a:t>vt.</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递送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传达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smtClean="0">
                <a:solidFill>
                  <a:srgbClr val="000000"/>
                </a:solidFill>
                <a:ea typeface="宋体" panose="02010600030101010101" pitchFamily="2" charset="-122"/>
                <a:cs typeface="Times New Roman" panose="02020603050405020304" pitchFamily="18" charset="0"/>
              </a:rPr>
              <a:t>发表</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ts val="42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delivery</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传送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递送</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4.effect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影响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结果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效果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effective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有效的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5.length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长度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long</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长</a:t>
            </a:r>
            <a:r>
              <a:rPr lang="zh-CN" altLang="zh-CN" dirty="0" smtClean="0">
                <a:solidFill>
                  <a:srgbClr val="000000"/>
                </a:solidFill>
                <a:ea typeface="宋体" panose="02010600030101010101" pitchFamily="2" charset="-122"/>
                <a:cs typeface="Times New Roman" panose="02020603050405020304" pitchFamily="18" charset="0"/>
              </a:rPr>
              <a:t>的</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ts val="42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lengthen</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v</a:t>
            </a:r>
            <a:r>
              <a:rPr lang="en-US" altLang="zh-CN" i="1"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变长</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36501" y="1426988"/>
            <a:ext cx="239778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932508" y="1891086"/>
            <a:ext cx="2395066"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957977" y="2485592"/>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953805" y="2949690"/>
            <a:ext cx="1639395"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940673" y="3553842"/>
            <a:ext cx="230008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936501" y="4017940"/>
            <a:ext cx="2297480"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5304185" y="4016202"/>
            <a:ext cx="230008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5300013" y="4480300"/>
            <a:ext cx="2297480"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4109025" y="4626868"/>
            <a:ext cx="1652012"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4104853" y="5090966"/>
            <a:ext cx="1650142" cy="0"/>
          </a:xfrm>
          <a:prstGeom prst="line">
            <a:avLst/>
          </a:prstGeom>
        </p:spPr>
        <p:style>
          <a:lnRef idx="2">
            <a:schemeClr val="dk1"/>
          </a:lnRef>
          <a:fillRef idx="0">
            <a:schemeClr val="dk1"/>
          </a:fillRef>
          <a:effectRef idx="1">
            <a:schemeClr val="dk1"/>
          </a:effectRef>
          <a:fontRef idx="minor">
            <a:schemeClr val="tx1"/>
          </a:fontRef>
        </p:style>
      </p:cxnSp>
      <p:sp>
        <p:nvSpPr>
          <p:cNvPr id="15" name="矩形 14"/>
          <p:cNvSpPr/>
          <p:nvPr/>
        </p:nvSpPr>
        <p:spPr>
          <a:xfrm>
            <a:off x="921230" y="5128708"/>
            <a:ext cx="241871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917492" y="5592806"/>
            <a:ext cx="2415973"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1165869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xit" presetSubtype="10" fill="hold" grpId="0" nodeType="clickEffect">
                                  <p:stCondLst>
                                    <p:cond delay="0"/>
                                  </p:stCondLst>
                                  <p:childTnLst>
                                    <p:animEffect transition="out" filter="randombar(horizontal)">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4" presetClass="exit" presetSubtype="10" fill="hold" grpId="0" nodeType="clickEffect">
                                  <p:stCondLst>
                                    <p:cond delay="0"/>
                                  </p:stCondLst>
                                  <p:childTnLst>
                                    <p:animEffect transition="out" filter="randombar(horizontal)">
                                      <p:cBhvr>
                                        <p:cTn id="31" dur="500"/>
                                        <p:tgtEl>
                                          <p:spTgt spid="15"/>
                                        </p:tgtEl>
                                      </p:cBhvr>
                                    </p:animEffect>
                                    <p:set>
                                      <p:cBhvr>
                                        <p:cTn id="32"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P spid="12" grpId="0" animBg="1"/>
      <p:bldP spid="1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1735"/>
            <a:ext cx="10807700" cy="6001643"/>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(1)Football is played in many </a:t>
            </a:r>
            <a:r>
              <a:rPr lang="en-US" altLang="zh-CN" dirty="0" err="1">
                <a:solidFill>
                  <a:srgbClr val="000000"/>
                </a:solidFill>
                <a:ea typeface="宋体" panose="02010600030101010101" pitchFamily="2" charset="-122"/>
                <a:cs typeface="Times New Roman" panose="02020603050405020304" pitchFamily="18" charset="0"/>
              </a:rPr>
              <a:t>countries,making</a:t>
            </a:r>
            <a:r>
              <a:rPr lang="en-US" altLang="zh-CN" dirty="0">
                <a:solidFill>
                  <a:srgbClr val="000000"/>
                </a:solidFill>
                <a:ea typeface="宋体" panose="02010600030101010101" pitchFamily="2" charset="-122"/>
                <a:cs typeface="Times New Roman" panose="02020603050405020304" pitchFamily="18" charset="0"/>
              </a:rPr>
              <a:t> it one of the most popular sports in the world.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足球在许多国家盛行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这使它成为世界上最受欢迎的运动之一。</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2)They have been discussing the problem for 2 hours</a:t>
            </a:r>
            <a:r>
              <a:rPr lang="en-US" altLang="zh-CN" dirty="0" smtClean="0">
                <a:solidFill>
                  <a:srgbClr val="000000"/>
                </a:solidFill>
                <a:ea typeface="宋体" panose="02010600030101010101" pitchFamily="2" charset="-122"/>
                <a:cs typeface="Times New Roman" panose="02020603050405020304" pitchFamily="18" charset="0"/>
              </a:rPr>
              <a:t>, reaching </a:t>
            </a:r>
            <a:r>
              <a:rPr lang="en-US" altLang="zh-CN" dirty="0">
                <a:solidFill>
                  <a:srgbClr val="000000"/>
                </a:solidFill>
                <a:ea typeface="宋体" panose="02010600030101010101" pitchFamily="2" charset="-122"/>
                <a:cs typeface="Times New Roman" panose="02020603050405020304" pitchFamily="18" charset="0"/>
              </a:rPr>
              <a:t>no agreement at last.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这个问题他们讨论了两个小时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最后也没达成协议。</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3)She ran to the station only to find that the train had left.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她跑到火车站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却发现火车已经开走了</a:t>
            </a:r>
            <a:r>
              <a:rPr lang="zh-CN" altLang="zh-CN"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8763470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63823"/>
            <a:ext cx="10807700" cy="3637919"/>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(1)George returned after the </a:t>
            </a:r>
            <a:r>
              <a:rPr lang="en-US" altLang="zh-CN" dirty="0" err="1">
                <a:solidFill>
                  <a:srgbClr val="000000"/>
                </a:solidFill>
                <a:ea typeface="宋体" panose="02010600030101010101" pitchFamily="2" charset="-122"/>
                <a:cs typeface="Times New Roman" panose="02020603050405020304" pitchFamily="18" charset="0"/>
              </a:rPr>
              <a:t>war,only</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told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(tell) that his wife had left him.</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(2)There are about 800 tornadoes in the US each year,</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causing</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(cause) about 80 deaths and 1,500 injuries.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7334455" y="2127917"/>
            <a:ext cx="239778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7330462" y="2592015"/>
            <a:ext cx="2395066"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332314" y="3888159"/>
            <a:ext cx="183908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328217" y="4352257"/>
            <a:ext cx="183699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1702557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92800"/>
            <a:ext cx="10807700" cy="5945089"/>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err="1">
                <a:solidFill>
                  <a:srgbClr val="000000"/>
                </a:solidFill>
                <a:ea typeface="宋体" panose="02010600030101010101" pitchFamily="2" charset="-122"/>
                <a:cs typeface="Times New Roman" panose="02020603050405020304" pitchFamily="18" charset="0"/>
              </a:rPr>
              <a:t>Fishermen,tourists,hotels,homes,and</a:t>
            </a:r>
            <a:r>
              <a:rPr lang="en-US" altLang="zh-CN" dirty="0">
                <a:solidFill>
                  <a:srgbClr val="000000"/>
                </a:solidFill>
                <a:ea typeface="宋体" panose="02010600030101010101" pitchFamily="2" charset="-122"/>
                <a:cs typeface="Times New Roman" panose="02020603050405020304" pitchFamily="18" charset="0"/>
              </a:rPr>
              <a:t> cars were swept away by huge waves caused by the strong earthquake that reached a magnitude of 9.0.(page 54)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渔民、游客、酒店、住房和汽车都被</a:t>
            </a:r>
            <a:r>
              <a:rPr lang="en-US" altLang="zh-CN" dirty="0">
                <a:solidFill>
                  <a:srgbClr val="000000"/>
                </a:solidFill>
                <a:ea typeface="宋体" panose="02010600030101010101" pitchFamily="2" charset="-122"/>
                <a:cs typeface="Times New Roman" panose="02020603050405020304" pitchFamily="18" charset="0"/>
              </a:rPr>
              <a:t>9.0</a:t>
            </a:r>
            <a:r>
              <a:rPr lang="zh-CN" altLang="zh-CN" dirty="0">
                <a:solidFill>
                  <a:srgbClr val="000000"/>
                </a:solidFill>
                <a:ea typeface="宋体" panose="02010600030101010101" pitchFamily="2" charset="-122"/>
                <a:cs typeface="Times New Roman" panose="02020603050405020304" pitchFamily="18" charset="0"/>
              </a:rPr>
              <a:t>级强震所引发的巨浪卷走。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句中</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引导的从句是定语从句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修饰先行词</a:t>
            </a:r>
            <a:r>
              <a:rPr lang="en-US" altLang="zh-CN" dirty="0">
                <a:solidFill>
                  <a:srgbClr val="000000"/>
                </a:solidFill>
                <a:ea typeface="宋体" panose="02010600030101010101" pitchFamily="2" charset="-122"/>
                <a:cs typeface="Times New Roman" panose="02020603050405020304" pitchFamily="18" charset="0"/>
              </a:rPr>
              <a:t>earthquake</a:t>
            </a:r>
            <a:r>
              <a:rPr lang="en-US" altLang="zh-CN" dirty="0" smtClean="0">
                <a:solidFill>
                  <a:srgbClr val="000000"/>
                </a:solidFill>
                <a:ea typeface="宋体" panose="02010600030101010101" pitchFamily="2" charset="-122"/>
                <a:cs typeface="Times New Roman" panose="02020603050405020304" pitchFamily="18" charset="0"/>
              </a:rPr>
              <a:t>; caused </a:t>
            </a:r>
            <a:r>
              <a:rPr lang="en-US" altLang="zh-CN" dirty="0">
                <a:solidFill>
                  <a:srgbClr val="000000"/>
                </a:solidFill>
                <a:ea typeface="宋体" panose="02010600030101010101" pitchFamily="2" charset="-122"/>
                <a:cs typeface="Times New Roman" panose="02020603050405020304" pitchFamily="18" charset="0"/>
              </a:rPr>
              <a:t>by...</a:t>
            </a:r>
            <a:r>
              <a:rPr lang="zh-CN" altLang="zh-CN" dirty="0">
                <a:solidFill>
                  <a:srgbClr val="000000"/>
                </a:solidFill>
                <a:ea typeface="宋体" panose="02010600030101010101" pitchFamily="2" charset="-122"/>
                <a:cs typeface="Times New Roman" panose="02020603050405020304" pitchFamily="18" charset="0"/>
              </a:rPr>
              <a:t>是过去分词短语做定语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修饰</a:t>
            </a:r>
            <a:r>
              <a:rPr lang="en-US" altLang="zh-CN" dirty="0">
                <a:solidFill>
                  <a:srgbClr val="000000"/>
                </a:solidFill>
                <a:ea typeface="宋体" panose="02010600030101010101" pitchFamily="2" charset="-122"/>
                <a:cs typeface="Times New Roman" panose="02020603050405020304" pitchFamily="18" charset="0"/>
              </a:rPr>
              <a:t>waves</a:t>
            </a:r>
            <a:r>
              <a:rPr lang="zh-CN" altLang="zh-CN" dirty="0">
                <a:solidFill>
                  <a:srgbClr val="000000"/>
                </a:solidFill>
                <a:ea typeface="宋体" panose="02010600030101010101" pitchFamily="2" charset="-122"/>
                <a:cs typeface="Times New Roman" panose="02020603050405020304" pitchFamily="18" charset="0"/>
              </a:rPr>
              <a:t>。一般来说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单个的过去分词做定语时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常放在被修饰词的前面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过去分词短语做定语时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常放在被修饰词的后面。</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586276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079847"/>
            <a:ext cx="10807700" cy="2968505"/>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(1)Her job was to take care of the injured soldiers.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她的工作就是照料这些受伤的士兵。</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car stolen last week was later found near the river.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上周被盗的那辆汽车后来在河边被找到了。</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455324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63823"/>
            <a:ext cx="10807700" cy="3637919"/>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1)I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d </a:t>
            </a:r>
            <a:r>
              <a:rPr lang="en-US" altLang="zh-CN" dirty="0">
                <a:solidFill>
                  <a:srgbClr val="000000"/>
                </a:solidFill>
                <a:ea typeface="宋体" panose="02010600030101010101" pitchFamily="2" charset="-122"/>
                <a:cs typeface="Times New Roman" panose="02020603050405020304" pitchFamily="18" charset="0"/>
              </a:rPr>
              <a:t>like to look at the survey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made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(make) last week.</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(2)You </a:t>
            </a:r>
            <a:r>
              <a:rPr lang="en-US" altLang="zh-CN" dirty="0" smtClean="0">
                <a:solidFill>
                  <a:srgbClr val="000000"/>
                </a:solidFill>
                <a:ea typeface="宋体" panose="02010600030101010101" pitchFamily="2" charset="-122"/>
                <a:cs typeface="Times New Roman" panose="02020603050405020304" pitchFamily="18" charset="0"/>
              </a:rPr>
              <a:t>can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accept an opinion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offered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(offer) to you unless it is based on facts.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6265093" y="2116935"/>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6260921" y="2581033"/>
            <a:ext cx="1639395"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6197062" y="3273336"/>
            <a:ext cx="19859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6193085" y="3737434"/>
            <a:ext cx="198366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9233063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15751"/>
            <a:ext cx="10807700" cy="535415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I was having breakfast with my three children when water started filling my home.(page 54)</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当时我和三个孩子正在吃早饭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海水开始灌入屋内。</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Sb was doing...when...</a:t>
            </a:r>
            <a:r>
              <a:rPr lang="zh-CN" altLang="zh-CN" dirty="0">
                <a:solidFill>
                  <a:srgbClr val="000000"/>
                </a:solidFill>
                <a:ea typeface="宋体" panose="02010600030101010101" pitchFamily="2" charset="-122"/>
                <a:cs typeface="Times New Roman" panose="02020603050405020304" pitchFamily="18" charset="0"/>
              </a:rPr>
              <a:t>某人正在做</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这时</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was</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about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do...when...</a:t>
            </a:r>
            <a:r>
              <a:rPr lang="zh-CN" altLang="zh-CN" dirty="0">
                <a:solidFill>
                  <a:srgbClr val="000000"/>
                </a:solidFill>
                <a:ea typeface="楷体" panose="02010609060101010101" pitchFamily="49" charset="-122"/>
                <a:cs typeface="Times New Roman" panose="02020603050405020304" pitchFamily="18" charset="0"/>
              </a:rPr>
              <a:t>某人正要做</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这时</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had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just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done...when...</a:t>
            </a:r>
            <a:r>
              <a:rPr lang="zh-CN" altLang="zh-CN" dirty="0">
                <a:solidFill>
                  <a:srgbClr val="000000"/>
                </a:solidFill>
                <a:ea typeface="楷体" panose="02010609060101010101" pitchFamily="49" charset="-122"/>
                <a:cs typeface="Times New Roman" panose="02020603050405020304" pitchFamily="18" charset="0"/>
              </a:rPr>
              <a:t>某人刚做完</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这时</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was</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point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doing...when</a:t>
            </a:r>
            <a:r>
              <a:rPr lang="en-US" altLang="zh-CN" dirty="0" smtClean="0">
                <a:solidFill>
                  <a:srgbClr val="000000"/>
                </a:solidFill>
                <a:ea typeface="宋体" panose="02010600030101010101" pitchFamily="2" charset="-122"/>
                <a:cs typeface="Times New Roman" panose="02020603050405020304" pitchFamily="18" charset="0"/>
              </a:rPr>
              <a:t>...</a:t>
            </a: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ea typeface="楷体" panose="02010609060101010101" pitchFamily="49" charset="-122"/>
                <a:cs typeface="Times New Roman" panose="02020603050405020304" pitchFamily="18" charset="0"/>
              </a:rPr>
              <a:t>某人</a:t>
            </a:r>
            <a:r>
              <a:rPr lang="zh-CN" altLang="zh-CN" dirty="0">
                <a:solidFill>
                  <a:srgbClr val="000000"/>
                </a:solidFill>
                <a:ea typeface="楷体" panose="02010609060101010101" pitchFamily="49" charset="-122"/>
                <a:cs typeface="Times New Roman" panose="02020603050405020304" pitchFamily="18" charset="0"/>
              </a:rPr>
              <a:t>正要做</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这时</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079328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35415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(1)Jack was working in the lab when the power cut happened.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杰克正在实验室里工作</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就在这时断电了。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(2)We were about to give up when the sailors came to our rescue.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我们正要放弃</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这时水手们来救我们了。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had just gone to bed when someone rang up.</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我刚上床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这时有人打来电话</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0826780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655911"/>
            <a:ext cx="10807700" cy="180857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(4)She was on the point of telling the truth when someone stopped her.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她正要说出真相</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这时有人阻止了她。</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711691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19807"/>
            <a:ext cx="10807700" cy="3637919"/>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was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driving</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(drive) down to London when I suddenly found I was on the wrong road.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little boy had just finished his </a:t>
            </a:r>
            <a:r>
              <a:rPr lang="en-US" altLang="zh-CN" dirty="0" smtClean="0">
                <a:solidFill>
                  <a:srgbClr val="000000"/>
                </a:solidFill>
                <a:ea typeface="宋体" panose="02010600030101010101" pitchFamily="2" charset="-122"/>
                <a:cs typeface="Times New Roman" panose="02020603050405020304" pitchFamily="18" charset="0"/>
              </a:rPr>
              <a:t>homework   </a:t>
            </a:r>
            <a:r>
              <a:rPr lang="en-US" altLang="zh-CN" dirty="0" smtClean="0">
                <a:ea typeface="宋体" panose="02010600030101010101" pitchFamily="2" charset="-122"/>
                <a:cs typeface="Times New Roman" panose="02020603050405020304" pitchFamily="18" charset="0"/>
              </a:rPr>
              <a:t>when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his mother asked him to </a:t>
            </a:r>
            <a:r>
              <a:rPr lang="en-US" altLang="zh-CN" dirty="0" err="1">
                <a:solidFill>
                  <a:srgbClr val="000000"/>
                </a:solidFill>
                <a:ea typeface="宋体" panose="02010600030101010101" pitchFamily="2" charset="-122"/>
                <a:cs typeface="Times New Roman" panose="02020603050405020304" pitchFamily="18" charset="0"/>
              </a:rPr>
              <a:t>practise</a:t>
            </a:r>
            <a:r>
              <a:rPr lang="en-US" altLang="zh-CN" dirty="0">
                <a:solidFill>
                  <a:srgbClr val="000000"/>
                </a:solidFill>
                <a:ea typeface="宋体" panose="02010600030101010101" pitchFamily="2" charset="-122"/>
                <a:cs typeface="Times New Roman" panose="02020603050405020304" pitchFamily="18" charset="0"/>
              </a:rPr>
              <a:t> playing the piano.</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487308" y="1986975"/>
            <a:ext cx="2692599"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1483694" y="2451073"/>
            <a:ext cx="2689551"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9158697" y="3117587"/>
            <a:ext cx="129192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9154419" y="3581685"/>
            <a:ext cx="1290463"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7691018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647799"/>
            <a:ext cx="10807700" cy="4172296"/>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他刚到办公室</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这时他妻子就打来电话要他马上回家。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had</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just</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reached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 office when his wife phoned him to go back home at once.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我们正要出门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这时天开始下雨了。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were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about</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go</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out</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when it began to rain.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1260319" y="1925725"/>
            <a:ext cx="149204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1256063" y="2389823"/>
            <a:ext cx="1490359"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2846517" y="1925725"/>
            <a:ext cx="135640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2842183" y="2389823"/>
            <a:ext cx="1354872"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4303146" y="1925725"/>
            <a:ext cx="2402959"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4299404" y="2389823"/>
            <a:ext cx="2400240"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1300713" y="3677930"/>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1296541" y="4142028"/>
            <a:ext cx="1639395"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3077520" y="3677930"/>
            <a:ext cx="180537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3073441" y="4142028"/>
            <a:ext cx="1803335" cy="0"/>
          </a:xfrm>
          <a:prstGeom prst="line">
            <a:avLst/>
          </a:prstGeom>
        </p:spPr>
        <p:style>
          <a:lnRef idx="2">
            <a:schemeClr val="dk1"/>
          </a:lnRef>
          <a:fillRef idx="0">
            <a:schemeClr val="dk1"/>
          </a:fillRef>
          <a:effectRef idx="1">
            <a:schemeClr val="dk1"/>
          </a:effectRef>
          <a:fontRef idx="minor">
            <a:schemeClr val="tx1"/>
          </a:fontRef>
        </p:style>
      </p:cxnSp>
      <p:sp>
        <p:nvSpPr>
          <p:cNvPr id="14" name="矩形 13"/>
          <p:cNvSpPr/>
          <p:nvPr/>
        </p:nvSpPr>
        <p:spPr>
          <a:xfrm>
            <a:off x="4969935" y="3674141"/>
            <a:ext cx="135640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4965601" y="4138239"/>
            <a:ext cx="1354872" cy="0"/>
          </a:xfrm>
          <a:prstGeom prst="line">
            <a:avLst/>
          </a:prstGeom>
        </p:spPr>
        <p:style>
          <a:lnRef idx="2">
            <a:schemeClr val="dk1"/>
          </a:lnRef>
          <a:fillRef idx="0">
            <a:schemeClr val="dk1"/>
          </a:fillRef>
          <a:effectRef idx="1">
            <a:schemeClr val="dk1"/>
          </a:effectRef>
          <a:fontRef idx="minor">
            <a:schemeClr val="tx1"/>
          </a:fontRef>
        </p:style>
      </p:cxnSp>
      <p:sp>
        <p:nvSpPr>
          <p:cNvPr id="16" name="矩形 15"/>
          <p:cNvSpPr/>
          <p:nvPr/>
        </p:nvSpPr>
        <p:spPr>
          <a:xfrm>
            <a:off x="6392505" y="3677236"/>
            <a:ext cx="120596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6388170" y="4141334"/>
            <a:ext cx="1204599" cy="0"/>
          </a:xfrm>
          <a:prstGeom prst="line">
            <a:avLst/>
          </a:prstGeom>
        </p:spPr>
        <p:style>
          <a:lnRef idx="2">
            <a:schemeClr val="dk1"/>
          </a:lnRef>
          <a:fillRef idx="0">
            <a:schemeClr val="dk1"/>
          </a:fillRef>
          <a:effectRef idx="1">
            <a:schemeClr val="dk1"/>
          </a:effectRef>
          <a:fontRef idx="minor">
            <a:schemeClr val="tx1"/>
          </a:fontRef>
        </p:style>
      </p:cxnSp>
      <p:sp>
        <p:nvSpPr>
          <p:cNvPr id="18" name="矩形 17"/>
          <p:cNvSpPr/>
          <p:nvPr/>
        </p:nvSpPr>
        <p:spPr>
          <a:xfrm>
            <a:off x="7698946" y="3673030"/>
            <a:ext cx="1352509"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7694743" y="4137128"/>
            <a:ext cx="1350978"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7753616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par>
                                <p:cTn id="11" presetID="14" presetClass="exit" presetSubtype="10" fill="hold" grpId="0" nodeType="withEffect">
                                  <p:stCondLst>
                                    <p:cond delay="0"/>
                                  </p:stCondLst>
                                  <p:childTnLst>
                                    <p:animEffect transition="out" filter="randombar(horizontal)">
                                      <p:cBhvr>
                                        <p:cTn id="12" dur="500"/>
                                        <p:tgtEl>
                                          <p:spTgt spid="8"/>
                                        </p:tgtEl>
                                      </p:cBhvr>
                                    </p:animEffect>
                                    <p:set>
                                      <p:cBhvr>
                                        <p:cTn id="13" dur="1" fill="hold">
                                          <p:stCondLst>
                                            <p:cond delay="499"/>
                                          </p:stCondLst>
                                        </p:cTn>
                                        <p:tgtEl>
                                          <p:spTgt spid="8"/>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4" presetClass="exit" presetSubtype="10" fill="hold" grpId="0" nodeType="clickEffect">
                                  <p:stCondLst>
                                    <p:cond delay="0"/>
                                  </p:stCondLst>
                                  <p:childTnLst>
                                    <p:animEffect transition="out" filter="randombar(horizontal)">
                                      <p:cBhvr>
                                        <p:cTn id="17" dur="500"/>
                                        <p:tgtEl>
                                          <p:spTgt spid="10"/>
                                        </p:tgtEl>
                                      </p:cBhvr>
                                    </p:animEffect>
                                    <p:set>
                                      <p:cBhvr>
                                        <p:cTn id="18" dur="1" fill="hold">
                                          <p:stCondLst>
                                            <p:cond delay="499"/>
                                          </p:stCondLst>
                                        </p:cTn>
                                        <p:tgtEl>
                                          <p:spTgt spid="10"/>
                                        </p:tgtEl>
                                        <p:attrNameLst>
                                          <p:attrName>style.visibility</p:attrName>
                                        </p:attrNameLst>
                                      </p:cBhvr>
                                      <p:to>
                                        <p:strVal val="hidden"/>
                                      </p:to>
                                    </p:set>
                                  </p:childTnLst>
                                </p:cTn>
                              </p:par>
                              <p:par>
                                <p:cTn id="19" presetID="14" presetClass="exit" presetSubtype="10" fill="hold" grpId="0" nodeType="withEffect">
                                  <p:stCondLst>
                                    <p:cond delay="0"/>
                                  </p:stCondLst>
                                  <p:childTnLst>
                                    <p:animEffect transition="out" filter="randombar(horizontal)">
                                      <p:cBhvr>
                                        <p:cTn id="20" dur="500"/>
                                        <p:tgtEl>
                                          <p:spTgt spid="12"/>
                                        </p:tgtEl>
                                      </p:cBhvr>
                                    </p:animEffect>
                                    <p:set>
                                      <p:cBhvr>
                                        <p:cTn id="21" dur="1" fill="hold">
                                          <p:stCondLst>
                                            <p:cond delay="499"/>
                                          </p:stCondLst>
                                        </p:cTn>
                                        <p:tgtEl>
                                          <p:spTgt spid="12"/>
                                        </p:tgtEl>
                                        <p:attrNameLst>
                                          <p:attrName>style.visibility</p:attrName>
                                        </p:attrNameLst>
                                      </p:cBhvr>
                                      <p:to>
                                        <p:strVal val="hidden"/>
                                      </p:to>
                                    </p:set>
                                  </p:childTnLst>
                                </p:cTn>
                              </p:par>
                              <p:par>
                                <p:cTn id="22" presetID="14" presetClass="exit" presetSubtype="10" fill="hold" grpId="0" nodeType="withEffect">
                                  <p:stCondLst>
                                    <p:cond delay="0"/>
                                  </p:stCondLst>
                                  <p:childTnLst>
                                    <p:animEffect transition="out" filter="randombar(horizontal)">
                                      <p:cBhvr>
                                        <p:cTn id="23" dur="500"/>
                                        <p:tgtEl>
                                          <p:spTgt spid="14"/>
                                        </p:tgtEl>
                                      </p:cBhvr>
                                    </p:animEffect>
                                    <p:set>
                                      <p:cBhvr>
                                        <p:cTn id="24" dur="1" fill="hold">
                                          <p:stCondLst>
                                            <p:cond delay="499"/>
                                          </p:stCondLst>
                                        </p:cTn>
                                        <p:tgtEl>
                                          <p:spTgt spid="14"/>
                                        </p:tgtEl>
                                        <p:attrNameLst>
                                          <p:attrName>style.visibility</p:attrName>
                                        </p:attrNameLst>
                                      </p:cBhvr>
                                      <p:to>
                                        <p:strVal val="hidden"/>
                                      </p:to>
                                    </p:set>
                                  </p:childTnLst>
                                </p:cTn>
                              </p:par>
                              <p:par>
                                <p:cTn id="25" presetID="14" presetClass="exit" presetSubtype="10" fill="hold" grpId="0" nodeType="withEffect">
                                  <p:stCondLst>
                                    <p:cond delay="0"/>
                                  </p:stCondLst>
                                  <p:childTnLst>
                                    <p:animEffect transition="out" filter="randombar(horizontal)">
                                      <p:cBhvr>
                                        <p:cTn id="26" dur="500"/>
                                        <p:tgtEl>
                                          <p:spTgt spid="16"/>
                                        </p:tgtEl>
                                      </p:cBhvr>
                                    </p:animEffect>
                                    <p:set>
                                      <p:cBhvr>
                                        <p:cTn id="27" dur="1" fill="hold">
                                          <p:stCondLst>
                                            <p:cond delay="499"/>
                                          </p:stCondLst>
                                        </p:cTn>
                                        <p:tgtEl>
                                          <p:spTgt spid="16"/>
                                        </p:tgtEl>
                                        <p:attrNameLst>
                                          <p:attrName>style.visibility</p:attrName>
                                        </p:attrNameLst>
                                      </p:cBhvr>
                                      <p:to>
                                        <p:strVal val="hidden"/>
                                      </p:to>
                                    </p:set>
                                  </p:childTnLst>
                                </p:cTn>
                              </p:par>
                              <p:par>
                                <p:cTn id="28" presetID="14" presetClass="exit" presetSubtype="10" fill="hold" grpId="0" nodeType="withEffect">
                                  <p:stCondLst>
                                    <p:cond delay="0"/>
                                  </p:stCondLst>
                                  <p:childTnLst>
                                    <p:animEffect transition="out" filter="randombar(horizontal)">
                                      <p:cBhvr>
                                        <p:cTn id="29" dur="500"/>
                                        <p:tgtEl>
                                          <p:spTgt spid="18"/>
                                        </p:tgtEl>
                                      </p:cBhvr>
                                    </p:animEffect>
                                    <p:set>
                                      <p:cBhvr>
                                        <p:cTn id="30"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0" grpId="0" animBg="1"/>
      <p:bldP spid="12" grpId="0" animBg="1"/>
      <p:bldP spid="14" grpId="0" animBg="1"/>
      <p:bldP spid="16"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07839"/>
            <a:ext cx="10807700" cy="3581365"/>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重点短语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on</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hand </a:t>
            </a:r>
            <a:r>
              <a:rPr lang="zh-CN" altLang="zh-CN" dirty="0">
                <a:solidFill>
                  <a:srgbClr val="000000"/>
                </a:solidFill>
                <a:ea typeface="宋体" panose="02010600030101010101" pitchFamily="2" charset="-122"/>
                <a:cs typeface="Times New Roman" panose="02020603050405020304" pitchFamily="18" charset="0"/>
              </a:rPr>
              <a:t>现有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尤指帮助</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2.sweep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away</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消灭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彻底消除</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3.crash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into</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撞上</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4.stay away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from</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远离</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5.run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safety </a:t>
            </a:r>
            <a:r>
              <a:rPr lang="zh-CN" altLang="zh-CN" dirty="0">
                <a:solidFill>
                  <a:srgbClr val="000000"/>
                </a:solidFill>
                <a:ea typeface="宋体" panose="02010600030101010101" pitchFamily="2" charset="-122"/>
                <a:cs typeface="Times New Roman" panose="02020603050405020304" pitchFamily="18" charset="0"/>
              </a:rPr>
              <a:t>跑向安全地带</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42977" y="1647634"/>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838632" y="2111732"/>
            <a:ext cx="1173148"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1966261" y="2285172"/>
            <a:ext cx="156322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962136" y="2749270"/>
            <a:ext cx="1561460"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1792569" y="2820610"/>
            <a:ext cx="156322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1788444" y="3284708"/>
            <a:ext cx="1561460" cy="0"/>
          </a:xfrm>
          <a:prstGeom prst="line">
            <a:avLst/>
          </a:prstGeom>
        </p:spPr>
        <p:style>
          <a:lnRef idx="2">
            <a:schemeClr val="dk1"/>
          </a:lnRef>
          <a:fillRef idx="0">
            <a:schemeClr val="dk1"/>
          </a:fillRef>
          <a:effectRef idx="1">
            <a:schemeClr val="dk1"/>
          </a:effectRef>
          <a:fontRef idx="minor">
            <a:schemeClr val="tx1"/>
          </a:fontRef>
        </p:style>
      </p:cxnSp>
      <p:sp>
        <p:nvSpPr>
          <p:cNvPr id="9" name="矩形 8"/>
          <p:cNvSpPr/>
          <p:nvPr/>
        </p:nvSpPr>
        <p:spPr>
          <a:xfrm>
            <a:off x="2596722" y="3407043"/>
            <a:ext cx="171955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2592685" y="3871141"/>
            <a:ext cx="1717606" cy="0"/>
          </a:xfrm>
          <a:prstGeom prst="line">
            <a:avLst/>
          </a:prstGeom>
        </p:spPr>
        <p:style>
          <a:lnRef idx="2">
            <a:schemeClr val="dk1"/>
          </a:lnRef>
          <a:fillRef idx="0">
            <a:schemeClr val="dk1"/>
          </a:fillRef>
          <a:effectRef idx="1">
            <a:schemeClr val="dk1"/>
          </a:effectRef>
          <a:fontRef idx="minor">
            <a:schemeClr val="tx1"/>
          </a:fontRef>
        </p:style>
      </p:cxnSp>
      <p:sp>
        <p:nvSpPr>
          <p:cNvPr id="11" name="矩形 10"/>
          <p:cNvSpPr/>
          <p:nvPr/>
        </p:nvSpPr>
        <p:spPr>
          <a:xfrm>
            <a:off x="1501807" y="3989858"/>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1497462" y="4453956"/>
            <a:ext cx="1173148"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7885444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9"/>
                                        </p:tgtEl>
                                      </p:cBhvr>
                                    </p:animEffect>
                                    <p:set>
                                      <p:cBhvr>
                                        <p:cTn id="22" dur="1" fill="hold">
                                          <p:stCondLst>
                                            <p:cond delay="499"/>
                                          </p:stCondLst>
                                        </p:cTn>
                                        <p:tgtEl>
                                          <p:spTgt spid="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xit" presetSubtype="10" fill="hold" grpId="0" nodeType="clickEffect">
                                  <p:stCondLst>
                                    <p:cond delay="0"/>
                                  </p:stCondLst>
                                  <p:childTnLst>
                                    <p:animEffect transition="out" filter="randombar(horizontal)">
                                      <p:cBhvr>
                                        <p:cTn id="26" dur="500"/>
                                        <p:tgtEl>
                                          <p:spTgt spid="11"/>
                                        </p:tgtEl>
                                      </p:cBhvr>
                                    </p:animEffect>
                                    <p:set>
                                      <p:cBhvr>
                                        <p:cTn id="27"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animBg="1"/>
      <p:bldP spid="1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横卷形 19"/>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
        <p:nvSpPr>
          <p:cNvPr id="22" name="矩形 21"/>
          <p:cNvSpPr>
            <a:spLocks noChangeAspect="1"/>
          </p:cNvSpPr>
          <p:nvPr/>
        </p:nvSpPr>
        <p:spPr>
          <a:xfrm>
            <a:off x="361950" y="1264341"/>
            <a:ext cx="10807700" cy="4910960"/>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一、单词拼写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1.When the ______________(</a:t>
            </a:r>
            <a:r>
              <a:rPr lang="zh-CN" altLang="zh-CN" dirty="0">
                <a:solidFill>
                  <a:srgbClr val="000000"/>
                </a:solidFill>
                <a:ea typeface="宋体" panose="02010600030101010101" pitchFamily="2" charset="-122"/>
                <a:cs typeface="Times New Roman" panose="02020603050405020304" pitchFamily="18" charset="0"/>
              </a:rPr>
              <a:t>火山</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erupted,the</a:t>
            </a:r>
            <a:r>
              <a:rPr lang="en-US" altLang="zh-CN" dirty="0">
                <a:solidFill>
                  <a:srgbClr val="000000"/>
                </a:solidFill>
                <a:ea typeface="宋体" panose="02010600030101010101" pitchFamily="2" charset="-122"/>
                <a:cs typeface="Times New Roman" panose="02020603050405020304" pitchFamily="18" charset="0"/>
              </a:rPr>
              <a:t> local people were warned to leave their houses quickly.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t>
            </a:r>
            <a:r>
              <a:rPr lang="en-US" altLang="zh-CN" dirty="0" smtClean="0">
                <a:solidFill>
                  <a:srgbClr val="000000"/>
                </a:solidFill>
                <a:ea typeface="宋体" panose="02010600030101010101" pitchFamily="2" charset="-122"/>
                <a:cs typeface="Times New Roman" panose="02020603050405020304" pitchFamily="18" charset="0"/>
              </a:rPr>
              <a:t>.______________(</a:t>
            </a:r>
            <a:r>
              <a:rPr lang="zh-CN" altLang="zh-CN" dirty="0">
                <a:solidFill>
                  <a:srgbClr val="000000"/>
                </a:solidFill>
                <a:ea typeface="宋体" panose="02010600030101010101" pitchFamily="2" charset="-122"/>
                <a:cs typeface="Times New Roman" panose="02020603050405020304" pitchFamily="18" charset="0"/>
              </a:rPr>
              <a:t>补给品</a:t>
            </a:r>
            <a:r>
              <a:rPr lang="en-US" altLang="zh-CN" dirty="0">
                <a:solidFill>
                  <a:srgbClr val="000000"/>
                </a:solidFill>
                <a:ea typeface="宋体" panose="02010600030101010101" pitchFamily="2" charset="-122"/>
                <a:cs typeface="Times New Roman" panose="02020603050405020304" pitchFamily="18" charset="0"/>
              </a:rPr>
              <a:t>) were brought in by air.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3.Medical assistance will arrive when a(n) ______________ (</a:t>
            </a:r>
            <a:r>
              <a:rPr lang="zh-CN" altLang="zh-CN" dirty="0">
                <a:solidFill>
                  <a:srgbClr val="000000"/>
                </a:solidFill>
                <a:ea typeface="宋体" panose="02010600030101010101" pitchFamily="2" charset="-122"/>
                <a:cs typeface="Times New Roman" panose="02020603050405020304" pitchFamily="18" charset="0"/>
              </a:rPr>
              <a:t>紧急情况</a:t>
            </a:r>
            <a:r>
              <a:rPr lang="en-US" altLang="zh-CN" dirty="0">
                <a:solidFill>
                  <a:srgbClr val="000000"/>
                </a:solidFill>
                <a:ea typeface="宋体" panose="02010600030101010101" pitchFamily="2" charset="-122"/>
                <a:cs typeface="Times New Roman" panose="02020603050405020304" pitchFamily="18" charset="0"/>
              </a:rPr>
              <a:t>) happens.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4.He ______________(</a:t>
            </a:r>
            <a:r>
              <a:rPr lang="zh-CN" altLang="zh-CN" dirty="0">
                <a:solidFill>
                  <a:srgbClr val="000000"/>
                </a:solidFill>
                <a:ea typeface="宋体" panose="02010600030101010101" pitchFamily="2" charset="-122"/>
                <a:cs typeface="Times New Roman" panose="02020603050405020304" pitchFamily="18" charset="0"/>
              </a:rPr>
              <a:t>碰撞</a:t>
            </a:r>
            <a:r>
              <a:rPr lang="en-US" altLang="zh-CN" dirty="0">
                <a:solidFill>
                  <a:srgbClr val="000000"/>
                </a:solidFill>
                <a:ea typeface="宋体" panose="02010600030101010101" pitchFamily="2" charset="-122"/>
                <a:cs typeface="Times New Roman" panose="02020603050405020304" pitchFamily="18" charset="0"/>
              </a:rPr>
              <a:t>) into the other young man and they both fell down.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23" name="矩形 22"/>
          <p:cNvSpPr>
            <a:spLocks noChangeAspect="1"/>
          </p:cNvSpPr>
          <p:nvPr/>
        </p:nvSpPr>
        <p:spPr>
          <a:xfrm>
            <a:off x="3024733" y="1858328"/>
            <a:ext cx="1632178"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volcano </a:t>
            </a:r>
            <a:endParaRPr lang="zh-CN" altLang="en-US" dirty="0"/>
          </a:p>
        </p:txBody>
      </p:sp>
      <p:sp>
        <p:nvSpPr>
          <p:cNvPr id="24" name="矩形 23"/>
          <p:cNvSpPr>
            <a:spLocks noChangeAspect="1"/>
          </p:cNvSpPr>
          <p:nvPr/>
        </p:nvSpPr>
        <p:spPr>
          <a:xfrm>
            <a:off x="1152525" y="3046070"/>
            <a:ext cx="1768433"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Supplies </a:t>
            </a:r>
            <a:endParaRPr lang="zh-CN" altLang="en-US" dirty="0"/>
          </a:p>
        </p:txBody>
      </p:sp>
      <p:sp>
        <p:nvSpPr>
          <p:cNvPr id="25" name="矩形 24"/>
          <p:cNvSpPr>
            <a:spLocks noChangeAspect="1"/>
          </p:cNvSpPr>
          <p:nvPr/>
        </p:nvSpPr>
        <p:spPr>
          <a:xfrm>
            <a:off x="8117136" y="3637508"/>
            <a:ext cx="2180405"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emergency </a:t>
            </a:r>
            <a:endParaRPr lang="zh-CN" altLang="en-US" dirty="0"/>
          </a:p>
        </p:txBody>
      </p:sp>
      <p:sp>
        <p:nvSpPr>
          <p:cNvPr id="26" name="矩形 25"/>
          <p:cNvSpPr>
            <a:spLocks noChangeAspect="1"/>
          </p:cNvSpPr>
          <p:nvPr/>
        </p:nvSpPr>
        <p:spPr>
          <a:xfrm>
            <a:off x="1775083" y="4794871"/>
            <a:ext cx="1656223"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crashed </a:t>
            </a:r>
            <a:endParaRPr lang="zh-CN" altLang="en-US" dirty="0"/>
          </a:p>
        </p:txBody>
      </p:sp>
    </p:spTree>
    <p:extLst>
      <p:ext uri="{BB962C8B-B14F-4D97-AF65-F5344CB8AC3E}">
        <p14:creationId xmlns:p14="http://schemas.microsoft.com/office/powerpoint/2010/main" val="282812375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randombar(horizontal)">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randombar(horizontal)">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randombar(horizontal)">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37169"/>
            <a:ext cx="10807700" cy="5410712"/>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5.In face of </a:t>
            </a:r>
            <a:r>
              <a:rPr lang="en-US" altLang="zh-CN" dirty="0" err="1" smtClean="0">
                <a:solidFill>
                  <a:srgbClr val="000000"/>
                </a:solidFill>
                <a:ea typeface="宋体" panose="02010600030101010101" pitchFamily="2" charset="-122"/>
                <a:cs typeface="Times New Roman" panose="02020603050405020304" pitchFamily="18" charset="0"/>
              </a:rPr>
              <a:t>danger,she</a:t>
            </a:r>
            <a:r>
              <a:rPr lang="en-US" altLang="zh-CN" dirty="0" smtClean="0">
                <a:solidFill>
                  <a:srgbClr val="000000"/>
                </a:solidFill>
                <a:ea typeface="宋体" panose="02010600030101010101" pitchFamily="2" charset="-122"/>
                <a:cs typeface="Times New Roman" panose="02020603050405020304" pitchFamily="18" charset="0"/>
              </a:rPr>
              <a:t> tried to stay ____________(</a:t>
            </a:r>
            <a:r>
              <a:rPr lang="zh-CN" altLang="zh-CN" dirty="0" smtClean="0">
                <a:solidFill>
                  <a:srgbClr val="000000"/>
                </a:solidFill>
                <a:ea typeface="宋体" panose="02010600030101010101" pitchFamily="2" charset="-122"/>
                <a:cs typeface="Times New Roman" panose="02020603050405020304" pitchFamily="18" charset="0"/>
              </a:rPr>
              <a:t>镇静的</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6.The </a:t>
            </a:r>
            <a:r>
              <a:rPr lang="en-US" altLang="zh-CN" dirty="0">
                <a:solidFill>
                  <a:srgbClr val="000000"/>
                </a:solidFill>
                <a:ea typeface="宋体" panose="02010600030101010101" pitchFamily="2" charset="-122"/>
                <a:cs typeface="Times New Roman" panose="02020603050405020304" pitchFamily="18" charset="0"/>
              </a:rPr>
              <a:t>boy </a:t>
            </a:r>
            <a:r>
              <a:rPr lang="en-US" altLang="zh-CN" dirty="0" smtClean="0">
                <a:solidFill>
                  <a:srgbClr val="000000"/>
                </a:solidFill>
                <a:ea typeface="宋体" panose="02010600030101010101" pitchFamily="2" charset="-122"/>
                <a:cs typeface="Times New Roman" panose="02020603050405020304" pitchFamily="18" charset="0"/>
              </a:rPr>
              <a:t>_______(</a:t>
            </a:r>
            <a:r>
              <a:rPr lang="zh-CN" altLang="zh-CN" dirty="0">
                <a:solidFill>
                  <a:srgbClr val="000000"/>
                </a:solidFill>
                <a:ea typeface="宋体" panose="02010600030101010101" pitchFamily="2" charset="-122"/>
                <a:cs typeface="Times New Roman" panose="02020603050405020304" pitchFamily="18" charset="0"/>
              </a:rPr>
              <a:t>递送</a:t>
            </a:r>
            <a:r>
              <a:rPr lang="en-US" altLang="zh-CN" dirty="0">
                <a:solidFill>
                  <a:srgbClr val="000000"/>
                </a:solidFill>
                <a:ea typeface="宋体" panose="02010600030101010101" pitchFamily="2" charset="-122"/>
                <a:cs typeface="Times New Roman" panose="02020603050405020304" pitchFamily="18" charset="0"/>
              </a:rPr>
              <a:t>) newspapers every day after school</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7.We should make the harmful ______________(</a:t>
            </a:r>
            <a:r>
              <a:rPr lang="zh-CN" altLang="zh-CN" dirty="0">
                <a:solidFill>
                  <a:srgbClr val="000000"/>
                </a:solidFill>
                <a:ea typeface="宋体" panose="02010600030101010101" pitchFamily="2" charset="-122"/>
                <a:cs typeface="Times New Roman" panose="02020603050405020304" pitchFamily="18" charset="0"/>
              </a:rPr>
              <a:t>影响</a:t>
            </a:r>
            <a:r>
              <a:rPr lang="en-US" altLang="zh-CN" dirty="0">
                <a:solidFill>
                  <a:srgbClr val="000000"/>
                </a:solidFill>
                <a:ea typeface="宋体" panose="02010600030101010101" pitchFamily="2" charset="-122"/>
                <a:cs typeface="Times New Roman" panose="02020603050405020304" pitchFamily="18" charset="0"/>
              </a:rPr>
              <a:t>) of smoking known to people.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8.First ______________ (</a:t>
            </a:r>
            <a:r>
              <a:rPr lang="zh-CN" altLang="zh-CN" dirty="0">
                <a:solidFill>
                  <a:srgbClr val="000000"/>
                </a:solidFill>
                <a:ea typeface="宋体" panose="02010600030101010101" pitchFamily="2" charset="-122"/>
                <a:cs typeface="Times New Roman" panose="02020603050405020304" pitchFamily="18" charset="0"/>
              </a:rPr>
              <a:t>救助</a:t>
            </a:r>
            <a:r>
              <a:rPr lang="en-US" altLang="zh-CN" dirty="0">
                <a:solidFill>
                  <a:srgbClr val="000000"/>
                </a:solidFill>
                <a:ea typeface="宋体" panose="02010600030101010101" pitchFamily="2" charset="-122"/>
                <a:cs typeface="Times New Roman" panose="02020603050405020304" pitchFamily="18" charset="0"/>
              </a:rPr>
              <a:t>) is very important.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9.We should make good use of wind </a:t>
            </a:r>
            <a:r>
              <a:rPr lang="en-US" altLang="zh-CN" dirty="0" smtClean="0">
                <a:solidFill>
                  <a:srgbClr val="000000"/>
                </a:solidFill>
                <a:ea typeface="宋体" panose="02010600030101010101" pitchFamily="2" charset="-122"/>
                <a:cs typeface="Times New Roman" panose="02020603050405020304" pitchFamily="18" charset="0"/>
              </a:rPr>
              <a:t>_____________(</a:t>
            </a:r>
            <a:r>
              <a:rPr lang="zh-CN" altLang="zh-CN" dirty="0">
                <a:solidFill>
                  <a:srgbClr val="000000"/>
                </a:solidFill>
                <a:ea typeface="宋体" panose="02010600030101010101" pitchFamily="2" charset="-122"/>
                <a:cs typeface="Times New Roman" panose="02020603050405020304" pitchFamily="18" charset="0"/>
              </a:rPr>
              <a:t>能量</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10.Give a </a:t>
            </a:r>
            <a:r>
              <a:rPr lang="en-US" altLang="zh-CN" dirty="0" smtClean="0">
                <a:solidFill>
                  <a:srgbClr val="000000"/>
                </a:solidFill>
                <a:ea typeface="宋体" panose="02010600030101010101" pitchFamily="2" charset="-122"/>
                <a:cs typeface="Times New Roman" panose="02020603050405020304" pitchFamily="18" charset="0"/>
              </a:rPr>
              <a:t>______________(</a:t>
            </a:r>
            <a:r>
              <a:rPr lang="zh-CN" altLang="zh-CN" dirty="0">
                <a:solidFill>
                  <a:srgbClr val="000000"/>
                </a:solidFill>
                <a:ea typeface="宋体" panose="02010600030101010101" pitchFamily="2" charset="-122"/>
                <a:cs typeface="Times New Roman" panose="02020603050405020304" pitchFamily="18" charset="0"/>
              </a:rPr>
              <a:t>总结</a:t>
            </a:r>
            <a:r>
              <a:rPr lang="en-US" altLang="zh-CN" dirty="0">
                <a:solidFill>
                  <a:srgbClr val="000000"/>
                </a:solidFill>
                <a:ea typeface="宋体" panose="02010600030101010101" pitchFamily="2" charset="-122"/>
                <a:cs typeface="Times New Roman" panose="02020603050405020304" pitchFamily="18" charset="0"/>
              </a:rPr>
              <a:t>) of this unit.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11.A hurricane </a:t>
            </a:r>
            <a:r>
              <a:rPr lang="en-US" altLang="zh-CN" dirty="0" smtClean="0">
                <a:solidFill>
                  <a:srgbClr val="000000"/>
                </a:solidFill>
                <a:ea typeface="宋体" panose="02010600030101010101" pitchFamily="2" charset="-122"/>
                <a:cs typeface="Times New Roman" panose="02020603050405020304" pitchFamily="18" charset="0"/>
              </a:rPr>
              <a:t>______________(</a:t>
            </a:r>
            <a:r>
              <a:rPr lang="zh-CN" altLang="zh-CN" dirty="0">
                <a:solidFill>
                  <a:srgbClr val="000000"/>
                </a:solidFill>
                <a:ea typeface="宋体" panose="02010600030101010101" pitchFamily="2" charset="-122"/>
                <a:cs typeface="Times New Roman" panose="02020603050405020304" pitchFamily="18" charset="0"/>
              </a:rPr>
              <a:t>袭击</a:t>
            </a:r>
            <a:r>
              <a:rPr lang="en-US" altLang="zh-CN" dirty="0">
                <a:solidFill>
                  <a:srgbClr val="000000"/>
                </a:solidFill>
                <a:ea typeface="宋体" panose="02010600030101010101" pitchFamily="2" charset="-122"/>
                <a:cs typeface="Times New Roman" panose="02020603050405020304" pitchFamily="18" charset="0"/>
              </a:rPr>
              <a:t>) America last week.</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12.Strong winds regularly </a:t>
            </a:r>
            <a:r>
              <a:rPr lang="en-US" altLang="zh-CN" dirty="0" smtClean="0">
                <a:solidFill>
                  <a:srgbClr val="000000"/>
                </a:solidFill>
                <a:ea typeface="宋体" panose="02010600030101010101" pitchFamily="2" charset="-122"/>
                <a:cs typeface="Times New Roman" panose="02020603050405020304" pitchFamily="18" charset="0"/>
              </a:rPr>
              <a:t>_____________ </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横扫</a:t>
            </a:r>
            <a:r>
              <a:rPr lang="en-US" altLang="zh-CN" dirty="0">
                <a:solidFill>
                  <a:srgbClr val="000000"/>
                </a:solidFill>
                <a:ea typeface="宋体" panose="02010600030101010101" pitchFamily="2" charset="-122"/>
                <a:cs typeface="Times New Roman" panose="02020603050405020304" pitchFamily="18" charset="0"/>
              </a:rPr>
              <a:t>) the islands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201197" y="247679"/>
            <a:ext cx="1130438"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calm </a:t>
            </a:r>
            <a:endParaRPr lang="zh-CN" altLang="en-US" dirty="0"/>
          </a:p>
        </p:txBody>
      </p:sp>
      <p:sp>
        <p:nvSpPr>
          <p:cNvPr id="4" name="矩形 3"/>
          <p:cNvSpPr>
            <a:spLocks noChangeAspect="1"/>
          </p:cNvSpPr>
          <p:nvPr/>
        </p:nvSpPr>
        <p:spPr>
          <a:xfrm>
            <a:off x="2171108" y="847860"/>
            <a:ext cx="1656223"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delivers </a:t>
            </a:r>
            <a:endParaRPr lang="zh-CN" altLang="en-US" dirty="0"/>
          </a:p>
        </p:txBody>
      </p:sp>
      <p:sp>
        <p:nvSpPr>
          <p:cNvPr id="5" name="矩形 4"/>
          <p:cNvSpPr>
            <a:spLocks noChangeAspect="1"/>
          </p:cNvSpPr>
          <p:nvPr/>
        </p:nvSpPr>
        <p:spPr>
          <a:xfrm>
            <a:off x="6625133" y="1422990"/>
            <a:ext cx="1404552"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effects </a:t>
            </a:r>
            <a:endParaRPr lang="zh-CN" altLang="en-US" dirty="0"/>
          </a:p>
        </p:txBody>
      </p:sp>
      <p:sp>
        <p:nvSpPr>
          <p:cNvPr id="6" name="矩形 5"/>
          <p:cNvSpPr>
            <a:spLocks noChangeAspect="1"/>
          </p:cNvSpPr>
          <p:nvPr/>
        </p:nvSpPr>
        <p:spPr>
          <a:xfrm>
            <a:off x="2448669" y="2606648"/>
            <a:ext cx="833883"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aid </a:t>
            </a:r>
            <a:endParaRPr lang="zh-CN" altLang="en-US" dirty="0"/>
          </a:p>
        </p:txBody>
      </p:sp>
      <p:sp>
        <p:nvSpPr>
          <p:cNvPr id="7" name="矩形 6"/>
          <p:cNvSpPr>
            <a:spLocks noChangeAspect="1"/>
          </p:cNvSpPr>
          <p:nvPr/>
        </p:nvSpPr>
        <p:spPr>
          <a:xfrm>
            <a:off x="7406711" y="3178170"/>
            <a:ext cx="1374672"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power </a:t>
            </a:r>
            <a:endParaRPr lang="zh-CN" altLang="en-US" dirty="0"/>
          </a:p>
        </p:txBody>
      </p:sp>
      <p:sp>
        <p:nvSpPr>
          <p:cNvPr id="8" name="矩形 7"/>
          <p:cNvSpPr>
            <a:spLocks noChangeAspect="1"/>
          </p:cNvSpPr>
          <p:nvPr/>
        </p:nvSpPr>
        <p:spPr>
          <a:xfrm>
            <a:off x="2592685" y="3757161"/>
            <a:ext cx="1951175"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summary </a:t>
            </a:r>
            <a:endParaRPr lang="zh-CN" altLang="en-US" dirty="0"/>
          </a:p>
        </p:txBody>
      </p:sp>
      <p:sp>
        <p:nvSpPr>
          <p:cNvPr id="9" name="矩形 8"/>
          <p:cNvSpPr>
            <a:spLocks noChangeAspect="1"/>
          </p:cNvSpPr>
          <p:nvPr/>
        </p:nvSpPr>
        <p:spPr>
          <a:xfrm>
            <a:off x="3816821" y="4363827"/>
            <a:ext cx="1404552"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struck </a:t>
            </a:r>
            <a:endParaRPr lang="zh-CN" altLang="en-US" dirty="0"/>
          </a:p>
        </p:txBody>
      </p:sp>
      <p:sp>
        <p:nvSpPr>
          <p:cNvPr id="10" name="矩形 9"/>
          <p:cNvSpPr>
            <a:spLocks noChangeAspect="1"/>
          </p:cNvSpPr>
          <p:nvPr/>
        </p:nvSpPr>
        <p:spPr>
          <a:xfrm>
            <a:off x="5617021" y="4948821"/>
            <a:ext cx="1337226"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sweep </a:t>
            </a:r>
            <a:endParaRPr lang="zh-CN" altLang="en-US" dirty="0"/>
          </a:p>
        </p:txBody>
      </p:sp>
    </p:spTree>
    <p:extLst>
      <p:ext uri="{BB962C8B-B14F-4D97-AF65-F5344CB8AC3E}">
        <p14:creationId xmlns:p14="http://schemas.microsoft.com/office/powerpoint/2010/main" val="27401044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randombar(horizont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randombar(horizontal)">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a:spLocks noChangeAspect="1"/>
          </p:cNvSpPr>
          <p:nvPr/>
        </p:nvSpPr>
        <p:spPr>
          <a:xfrm>
            <a:off x="361950" y="156625"/>
            <a:ext cx="2770310" cy="683264"/>
          </a:xfrm>
          <a:prstGeom prst="rect">
            <a:avLst/>
          </a:prstGeom>
        </p:spPr>
        <p:txBody>
          <a:bodyPr wrap="none">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二、选词</a:t>
            </a:r>
            <a:r>
              <a:rPr lang="zh-CN" altLang="zh-CN" dirty="0" smtClean="0">
                <a:solidFill>
                  <a:srgbClr val="000000"/>
                </a:solidFill>
                <a:latin typeface="Arial" panose="020B0604020202020204" pitchFamily="34" charset="0"/>
                <a:cs typeface="Times New Roman" panose="02020603050405020304" pitchFamily="18" charset="0"/>
              </a:rPr>
              <a:t>填空</a:t>
            </a:r>
            <a:r>
              <a:rPr lang="en-US" altLang="zh-CN" dirty="0" smtClean="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2" name="矩形 11"/>
          <p:cNvSpPr>
            <a:spLocks noChangeAspect="1"/>
          </p:cNvSpPr>
          <p:nvPr/>
        </p:nvSpPr>
        <p:spPr>
          <a:xfrm>
            <a:off x="361950" y="796325"/>
            <a:ext cx="10807700" cy="1808572"/>
          </a:xfrm>
          <a:prstGeom prst="rect">
            <a:avLst/>
          </a:prstGeom>
          <a:ln>
            <a:solidFill>
              <a:schemeClr val="tx1"/>
            </a:solidFill>
          </a:ln>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in the open air</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calm down</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 hand</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length</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in summary</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sweep away</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stay away from</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hold on to</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make a list of</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have an effect on</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3" name="矩形 12"/>
          <p:cNvSpPr>
            <a:spLocks noChangeAspect="1"/>
          </p:cNvSpPr>
          <p:nvPr/>
        </p:nvSpPr>
        <p:spPr>
          <a:xfrm>
            <a:off x="361950" y="2676905"/>
            <a:ext cx="10807700" cy="304698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1.The little girl </a:t>
            </a:r>
            <a:r>
              <a:rPr lang="en-US" altLang="zh-CN" dirty="0" smtClean="0">
                <a:solidFill>
                  <a:srgbClr val="000000"/>
                </a:solidFill>
                <a:ea typeface="宋体" panose="02010600030101010101" pitchFamily="2" charset="-122"/>
                <a:cs typeface="Times New Roman" panose="02020603050405020304" pitchFamily="18" charset="0"/>
              </a:rPr>
              <a:t>______________her brother</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hand while crossing the road.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t>
            </a:r>
            <a:r>
              <a:rPr lang="en-US" altLang="zh-CN" dirty="0" smtClean="0">
                <a:solidFill>
                  <a:srgbClr val="000000"/>
                </a:solidFill>
                <a:ea typeface="宋体" panose="02010600030101010101" pitchFamily="2" charset="-122"/>
                <a:cs typeface="Times New Roman" panose="02020603050405020304" pitchFamily="18" charset="0"/>
              </a:rPr>
              <a:t>.______________,</a:t>
            </a:r>
            <a:r>
              <a:rPr lang="en-US" altLang="zh-CN" dirty="0">
                <a:solidFill>
                  <a:srgbClr val="000000"/>
                </a:solidFill>
                <a:ea typeface="宋体" panose="02010600030101010101" pitchFamily="2" charset="-122"/>
                <a:cs typeface="Times New Roman" panose="02020603050405020304" pitchFamily="18" charset="0"/>
              </a:rPr>
              <a:t>your plan is good on the whole.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3.Kids are told to </a:t>
            </a:r>
            <a:r>
              <a:rPr lang="en-US" altLang="zh-CN" dirty="0" smtClean="0">
                <a:solidFill>
                  <a:srgbClr val="000000"/>
                </a:solidFill>
                <a:ea typeface="宋体" panose="02010600030101010101" pitchFamily="2" charset="-122"/>
                <a:cs typeface="Times New Roman" panose="02020603050405020304" pitchFamily="18" charset="0"/>
              </a:rPr>
              <a:t>______________the </a:t>
            </a:r>
            <a:r>
              <a:rPr lang="en-US" altLang="zh-CN" dirty="0" err="1">
                <a:solidFill>
                  <a:srgbClr val="000000"/>
                </a:solidFill>
                <a:ea typeface="宋体" panose="02010600030101010101" pitchFamily="2" charset="-122"/>
                <a:cs typeface="Times New Roman" panose="02020603050405020304" pitchFamily="18" charset="0"/>
              </a:rPr>
              <a:t>rivers,lakes</a:t>
            </a:r>
            <a:r>
              <a:rPr lang="en-US" altLang="zh-CN" dirty="0">
                <a:solidFill>
                  <a:srgbClr val="000000"/>
                </a:solidFill>
                <a:ea typeface="宋体" panose="02010600030101010101" pitchFamily="2" charset="-122"/>
                <a:cs typeface="Times New Roman" panose="02020603050405020304" pitchFamily="18" charset="0"/>
              </a:rPr>
              <a:t> and other dangerous places.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3528789" y="2707721"/>
            <a:ext cx="2018501" cy="683264"/>
          </a:xfrm>
          <a:prstGeom prst="rect">
            <a:avLst/>
          </a:prstGeom>
        </p:spPr>
        <p:txBody>
          <a:bodyPr wrap="none">
            <a:spAutoFit/>
          </a:bodyPr>
          <a:lstStyle/>
          <a:p>
            <a:pPr>
              <a:lnSpc>
                <a:spcPct val="120000"/>
              </a:lnSpc>
            </a:pPr>
            <a:r>
              <a:rPr lang="en-US" altLang="zh-CN" dirty="0">
                <a:ea typeface="宋体" panose="02010600030101010101" pitchFamily="2" charset="-122"/>
              </a:rPr>
              <a:t>held on </a:t>
            </a:r>
            <a:r>
              <a:rPr lang="en-US" altLang="zh-CN" dirty="0" smtClean="0">
                <a:ea typeface="宋体" panose="02010600030101010101" pitchFamily="2" charset="-122"/>
              </a:rPr>
              <a:t>to </a:t>
            </a:r>
            <a:endParaRPr lang="zh-CN" altLang="en-US" dirty="0"/>
          </a:p>
        </p:txBody>
      </p:sp>
      <p:sp>
        <p:nvSpPr>
          <p:cNvPr id="15" name="矩形 14"/>
          <p:cNvSpPr>
            <a:spLocks noChangeAspect="1"/>
          </p:cNvSpPr>
          <p:nvPr/>
        </p:nvSpPr>
        <p:spPr>
          <a:xfrm>
            <a:off x="947011" y="3866776"/>
            <a:ext cx="2441694" cy="631711"/>
          </a:xfrm>
          <a:prstGeom prst="rect">
            <a:avLst/>
          </a:prstGeom>
        </p:spPr>
        <p:txBody>
          <a:bodyPr wrap="none">
            <a:spAutoFit/>
          </a:bodyPr>
          <a:lstStyle/>
          <a:p>
            <a:pPr>
              <a:lnSpc>
                <a:spcPct val="120000"/>
              </a:lnSpc>
            </a:pPr>
            <a:r>
              <a:rPr lang="en-US" altLang="zh-CN" dirty="0">
                <a:ea typeface="宋体" panose="02010600030101010101" pitchFamily="2" charset="-122"/>
              </a:rPr>
              <a:t>In </a:t>
            </a:r>
            <a:r>
              <a:rPr lang="en-US" altLang="zh-CN" dirty="0" smtClean="0">
                <a:ea typeface="宋体" panose="02010600030101010101" pitchFamily="2" charset="-122"/>
              </a:rPr>
              <a:t>summary </a:t>
            </a:r>
            <a:endParaRPr lang="zh-CN" altLang="en-US" dirty="0"/>
          </a:p>
        </p:txBody>
      </p:sp>
      <p:sp>
        <p:nvSpPr>
          <p:cNvPr id="16" name="矩形 15"/>
          <p:cNvSpPr>
            <a:spLocks noChangeAspect="1"/>
          </p:cNvSpPr>
          <p:nvPr/>
        </p:nvSpPr>
        <p:spPr>
          <a:xfrm>
            <a:off x="3514908" y="4466957"/>
            <a:ext cx="2969659" cy="683264"/>
          </a:xfrm>
          <a:prstGeom prst="rect">
            <a:avLst/>
          </a:prstGeom>
        </p:spPr>
        <p:txBody>
          <a:bodyPr wrap="none">
            <a:spAutoFit/>
          </a:bodyPr>
          <a:lstStyle/>
          <a:p>
            <a:pPr>
              <a:lnSpc>
                <a:spcPct val="120000"/>
              </a:lnSpc>
            </a:pPr>
            <a:r>
              <a:rPr lang="en-US" altLang="zh-CN" dirty="0">
                <a:ea typeface="宋体" panose="02010600030101010101" pitchFamily="2" charset="-122"/>
              </a:rPr>
              <a:t>stay away </a:t>
            </a:r>
            <a:r>
              <a:rPr lang="en-US" altLang="zh-CN" dirty="0" smtClean="0">
                <a:ea typeface="宋体" panose="02010600030101010101" pitchFamily="2" charset="-122"/>
              </a:rPr>
              <a:t>from </a:t>
            </a:r>
            <a:endParaRPr lang="zh-CN" altLang="en-US" dirty="0"/>
          </a:p>
        </p:txBody>
      </p:sp>
    </p:spTree>
    <p:extLst>
      <p:ext uri="{BB962C8B-B14F-4D97-AF65-F5344CB8AC3E}">
        <p14:creationId xmlns:p14="http://schemas.microsoft.com/office/powerpoint/2010/main" val="282658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216421" y="97744"/>
            <a:ext cx="11087720" cy="6001643"/>
          </a:xfrm>
          <a:prstGeom prst="rect">
            <a:avLst/>
          </a:prstGeom>
        </p:spPr>
        <p:txBody>
          <a:bodyPr wrap="square">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4.Before going </a:t>
            </a:r>
            <a:r>
              <a:rPr lang="en-US" altLang="zh-CN" dirty="0" err="1" smtClean="0">
                <a:solidFill>
                  <a:srgbClr val="000000"/>
                </a:solidFill>
                <a:ea typeface="宋体" panose="02010600030101010101" pitchFamily="2" charset="-122"/>
                <a:cs typeface="Times New Roman" panose="02020603050405020304" pitchFamily="18" charset="0"/>
              </a:rPr>
              <a:t>shopping,you</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d</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better </a:t>
            </a:r>
            <a:r>
              <a:rPr lang="en-US" altLang="zh-CN" dirty="0" smtClean="0">
                <a:solidFill>
                  <a:srgbClr val="000000"/>
                </a:solidFill>
                <a:ea typeface="宋体" panose="02010600030101010101" pitchFamily="2" charset="-122"/>
                <a:cs typeface="Times New Roman" panose="02020603050405020304" pitchFamily="18" charset="0"/>
              </a:rPr>
              <a:t>______________the </a:t>
            </a:r>
            <a:r>
              <a:rPr lang="en-US" altLang="zh-CN" dirty="0">
                <a:solidFill>
                  <a:srgbClr val="000000"/>
                </a:solidFill>
                <a:ea typeface="宋体" panose="02010600030101010101" pitchFamily="2" charset="-122"/>
                <a:cs typeface="Times New Roman" panose="02020603050405020304" pitchFamily="18" charset="0"/>
              </a:rPr>
              <a:t>things you want to buy.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5.Please </a:t>
            </a:r>
            <a:r>
              <a:rPr lang="en-US" altLang="zh-CN" dirty="0" smtClean="0">
                <a:solidFill>
                  <a:srgbClr val="000000"/>
                </a:solidFill>
                <a:ea typeface="宋体" panose="02010600030101010101" pitchFamily="2" charset="-122"/>
                <a:cs typeface="Times New Roman" panose="02020603050405020304" pitchFamily="18" charset="0"/>
              </a:rPr>
              <a:t>__________and </a:t>
            </a:r>
            <a:r>
              <a:rPr lang="en-US" altLang="zh-CN" dirty="0">
                <a:solidFill>
                  <a:srgbClr val="000000"/>
                </a:solidFill>
                <a:ea typeface="宋体" panose="02010600030101010101" pitchFamily="2" charset="-122"/>
                <a:cs typeface="Times New Roman" panose="02020603050405020304" pitchFamily="18" charset="0"/>
              </a:rPr>
              <a:t>listen </a:t>
            </a:r>
            <a:r>
              <a:rPr lang="en-US" altLang="zh-CN" dirty="0" err="1" smtClean="0">
                <a:solidFill>
                  <a:srgbClr val="000000"/>
                </a:solidFill>
                <a:ea typeface="宋体" panose="02010600030101010101" pitchFamily="2" charset="-122"/>
                <a:cs typeface="Times New Roman" panose="02020603050405020304" pitchFamily="18" charset="0"/>
              </a:rPr>
              <a:t>carefully!Don</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t</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 nervous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6.The snowstorm </a:t>
            </a:r>
            <a:r>
              <a:rPr lang="en-US" altLang="zh-CN" dirty="0" smtClean="0">
                <a:solidFill>
                  <a:srgbClr val="000000"/>
                </a:solidFill>
                <a:ea typeface="宋体" panose="02010600030101010101" pitchFamily="2" charset="-122"/>
                <a:cs typeface="Times New Roman" panose="02020603050405020304" pitchFamily="18" charset="0"/>
              </a:rPr>
              <a:t>______________many </a:t>
            </a:r>
            <a:r>
              <a:rPr lang="en-US" altLang="zh-CN" dirty="0">
                <a:solidFill>
                  <a:srgbClr val="000000"/>
                </a:solidFill>
                <a:ea typeface="宋体" panose="02010600030101010101" pitchFamily="2" charset="-122"/>
                <a:cs typeface="Times New Roman" panose="02020603050405020304" pitchFamily="18" charset="0"/>
              </a:rPr>
              <a:t>American cities last winter</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7.We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ve </a:t>
            </a:r>
            <a:r>
              <a:rPr lang="en-US" altLang="zh-CN" dirty="0">
                <a:solidFill>
                  <a:srgbClr val="000000"/>
                </a:solidFill>
                <a:ea typeface="宋体" panose="02010600030101010101" pitchFamily="2" charset="-122"/>
                <a:cs typeface="Times New Roman" panose="02020603050405020304" pitchFamily="18" charset="0"/>
              </a:rPr>
              <a:t>already discussed the project </a:t>
            </a:r>
            <a:r>
              <a:rPr lang="en-US" altLang="zh-CN" dirty="0" smtClean="0">
                <a:solidFill>
                  <a:srgbClr val="000000"/>
                </a:solidFill>
                <a:ea typeface="宋体" panose="02010600030101010101" pitchFamily="2" charset="-122"/>
                <a:cs typeface="Times New Roman" panose="02020603050405020304" pitchFamily="18" charset="0"/>
              </a:rPr>
              <a:t>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8.It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good for you to run </a:t>
            </a:r>
            <a:r>
              <a:rPr lang="en-US" altLang="zh-CN" dirty="0" smtClean="0">
                <a:solidFill>
                  <a:srgbClr val="000000"/>
                </a:solidFill>
                <a:ea typeface="宋体" panose="02010600030101010101" pitchFamily="2" charset="-122"/>
                <a:cs typeface="Times New Roman" panose="02020603050405020304" pitchFamily="18" charset="0"/>
              </a:rPr>
              <a:t>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9.The emergency services were ______________</a:t>
            </a:r>
            <a:r>
              <a:rPr lang="en-US" altLang="zh-CN" dirty="0" smtClean="0">
                <a:solidFill>
                  <a:srgbClr val="000000"/>
                </a:solidFill>
                <a:ea typeface="宋体" panose="02010600030101010101" pitchFamily="2" charset="-122"/>
                <a:cs typeface="Times New Roman" panose="02020603050405020304" pitchFamily="18" charset="0"/>
              </a:rPr>
              <a:t>with </a:t>
            </a:r>
            <a:r>
              <a:rPr lang="en-US" altLang="zh-CN" dirty="0">
                <a:solidFill>
                  <a:srgbClr val="000000"/>
                </a:solidFill>
                <a:ea typeface="宋体" panose="02010600030101010101" pitchFamily="2" charset="-122"/>
                <a:cs typeface="Times New Roman" panose="02020603050405020304" pitchFamily="18" charset="0"/>
              </a:rPr>
              <a:t>medical advice.</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10.The </a:t>
            </a:r>
            <a:r>
              <a:rPr lang="en-US" altLang="zh-CN" dirty="0">
                <a:solidFill>
                  <a:srgbClr val="000000"/>
                </a:solidFill>
                <a:ea typeface="宋体" panose="02010600030101010101" pitchFamily="2" charset="-122"/>
                <a:cs typeface="Times New Roman" panose="02020603050405020304" pitchFamily="18" charset="0"/>
              </a:rPr>
              <a:t>ideas of Confucius </a:t>
            </a:r>
            <a:r>
              <a:rPr lang="en-US" altLang="zh-CN" dirty="0" smtClean="0">
                <a:solidFill>
                  <a:srgbClr val="000000"/>
                </a:solidFill>
                <a:ea typeface="宋体" panose="02010600030101010101" pitchFamily="2" charset="-122"/>
                <a:cs typeface="Times New Roman" panose="02020603050405020304" pitchFamily="18" charset="0"/>
              </a:rPr>
              <a:t>______________the </a:t>
            </a:r>
            <a:r>
              <a:rPr lang="en-US" altLang="zh-CN" dirty="0">
                <a:solidFill>
                  <a:srgbClr val="000000"/>
                </a:solidFill>
                <a:ea typeface="宋体" panose="02010600030101010101" pitchFamily="2" charset="-122"/>
                <a:cs typeface="Times New Roman" panose="02020603050405020304" pitchFamily="18" charset="0"/>
              </a:rPr>
              <a:t>Chinese people</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7169139" y="111352"/>
            <a:ext cx="2622834" cy="683264"/>
          </a:xfrm>
          <a:prstGeom prst="rect">
            <a:avLst/>
          </a:prstGeom>
        </p:spPr>
        <p:txBody>
          <a:bodyPr wrap="none">
            <a:spAutoFit/>
          </a:bodyPr>
          <a:lstStyle/>
          <a:p>
            <a:pPr>
              <a:lnSpc>
                <a:spcPct val="120000"/>
              </a:lnSpc>
            </a:pPr>
            <a:r>
              <a:rPr lang="en-US" altLang="zh-CN" dirty="0">
                <a:ea typeface="宋体" panose="02010600030101010101" pitchFamily="2" charset="-122"/>
              </a:rPr>
              <a:t>make a list </a:t>
            </a:r>
            <a:r>
              <a:rPr lang="en-US" altLang="zh-CN" dirty="0" smtClean="0">
                <a:ea typeface="宋体" panose="02010600030101010101" pitchFamily="2" charset="-122"/>
              </a:rPr>
              <a:t>of </a:t>
            </a:r>
            <a:endParaRPr lang="zh-CN" altLang="en-US" dirty="0"/>
          </a:p>
        </p:txBody>
      </p:sp>
      <p:sp>
        <p:nvSpPr>
          <p:cNvPr id="4" name="矩形 3"/>
          <p:cNvSpPr>
            <a:spLocks noChangeAspect="1"/>
          </p:cNvSpPr>
          <p:nvPr/>
        </p:nvSpPr>
        <p:spPr>
          <a:xfrm>
            <a:off x="1769302" y="1281402"/>
            <a:ext cx="2190023" cy="631711"/>
          </a:xfrm>
          <a:prstGeom prst="rect">
            <a:avLst/>
          </a:prstGeom>
        </p:spPr>
        <p:txBody>
          <a:bodyPr wrap="none">
            <a:spAutoFit/>
          </a:bodyPr>
          <a:lstStyle/>
          <a:p>
            <a:pPr>
              <a:lnSpc>
                <a:spcPct val="120000"/>
              </a:lnSpc>
            </a:pPr>
            <a:r>
              <a:rPr lang="en-US" altLang="zh-CN" dirty="0">
                <a:ea typeface="宋体" panose="02010600030101010101" pitchFamily="2" charset="-122"/>
              </a:rPr>
              <a:t>calm </a:t>
            </a:r>
            <a:r>
              <a:rPr lang="en-US" altLang="zh-CN" dirty="0" smtClean="0">
                <a:ea typeface="宋体" panose="02010600030101010101" pitchFamily="2" charset="-122"/>
              </a:rPr>
              <a:t>down </a:t>
            </a:r>
            <a:endParaRPr lang="zh-CN" altLang="en-US" dirty="0"/>
          </a:p>
        </p:txBody>
      </p:sp>
      <p:sp>
        <p:nvSpPr>
          <p:cNvPr id="5" name="矩形 4"/>
          <p:cNvSpPr>
            <a:spLocks noChangeAspect="1"/>
          </p:cNvSpPr>
          <p:nvPr/>
        </p:nvSpPr>
        <p:spPr>
          <a:xfrm>
            <a:off x="3742118" y="1880672"/>
            <a:ext cx="2305439" cy="631711"/>
          </a:xfrm>
          <a:prstGeom prst="rect">
            <a:avLst/>
          </a:prstGeom>
        </p:spPr>
        <p:txBody>
          <a:bodyPr wrap="none">
            <a:spAutoFit/>
          </a:bodyPr>
          <a:lstStyle/>
          <a:p>
            <a:pPr>
              <a:lnSpc>
                <a:spcPct val="120000"/>
              </a:lnSpc>
            </a:pPr>
            <a:r>
              <a:rPr lang="en-US" altLang="zh-CN" dirty="0">
                <a:ea typeface="宋体" panose="02010600030101010101" pitchFamily="2" charset="-122"/>
              </a:rPr>
              <a:t>swept </a:t>
            </a:r>
            <a:r>
              <a:rPr lang="en-US" altLang="zh-CN" dirty="0" smtClean="0">
                <a:ea typeface="宋体" panose="02010600030101010101" pitchFamily="2" charset="-122"/>
              </a:rPr>
              <a:t>away </a:t>
            </a:r>
            <a:endParaRPr lang="zh-CN" altLang="en-US" dirty="0"/>
          </a:p>
        </p:txBody>
      </p:sp>
      <p:sp>
        <p:nvSpPr>
          <p:cNvPr id="6" name="矩形 5"/>
          <p:cNvSpPr>
            <a:spLocks noChangeAspect="1"/>
          </p:cNvSpPr>
          <p:nvPr/>
        </p:nvSpPr>
        <p:spPr>
          <a:xfrm>
            <a:off x="7568287" y="3034903"/>
            <a:ext cx="1824538" cy="631711"/>
          </a:xfrm>
          <a:prstGeom prst="rect">
            <a:avLst/>
          </a:prstGeom>
        </p:spPr>
        <p:txBody>
          <a:bodyPr wrap="none">
            <a:spAutoFit/>
          </a:bodyPr>
          <a:lstStyle/>
          <a:p>
            <a:pPr>
              <a:lnSpc>
                <a:spcPct val="120000"/>
              </a:lnSpc>
            </a:pPr>
            <a:r>
              <a:rPr lang="en-US" altLang="zh-CN" dirty="0">
                <a:ea typeface="宋体" panose="02010600030101010101" pitchFamily="2" charset="-122"/>
              </a:rPr>
              <a:t>at </a:t>
            </a:r>
            <a:r>
              <a:rPr lang="en-US" altLang="zh-CN" dirty="0" smtClean="0">
                <a:ea typeface="宋体" panose="02010600030101010101" pitchFamily="2" charset="-122"/>
              </a:rPr>
              <a:t>length </a:t>
            </a:r>
            <a:endParaRPr lang="zh-CN" altLang="en-US" dirty="0"/>
          </a:p>
        </p:txBody>
      </p:sp>
      <p:sp>
        <p:nvSpPr>
          <p:cNvPr id="7" name="矩形 6"/>
          <p:cNvSpPr>
            <a:spLocks noChangeAspect="1"/>
          </p:cNvSpPr>
          <p:nvPr/>
        </p:nvSpPr>
        <p:spPr>
          <a:xfrm>
            <a:off x="5459225" y="3631422"/>
            <a:ext cx="2820580" cy="683264"/>
          </a:xfrm>
          <a:prstGeom prst="rect">
            <a:avLst/>
          </a:prstGeom>
        </p:spPr>
        <p:txBody>
          <a:bodyPr wrap="none">
            <a:spAutoFit/>
          </a:bodyPr>
          <a:lstStyle/>
          <a:p>
            <a:pPr>
              <a:lnSpc>
                <a:spcPct val="120000"/>
              </a:lnSpc>
            </a:pPr>
            <a:r>
              <a:rPr lang="en-US" altLang="zh-CN" dirty="0">
                <a:ea typeface="宋体" panose="02010600030101010101" pitchFamily="2" charset="-122"/>
              </a:rPr>
              <a:t>in the open </a:t>
            </a:r>
            <a:r>
              <a:rPr lang="en-US" altLang="zh-CN" dirty="0" smtClean="0">
                <a:ea typeface="宋体" panose="02010600030101010101" pitchFamily="2" charset="-122"/>
              </a:rPr>
              <a:t>air </a:t>
            </a:r>
            <a:endParaRPr lang="zh-CN" altLang="en-US" dirty="0"/>
          </a:p>
        </p:txBody>
      </p:sp>
      <p:sp>
        <p:nvSpPr>
          <p:cNvPr id="8" name="矩形 7"/>
          <p:cNvSpPr>
            <a:spLocks noChangeAspect="1"/>
          </p:cNvSpPr>
          <p:nvPr/>
        </p:nvSpPr>
        <p:spPr>
          <a:xfrm>
            <a:off x="6172008" y="4212032"/>
            <a:ext cx="1710725" cy="631711"/>
          </a:xfrm>
          <a:prstGeom prst="rect">
            <a:avLst/>
          </a:prstGeom>
        </p:spPr>
        <p:txBody>
          <a:bodyPr wrap="none">
            <a:spAutoFit/>
          </a:bodyPr>
          <a:lstStyle/>
          <a:p>
            <a:pPr>
              <a:lnSpc>
                <a:spcPct val="120000"/>
              </a:lnSpc>
            </a:pPr>
            <a:r>
              <a:rPr lang="en-US" altLang="zh-CN" dirty="0">
                <a:ea typeface="宋体" panose="02010600030101010101" pitchFamily="2" charset="-122"/>
              </a:rPr>
              <a:t>on </a:t>
            </a:r>
            <a:r>
              <a:rPr lang="en-US" altLang="zh-CN" dirty="0" smtClean="0">
                <a:ea typeface="宋体" panose="02010600030101010101" pitchFamily="2" charset="-122"/>
              </a:rPr>
              <a:t>hand </a:t>
            </a:r>
            <a:endParaRPr lang="zh-CN" altLang="en-US" dirty="0"/>
          </a:p>
        </p:txBody>
      </p:sp>
      <p:sp>
        <p:nvSpPr>
          <p:cNvPr id="9" name="矩形 8"/>
          <p:cNvSpPr>
            <a:spLocks noChangeAspect="1"/>
          </p:cNvSpPr>
          <p:nvPr/>
        </p:nvSpPr>
        <p:spPr>
          <a:xfrm>
            <a:off x="4679405" y="5359699"/>
            <a:ext cx="3238387" cy="683264"/>
          </a:xfrm>
          <a:prstGeom prst="rect">
            <a:avLst/>
          </a:prstGeom>
        </p:spPr>
        <p:txBody>
          <a:bodyPr wrap="none">
            <a:spAutoFit/>
          </a:bodyPr>
          <a:lstStyle/>
          <a:p>
            <a:pPr>
              <a:lnSpc>
                <a:spcPct val="120000"/>
              </a:lnSpc>
            </a:pPr>
            <a:r>
              <a:rPr lang="en-US" altLang="zh-CN" dirty="0">
                <a:ea typeface="宋体" panose="02010600030101010101" pitchFamily="2" charset="-122"/>
              </a:rPr>
              <a:t>have an effect </a:t>
            </a:r>
            <a:r>
              <a:rPr lang="en-US" altLang="zh-CN" dirty="0" smtClean="0">
                <a:ea typeface="宋体" panose="02010600030101010101" pitchFamily="2" charset="-122"/>
              </a:rPr>
              <a:t>on </a:t>
            </a:r>
            <a:endParaRPr lang="zh-CN" altLang="en-US" dirty="0"/>
          </a:p>
        </p:txBody>
      </p:sp>
    </p:spTree>
    <p:extLst>
      <p:ext uri="{BB962C8B-B14F-4D97-AF65-F5344CB8AC3E}">
        <p14:creationId xmlns:p14="http://schemas.microsoft.com/office/powerpoint/2010/main" val="24397133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randombar(horizontal)">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a:spLocks noChangeAspect="1"/>
          </p:cNvSpPr>
          <p:nvPr/>
        </p:nvSpPr>
        <p:spPr>
          <a:xfrm>
            <a:off x="361950" y="267137"/>
            <a:ext cx="10807700" cy="5410712"/>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三、课文语篇填空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 tsunami 1.______________(cause) by an earthquake struck coastlines across Asia </a:t>
            </a:r>
            <a:r>
              <a:rPr lang="en-US" altLang="zh-CN" dirty="0" err="1">
                <a:solidFill>
                  <a:srgbClr val="000000"/>
                </a:solidFill>
                <a:ea typeface="宋体" panose="02010600030101010101" pitchFamily="2" charset="-122"/>
                <a:cs typeface="Times New Roman" panose="02020603050405020304" pitchFamily="18" charset="0"/>
              </a:rPr>
              <a:t>yesterday.More</a:t>
            </a:r>
            <a:r>
              <a:rPr lang="en-US" altLang="zh-CN" dirty="0">
                <a:solidFill>
                  <a:srgbClr val="000000"/>
                </a:solidFill>
                <a:ea typeface="宋体" panose="02010600030101010101" pitchFamily="2" charset="-122"/>
                <a:cs typeface="Times New Roman" panose="02020603050405020304" pitchFamily="18" charset="0"/>
              </a:rPr>
              <a:t> than 6,500 people 2</a:t>
            </a:r>
            <a:r>
              <a:rPr lang="en-US" altLang="zh-CN" dirty="0" smtClean="0">
                <a:solidFill>
                  <a:srgbClr val="000000"/>
                </a:solidFill>
                <a:ea typeface="宋体" panose="02010600030101010101" pitchFamily="2" charset="-122"/>
                <a:cs typeface="Times New Roman" panose="02020603050405020304" pitchFamily="18" charset="0"/>
              </a:rPr>
              <a:t>.______________(</a:t>
            </a:r>
            <a:r>
              <a:rPr lang="en-US" altLang="zh-CN" dirty="0">
                <a:solidFill>
                  <a:srgbClr val="000000"/>
                </a:solidFill>
                <a:ea typeface="宋体" panose="02010600030101010101" pitchFamily="2" charset="-122"/>
                <a:cs typeface="Times New Roman" panose="02020603050405020304" pitchFamily="18" charset="0"/>
              </a:rPr>
              <a:t>kill).It reached 3. </a:t>
            </a:r>
            <a:r>
              <a:rPr lang="en-US" altLang="zh-CN" dirty="0" smtClean="0">
                <a:solidFill>
                  <a:srgbClr val="000000"/>
                </a:solidFill>
                <a:ea typeface="宋体" panose="02010600030101010101" pitchFamily="2" charset="-122"/>
                <a:cs typeface="Times New Roman" panose="02020603050405020304" pitchFamily="18" charset="0"/>
              </a:rPr>
              <a:t>___________ </a:t>
            </a:r>
            <a:r>
              <a:rPr lang="en-US" altLang="zh-CN" dirty="0">
                <a:solidFill>
                  <a:srgbClr val="000000"/>
                </a:solidFill>
                <a:ea typeface="宋体" panose="02010600030101010101" pitchFamily="2" charset="-122"/>
                <a:cs typeface="Times New Roman" panose="02020603050405020304" pitchFamily="18" charset="0"/>
              </a:rPr>
              <a:t>magnitude of 9.0.It is said to be the 4</a:t>
            </a:r>
            <a:r>
              <a:rPr lang="en-US" altLang="zh-CN" dirty="0" smtClean="0">
                <a:solidFill>
                  <a:srgbClr val="000000"/>
                </a:solidFill>
                <a:ea typeface="宋体" panose="02010600030101010101" pitchFamily="2" charset="-122"/>
                <a:cs typeface="Times New Roman" panose="02020603050405020304" pitchFamily="18" charset="0"/>
              </a:rPr>
              <a:t>.____________</a:t>
            </a:r>
            <a:r>
              <a:rPr lang="en-US" altLang="zh-CN" dirty="0">
                <a:solidFill>
                  <a:srgbClr val="000000"/>
                </a:solidFill>
                <a:ea typeface="宋体" panose="02010600030101010101" pitchFamily="2" charset="-122"/>
                <a:cs typeface="Times New Roman" panose="02020603050405020304" pitchFamily="18" charset="0"/>
              </a:rPr>
              <a:t>___</a:t>
            </a:r>
            <a:r>
              <a:rPr lang="en-US" altLang="zh-CN" dirty="0" smtClean="0">
                <a:solidFill>
                  <a:srgbClr val="000000"/>
                </a:solidFill>
                <a:ea typeface="宋体" panose="02010600030101010101" pitchFamily="2" charset="-122"/>
                <a:cs typeface="Times New Roman" panose="02020603050405020304" pitchFamily="18" charset="0"/>
              </a:rPr>
              <a:t>__ (</a:t>
            </a:r>
            <a:r>
              <a:rPr lang="en-US" altLang="zh-CN" dirty="0">
                <a:solidFill>
                  <a:srgbClr val="000000"/>
                </a:solidFill>
                <a:ea typeface="宋体" panose="02010600030101010101" pitchFamily="2" charset="-122"/>
                <a:cs typeface="Times New Roman" panose="02020603050405020304" pitchFamily="18" charset="0"/>
              </a:rPr>
              <a:t>powerful) earthquake in the past 40 </a:t>
            </a:r>
            <a:r>
              <a:rPr lang="en-US" altLang="zh-CN" dirty="0" err="1">
                <a:solidFill>
                  <a:srgbClr val="000000"/>
                </a:solidFill>
                <a:ea typeface="宋体" panose="02010600030101010101" pitchFamily="2" charset="-122"/>
                <a:cs typeface="Times New Roman" panose="02020603050405020304" pitchFamily="18" charset="0"/>
              </a:rPr>
              <a:t>years.In</a:t>
            </a:r>
            <a:r>
              <a:rPr lang="en-US" altLang="zh-CN" dirty="0">
                <a:solidFill>
                  <a:srgbClr val="000000"/>
                </a:solidFill>
                <a:ea typeface="宋体" panose="02010600030101010101" pitchFamily="2" charset="-122"/>
                <a:cs typeface="Times New Roman" panose="02020603050405020304" pitchFamily="18" charset="0"/>
              </a:rPr>
              <a:t> Sri </a:t>
            </a:r>
            <a:r>
              <a:rPr lang="en-US" altLang="zh-CN" dirty="0" err="1">
                <a:solidFill>
                  <a:srgbClr val="000000"/>
                </a:solidFill>
                <a:ea typeface="宋体" panose="02010600030101010101" pitchFamily="2" charset="-122"/>
                <a:cs typeface="Times New Roman" panose="02020603050405020304" pitchFamily="18" charset="0"/>
              </a:rPr>
              <a:t>Lanka,the</a:t>
            </a:r>
            <a:r>
              <a:rPr lang="en-US" altLang="zh-CN" dirty="0">
                <a:solidFill>
                  <a:srgbClr val="000000"/>
                </a:solidFill>
                <a:ea typeface="宋体" panose="02010600030101010101" pitchFamily="2" charset="-122"/>
                <a:cs typeface="Times New Roman" panose="02020603050405020304" pitchFamily="18" charset="0"/>
              </a:rPr>
              <a:t> number of deaths stood at 2,498.Indian officials said as many 5. ______________1,900 had been </a:t>
            </a:r>
            <a:r>
              <a:rPr lang="en-US" altLang="zh-CN" dirty="0" err="1">
                <a:solidFill>
                  <a:srgbClr val="000000"/>
                </a:solidFill>
                <a:ea typeface="宋体" panose="02010600030101010101" pitchFamily="2" charset="-122"/>
                <a:cs typeface="Times New Roman" panose="02020603050405020304" pitchFamily="18" charset="0"/>
              </a:rPr>
              <a:t>killed,and</a:t>
            </a:r>
            <a:r>
              <a:rPr lang="en-US" altLang="zh-CN" dirty="0">
                <a:solidFill>
                  <a:srgbClr val="000000"/>
                </a:solidFill>
                <a:ea typeface="宋体" panose="02010600030101010101" pitchFamily="2" charset="-122"/>
                <a:cs typeface="Times New Roman" panose="02020603050405020304" pitchFamily="18" charset="0"/>
              </a:rPr>
              <a:t> many more people in southern Thailand were 6.______________(miss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1" name="矩形 10"/>
          <p:cNvSpPr>
            <a:spLocks noChangeAspect="1"/>
          </p:cNvSpPr>
          <p:nvPr/>
        </p:nvSpPr>
        <p:spPr>
          <a:xfrm>
            <a:off x="3960837" y="853711"/>
            <a:ext cx="1473480"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caused </a:t>
            </a:r>
            <a:endParaRPr lang="zh-CN" altLang="en-US" dirty="0"/>
          </a:p>
        </p:txBody>
      </p:sp>
      <p:sp>
        <p:nvSpPr>
          <p:cNvPr id="12" name="矩形 11"/>
          <p:cNvSpPr>
            <a:spLocks noChangeAspect="1"/>
          </p:cNvSpPr>
          <p:nvPr/>
        </p:nvSpPr>
        <p:spPr>
          <a:xfrm>
            <a:off x="2294143" y="2032710"/>
            <a:ext cx="2206630" cy="631711"/>
          </a:xfrm>
          <a:prstGeom prst="rect">
            <a:avLst/>
          </a:prstGeom>
        </p:spPr>
        <p:txBody>
          <a:bodyPr wrap="none">
            <a:spAutoFit/>
          </a:bodyPr>
          <a:lstStyle/>
          <a:p>
            <a:pPr>
              <a:lnSpc>
                <a:spcPct val="120000"/>
              </a:lnSpc>
            </a:pPr>
            <a:r>
              <a:rPr lang="en-US" altLang="zh-CN" dirty="0">
                <a:ea typeface="宋体" panose="02010600030101010101" pitchFamily="2" charset="-122"/>
              </a:rPr>
              <a:t>were </a:t>
            </a:r>
            <a:r>
              <a:rPr lang="en-US" altLang="zh-CN" dirty="0" smtClean="0">
                <a:ea typeface="宋体" panose="02010600030101010101" pitchFamily="2" charset="-122"/>
              </a:rPr>
              <a:t>killed </a:t>
            </a:r>
            <a:endParaRPr lang="zh-CN" altLang="en-US" dirty="0"/>
          </a:p>
        </p:txBody>
      </p:sp>
      <p:sp>
        <p:nvSpPr>
          <p:cNvPr id="13" name="矩形 12"/>
          <p:cNvSpPr>
            <a:spLocks noChangeAspect="1"/>
          </p:cNvSpPr>
          <p:nvPr/>
        </p:nvSpPr>
        <p:spPr>
          <a:xfrm>
            <a:off x="8755563" y="2043220"/>
            <a:ext cx="389850" cy="631711"/>
          </a:xfrm>
          <a:prstGeom prst="rect">
            <a:avLst/>
          </a:prstGeom>
        </p:spPr>
        <p:txBody>
          <a:bodyPr wrap="none">
            <a:spAutoFit/>
          </a:bodyPr>
          <a:lstStyle/>
          <a:p>
            <a:pPr>
              <a:lnSpc>
                <a:spcPct val="120000"/>
              </a:lnSpc>
            </a:pPr>
            <a:r>
              <a:rPr lang="en-US" altLang="zh-CN" dirty="0">
                <a:ea typeface="宋体" panose="02010600030101010101" pitchFamily="2" charset="-122"/>
              </a:rPr>
              <a:t>a</a:t>
            </a:r>
            <a:endParaRPr lang="zh-CN" altLang="en-US" dirty="0"/>
          </a:p>
        </p:txBody>
      </p:sp>
      <p:sp>
        <p:nvSpPr>
          <p:cNvPr id="15" name="矩形 14"/>
          <p:cNvSpPr>
            <a:spLocks noChangeAspect="1"/>
          </p:cNvSpPr>
          <p:nvPr/>
        </p:nvSpPr>
        <p:spPr>
          <a:xfrm>
            <a:off x="7201197" y="2611871"/>
            <a:ext cx="2805576" cy="631711"/>
          </a:xfrm>
          <a:prstGeom prst="rect">
            <a:avLst/>
          </a:prstGeom>
        </p:spPr>
        <p:txBody>
          <a:bodyPr wrap="none">
            <a:spAutoFit/>
          </a:bodyPr>
          <a:lstStyle/>
          <a:p>
            <a:pPr>
              <a:lnSpc>
                <a:spcPct val="120000"/>
              </a:lnSpc>
            </a:pPr>
            <a:r>
              <a:rPr lang="en-US" altLang="zh-CN" dirty="0">
                <a:ea typeface="宋体" panose="02010600030101010101" pitchFamily="2" charset="-122"/>
              </a:rPr>
              <a:t>most </a:t>
            </a:r>
            <a:r>
              <a:rPr lang="en-US" altLang="zh-CN" dirty="0" smtClean="0">
                <a:ea typeface="宋体" panose="02010600030101010101" pitchFamily="2" charset="-122"/>
              </a:rPr>
              <a:t>powerful </a:t>
            </a:r>
            <a:endParaRPr lang="zh-CN" altLang="en-US" dirty="0"/>
          </a:p>
        </p:txBody>
      </p:sp>
      <p:sp>
        <p:nvSpPr>
          <p:cNvPr id="16" name="矩形 15"/>
          <p:cNvSpPr>
            <a:spLocks noChangeAspect="1"/>
          </p:cNvSpPr>
          <p:nvPr/>
        </p:nvSpPr>
        <p:spPr>
          <a:xfrm>
            <a:off x="1656581" y="4380763"/>
            <a:ext cx="550151" cy="631711"/>
          </a:xfrm>
          <a:prstGeom prst="rect">
            <a:avLst/>
          </a:prstGeom>
        </p:spPr>
        <p:txBody>
          <a:bodyPr wrap="none">
            <a:spAutoFit/>
          </a:bodyPr>
          <a:lstStyle/>
          <a:p>
            <a:pPr>
              <a:lnSpc>
                <a:spcPct val="120000"/>
              </a:lnSpc>
            </a:pPr>
            <a:r>
              <a:rPr lang="en-US" altLang="zh-CN" dirty="0">
                <a:ea typeface="宋体" panose="02010600030101010101" pitchFamily="2" charset="-122"/>
              </a:rPr>
              <a:t>as</a:t>
            </a:r>
            <a:endParaRPr lang="zh-CN" altLang="en-US" dirty="0"/>
          </a:p>
        </p:txBody>
      </p:sp>
      <p:sp>
        <p:nvSpPr>
          <p:cNvPr id="18" name="矩形 17"/>
          <p:cNvSpPr>
            <a:spLocks noChangeAspect="1"/>
          </p:cNvSpPr>
          <p:nvPr/>
        </p:nvSpPr>
        <p:spPr>
          <a:xfrm>
            <a:off x="7228675" y="4974528"/>
            <a:ext cx="1609736"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missing </a:t>
            </a:r>
            <a:endParaRPr lang="zh-CN" altLang="en-US" dirty="0"/>
          </a:p>
        </p:txBody>
      </p:sp>
    </p:spTree>
    <p:extLst>
      <p:ext uri="{BB962C8B-B14F-4D97-AF65-F5344CB8AC3E}">
        <p14:creationId xmlns:p14="http://schemas.microsoft.com/office/powerpoint/2010/main" val="26288974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randombar(horizontal)">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randombar(horizontal)">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5" grpId="0"/>
      <p:bldP spid="16" grpId="0"/>
      <p:bldP spid="1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91701"/>
            <a:ext cx="10807700" cy="4172296"/>
          </a:xfrm>
          <a:prstGeom prst="rect">
            <a:avLst/>
          </a:prstGeom>
        </p:spPr>
        <p:txBody>
          <a:bodyPr>
            <a:spAutoFit/>
          </a:bodyPr>
          <a:lstStyle/>
          <a:p>
            <a:pPr>
              <a:lnSpc>
                <a:spcPct val="120000"/>
              </a:lnSpc>
            </a:pPr>
            <a:r>
              <a:rPr lang="en-US" altLang="zh-CN" dirty="0">
                <a:solidFill>
                  <a:srgbClr val="000000"/>
                </a:solidFill>
                <a:ea typeface="宋体" panose="02010600030101010101" pitchFamily="2" charset="-122"/>
                <a:cs typeface="Times New Roman" panose="02020603050405020304" pitchFamily="18" charset="0"/>
              </a:rPr>
              <a:t>A local Thai woman recalled that she was having breakfast with her children 7. ______________ water started filling their </a:t>
            </a:r>
            <a:r>
              <a:rPr lang="en-US" altLang="zh-CN" dirty="0" err="1">
                <a:solidFill>
                  <a:srgbClr val="000000"/>
                </a:solidFill>
                <a:ea typeface="宋体" panose="02010600030101010101" pitchFamily="2" charset="-122"/>
                <a:cs typeface="Times New Roman" panose="02020603050405020304" pitchFamily="18" charset="0"/>
              </a:rPr>
              <a:t>home.They</a:t>
            </a:r>
            <a:r>
              <a:rPr lang="en-US" altLang="zh-CN" dirty="0">
                <a:solidFill>
                  <a:srgbClr val="000000"/>
                </a:solidFill>
                <a:ea typeface="宋体" panose="02010600030101010101" pitchFamily="2" charset="-122"/>
                <a:cs typeface="Times New Roman" panose="02020603050405020304" pitchFamily="18" charset="0"/>
              </a:rPr>
              <a:t> had to run to 8. ______________ (safe</a:t>
            </a:r>
            <a:r>
              <a:rPr lang="en-US" altLang="zh-CN" dirty="0" smtClean="0">
                <a:solidFill>
                  <a:srgbClr val="000000"/>
                </a:solidFill>
                <a:ea typeface="宋体" panose="02010600030101010101" pitchFamily="2" charset="-122"/>
                <a:cs typeface="Times New Roman" panose="02020603050405020304" pitchFamily="18" charset="0"/>
              </a:rPr>
              <a:t>), leaving </a:t>
            </a:r>
            <a:r>
              <a:rPr lang="en-US" altLang="zh-CN" dirty="0">
                <a:solidFill>
                  <a:srgbClr val="000000"/>
                </a:solidFill>
                <a:ea typeface="宋体" panose="02010600030101010101" pitchFamily="2" charset="-122"/>
                <a:cs typeface="Times New Roman" panose="02020603050405020304" pitchFamily="18" charset="0"/>
              </a:rPr>
              <a:t>everything 9. ______________ they </a:t>
            </a:r>
            <a:r>
              <a:rPr lang="en-US" altLang="zh-CN" dirty="0" err="1" smtClean="0">
                <a:solidFill>
                  <a:srgbClr val="000000"/>
                </a:solidFill>
                <a:ea typeface="宋体" panose="02010600030101010101" pitchFamily="2" charset="-122"/>
                <a:cs typeface="Times New Roman" panose="02020603050405020304" pitchFamily="18" charset="0"/>
              </a:rPr>
              <a:t>had.Luckily</a:t>
            </a:r>
            <a:r>
              <a:rPr lang="en-US" altLang="zh-CN" dirty="0" smtClean="0">
                <a:solidFill>
                  <a:srgbClr val="000000"/>
                </a:solidFill>
                <a:ea typeface="宋体" panose="02010600030101010101" pitchFamily="2" charset="-122"/>
                <a:cs typeface="Times New Roman" panose="02020603050405020304" pitchFamily="18" charset="0"/>
              </a:rPr>
              <a:t>, foreign </a:t>
            </a:r>
            <a:r>
              <a:rPr lang="en-US" altLang="zh-CN" dirty="0">
                <a:solidFill>
                  <a:srgbClr val="000000"/>
                </a:solidFill>
                <a:ea typeface="宋体" panose="02010600030101010101" pitchFamily="2" charset="-122"/>
                <a:cs typeface="Times New Roman" panose="02020603050405020304" pitchFamily="18" charset="0"/>
              </a:rPr>
              <a:t>aid is being </a:t>
            </a:r>
            <a:r>
              <a:rPr lang="en-US" altLang="zh-CN" dirty="0" err="1">
                <a:solidFill>
                  <a:srgbClr val="000000"/>
                </a:solidFill>
                <a:ea typeface="宋体" panose="02010600030101010101" pitchFamily="2" charset="-122"/>
                <a:cs typeface="Times New Roman" panose="02020603050405020304" pitchFamily="18" charset="0"/>
              </a:rPr>
              <a:t>organised</a:t>
            </a:r>
            <a:r>
              <a:rPr lang="en-US" altLang="zh-CN" dirty="0">
                <a:solidFill>
                  <a:srgbClr val="000000"/>
                </a:solidFill>
                <a:ea typeface="宋体" panose="02010600030101010101" pitchFamily="2" charset="-122"/>
                <a:cs typeface="Times New Roman" panose="02020603050405020304" pitchFamily="18" charset="0"/>
              </a:rPr>
              <a:t> for the tsunami-hit countries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err="1" smtClean="0">
                <a:solidFill>
                  <a:srgbClr val="000000"/>
                </a:solidFill>
                <a:ea typeface="宋体" panose="02010600030101010101" pitchFamily="2" charset="-122"/>
                <a:cs typeface="Times New Roman" panose="02020603050405020304" pitchFamily="18" charset="0"/>
              </a:rPr>
              <a:t>However,the</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destruction will make 10. </a:t>
            </a:r>
            <a:r>
              <a:rPr lang="en-US" altLang="zh-CN" dirty="0" smtClean="0">
                <a:solidFill>
                  <a:srgbClr val="000000"/>
                </a:solidFill>
                <a:ea typeface="宋体" panose="02010600030101010101" pitchFamily="2" charset="-122"/>
                <a:cs typeface="Times New Roman" panose="02020603050405020304" pitchFamily="18" charset="0"/>
              </a:rPr>
              <a:t>______________ difficult </a:t>
            </a:r>
            <a:r>
              <a:rPr lang="en-US" altLang="zh-CN" dirty="0">
                <a:solidFill>
                  <a:srgbClr val="000000"/>
                </a:solidFill>
                <a:ea typeface="宋体" panose="02010600030101010101" pitchFamily="2" charset="-122"/>
                <a:cs typeface="Times New Roman" panose="02020603050405020304" pitchFamily="18" charset="0"/>
              </a:rPr>
              <a:t>to deliver food and supplies.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en-US" dirty="0"/>
          </a:p>
        </p:txBody>
      </p:sp>
      <p:sp>
        <p:nvSpPr>
          <p:cNvPr id="3" name="矩形 2"/>
          <p:cNvSpPr>
            <a:spLocks noChangeAspect="1"/>
          </p:cNvSpPr>
          <p:nvPr/>
        </p:nvSpPr>
        <p:spPr>
          <a:xfrm>
            <a:off x="4543991" y="1284126"/>
            <a:ext cx="1221809"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when </a:t>
            </a:r>
            <a:endParaRPr lang="zh-CN" altLang="en-US" dirty="0"/>
          </a:p>
        </p:txBody>
      </p:sp>
      <p:sp>
        <p:nvSpPr>
          <p:cNvPr id="4" name="矩形 3"/>
          <p:cNvSpPr>
            <a:spLocks noChangeAspect="1"/>
          </p:cNvSpPr>
          <p:nvPr/>
        </p:nvSpPr>
        <p:spPr>
          <a:xfrm>
            <a:off x="6841157" y="1891948"/>
            <a:ext cx="1313180"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safety </a:t>
            </a:r>
            <a:endParaRPr lang="zh-CN" altLang="en-US" dirty="0"/>
          </a:p>
        </p:txBody>
      </p:sp>
      <p:sp>
        <p:nvSpPr>
          <p:cNvPr id="5" name="矩形 4"/>
          <p:cNvSpPr>
            <a:spLocks noChangeAspect="1"/>
          </p:cNvSpPr>
          <p:nvPr/>
        </p:nvSpPr>
        <p:spPr>
          <a:xfrm>
            <a:off x="4814610" y="2461993"/>
            <a:ext cx="992579"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that </a:t>
            </a:r>
            <a:endParaRPr lang="zh-CN" altLang="en-US" dirty="0"/>
          </a:p>
        </p:txBody>
      </p:sp>
      <p:sp>
        <p:nvSpPr>
          <p:cNvPr id="14" name="矩形 13"/>
          <p:cNvSpPr>
            <a:spLocks noChangeAspect="1"/>
          </p:cNvSpPr>
          <p:nvPr/>
        </p:nvSpPr>
        <p:spPr>
          <a:xfrm>
            <a:off x="8065293" y="3644029"/>
            <a:ext cx="434734" cy="631711"/>
          </a:xfrm>
          <a:prstGeom prst="rect">
            <a:avLst/>
          </a:prstGeom>
        </p:spPr>
        <p:txBody>
          <a:bodyPr wrap="none">
            <a:spAutoFit/>
          </a:bodyPr>
          <a:lstStyle/>
          <a:p>
            <a:pPr>
              <a:lnSpc>
                <a:spcPct val="120000"/>
              </a:lnSpc>
            </a:pPr>
            <a:r>
              <a:rPr lang="en-US" altLang="zh-CN" dirty="0">
                <a:ea typeface="宋体" panose="02010600030101010101" pitchFamily="2" charset="-122"/>
              </a:rPr>
              <a:t>it</a:t>
            </a:r>
            <a:endParaRPr lang="zh-CN" altLang="en-US" dirty="0"/>
          </a:p>
        </p:txBody>
      </p:sp>
    </p:spTree>
    <p:extLst>
      <p:ext uri="{BB962C8B-B14F-4D97-AF65-F5344CB8AC3E}">
        <p14:creationId xmlns:p14="http://schemas.microsoft.com/office/powerpoint/2010/main" val="14947658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randombar(horizontal)">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028859"/>
            <a:ext cx="10807700" cy="5410712"/>
          </a:xfrm>
          <a:prstGeom prst="rect">
            <a:avLst/>
          </a:prstGeom>
        </p:spPr>
        <p:txBody>
          <a:bodyPr>
            <a:spAutoFit/>
          </a:bodyPr>
          <a:lstStyle/>
          <a:p>
            <a:pPr algn="ctr">
              <a:lnSpc>
                <a:spcPct val="120000"/>
              </a:lnSpc>
              <a:spcAft>
                <a:spcPts val="0"/>
              </a:spcAft>
              <a:tabLst>
                <a:tab pos="1029335" algn="l"/>
                <a:tab pos="1850390" algn="l"/>
                <a:tab pos="2538095" algn="l"/>
                <a:tab pos="3221990" algn="l"/>
              </a:tabLst>
            </a:pPr>
            <a:r>
              <a:rPr lang="zh-CN" altLang="zh-CN" dirty="0">
                <a:solidFill>
                  <a:schemeClr val="tx1"/>
                </a:solidFill>
              </a:rPr>
              <a:t>写作指导</a:t>
            </a:r>
          </a:p>
          <a:p>
            <a:pPr algn="ctr">
              <a:lnSpc>
                <a:spcPct val="120000"/>
              </a:lnSpc>
              <a:spcAft>
                <a:spcPts val="0"/>
              </a:spcAft>
              <a:tabLst>
                <a:tab pos="1029335" algn="l"/>
                <a:tab pos="1850390" algn="l"/>
                <a:tab pos="2538095" algn="l"/>
                <a:tab pos="3221990" algn="l"/>
              </a:tabLst>
            </a:pPr>
            <a:r>
              <a:rPr lang="zh-CN" altLang="zh-CN" dirty="0" smtClean="0">
                <a:solidFill>
                  <a:schemeClr val="tx1"/>
                </a:solidFill>
                <a:ea typeface="宋体" panose="02010600030101010101" pitchFamily="2" charset="-122"/>
                <a:cs typeface="Times New Roman" panose="02020603050405020304" pitchFamily="18" charset="0"/>
              </a:rPr>
              <a:t>新闻</a:t>
            </a:r>
            <a:r>
              <a:rPr lang="zh-CN" altLang="zh-CN" dirty="0">
                <a:solidFill>
                  <a:schemeClr val="tx1"/>
                </a:solidFill>
                <a:ea typeface="宋体" panose="02010600030101010101" pitchFamily="2" charset="-122"/>
                <a:cs typeface="Times New Roman" panose="02020603050405020304" pitchFamily="18" charset="0"/>
              </a:rPr>
              <a:t>报道</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chemeClr val="tx1"/>
                </a:solidFill>
                <a:ea typeface="宋体" panose="02010600030101010101" pitchFamily="2" charset="-122"/>
                <a:cs typeface="Times New Roman" panose="02020603050405020304" pitchFamily="18" charset="0"/>
              </a:rPr>
              <a:t>新闻报道属于应用文体裁。一般来说</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新闻有六个要素</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即人物</a:t>
            </a:r>
            <a:r>
              <a:rPr lang="en-US" altLang="zh-CN" dirty="0">
                <a:solidFill>
                  <a:schemeClr val="tx1"/>
                </a:solidFill>
                <a:ea typeface="宋体" panose="02010600030101010101" pitchFamily="2" charset="-122"/>
                <a:cs typeface="Times New Roman" panose="02020603050405020304" pitchFamily="18" charset="0"/>
              </a:rPr>
              <a:t>(who)</a:t>
            </a:r>
            <a:r>
              <a:rPr lang="zh-CN" altLang="zh-CN" dirty="0">
                <a:solidFill>
                  <a:schemeClr val="tx1"/>
                </a:solidFill>
                <a:ea typeface="宋体" panose="02010600030101010101" pitchFamily="2" charset="-122"/>
                <a:cs typeface="Times New Roman" panose="02020603050405020304" pitchFamily="18" charset="0"/>
              </a:rPr>
              <a:t>、事件</a:t>
            </a:r>
            <a:r>
              <a:rPr lang="en-US" altLang="zh-CN" dirty="0">
                <a:solidFill>
                  <a:schemeClr val="tx1"/>
                </a:solidFill>
                <a:ea typeface="宋体" panose="02010600030101010101" pitchFamily="2" charset="-122"/>
                <a:cs typeface="Times New Roman" panose="02020603050405020304" pitchFamily="18" charset="0"/>
              </a:rPr>
              <a:t>(what)</a:t>
            </a:r>
            <a:r>
              <a:rPr lang="zh-CN" altLang="zh-CN" dirty="0">
                <a:solidFill>
                  <a:schemeClr val="tx1"/>
                </a:solidFill>
                <a:ea typeface="宋体" panose="02010600030101010101" pitchFamily="2" charset="-122"/>
                <a:cs typeface="Times New Roman" panose="02020603050405020304" pitchFamily="18" charset="0"/>
              </a:rPr>
              <a:t>、时间</a:t>
            </a:r>
            <a:r>
              <a:rPr lang="en-US" altLang="zh-CN" dirty="0">
                <a:solidFill>
                  <a:schemeClr val="tx1"/>
                </a:solidFill>
                <a:ea typeface="宋体" panose="02010600030101010101" pitchFamily="2" charset="-122"/>
                <a:cs typeface="Times New Roman" panose="02020603050405020304" pitchFamily="18" charset="0"/>
              </a:rPr>
              <a:t>(when)</a:t>
            </a:r>
            <a:r>
              <a:rPr lang="zh-CN" altLang="zh-CN" dirty="0">
                <a:solidFill>
                  <a:schemeClr val="tx1"/>
                </a:solidFill>
                <a:ea typeface="宋体" panose="02010600030101010101" pitchFamily="2" charset="-122"/>
                <a:cs typeface="Times New Roman" panose="02020603050405020304" pitchFamily="18" charset="0"/>
              </a:rPr>
              <a:t>、地点</a:t>
            </a:r>
            <a:r>
              <a:rPr lang="en-US" altLang="zh-CN" dirty="0">
                <a:solidFill>
                  <a:schemeClr val="tx1"/>
                </a:solidFill>
                <a:ea typeface="宋体" panose="02010600030101010101" pitchFamily="2" charset="-122"/>
                <a:cs typeface="Times New Roman" panose="02020603050405020304" pitchFamily="18" charset="0"/>
              </a:rPr>
              <a:t>(where)</a:t>
            </a:r>
            <a:r>
              <a:rPr lang="zh-CN" altLang="zh-CN" dirty="0">
                <a:solidFill>
                  <a:schemeClr val="tx1"/>
                </a:solidFill>
                <a:ea typeface="宋体" panose="02010600030101010101" pitchFamily="2" charset="-122"/>
                <a:cs typeface="Times New Roman" panose="02020603050405020304" pitchFamily="18" charset="0"/>
              </a:rPr>
              <a:t>、原因</a:t>
            </a:r>
            <a:r>
              <a:rPr lang="en-US" altLang="zh-CN" dirty="0">
                <a:solidFill>
                  <a:schemeClr val="tx1"/>
                </a:solidFill>
                <a:ea typeface="宋体" panose="02010600030101010101" pitchFamily="2" charset="-122"/>
                <a:cs typeface="Times New Roman" panose="02020603050405020304" pitchFamily="18" charset="0"/>
              </a:rPr>
              <a:t>(why)</a:t>
            </a:r>
            <a:r>
              <a:rPr lang="zh-CN" altLang="zh-CN" dirty="0">
                <a:solidFill>
                  <a:schemeClr val="tx1"/>
                </a:solidFill>
                <a:ea typeface="宋体" panose="02010600030101010101" pitchFamily="2" charset="-122"/>
                <a:cs typeface="Times New Roman" panose="02020603050405020304" pitchFamily="18" charset="0"/>
              </a:rPr>
              <a:t>和过程</a:t>
            </a:r>
            <a:r>
              <a:rPr lang="en-US" altLang="zh-CN" dirty="0">
                <a:solidFill>
                  <a:schemeClr val="tx1"/>
                </a:solidFill>
                <a:ea typeface="宋体" panose="02010600030101010101" pitchFamily="2" charset="-122"/>
                <a:cs typeface="Times New Roman" panose="02020603050405020304" pitchFamily="18" charset="0"/>
              </a:rPr>
              <a:t>(how)</a:t>
            </a:r>
            <a:r>
              <a:rPr lang="zh-CN" altLang="zh-CN" dirty="0">
                <a:solidFill>
                  <a:schemeClr val="tx1"/>
                </a:solidFill>
                <a:ea typeface="宋体" panose="02010600030101010101" pitchFamily="2" charset="-122"/>
                <a:cs typeface="Times New Roman" panose="02020603050405020304" pitchFamily="18" charset="0"/>
              </a:rPr>
              <a:t>。如果把这六个要素串起来</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就能简洁地概括出新闻报道的内容了。它一般分为四个部分</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标题、导语、主体、结语。</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chemeClr val="tx1"/>
                </a:solidFill>
                <a:ea typeface="宋体" panose="02010600030101010101" pitchFamily="2" charset="-122"/>
                <a:cs typeface="Times New Roman" panose="02020603050405020304" pitchFamily="18" charset="0"/>
              </a:rPr>
              <a:t>写新闻报道时</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首先要有一个吸引人的标题</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简洁且能概括中心大意</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是对最有新闻价值内容的浓缩、概括和提炼。</a:t>
            </a:r>
            <a:endParaRPr lang="zh-CN" altLang="zh-CN" dirty="0">
              <a:solidFill>
                <a:schemeClr val="tx1"/>
              </a:solidFill>
              <a:effectLst/>
              <a:latin typeface="NEU-BZ-S92"/>
              <a:ea typeface="方正书宋_GBK" panose="03000509000000000000" pitchFamily="65" charset="-122"/>
              <a:cs typeface="Times New Roman" panose="02020603050405020304" pitchFamily="18" charset="0"/>
            </a:endParaRPr>
          </a:p>
        </p:txBody>
      </p:sp>
      <p:sp>
        <p:nvSpPr>
          <p:cNvPr id="5" name="横卷形 4"/>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写作</a:t>
            </a:r>
            <a:r>
              <a:rPr lang="en-US" altLang="zh-CN" sz="4000" dirty="0" smtClean="0"/>
              <a:t>·</a:t>
            </a:r>
            <a:r>
              <a:rPr lang="zh-CN" altLang="en-US" sz="4000" dirty="0" smtClean="0"/>
              <a:t>触类旁通</a:t>
            </a:r>
            <a:endParaRPr lang="zh-CN" altLang="zh-CN" sz="4000" dirty="0"/>
          </a:p>
        </p:txBody>
      </p:sp>
    </p:spTree>
    <p:extLst>
      <p:ext uri="{BB962C8B-B14F-4D97-AF65-F5344CB8AC3E}">
        <p14:creationId xmlns:p14="http://schemas.microsoft.com/office/powerpoint/2010/main" val="32881983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359767"/>
            <a:ext cx="10807700" cy="4741298"/>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导语是消息开头的第一段或第一句话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它简明扼要地揭示出报道的核心内容</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包括时间、地点、人物和事件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主体是导语之后的新闻展开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补充更加翔实的细节</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使新闻报道内容更加充实。要尽可能地引例子、举事实、列数字等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以使新闻真实可信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并引起读者的兴趣。</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结语一般是最后一句话或者一段话</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通常对全文内容进行概括性的总结或对新闻事件的发展趋势做出预测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往往要照应标题或文章的中心。</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6249461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410712"/>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chemeClr val="tx1"/>
                </a:solidFill>
              </a:rPr>
              <a:t>典题示例</a:t>
            </a: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请用英语写一则新闻报道</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以便在某英文报上发表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内容如下</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9</a:t>
            </a:r>
            <a:r>
              <a:rPr lang="zh-CN" altLang="zh-CN" dirty="0">
                <a:solidFill>
                  <a:srgbClr val="000000"/>
                </a:solidFill>
                <a:ea typeface="宋体" panose="02010600030101010101" pitchFamily="2" charset="-122"/>
                <a:cs typeface="Times New Roman" panose="02020603050405020304" pitchFamily="18" charset="0"/>
              </a:rPr>
              <a:t>月</a:t>
            </a:r>
            <a:r>
              <a:rPr lang="en-US" altLang="zh-CN" dirty="0">
                <a:solidFill>
                  <a:srgbClr val="000000"/>
                </a:solidFill>
                <a:ea typeface="宋体" panose="02010600030101010101" pitchFamily="2" charset="-122"/>
                <a:cs typeface="Times New Roman" panose="02020603050405020304" pitchFamily="18" charset="0"/>
              </a:rPr>
              <a:t>30</a:t>
            </a:r>
            <a:r>
              <a:rPr lang="zh-CN" altLang="zh-CN" dirty="0">
                <a:solidFill>
                  <a:srgbClr val="000000"/>
                </a:solidFill>
                <a:ea typeface="宋体" panose="02010600030101010101" pitchFamily="2" charset="-122"/>
                <a:cs typeface="Times New Roman" panose="02020603050405020304" pitchFamily="18" charset="0"/>
              </a:rPr>
              <a:t>日凌晨</a:t>
            </a:r>
            <a:r>
              <a:rPr lang="en-US" altLang="zh-CN" dirty="0" smtClean="0">
                <a:solidFill>
                  <a:srgbClr val="000000"/>
                </a:solidFill>
                <a:ea typeface="宋体" panose="02010600030101010101" pitchFamily="2" charset="-122"/>
                <a:cs typeface="Times New Roman" panose="02020603050405020304" pitchFamily="18" charset="0"/>
              </a:rPr>
              <a:t>,A</a:t>
            </a:r>
            <a:r>
              <a:rPr lang="zh-CN" altLang="zh-CN" dirty="0" smtClean="0">
                <a:solidFill>
                  <a:srgbClr val="000000"/>
                </a:solidFill>
                <a:ea typeface="宋体" panose="02010600030101010101" pitchFamily="2" charset="-122"/>
                <a:cs typeface="Times New Roman" panose="02020603050405020304" pitchFamily="18" charset="0"/>
              </a:rPr>
              <a:t>市</a:t>
            </a:r>
            <a:r>
              <a:rPr lang="zh-CN" altLang="zh-CN" dirty="0">
                <a:solidFill>
                  <a:srgbClr val="000000"/>
                </a:solidFill>
                <a:ea typeface="宋体" panose="02010600030101010101" pitchFamily="2" charset="-122"/>
                <a:cs typeface="Times New Roman" panose="02020603050405020304" pitchFamily="18" charset="0"/>
              </a:rPr>
              <a:t>闹市区的一座办公楼失火。消防队员立即赶到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但由于风势很大</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大火持续了两个多小时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到</a:t>
            </a:r>
            <a:r>
              <a:rPr lang="en-US" altLang="zh-CN" dirty="0">
                <a:solidFill>
                  <a:srgbClr val="000000"/>
                </a:solidFill>
                <a:ea typeface="宋体" panose="02010600030101010101" pitchFamily="2" charset="-122"/>
                <a:cs typeface="Times New Roman" panose="02020603050405020304" pitchFamily="18" charset="0"/>
              </a:rPr>
              <a:t>4:20</a:t>
            </a:r>
            <a:r>
              <a:rPr lang="zh-CN" altLang="zh-CN" dirty="0">
                <a:solidFill>
                  <a:srgbClr val="000000"/>
                </a:solidFill>
                <a:ea typeface="宋体" panose="02010600030101010101" pitchFamily="2" charset="-122"/>
                <a:cs typeface="Times New Roman" panose="02020603050405020304" pitchFamily="18" charset="0"/>
              </a:rPr>
              <a:t>才被扑灭。这座三层楼房被烧毁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附近的邮局和剧场也遭到损坏。两人死亡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多人受伤。到目前为止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火灾原因不明。</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注意</a:t>
            </a: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词数</a:t>
            </a:r>
            <a:r>
              <a:rPr lang="en-US" altLang="zh-CN" dirty="0">
                <a:solidFill>
                  <a:srgbClr val="000000"/>
                </a:solidFill>
                <a:ea typeface="宋体" panose="02010600030101010101" pitchFamily="2" charset="-122"/>
                <a:cs typeface="Times New Roman" panose="02020603050405020304" pitchFamily="18" charset="0"/>
              </a:rPr>
              <a:t>80</a:t>
            </a:r>
            <a:r>
              <a:rPr lang="zh-CN" altLang="zh-CN" dirty="0">
                <a:solidFill>
                  <a:srgbClr val="000000"/>
                </a:solidFill>
                <a:ea typeface="宋体" panose="02010600030101010101" pitchFamily="2" charset="-122"/>
                <a:cs typeface="Times New Roman" panose="02020603050405020304" pitchFamily="18" charset="0"/>
              </a:rPr>
              <a:t>左右</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可适当增加细节</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以使内容充实、连贯。</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327280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03783"/>
            <a:ext cx="2215671" cy="683264"/>
          </a:xfrm>
          <a:prstGeom prst="rect">
            <a:avLst/>
          </a:prstGeom>
        </p:spPr>
        <p:txBody>
          <a:bodyPr wrap="none">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审题谋</a:t>
            </a:r>
            <a:r>
              <a:rPr lang="zh-CN" altLang="zh-CN" dirty="0" smtClean="0">
                <a:solidFill>
                  <a:srgbClr val="000000"/>
                </a:solidFill>
                <a:latin typeface="Arial" panose="020B0604020202020204" pitchFamily="34" charset="0"/>
                <a:cs typeface="Times New Roman" panose="02020603050405020304" pitchFamily="18" charset="0"/>
              </a:rPr>
              <a:t>篇</a:t>
            </a:r>
            <a:r>
              <a:rPr lang="en-US" altLang="zh-CN" dirty="0" smtClean="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536901" y="21089"/>
            <a:ext cx="1935145" cy="626710"/>
          </a:xfrm>
          <a:prstGeom prst="rect">
            <a:avLst/>
          </a:prstGeom>
        </p:spPr>
        <p:txBody>
          <a:bodyPr wrap="none">
            <a:spAutoFit/>
          </a:bodyPr>
          <a:lstStyle/>
          <a:p>
            <a:pPr>
              <a:lnSpc>
                <a:spcPct val="120000"/>
              </a:lnSpc>
            </a:pPr>
            <a:r>
              <a:rPr lang="zh-CN" altLang="zh-CN" dirty="0">
                <a:solidFill>
                  <a:schemeClr val="tx1"/>
                </a:solidFill>
              </a:rPr>
              <a:t>写作</a:t>
            </a:r>
            <a:r>
              <a:rPr lang="zh-CN" altLang="zh-CN" dirty="0" smtClean="0">
                <a:solidFill>
                  <a:schemeClr val="tx1"/>
                </a:solidFill>
              </a:rPr>
              <a:t>探究</a:t>
            </a:r>
            <a:r>
              <a:rPr lang="en-US" altLang="zh-CN" dirty="0" smtClean="0">
                <a:solidFill>
                  <a:schemeClr val="tx1"/>
                </a:solidFill>
              </a:rPr>
              <a:t> </a:t>
            </a:r>
            <a:endParaRPr lang="zh-CN" altLang="zh-CN" dirty="0">
              <a:solidFill>
                <a:schemeClr val="tx1"/>
              </a:solidFill>
            </a:endParaRPr>
          </a:p>
        </p:txBody>
      </p:sp>
      <p:pic>
        <p:nvPicPr>
          <p:cNvPr id="5" name="NEG1QCRG17X.eps" descr="id:2147499431;FounderCES"/>
          <p:cNvPicPr/>
          <p:nvPr/>
        </p:nvPicPr>
        <p:blipFill>
          <a:blip r:embed="rId2"/>
          <a:stretch>
            <a:fillRect/>
          </a:stretch>
        </p:blipFill>
        <p:spPr>
          <a:xfrm>
            <a:off x="2664693" y="1069337"/>
            <a:ext cx="6178823" cy="5120414"/>
          </a:xfrm>
          <a:prstGeom prst="rect">
            <a:avLst/>
          </a:prstGeom>
        </p:spPr>
      </p:pic>
    </p:spTree>
    <p:extLst>
      <p:ext uri="{BB962C8B-B14F-4D97-AF65-F5344CB8AC3E}">
        <p14:creationId xmlns:p14="http://schemas.microsoft.com/office/powerpoint/2010/main" val="14110815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2182"/>
            <a:ext cx="10807700" cy="245605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Stay calm.(page 53)</a:t>
            </a:r>
            <a:r>
              <a:rPr lang="zh-CN" altLang="zh-CN" dirty="0">
                <a:solidFill>
                  <a:srgbClr val="000000"/>
                </a:solidFill>
                <a:ea typeface="宋体" panose="02010600030101010101" pitchFamily="2" charset="-122"/>
                <a:cs typeface="Times New Roman" panose="02020603050405020304" pitchFamily="18" charset="0"/>
              </a:rPr>
              <a:t>保持镇静。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calm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镇静的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沉着的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使平静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使镇静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calm</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oneself</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使自己镇静下来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calm</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down</a:t>
            </a:r>
            <a:r>
              <a:rPr lang="zh-CN" altLang="zh-CN" dirty="0" smtClean="0">
                <a:solidFill>
                  <a:srgbClr val="000000"/>
                </a:solidFill>
                <a:ea typeface="楷体" panose="02010609060101010101" pitchFamily="49" charset="-122"/>
                <a:cs typeface="Times New Roman" panose="02020603050405020304" pitchFamily="18" charset="0"/>
              </a:rPr>
              <a:t>镇定下来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5" name="横卷形 4"/>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6" name="矩形 5"/>
          <p:cNvSpPr>
            <a:spLocks noChangeAspect="1"/>
          </p:cNvSpPr>
          <p:nvPr/>
        </p:nvSpPr>
        <p:spPr>
          <a:xfrm>
            <a:off x="4464893" y="1503835"/>
            <a:ext cx="1935145" cy="626710"/>
          </a:xfrm>
          <a:prstGeom prst="rect">
            <a:avLst/>
          </a:prstGeom>
        </p:spPr>
        <p:txBody>
          <a:bodyPr wrap="none">
            <a:spAutoFit/>
          </a:bodyPr>
          <a:lstStyle/>
          <a:p>
            <a:pPr>
              <a:lnSpc>
                <a:spcPct val="120000"/>
              </a:lnSpc>
            </a:pPr>
            <a:r>
              <a:rPr lang="zh-CN" altLang="zh-CN" dirty="0">
                <a:solidFill>
                  <a:schemeClr val="tx1"/>
                </a:solidFill>
              </a:rPr>
              <a:t>词汇</a:t>
            </a:r>
            <a:r>
              <a:rPr lang="zh-CN" altLang="zh-CN" dirty="0" smtClean="0">
                <a:solidFill>
                  <a:schemeClr val="tx1"/>
                </a:solidFill>
              </a:rPr>
              <a:t>精讲</a:t>
            </a:r>
            <a:r>
              <a:rPr lang="en-US" altLang="zh-CN" dirty="0" smtClean="0">
                <a:solidFill>
                  <a:schemeClr val="tx1"/>
                </a:solidFill>
              </a:rPr>
              <a:t> </a:t>
            </a:r>
            <a:endParaRPr lang="zh-CN" altLang="zh-CN" dirty="0">
              <a:solidFill>
                <a:schemeClr val="tx1"/>
              </a:solidFill>
            </a:endParaRPr>
          </a:p>
        </p:txBody>
      </p:sp>
    </p:spTree>
    <p:extLst>
      <p:ext uri="{BB962C8B-B14F-4D97-AF65-F5344CB8AC3E}">
        <p14:creationId xmlns:p14="http://schemas.microsoft.com/office/powerpoint/2010/main" val="3471049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51683"/>
            <a:ext cx="10807700" cy="541071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词汇推敲</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1.break out </a:t>
            </a:r>
            <a:r>
              <a:rPr lang="zh-CN" altLang="zh-CN" dirty="0">
                <a:solidFill>
                  <a:srgbClr val="000000"/>
                </a:solidFill>
                <a:ea typeface="宋体" panose="02010600030101010101" pitchFamily="2" charset="-122"/>
                <a:cs typeface="Times New Roman" panose="02020603050405020304" pitchFamily="18" charset="0"/>
              </a:rPr>
              <a:t>发生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爆发</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2.fight against </a:t>
            </a:r>
            <a:r>
              <a:rPr lang="zh-CN" altLang="zh-CN" dirty="0">
                <a:solidFill>
                  <a:srgbClr val="000000"/>
                </a:solidFill>
                <a:ea typeface="宋体" panose="02010600030101010101" pitchFamily="2" charset="-122"/>
                <a:cs typeface="Times New Roman" panose="02020603050405020304" pitchFamily="18" charset="0"/>
              </a:rPr>
              <a:t>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作斗争</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3.spread </a:t>
            </a:r>
            <a:r>
              <a:rPr lang="zh-CN" altLang="zh-CN" dirty="0">
                <a:solidFill>
                  <a:srgbClr val="000000"/>
                </a:solidFill>
                <a:ea typeface="宋体" panose="02010600030101010101" pitchFamily="2" charset="-122"/>
                <a:cs typeface="Times New Roman" panose="02020603050405020304" pitchFamily="18" charset="0"/>
              </a:rPr>
              <a:t>蔓延</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4.last </a:t>
            </a:r>
            <a:r>
              <a:rPr lang="zh-CN" altLang="zh-CN" dirty="0">
                <a:solidFill>
                  <a:srgbClr val="000000"/>
                </a:solidFill>
                <a:ea typeface="宋体" panose="02010600030101010101" pitchFamily="2" charset="-122"/>
                <a:cs typeface="Times New Roman" panose="02020603050405020304" pitchFamily="18" charset="0"/>
              </a:rPr>
              <a:t>持续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继续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5.destroy </a:t>
            </a:r>
            <a:r>
              <a:rPr lang="zh-CN" altLang="zh-CN" dirty="0">
                <a:solidFill>
                  <a:srgbClr val="000000"/>
                </a:solidFill>
                <a:ea typeface="宋体" panose="02010600030101010101" pitchFamily="2" charset="-122"/>
                <a:cs typeface="Times New Roman" panose="02020603050405020304" pitchFamily="18" charset="0"/>
              </a:rPr>
              <a:t>摧毁</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毁灭</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破坏</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6.damage </a:t>
            </a:r>
            <a:r>
              <a:rPr lang="zh-CN" altLang="zh-CN" dirty="0">
                <a:solidFill>
                  <a:srgbClr val="000000"/>
                </a:solidFill>
                <a:ea typeface="宋体" panose="02010600030101010101" pitchFamily="2" charset="-122"/>
                <a:cs typeface="Times New Roman" panose="02020603050405020304" pitchFamily="18" charset="0"/>
              </a:rPr>
              <a:t>毁坏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破坏</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7.get injured </a:t>
            </a:r>
            <a:r>
              <a:rPr lang="zh-CN" altLang="zh-CN" dirty="0">
                <a:solidFill>
                  <a:srgbClr val="000000"/>
                </a:solidFill>
                <a:ea typeface="宋体" panose="02010600030101010101" pitchFamily="2" charset="-122"/>
                <a:cs typeface="Times New Roman" panose="02020603050405020304" pitchFamily="18" charset="0"/>
              </a:rPr>
              <a:t>受伤</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8.cause </a:t>
            </a:r>
            <a:r>
              <a:rPr lang="zh-CN" altLang="zh-CN" dirty="0">
                <a:solidFill>
                  <a:srgbClr val="000000"/>
                </a:solidFill>
                <a:ea typeface="宋体" panose="02010600030101010101" pitchFamily="2" charset="-122"/>
                <a:cs typeface="Times New Roman" panose="02020603050405020304" pitchFamily="18" charset="0"/>
              </a:rPr>
              <a:t>原因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起因</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464070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31775"/>
            <a:ext cx="10807700" cy="4228850"/>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提分句型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1....a big fire broke out...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2.But the wind was blowing hard and the fire was spreading quickly.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3.The fire lasted more than two hours before it was put out at 4:20.</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4.Up to now the cause of the fire is...</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9466763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13820"/>
            <a:ext cx="10807700" cy="5945089"/>
          </a:xfrm>
          <a:prstGeom prst="rect">
            <a:avLst/>
          </a:prstGeom>
        </p:spPr>
        <p:txBody>
          <a:bodyPr>
            <a:spAutoFit/>
          </a:bodyPr>
          <a:lstStyle/>
          <a:p>
            <a:pPr indent="406400" algn="ct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ea typeface="微软雅黑" panose="020B0503020204020204" pitchFamily="34" charset="-122"/>
                <a:cs typeface="Times New Roman" panose="02020603050405020304" pitchFamily="18" charset="0"/>
              </a:rPr>
              <a:t>妙笔成篇</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On the early morning of September 30th,a big fire broke out in an office building in a busy street in </a:t>
            </a:r>
            <a:r>
              <a:rPr lang="en-US" altLang="zh-CN" dirty="0" smtClean="0">
                <a:solidFill>
                  <a:srgbClr val="000000"/>
                </a:solidFill>
                <a:ea typeface="宋体" panose="02010600030101010101" pitchFamily="2" charset="-122"/>
                <a:cs typeface="Times New Roman" panose="02020603050405020304" pitchFamily="18" charset="0"/>
              </a:rPr>
              <a:t>A </a:t>
            </a:r>
            <a:r>
              <a:rPr lang="en-US" altLang="zh-CN" dirty="0" err="1">
                <a:solidFill>
                  <a:srgbClr val="000000"/>
                </a:solidFill>
                <a:ea typeface="宋体" panose="02010600030101010101" pitchFamily="2" charset="-122"/>
                <a:cs typeface="Times New Roman" panose="02020603050405020304" pitchFamily="18" charset="0"/>
              </a:rPr>
              <a:t>City.The</a:t>
            </a:r>
            <a:r>
              <a:rPr lang="en-US" altLang="zh-CN" dirty="0">
                <a:solidFill>
                  <a:srgbClr val="000000"/>
                </a:solidFill>
                <a:ea typeface="宋体" panose="02010600030101010101" pitchFamily="2" charset="-122"/>
                <a:cs typeface="Times New Roman" panose="02020603050405020304" pitchFamily="18" charset="0"/>
              </a:rPr>
              <a:t> firemen came immediately and fought against the </a:t>
            </a:r>
            <a:r>
              <a:rPr lang="en-US" altLang="zh-CN" dirty="0" err="1">
                <a:solidFill>
                  <a:srgbClr val="000000"/>
                </a:solidFill>
                <a:ea typeface="宋体" panose="02010600030101010101" pitchFamily="2" charset="-122"/>
                <a:cs typeface="Times New Roman" panose="02020603050405020304" pitchFamily="18" charset="0"/>
              </a:rPr>
              <a:t>fire.But</a:t>
            </a:r>
            <a:r>
              <a:rPr lang="en-US" altLang="zh-CN" dirty="0">
                <a:solidFill>
                  <a:srgbClr val="000000"/>
                </a:solidFill>
                <a:ea typeface="宋体" panose="02010600030101010101" pitchFamily="2" charset="-122"/>
                <a:cs typeface="Times New Roman" panose="02020603050405020304" pitchFamily="18" charset="0"/>
              </a:rPr>
              <a:t> the wind was blowing hard and the fire was spreading </a:t>
            </a:r>
            <a:r>
              <a:rPr lang="en-US" altLang="zh-CN" dirty="0" err="1">
                <a:solidFill>
                  <a:srgbClr val="000000"/>
                </a:solidFill>
                <a:ea typeface="宋体" panose="02010600030101010101" pitchFamily="2" charset="-122"/>
                <a:cs typeface="Times New Roman" panose="02020603050405020304" pitchFamily="18" charset="0"/>
              </a:rPr>
              <a:t>quickly.The</a:t>
            </a:r>
            <a:r>
              <a:rPr lang="en-US" altLang="zh-CN" dirty="0">
                <a:solidFill>
                  <a:srgbClr val="000000"/>
                </a:solidFill>
                <a:ea typeface="宋体" panose="02010600030101010101" pitchFamily="2" charset="-122"/>
                <a:cs typeface="Times New Roman" panose="02020603050405020304" pitchFamily="18" charset="0"/>
              </a:rPr>
              <a:t> fire lasted more than two hours before it was put out at 4:20.The three-storied building was </a:t>
            </a:r>
            <a:r>
              <a:rPr lang="en-US" altLang="zh-CN" dirty="0" err="1">
                <a:solidFill>
                  <a:srgbClr val="000000"/>
                </a:solidFill>
                <a:ea typeface="宋体" panose="02010600030101010101" pitchFamily="2" charset="-122"/>
                <a:cs typeface="Times New Roman" panose="02020603050405020304" pitchFamily="18" charset="0"/>
              </a:rPr>
              <a:t>destroyed.The</a:t>
            </a:r>
            <a:r>
              <a:rPr lang="en-US" altLang="zh-CN" dirty="0">
                <a:solidFill>
                  <a:srgbClr val="000000"/>
                </a:solidFill>
                <a:ea typeface="宋体" panose="02010600030101010101" pitchFamily="2" charset="-122"/>
                <a:cs typeface="Times New Roman" panose="02020603050405020304" pitchFamily="18" charset="0"/>
              </a:rPr>
              <a:t> nearby post office and theatre were damaged </a:t>
            </a:r>
            <a:r>
              <a:rPr lang="en-US" altLang="zh-CN" dirty="0" err="1">
                <a:solidFill>
                  <a:srgbClr val="000000"/>
                </a:solidFill>
                <a:ea typeface="宋体" panose="02010600030101010101" pitchFamily="2" charset="-122"/>
                <a:cs typeface="Times New Roman" panose="02020603050405020304" pitchFamily="18" charset="0"/>
              </a:rPr>
              <a:t>too.Two</a:t>
            </a:r>
            <a:r>
              <a:rPr lang="en-US" altLang="zh-CN" dirty="0">
                <a:solidFill>
                  <a:srgbClr val="000000"/>
                </a:solidFill>
                <a:ea typeface="宋体" panose="02010600030101010101" pitchFamily="2" charset="-122"/>
                <a:cs typeface="Times New Roman" panose="02020603050405020304" pitchFamily="18" charset="0"/>
              </a:rPr>
              <a:t> men were killed in the fire and many got </a:t>
            </a:r>
            <a:r>
              <a:rPr lang="en-US" altLang="zh-CN" dirty="0" err="1">
                <a:solidFill>
                  <a:srgbClr val="000000"/>
                </a:solidFill>
                <a:ea typeface="宋体" panose="02010600030101010101" pitchFamily="2" charset="-122"/>
                <a:cs typeface="Times New Roman" panose="02020603050405020304" pitchFamily="18" charset="0"/>
              </a:rPr>
              <a:t>injured.Up</a:t>
            </a:r>
            <a:r>
              <a:rPr lang="en-US" altLang="zh-CN" dirty="0">
                <a:solidFill>
                  <a:srgbClr val="000000"/>
                </a:solidFill>
                <a:ea typeface="宋体" panose="02010600030101010101" pitchFamily="2" charset="-122"/>
                <a:cs typeface="Times New Roman" panose="02020603050405020304" pitchFamily="18" charset="0"/>
              </a:rPr>
              <a:t> to now the cause of the fire is still unknown.</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498093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70277"/>
            <a:ext cx="10807700" cy="4819781"/>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chemeClr val="tx1"/>
                </a:solidFill>
              </a:rPr>
              <a:t>即学即练</a:t>
            </a:r>
          </a:p>
          <a:p>
            <a:pPr indent="266700">
              <a:lnSpc>
                <a:spcPct val="120000"/>
              </a:lnSpc>
              <a:spcAft>
                <a:spcPts val="0"/>
              </a:spcAft>
              <a:tabLst>
                <a:tab pos="1029335" algn="l"/>
                <a:tab pos="1850390" algn="l"/>
                <a:tab pos="2538095" algn="l"/>
                <a:tab pos="3221990" algn="l"/>
              </a:tabLst>
            </a:pPr>
            <a:r>
              <a:rPr lang="zh-CN" altLang="zh-CN" dirty="0" smtClean="0">
                <a:solidFill>
                  <a:schemeClr val="tx1"/>
                </a:solidFill>
                <a:ea typeface="宋体" panose="02010600030101010101" pitchFamily="2" charset="-122"/>
                <a:cs typeface="Times New Roman" panose="02020603050405020304" pitchFamily="18" charset="0"/>
              </a:rPr>
              <a:t>假定</a:t>
            </a:r>
            <a:r>
              <a:rPr lang="zh-CN" altLang="zh-CN" dirty="0">
                <a:solidFill>
                  <a:schemeClr val="tx1"/>
                </a:solidFill>
                <a:ea typeface="宋体" panose="02010600030101010101" pitchFamily="2" charset="-122"/>
                <a:cs typeface="Times New Roman" panose="02020603050405020304" pitchFamily="18" charset="0"/>
              </a:rPr>
              <a:t>你是校英语报记者李华</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今天你校开展了地震应急疏散演练活动</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请你就此次活动写一篇新闻报道</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内容包括</a:t>
            </a:r>
            <a:r>
              <a:rPr lang="en-US" altLang="zh-CN" dirty="0">
                <a:solidFill>
                  <a:schemeClr val="tx1"/>
                </a:solidFill>
                <a:ea typeface="宋体" panose="02010600030101010101" pitchFamily="2" charset="-122"/>
                <a:cs typeface="Times New Roman" panose="02020603050405020304" pitchFamily="18" charset="0"/>
              </a:rPr>
              <a:t>:</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chemeClr val="tx1"/>
                </a:solidFill>
                <a:ea typeface="宋体" panose="02010600030101010101" pitchFamily="2" charset="-122"/>
                <a:cs typeface="Times New Roman" panose="02020603050405020304" pitchFamily="18" charset="0"/>
              </a:rPr>
              <a:t>1.</a:t>
            </a:r>
            <a:r>
              <a:rPr lang="zh-CN" altLang="zh-CN" dirty="0">
                <a:solidFill>
                  <a:schemeClr val="tx1"/>
                </a:solidFill>
                <a:ea typeface="宋体" panose="02010600030101010101" pitchFamily="2" charset="-122"/>
                <a:cs typeface="Times New Roman" panose="02020603050405020304" pitchFamily="18" charset="0"/>
              </a:rPr>
              <a:t>活动目的</a:t>
            </a:r>
            <a:r>
              <a:rPr lang="en-US" altLang="zh-CN" dirty="0">
                <a:solidFill>
                  <a:schemeClr val="tx1"/>
                </a:solidFill>
                <a:ea typeface="宋体" panose="02010600030101010101" pitchFamily="2" charset="-122"/>
                <a:cs typeface="Times New Roman" panose="02020603050405020304" pitchFamily="18" charset="0"/>
              </a:rPr>
              <a:t>;2.</a:t>
            </a:r>
            <a:r>
              <a:rPr lang="zh-CN" altLang="zh-CN" dirty="0">
                <a:solidFill>
                  <a:schemeClr val="tx1"/>
                </a:solidFill>
                <a:ea typeface="宋体" panose="02010600030101010101" pitchFamily="2" charset="-122"/>
                <a:cs typeface="Times New Roman" panose="02020603050405020304" pitchFamily="18" charset="0"/>
              </a:rPr>
              <a:t>活动过程</a:t>
            </a:r>
            <a:r>
              <a:rPr lang="en-US" altLang="zh-CN" dirty="0">
                <a:solidFill>
                  <a:schemeClr val="tx1"/>
                </a:solidFill>
                <a:ea typeface="宋体" panose="02010600030101010101" pitchFamily="2" charset="-122"/>
                <a:cs typeface="Times New Roman" panose="02020603050405020304" pitchFamily="18" charset="0"/>
              </a:rPr>
              <a:t>;3.</a:t>
            </a:r>
            <a:r>
              <a:rPr lang="zh-CN" altLang="zh-CN" dirty="0">
                <a:solidFill>
                  <a:schemeClr val="tx1"/>
                </a:solidFill>
                <a:ea typeface="宋体" panose="02010600030101010101" pitchFamily="2" charset="-122"/>
                <a:cs typeface="Times New Roman" panose="02020603050405020304" pitchFamily="18" charset="0"/>
              </a:rPr>
              <a:t>你的感受。</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chemeClr val="tx1"/>
                </a:solidFill>
                <a:ea typeface="宋体" panose="02010600030101010101" pitchFamily="2" charset="-122"/>
                <a:cs typeface="Times New Roman" panose="02020603050405020304" pitchFamily="18" charset="0"/>
              </a:rPr>
              <a:t>注意</a:t>
            </a:r>
            <a:r>
              <a:rPr lang="en-US" altLang="zh-CN" dirty="0">
                <a:solidFill>
                  <a:schemeClr val="tx1"/>
                </a:solidFill>
                <a:ea typeface="宋体" panose="02010600030101010101" pitchFamily="2" charset="-122"/>
                <a:cs typeface="Times New Roman" panose="02020603050405020304" pitchFamily="18" charset="0"/>
              </a:rPr>
              <a:t>:1.</a:t>
            </a:r>
            <a:r>
              <a:rPr lang="zh-CN" altLang="zh-CN" dirty="0">
                <a:solidFill>
                  <a:schemeClr val="tx1"/>
                </a:solidFill>
                <a:ea typeface="宋体" panose="02010600030101010101" pitchFamily="2" charset="-122"/>
                <a:cs typeface="Times New Roman" panose="02020603050405020304" pitchFamily="18" charset="0"/>
              </a:rPr>
              <a:t>词数</a:t>
            </a:r>
            <a:r>
              <a:rPr lang="en-US" altLang="zh-CN" dirty="0">
                <a:solidFill>
                  <a:schemeClr val="tx1"/>
                </a:solidFill>
                <a:ea typeface="宋体" panose="02010600030101010101" pitchFamily="2" charset="-122"/>
                <a:cs typeface="Times New Roman" panose="02020603050405020304" pitchFamily="18" charset="0"/>
              </a:rPr>
              <a:t>80</a:t>
            </a:r>
            <a:r>
              <a:rPr lang="zh-CN" altLang="zh-CN" dirty="0">
                <a:solidFill>
                  <a:schemeClr val="tx1"/>
                </a:solidFill>
                <a:ea typeface="宋体" panose="02010600030101010101" pitchFamily="2" charset="-122"/>
                <a:cs typeface="Times New Roman" panose="02020603050405020304" pitchFamily="18" charset="0"/>
              </a:rPr>
              <a:t>左右</a:t>
            </a:r>
            <a:r>
              <a:rPr lang="en-US" altLang="zh-CN" dirty="0">
                <a:solidFill>
                  <a:schemeClr val="tx1"/>
                </a:solidFill>
                <a:ea typeface="宋体" panose="02010600030101010101" pitchFamily="2" charset="-122"/>
                <a:cs typeface="Times New Roman" panose="02020603050405020304" pitchFamily="18" charset="0"/>
              </a:rPr>
              <a:t>;</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chemeClr val="tx1"/>
                </a:solidFill>
                <a:ea typeface="宋体" panose="02010600030101010101" pitchFamily="2" charset="-122"/>
                <a:cs typeface="Times New Roman" panose="02020603050405020304" pitchFamily="18" charset="0"/>
              </a:rPr>
              <a:t>2.</a:t>
            </a:r>
            <a:r>
              <a:rPr lang="zh-CN" altLang="zh-CN" dirty="0">
                <a:solidFill>
                  <a:schemeClr val="tx1"/>
                </a:solidFill>
                <a:ea typeface="宋体" panose="02010600030101010101" pitchFamily="2" charset="-122"/>
                <a:cs typeface="Times New Roman" panose="02020603050405020304" pitchFamily="18" charset="0"/>
              </a:rPr>
              <a:t>可以适当增加细节</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以使行文连贯。</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参考词汇</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一场地震应急疏散演练</a:t>
            </a:r>
            <a:r>
              <a:rPr lang="en-US" altLang="zh-CN" dirty="0">
                <a:solidFill>
                  <a:srgbClr val="000000"/>
                </a:solidFill>
                <a:ea typeface="宋体" panose="02010600030101010101" pitchFamily="2" charset="-122"/>
                <a:cs typeface="Times New Roman" panose="02020603050405020304" pitchFamily="18" charset="0"/>
              </a:rPr>
              <a:t> </a:t>
            </a:r>
            <a:endParaRPr lang="en-US" altLang="zh-CN" dirty="0" smtClean="0">
              <a:solidFill>
                <a:srgbClr val="000000"/>
              </a:solidFill>
              <a:ea typeface="宋体" panose="02010600030101010101" pitchFamily="2"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an </a:t>
            </a:r>
            <a:r>
              <a:rPr lang="en-US" altLang="zh-CN" dirty="0">
                <a:solidFill>
                  <a:srgbClr val="000000"/>
                </a:solidFill>
                <a:ea typeface="宋体" panose="02010600030101010101" pitchFamily="2" charset="-122"/>
                <a:cs typeface="Times New Roman" panose="02020603050405020304" pitchFamily="18" charset="0"/>
              </a:rPr>
              <a:t>earthquake emergency evacuation drill</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28950422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36771"/>
            <a:ext cx="10807700" cy="5410712"/>
          </a:xfrm>
          <a:prstGeom prst="rect">
            <a:avLst/>
          </a:prstGeom>
        </p:spPr>
        <p:txBody>
          <a:bodyPr>
            <a:spAutoFit/>
          </a:bodyPr>
          <a:lstStyle/>
          <a:p>
            <a:pPr indent="304800">
              <a:lnSpc>
                <a:spcPct val="120000"/>
              </a:lnSpc>
              <a:spcAft>
                <a:spcPts val="0"/>
              </a:spcAft>
              <a:tabLst>
                <a:tab pos="1029335" algn="l"/>
                <a:tab pos="1850390" algn="l"/>
                <a:tab pos="2538095" algn="l"/>
                <a:tab pos="3221990" algn="l"/>
              </a:tabLst>
            </a:pPr>
            <a:r>
              <a:rPr lang="zh-CN" altLang="zh-CN" dirty="0">
                <a:latin typeface="Arial" panose="020B0604020202020204" pitchFamily="34" charset="0"/>
                <a:cs typeface="Times New Roman" panose="02020603050405020304" pitchFamily="18" charset="0"/>
              </a:rPr>
              <a:t>参考范文</a:t>
            </a:r>
            <a:endParaRPr lang="zh-CN" altLang="zh-CN" dirty="0">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dirty="0" smtClean="0">
                <a:ea typeface="宋体" panose="02010600030101010101" pitchFamily="2" charset="-122"/>
                <a:cs typeface="Times New Roman" panose="02020603050405020304" pitchFamily="18" charset="0"/>
              </a:rPr>
              <a:t>To</a:t>
            </a:r>
            <a:r>
              <a:rPr lang="en-US" altLang="zh-CN" dirty="0" smtClean="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make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us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students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know</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about</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how</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protect</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ourselves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during</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an</a:t>
            </a:r>
            <a:r>
              <a:rPr lang="en-US" altLang="zh-CN" dirty="0">
                <a:ea typeface="楷体" panose="02010609060101010101" pitchFamily="49" charset="-122"/>
                <a:cs typeface="Times New Roman" panose="02020603050405020304" pitchFamily="18" charset="0"/>
              </a:rPr>
              <a:t> </a:t>
            </a:r>
            <a:r>
              <a:rPr lang="en-US" altLang="zh-CN" dirty="0" err="1">
                <a:ea typeface="宋体" panose="02010600030101010101" pitchFamily="2" charset="-122"/>
                <a:cs typeface="Times New Roman" panose="02020603050405020304" pitchFamily="18" charset="0"/>
              </a:rPr>
              <a:t>earthquake,our</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school</a:t>
            </a:r>
            <a:r>
              <a:rPr lang="en-US" altLang="zh-CN" dirty="0">
                <a:ea typeface="楷体" panose="02010609060101010101" pitchFamily="49" charset="-122"/>
                <a:cs typeface="Times New Roman" panose="02020603050405020304" pitchFamily="18" charset="0"/>
              </a:rPr>
              <a:t> </a:t>
            </a:r>
            <a:r>
              <a:rPr lang="en-US" altLang="zh-CN" dirty="0" err="1">
                <a:ea typeface="宋体" panose="02010600030101010101" pitchFamily="2" charset="-122"/>
                <a:cs typeface="Times New Roman" panose="02020603050405020304" pitchFamily="18" charset="0"/>
              </a:rPr>
              <a:t>organised</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an</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earthquake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emergency</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evacuation</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drill</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today.</a:t>
            </a:r>
            <a:r>
              <a:rPr lang="en-US" altLang="zh-CN" dirty="0">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Before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the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drill</a:t>
            </a:r>
            <a:r>
              <a:rPr lang="en-US" altLang="zh-CN" dirty="0">
                <a:ea typeface="楷体" panose="02010609060101010101" pitchFamily="49" charset="-122"/>
                <a:cs typeface="Times New Roman" panose="02020603050405020304" pitchFamily="18" charset="0"/>
              </a:rPr>
              <a:t> </a:t>
            </a:r>
            <a:r>
              <a:rPr lang="en-US" altLang="zh-CN" dirty="0" err="1">
                <a:ea typeface="宋体" panose="02010600030101010101" pitchFamily="2" charset="-122"/>
                <a:cs typeface="Times New Roman" panose="02020603050405020304" pitchFamily="18" charset="0"/>
              </a:rPr>
              <a:t>started,our</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teachers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gave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us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some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basic</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and</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useful</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instructions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on</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what</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do</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during</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an</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earthquake</a:t>
            </a:r>
            <a:r>
              <a:rPr lang="en-US" altLang="zh-CN" dirty="0" smtClean="0">
                <a:ea typeface="宋体" panose="02010600030101010101" pitchFamily="2" charset="-122"/>
                <a:cs typeface="Times New Roman" panose="02020603050405020304" pitchFamily="18" charset="0"/>
              </a:rPr>
              <a:t>. When</a:t>
            </a:r>
            <a:r>
              <a:rPr lang="en-US" altLang="zh-CN" dirty="0" smtClean="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the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alarm</a:t>
            </a:r>
            <a:r>
              <a:rPr lang="en-US" altLang="zh-CN" dirty="0">
                <a:ea typeface="楷体" panose="02010609060101010101" pitchFamily="49" charset="-122"/>
                <a:cs typeface="Times New Roman" panose="02020603050405020304" pitchFamily="18" charset="0"/>
              </a:rPr>
              <a:t> </a:t>
            </a:r>
            <a:r>
              <a:rPr lang="en-US" altLang="zh-CN" dirty="0" err="1">
                <a:ea typeface="宋体" panose="02010600030101010101" pitchFamily="2" charset="-122"/>
                <a:cs typeface="Times New Roman" panose="02020603050405020304" pitchFamily="18" charset="0"/>
              </a:rPr>
              <a:t>rang,students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left</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the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teaching</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building</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in</a:t>
            </a:r>
            <a:r>
              <a:rPr lang="en-US" altLang="zh-CN" dirty="0">
                <a:ea typeface="楷体" panose="02010609060101010101" pitchFamily="49" charset="-122"/>
                <a:cs typeface="Times New Roman" panose="02020603050405020304" pitchFamily="18" charset="0"/>
              </a:rPr>
              <a:t> </a:t>
            </a:r>
            <a:r>
              <a:rPr lang="en-US" altLang="zh-CN" dirty="0" err="1">
                <a:ea typeface="宋体" panose="02010600030101010101" pitchFamily="2" charset="-122"/>
                <a:cs typeface="Times New Roman" panose="02020603050405020304" pitchFamily="18" charset="0"/>
              </a:rPr>
              <a:t>order.Within</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a:t>
            </a:r>
            <a:r>
              <a:rPr lang="en-US" altLang="zh-CN" dirty="0">
                <a:ea typeface="楷体" panose="02010609060101010101" pitchFamily="49" charset="-122"/>
                <a:cs typeface="Times New Roman" panose="02020603050405020304" pitchFamily="18" charset="0"/>
              </a:rPr>
              <a:t> </a:t>
            </a:r>
            <a:r>
              <a:rPr lang="en-US" altLang="zh-CN" dirty="0" err="1">
                <a:ea typeface="宋体" panose="02010600030101010101" pitchFamily="2" charset="-122"/>
                <a:cs typeface="Times New Roman" panose="02020603050405020304" pitchFamily="18" charset="0"/>
              </a:rPr>
              <a:t>minute,all</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of</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the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students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gathered</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in</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the</a:t>
            </a:r>
            <a:r>
              <a:rPr lang="en-US" altLang="zh-CN" dirty="0">
                <a:ea typeface="楷体" panose="02010609060101010101" pitchFamily="49" charset="-122"/>
                <a:cs typeface="Times New Roman" panose="02020603050405020304" pitchFamily="18" charset="0"/>
              </a:rPr>
              <a:t> </a:t>
            </a:r>
            <a:r>
              <a:rPr lang="en-US" altLang="zh-CN" dirty="0" err="1">
                <a:ea typeface="宋体" panose="02010600030101010101" pitchFamily="2" charset="-122"/>
                <a:cs typeface="Times New Roman" panose="02020603050405020304" pitchFamily="18" charset="0"/>
              </a:rPr>
              <a:t>playground,for</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which</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were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praised</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by</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our</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headmaster.</a:t>
            </a:r>
            <a:r>
              <a:rPr lang="en-US" altLang="zh-CN" dirty="0">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5230961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871935"/>
            <a:ext cx="10807700" cy="1865126"/>
          </a:xfrm>
          <a:prstGeom prst="rect">
            <a:avLst/>
          </a:prstGeom>
        </p:spPr>
        <p:txBody>
          <a:bodyPr>
            <a:spAutoFit/>
          </a:bodyPr>
          <a:lstStyle/>
          <a:p>
            <a:pPr indent="720000">
              <a:lnSpc>
                <a:spcPct val="120000"/>
              </a:lnSpc>
              <a:spcAft>
                <a:spcPts val="0"/>
              </a:spcAft>
              <a:tabLst>
                <a:tab pos="1029335" algn="l"/>
                <a:tab pos="1850390" algn="l"/>
                <a:tab pos="2538095" algn="l"/>
                <a:tab pos="3221990" algn="l"/>
              </a:tabLst>
            </a:pPr>
            <a:r>
              <a:rPr lang="en-US" altLang="zh-CN" dirty="0">
                <a:ea typeface="宋体" panose="02010600030101010101" pitchFamily="2" charset="-122"/>
                <a:cs typeface="Times New Roman" panose="02020603050405020304" pitchFamily="18" charset="0"/>
              </a:rPr>
              <a:t>This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drill</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really</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meaningful</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and</a:t>
            </a:r>
            <a:r>
              <a:rPr lang="en-US" altLang="zh-CN" dirty="0">
                <a:ea typeface="楷体" panose="02010609060101010101" pitchFamily="49" charset="-122"/>
                <a:cs typeface="Times New Roman" panose="02020603050405020304" pitchFamily="18" charset="0"/>
              </a:rPr>
              <a:t> </a:t>
            </a:r>
            <a:r>
              <a:rPr lang="en-US" altLang="zh-CN" dirty="0" err="1">
                <a:ea typeface="宋体" panose="02010600030101010101" pitchFamily="2" charset="-122"/>
                <a:cs typeface="Times New Roman" panose="02020603050405020304" pitchFamily="18" charset="0"/>
              </a:rPr>
              <a:t>helpful,from</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which</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have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learned</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some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related</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skills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in</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dealing</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with</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emergencies</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in</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an</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earthquake.</a:t>
            </a:r>
            <a:r>
              <a:rPr lang="en-US" altLang="zh-CN" dirty="0">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9653450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827989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151855"/>
            <a:ext cx="10807700" cy="2990434"/>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辨析</a:t>
            </a:r>
            <a:r>
              <a:rPr lang="en-US" altLang="zh-CN" dirty="0">
                <a:solidFill>
                  <a:srgbClr val="000000"/>
                </a:solidFill>
                <a:ea typeface="宋体" panose="02010600030101010101" pitchFamily="2" charset="-122"/>
                <a:cs typeface="Times New Roman" panose="02020603050405020304" pitchFamily="18" charset="0"/>
              </a:rPr>
              <a:t>:calm</a:t>
            </a:r>
            <a:r>
              <a:rPr lang="zh-CN"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quiet</a:t>
            </a:r>
            <a:r>
              <a:rPr lang="zh-CN"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silent</a:t>
            </a:r>
            <a:r>
              <a:rPr lang="zh-CN" altLang="zh-CN" dirty="0">
                <a:solidFill>
                  <a:srgbClr val="000000"/>
                </a:solidFill>
                <a:ea typeface="楷体" panose="02010609060101010101" pitchFamily="49"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still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calm</a:t>
            </a:r>
            <a:r>
              <a:rPr lang="zh-CN" altLang="zh-CN" dirty="0">
                <a:solidFill>
                  <a:srgbClr val="000000"/>
                </a:solidFill>
                <a:ea typeface="楷体" panose="02010609060101010101" pitchFamily="49" charset="-122"/>
                <a:cs typeface="Times New Roman" panose="02020603050405020304" pitchFamily="18" charset="0"/>
              </a:rPr>
              <a:t>平静的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沉着的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指无风浪或人的心情不激动</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quiet</a:t>
            </a:r>
            <a:r>
              <a:rPr lang="zh-CN" altLang="zh-CN" dirty="0">
                <a:solidFill>
                  <a:srgbClr val="000000"/>
                </a:solidFill>
                <a:ea typeface="楷体" panose="02010609060101010101" pitchFamily="49" charset="-122"/>
                <a:cs typeface="Times New Roman" panose="02020603050405020304" pitchFamily="18" charset="0"/>
              </a:rPr>
              <a:t>宁静的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安静的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指没有喧嚣或性格文静</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silent</a:t>
            </a:r>
            <a:r>
              <a:rPr lang="zh-CN" altLang="zh-CN" dirty="0">
                <a:solidFill>
                  <a:srgbClr val="000000"/>
                </a:solidFill>
                <a:ea typeface="楷体" panose="02010609060101010101" pitchFamily="49" charset="-122"/>
                <a:cs typeface="Times New Roman" panose="02020603050405020304" pitchFamily="18" charset="0"/>
              </a:rPr>
              <a:t>寂静的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沉默的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不发音的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指没有声音或不讲话</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still</a:t>
            </a:r>
            <a:r>
              <a:rPr lang="zh-CN" altLang="zh-CN" dirty="0">
                <a:solidFill>
                  <a:srgbClr val="000000"/>
                </a:solidFill>
                <a:ea typeface="楷体" panose="02010609060101010101" pitchFamily="49" charset="-122"/>
                <a:cs typeface="Times New Roman" panose="02020603050405020304" pitchFamily="18" charset="0"/>
              </a:rPr>
              <a:t>静止的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不动的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指没有运动或动作的状态。</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287172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23269"/>
            <a:ext cx="10807700" cy="6592574"/>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(1)She was breathing deeply and tried to calm herself.</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她深呼吸</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尽力让自己平静下来。</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(2)It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important to keep calm in an emergency.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在紧急情况下保持镇静是很重要的。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3)I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d </a:t>
            </a:r>
            <a:r>
              <a:rPr lang="en-US" altLang="zh-CN" dirty="0">
                <a:solidFill>
                  <a:srgbClr val="000000"/>
                </a:solidFill>
                <a:ea typeface="宋体" panose="02010600030101010101" pitchFamily="2" charset="-122"/>
                <a:cs typeface="Times New Roman" panose="02020603050405020304" pitchFamily="18" charset="0"/>
              </a:rPr>
              <a:t>like to find a quiet place to study.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我想找一个安静的地方学习。</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(4)Why did you keep silent at the meeting?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你为什么在会上一声不吭呢</a:t>
            </a:r>
            <a:r>
              <a:rPr lang="en-US" altLang="zh-CN" dirty="0" smtClean="0">
                <a:solidFill>
                  <a:srgbClr val="000000"/>
                </a:solidFill>
                <a:ea typeface="宋体" panose="02010600030101010101" pitchFamily="2" charset="-122"/>
                <a:cs typeface="Times New Roman" panose="02020603050405020304" pitchFamily="18" charset="0"/>
              </a:rPr>
              <a:t>?</a:t>
            </a: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(5)The kids found it hard to stay still.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那些孩子觉得待着不动很难做到</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4975713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503783"/>
            <a:ext cx="10807700" cy="1195712"/>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学以致用</a:t>
            </a:r>
            <a:endParaRPr lang="zh-CN"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选词填空</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3403615" y="1749281"/>
            <a:ext cx="4724370" cy="626710"/>
          </a:xfrm>
          <a:prstGeom prst="rect">
            <a:avLst/>
          </a:prstGeom>
          <a:ln>
            <a:solidFill>
              <a:schemeClr val="tx1"/>
            </a:solidFill>
          </a:ln>
        </p:spPr>
        <p:txBody>
          <a:bodyPr wrap="none">
            <a:spAutoFit/>
          </a:bodyPr>
          <a:lstStyle/>
          <a:p>
            <a:pPr algn="ct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calm</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quiet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silent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still</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361950" y="2409893"/>
            <a:ext cx="10807700" cy="2456057"/>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(1)We walked together to a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quiet</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place.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(2)After the strong wind </a:t>
            </a:r>
            <a:r>
              <a:rPr lang="en-US" altLang="zh-CN" dirty="0" err="1">
                <a:solidFill>
                  <a:srgbClr val="000000"/>
                </a:solidFill>
                <a:ea typeface="宋体" panose="02010600030101010101" pitchFamily="2" charset="-122"/>
                <a:cs typeface="Times New Roman" panose="02020603050405020304" pitchFamily="18" charset="0"/>
              </a:rPr>
              <a:t>passed,the</a:t>
            </a:r>
            <a:r>
              <a:rPr lang="en-US" altLang="zh-CN" dirty="0">
                <a:solidFill>
                  <a:srgbClr val="000000"/>
                </a:solidFill>
                <a:ea typeface="宋体" panose="02010600030101010101" pitchFamily="2" charset="-122"/>
                <a:cs typeface="Times New Roman" panose="02020603050405020304" pitchFamily="18" charset="0"/>
              </a:rPr>
              <a:t> sea was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calm</a:t>
            </a:r>
            <a:r>
              <a:rPr lang="zh-CN" altLang="zh-CN" dirty="0">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again.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(3)Please keep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still</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while I take your photo.</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(4)John kept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silent</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when I asked him that matter.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p:nvPr/>
        </p:nvSpPr>
        <p:spPr>
          <a:xfrm>
            <a:off x="5512739" y="2521960"/>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5508567" y="2986058"/>
            <a:ext cx="1639395"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8357581" y="3065750"/>
            <a:ext cx="149204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8353325" y="3529848"/>
            <a:ext cx="1490359"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3277287" y="3652796"/>
            <a:ext cx="149204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3273031" y="4116894"/>
            <a:ext cx="1490359"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3271342" y="4237301"/>
            <a:ext cx="149204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3267086" y="4701399"/>
            <a:ext cx="149035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5040961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Lst>
  </p:timing>
</p:sld>
</file>

<file path=ppt/theme/theme1.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2" id="{73BAEC52-59F7-4328-AB73-0F916ADBF193}" vid="{58DBEABC-D800-4B69-8CEC-6F66A7DFD12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660</TotalTime>
  <Words>2947</Words>
  <Application>Microsoft Office PowerPoint</Application>
  <PresentationFormat>自定义</PresentationFormat>
  <Paragraphs>393</Paragraphs>
  <Slides>66</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66</vt:i4>
      </vt:variant>
    </vt:vector>
  </HeadingPairs>
  <TitlesOfParts>
    <vt:vector size="78" baseType="lpstr">
      <vt:lpstr>NEU-BZ-S92</vt:lpstr>
      <vt:lpstr>方正书宋_GBK</vt:lpstr>
      <vt:lpstr>黑体</vt:lpstr>
      <vt:lpstr>华文隶书</vt:lpstr>
      <vt:lpstr>楷体</vt:lpstr>
      <vt:lpstr>隶书</vt:lpstr>
      <vt:lpstr>宋体</vt:lpstr>
      <vt:lpstr>微软雅黑</vt:lpstr>
      <vt:lpstr>Arial</vt:lpstr>
      <vt:lpstr>Calibri</vt:lpstr>
      <vt:lpstr>Times New Roman</vt:lpstr>
      <vt:lpstr>1_专业教辅课件Q:251490010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111</cp:revision>
  <dcterms:created xsi:type="dcterms:W3CDTF">2020-07-20T09:37:23Z</dcterms:created>
  <dcterms:modified xsi:type="dcterms:W3CDTF">2024-09-27T01:55:02Z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