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4"/>
  </p:notesMasterIdLst>
  <p:sldIdLst>
    <p:sldId id="744" r:id="rId2"/>
    <p:sldId id="737" r:id="rId3"/>
    <p:sldId id="738" r:id="rId4"/>
    <p:sldId id="754" r:id="rId5"/>
    <p:sldId id="755" r:id="rId6"/>
    <p:sldId id="740" r:id="rId7"/>
    <p:sldId id="757" r:id="rId8"/>
    <p:sldId id="759" r:id="rId9"/>
    <p:sldId id="758" r:id="rId10"/>
    <p:sldId id="760" r:id="rId11"/>
    <p:sldId id="761" r:id="rId12"/>
    <p:sldId id="762" r:id="rId13"/>
    <p:sldId id="764" r:id="rId14"/>
    <p:sldId id="765" r:id="rId15"/>
    <p:sldId id="766" r:id="rId16"/>
    <p:sldId id="767" r:id="rId17"/>
    <p:sldId id="768" r:id="rId18"/>
    <p:sldId id="769" r:id="rId19"/>
    <p:sldId id="770" r:id="rId20"/>
    <p:sldId id="772" r:id="rId21"/>
    <p:sldId id="751" r:id="rId22"/>
    <p:sldId id="773" r:id="rId23"/>
    <p:sldId id="774" r:id="rId24"/>
    <p:sldId id="752" r:id="rId25"/>
    <p:sldId id="775" r:id="rId26"/>
    <p:sldId id="776" r:id="rId27"/>
    <p:sldId id="777" r:id="rId28"/>
    <p:sldId id="778" r:id="rId29"/>
    <p:sldId id="779" r:id="rId30"/>
    <p:sldId id="780" r:id="rId31"/>
    <p:sldId id="781" r:id="rId32"/>
    <p:sldId id="782" r:id="rId3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317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4467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687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1879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14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59330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3724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7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803817" y="3308027"/>
            <a:ext cx="7923964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0378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(1)My car was badly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damaged,but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luckily the kids were not hurt.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我的车受损严重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但庆幸的是孩子们没有受伤。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fire caused great damage to our house.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火灾给我们的房子造成了极大的损坏。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(3)You should pay damages of $2,000.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2,000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美元的赔偿金。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65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(1)His careless remarks did damage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 feelings.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(2)Playing computer games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damaged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(damage) his health so far.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driver was ordered to pay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damages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(damage) of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5,000.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052431" y="1801821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047986" y="2265919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559762" y="2428601"/>
            <a:ext cx="290131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556054" y="2892699"/>
            <a:ext cx="28980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567710" y="3601130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6563832" y="4065228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72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10381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2,400 homes destroyed(page 49)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2,400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所住宅被摧毁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44680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destroy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摧毁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辨析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destroy,damage,ruin,harm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destroy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指彻底毁坏以致很难甚至不能修复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指价值、用途、效率等降低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不一定是全部破坏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损坏了还可以修复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强调毁坏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使美好的事物失去优良的特性或特征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不能恢复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harm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可指对人体或物体的损害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多用来指对身心、名誉、权力等的损害。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46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(1)That town was destroyed in a big fire.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那个城镇在一场大火中被毁了。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heavy rain damaged many houses.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大雨使许多房屋受损。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knocked over a cup of coffee and ruined the oil painting on the table.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他打翻了一杯咖啡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把桌子上的油画毁了。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(4)Smoking will do you harm.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抽烟对你有害。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02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743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词填空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71129" y="1367879"/>
            <a:ext cx="5789341" cy="6267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destroy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ruin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harm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10699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crops are nearly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ruined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by the rain.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(2)Nuclear weapons can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destroy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whole earth.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accident caused some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car,but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nothing serious.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(4)Watching TV too much can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harm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ability to learn.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28926" y="2167651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824933" y="2631749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968949" y="2795886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964956" y="3259984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858554" y="3376590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5854561" y="3840688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049069" y="4503331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6045076" y="4967429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14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82 killed,500,000 affected(page 49)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人死亡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万人受到影响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affect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疾病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侵袭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深深打动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affected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heat/cold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着凉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affected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fever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发高烧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greatly/deeply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affected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深深打动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effect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效应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effect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有影响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affection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喜爱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钟爱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0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(1)This will mark a historic shift that will affect us all.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这将是一个影响我们所有人的历史性转变。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was deeply affected by his words.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她被他的话深深打动了。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changes will have little effect on our daily lives.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这些变化不会给我们的日常生活带来什么影响。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90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little boy was affected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high fever last night and sent to hospital.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(2)What his teacher said had a great effect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future.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(3)With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government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aid,those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affected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affect) by the earthquake have moved to the new places.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86726" y="1597404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5782554" y="2061502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198551" y="2756992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8194206" y="3221090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777261" y="3939437"/>
            <a:ext cx="25202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772916" y="4403535"/>
            <a:ext cx="2517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964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Shelters set up by the government(page 49)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政府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建造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避难所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shelter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避难处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居所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庇护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掩蔽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躲避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风雨或危险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shelter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躲避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shelter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的保护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shelter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保护某人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某物免受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shelter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躲避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避开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29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(1)People took shelter from the shower in the department store.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人们在百货公司躲避阵雨。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were standing under the shelter of a big tree.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他们正站在一棵大树下躲着。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(3)Some parents want to shelter their kids from every kind of danger.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许多父母想保护他们的孩子不受任何危险的侵害。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54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716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我们在一处门廊里面避雨。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sheltered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from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rain in a doorway.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人们种树使这个地区免受强沙尘暴的侵袭。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Trees were planted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shelter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strong sandstorms.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我们坐在树下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躲避日晒。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sat under the tree,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sheltering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sun.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68549" y="2055279"/>
            <a:ext cx="23042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364204" y="2519377"/>
            <a:ext cx="23016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709469" y="2056760"/>
            <a:ext cx="233960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705124" y="2520858"/>
            <a:ext cx="233695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019724" y="3225573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015318" y="3689671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185509" y="3225573"/>
            <a:ext cx="149011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5181384" y="3689671"/>
            <a:ext cx="14884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741897" y="3224731"/>
            <a:ext cx="116969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6737619" y="3688829"/>
            <a:ext cx="1168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979384" y="3225286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7975106" y="3689384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334127" y="3225841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9329849" y="3689939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616512" y="5015239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4612759" y="5479337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7165500" y="5005835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7161463" y="5469933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35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9831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about what you are listening for before you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listen:numbers,dates,times,addresses,activities,people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places,reasons,etc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.(page 48)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听之前想一下你要听的目的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数字、日期、次数、地址、活动、人物或地点、原因等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引导的是时间状语从句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修饰主句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about what you are listening for...,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在主句中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引导宾语从句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的宾语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(1)Tell me what happened to her last night.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告诉我昨天晚上她怎么了。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(2)Make sure that you turn off the lights before you leave.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一定在你离开前关上所有的灯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89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wanted to know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sister was doing at home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when/while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parents were out.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was some time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realised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truth.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5356" y="2259323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641184" y="2723421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548445" y="2835387"/>
            <a:ext cx="26432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544839" y="3299485"/>
            <a:ext cx="26402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156677" y="3411451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152700" y="3875549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84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75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</a:rPr>
              <a:t>发音提示</a:t>
            </a:r>
          </a:p>
          <a:p>
            <a:pPr indent="4572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清</a:t>
            </a:r>
            <a:r>
              <a:rPr lang="zh-CN" altLang="zh-CN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辅音和浊辅音以及以</a:t>
            </a:r>
            <a:r>
              <a:rPr lang="en-US" altLang="zh-CN" i="1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结尾的词的发音规则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清辅音和浊辅音的发音规则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清辅音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:/p/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/t/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/k/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/f/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θ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/s/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ts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浊辅音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:/b/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/d/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g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/v/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ð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/z/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ʒ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ʒ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dz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清辅音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发音时声带不震动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送气。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浊辅音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发音时声带震动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不送气或送气力量较弱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chemeClr val="tx1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/p/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是个爆破音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/p/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音时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首先紧闭双唇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阻止气流流出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然后突然分开双唇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气流冲出口腔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同时发出爆破的声音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发音时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声带不震动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;/b/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是个浊辅音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发音时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送气力量较弱</a:t>
            </a:r>
            <a:r>
              <a:rPr lang="en-US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声带震动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009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结尾的词的发音规则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动词以清辅音结尾时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/t/,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talked;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以浊辅音或者元音结尾时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/d/,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robbed,flied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结尾时读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/Id/,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visited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pretended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83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朗读下列句子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感悟黑体字母及字母组合的发音。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bet Peter did that.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2.Tom tasted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Dad's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dark chocolate treats.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3.She washed hundreds of clothes.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4.Children are looking for orange things.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55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3655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一、朗读下列单词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选出画线部分读音与其他三个不同的单词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1.A.stopped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B.worried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C.kicked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D.passed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2.A.affect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B.erupt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C.castle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D.terrible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3.A.thousand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B.earth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C.strength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D.those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4.A.watch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B.school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C.chicken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D.cheap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56781" y="2720210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905053" y="3322580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641357" y="3909154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467539" y="450103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6484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0825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farmers suffered a great loss because of various natural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灾害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久旱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has caused many crops to die.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saw a man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滑了一下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on a banana skin.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4.Many soccer fans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大量涌入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into the stadium to watch the match.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喷发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the volcano made the local villagers leave.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 ____________(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team was sent to the flood-hit area.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448669" y="1306381"/>
            <a:ext cx="181652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disasters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016621" y="1896052"/>
            <a:ext cx="169206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drought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591521" y="2477364"/>
            <a:ext cx="14494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sliding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464893" y="3059820"/>
            <a:ext cx="158569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flooded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967216" y="4233632"/>
            <a:ext cx="17908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eruption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584573" y="5404417"/>
            <a:ext cx="139871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rescue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721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401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tsunami has done to our town is great.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war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摧毁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small country.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9.Climate change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agriculture.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10.We took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庇护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from the rain in a nearby cafe.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11.How many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死亡的人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did the tornado cause?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16621" y="368672"/>
            <a:ext cx="16546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damage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92685" y="1532311"/>
            <a:ext cx="19902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destroyed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32453" y="2132492"/>
            <a:ext cx="126669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affect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145910" y="2717135"/>
            <a:ext cx="146604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shelter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528789" y="3877855"/>
            <a:ext cx="142699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deaths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649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665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1.tornado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龙卷风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旋风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2.drought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旱灾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久旱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slide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flood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洪水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淹没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大量涌入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使灌满水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淹没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rescue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营救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破坏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64693" y="2188792"/>
            <a:ext cx="29523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660700" y="2652890"/>
            <a:ext cx="29489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653935" y="2761558"/>
            <a:ext cx="29523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649942" y="3225656"/>
            <a:ext cx="29489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92485" y="3316330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788313" y="3780428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18173" y="3913686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14001" y="4377784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28824" y="5070607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824652" y="5534705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14001" y="5724479"/>
            <a:ext cx="20667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809829" y="6188577"/>
            <a:ext cx="206437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横卷形 16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558690" y="115185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34081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817345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refer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rescue...from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damage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affected with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shelter from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away from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lost 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2106994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winter,many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old people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_____________________high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fever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would like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noisy city and go to the countryside.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3.Experts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______________staying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home in such bad weather.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617021" y="2128014"/>
            <a:ext cx="32197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are affected </a:t>
            </a:r>
            <a:r>
              <a:rPr lang="en-US" altLang="zh-CN" dirty="0" smtClean="0">
                <a:ea typeface="宋体" panose="02010600030101010101" pitchFamily="2" charset="-122"/>
              </a:rPr>
              <a:t>with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176861" y="3312095"/>
            <a:ext cx="27869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get away </a:t>
            </a:r>
            <a:r>
              <a:rPr lang="en-US" altLang="zh-CN" dirty="0" smtClean="0">
                <a:ea typeface="宋体" panose="02010600030101010101" pitchFamily="2" charset="-122"/>
              </a:rPr>
              <a:t>from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796955" y="4464646"/>
            <a:ext cx="13821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advise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169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270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tourists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the area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storm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meeting,she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achievements she had made.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lifeboat was sent out to ______________the sailors ______________the sinking ship.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8.There is no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heavy rain.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010761" y="293723"/>
            <a:ext cx="2286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were lost </a:t>
            </a:r>
            <a:r>
              <a:rPr lang="en-US" altLang="zh-CN" dirty="0" smtClean="0">
                <a:ea typeface="宋体" panose="02010600030101010101" pitchFamily="2" charset="-122"/>
              </a:rPr>
              <a:t>in 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448773" y="1438547"/>
            <a:ext cx="263405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do damage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977061" y="2048714"/>
            <a:ext cx="158363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refer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82080" y="3232954"/>
            <a:ext cx="139871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rescue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87066" y="3833135"/>
            <a:ext cx="114544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from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050342" y="4407340"/>
            <a:ext cx="242681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shelter </a:t>
            </a:r>
            <a:r>
              <a:rPr lang="en-US" altLang="zh-CN" dirty="0" smtClean="0">
                <a:ea typeface="宋体" panose="02010600030101010101" pitchFamily="2" charset="-122"/>
              </a:rPr>
              <a:t>from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905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73983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727919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affect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疾病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侵袭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深深打动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shelter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避难处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居所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庇护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en-US" altLang="zh-CN" i="1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保护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掩蔽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躲避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风雨或危险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54438" y="1799927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50359" y="2264025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59315" y="2372917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55236" y="2837015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029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72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1.disaster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灾难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灾害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disastrous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灾难性的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2.volcanic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火山的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火山引起的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volcano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3.destroy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摧毁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destruction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毁灭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destructive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毁灭性的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4.death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死亡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dead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失去生命的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47144" y="740653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843151" y="1204751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755639" y="1330991"/>
            <a:ext cx="217980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751523" y="1795089"/>
            <a:ext cx="217733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804892" y="1930975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801035" y="2395073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934263" y="2500895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930406" y="2964993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954587" y="3076959"/>
            <a:ext cx="148883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950079" y="3541057"/>
            <a:ext cx="1487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13698" y="3678677"/>
            <a:ext cx="180148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909367" y="4142775"/>
            <a:ext cx="179944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>
            <a:spLocks noChangeAspect="1"/>
          </p:cNvSpPr>
          <p:nvPr/>
        </p:nvSpPr>
        <p:spPr>
          <a:xfrm>
            <a:off x="361950" y="426084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1.write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2.set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826286" y="4908919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1822114" y="5373017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1340609" y="5535769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1336275" y="5999867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6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7" grpId="0" animBg="1"/>
      <p:bldP spid="23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 are the rescue workers and soldiers doing in the flood-hit area?(page 48)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救援人员和士兵在洪水灾区做什么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rescue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营救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救援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rescue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team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一支救援队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rescue...from...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中营救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come/go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rescue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救援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帮助别人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24939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 rescue team started early to look for the missing boy.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一支救援队很早就动身出发去寻找那个失踪的男孩。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(2)You rescued me from an embarrassing situation.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你把我从尴尬的局面中解救了出来。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(3)They came to our rescue and pulled us out of the river.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他们来救我们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把我们从河里拉了出来。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67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村民们把迷路的游客救了出来。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villagers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rescued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tourists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who lost their 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他们拯救了那艘船使其避免下沉。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rescued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ship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sinking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00734" y="2407769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096741" y="2871867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256981" y="2408440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52809" y="2872538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021290" y="2407769"/>
            <a:ext cx="205211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017118" y="2871867"/>
            <a:ext cx="20497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750105" y="4197435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746112" y="4661533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405873" y="4184546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5401794" y="4648644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343594" y="4177363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339515" y="4641461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70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0" grpId="0" animBg="1"/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 buildings were damaged in Seoul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48)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首尔的哪些建筑物遭到了破坏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damage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破坏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损害赔偿金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常用复数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do/cause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damage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造成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损害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4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</TotalTime>
  <Words>1143</Words>
  <Application>Microsoft Office PowerPoint</Application>
  <PresentationFormat>自定义</PresentationFormat>
  <Paragraphs>214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97</cp:revision>
  <dcterms:created xsi:type="dcterms:W3CDTF">2020-07-20T09:37:23Z</dcterms:created>
  <dcterms:modified xsi:type="dcterms:W3CDTF">2024-09-27T01:42:12Z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