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1"/>
  </p:notesMasterIdLst>
  <p:sldIdLst>
    <p:sldId id="744" r:id="rId2"/>
    <p:sldId id="737" r:id="rId3"/>
    <p:sldId id="738" r:id="rId4"/>
    <p:sldId id="754" r:id="rId5"/>
    <p:sldId id="755" r:id="rId6"/>
    <p:sldId id="757" r:id="rId7"/>
    <p:sldId id="753" r:id="rId8"/>
    <p:sldId id="758" r:id="rId9"/>
    <p:sldId id="759" r:id="rId10"/>
    <p:sldId id="740" r:id="rId11"/>
    <p:sldId id="760" r:id="rId12"/>
    <p:sldId id="761" r:id="rId13"/>
    <p:sldId id="763" r:id="rId14"/>
    <p:sldId id="764" r:id="rId15"/>
    <p:sldId id="765" r:id="rId16"/>
    <p:sldId id="766" r:id="rId17"/>
    <p:sldId id="767" r:id="rId18"/>
    <p:sldId id="768" r:id="rId19"/>
    <p:sldId id="769" r:id="rId20"/>
    <p:sldId id="770" r:id="rId21"/>
    <p:sldId id="771" r:id="rId22"/>
    <p:sldId id="772" r:id="rId23"/>
    <p:sldId id="773" r:id="rId24"/>
    <p:sldId id="774" r:id="rId25"/>
    <p:sldId id="775" r:id="rId26"/>
    <p:sldId id="776" r:id="rId27"/>
    <p:sldId id="777" r:id="rId28"/>
    <p:sldId id="751" r:id="rId29"/>
    <p:sldId id="778" r:id="rId30"/>
    <p:sldId id="779" r:id="rId31"/>
    <p:sldId id="781" r:id="rId32"/>
    <p:sldId id="782" r:id="rId33"/>
    <p:sldId id="783" r:id="rId34"/>
    <p:sldId id="784" r:id="rId35"/>
    <p:sldId id="785" r:id="rId36"/>
    <p:sldId id="786" r:id="rId37"/>
    <p:sldId id="787" r:id="rId38"/>
    <p:sldId id="788" r:id="rId39"/>
    <p:sldId id="789" r:id="rId4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89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7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939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94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03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49057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130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2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981495" y="3318537"/>
            <a:ext cx="7568610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236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词汇精讲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PERU is a country on the Pacific coast of South America with three main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areas:narrow,dry,flat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land running along the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coast,the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Andes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Mountains,and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Amazon rainforest.(page 26)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秘鲁是南美洲太平洋沿岸的一个国家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由三个主要地区构成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狭长、干燥、平坦的沿海地区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安第斯山脉以及亚马孙热带雨林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narrow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狭窄的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有限的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escape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九死一生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幸免于难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缩小范围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narrowly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勉强地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差一点儿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狭隘地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27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(1)Living in a small village most of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had a narrow circle of friends.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他大半生都住在一个小村庄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交友圈子很小。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river has narrowed down over the last 10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这条河在近十年里变窄了。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got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hurt,but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least they had a narrow escape.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他们受了伤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起码幸免于难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6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他眯起眼睛凝望着地平线。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narrowed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gazed at the horizon.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他们沿着一条狭窄的山路向上爬。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climbed up along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road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56961" y="2643590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453096" y="3107688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747252" y="2648238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742791" y="3112336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797549" y="2643590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793271" y="3107688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808279" y="3781886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803689" y="4245984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699219" y="3783921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695094" y="4248019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344709" y="3789054"/>
            <a:ext cx="20167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340584" y="4253152"/>
            <a:ext cx="20144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429636" y="3789054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9425230" y="4253152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71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(3)Two passengers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narrowly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(narrow) escaped the 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generation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gap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between parents and children can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be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narrowed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(narrow) by communicating more.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39805" y="1766249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035927" y="2230347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61950" y="3487641"/>
            <a:ext cx="266278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58197" y="3951739"/>
            <a:ext cx="2659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71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24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Spain took control of Peru in the 16th century and ruled until 1821.(page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西班牙于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世纪开始掌控秘鲁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并一直统治到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1821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control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失去控制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掌管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管理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操纵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无法管理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失去控制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不受某人掌控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bring/get/keep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控制得住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抑制得住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7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(1)When we took control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losing money.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我们接管的时候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公司正在亏损经营。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driver lost control of the truck on a road covered with 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在满是雪的路上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司机控制不住那辆卡车。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brought her weight under control by taking exercise.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她通过锻炼来控制自己的体重。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27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(1)Do you know who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control of the club?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(2)Flight delays do happen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reasons for this are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control.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4441" y="231474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770096" y="277883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47547" y="3520659"/>
            <a:ext cx="172384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43203" y="3984757"/>
            <a:ext cx="17218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50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text type(page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识别文本类型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辨别出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...by...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...as...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人们意识到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识别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承认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认不出来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1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with your sunglasses.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你戴着太阳镜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我没认出你来。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by the way she walks.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我是通过她走路的方式认出她来的。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(3)Cancer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a deadly disease.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癌症被认为是一种致命的疾病。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Oh,it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you!You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changed beyond recognition.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是你啊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你已经变得认不出来了。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1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magazine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national leader in education reform.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staying up late too often is bad for our health.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is general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recognition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science changes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Jane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her red hair.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58617" y="143939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354272" y="190348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038137" y="2656067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034144" y="3120165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092238" y="3837171"/>
            <a:ext cx="35105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088875" y="4301269"/>
            <a:ext cx="35066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272911" y="4982570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268633" y="5446668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61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spend one day travelling by boat to your accommodation in the middle of the forest.(page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您将从那儿乘一天的船前往雨林深处的住宿地。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停留处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膳宿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提供膳宿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(oneself)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提供住处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67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(1)Their parents will provide accommodation for them before they find jobs.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在他们找到工作之前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他们的父母将给他们提供住处。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2)This hotel can accommodate 500 guests.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这家旅馆可以供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位旅客住宿。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have to accommodate ourselves to the changed situation.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我们得适应变化了的形势。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1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622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这辆小汽车最多容纳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accommodates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people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地震以后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政府做的第一件事就是向失去家园的人提供住宿。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first thing the government did was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provide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accommodation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those who lost homes.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40998" y="2109077"/>
            <a:ext cx="311674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2136853" y="2573175"/>
            <a:ext cx="311321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5328230" y="2109077"/>
            <a:ext cx="93686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5323785" y="2573175"/>
            <a:ext cx="9358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341488" y="2109370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6337101" y="2573468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561230" y="2109925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7556785" y="2574023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8717616" y="2110480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8713365" y="2574578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1122929" y="4464049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1118484" y="4928147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2264103" y="4464941"/>
            <a:ext cx="172374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2259659" y="4929039"/>
            <a:ext cx="1721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4075058" y="4464049"/>
            <a:ext cx="33691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070614" y="4928147"/>
            <a:ext cx="33653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7525139" y="4453291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>
            <a:off x="7520694" y="4917389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71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6589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accommodated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she) to the new situation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92397" y="2623796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688318" y="3087894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46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can then spend three days exploring the rainforest with a local guide and enjoying the plants and animals unique to the rainforest.(page 26)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在接下来的三天里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您可以在当地导游的陪同下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深入雨林进行探索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欣赏雨林特有的动植物。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unique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特有的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所特有的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类似短语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to;be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09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general,everyone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his own unique advantage.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每个人都有自己独特的优势。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examples are unique to this dictionary.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这些例子是这本词典独有的。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91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这是他提高英语的一个独特的机会。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improve his English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这种猴子仅这个岛屿上有。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kind of monkey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island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00597" y="2441937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796007" y="2906035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736701" y="2441937"/>
            <a:ext cx="15841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732111" y="2906035"/>
            <a:ext cx="15823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464893" y="2440826"/>
            <a:ext cx="273630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460303" y="2904924"/>
            <a:ext cx="27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551845" y="4188347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547255" y="4652445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473005" y="4188347"/>
            <a:ext cx="15841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468415" y="4652445"/>
            <a:ext cx="15823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165719" y="4187235"/>
            <a:ext cx="10820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7160846" y="4651333"/>
            <a:ext cx="10807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057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1" grpId="0" animBg="1"/>
      <p:bldP spid="13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67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for this reason that Spanish is the main official language of Peru.(page 26)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正因为如此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西班牙语是秘鲁主要的官方语言。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本句是强调句型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强调的是状语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this reason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。强调句的结构为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:It is/was+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被强调部分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+that+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其他部分。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一般疑问句形式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:Is/Was it+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被强调部分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+that+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其他部分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特殊疑问句形式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疑问词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+is/was it that+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其他部分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学法点拨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被强调部分一般是主语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宾语或状语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被强调部分指人时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that;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强调句型的判定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如果把句子中的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is/was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that/who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能还原成完整的句子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取决于强调句的时态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如果句子属于现在或将来的时间范畴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如果句子属于过去的时间范畴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则用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5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source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narrow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狭窄的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扁平的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单元房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4.empire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帝国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5.emperor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type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类型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种类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159271"/>
            <a:ext cx="20162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88313" y="2623369"/>
            <a:ext cx="20139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92485" y="2746517"/>
            <a:ext cx="20162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88313" y="3210615"/>
            <a:ext cx="20139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92485" y="3316948"/>
            <a:ext cx="15121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88313" y="3781046"/>
            <a:ext cx="15104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448669" y="3919937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444497" y="4384035"/>
            <a:ext cx="1942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675451" y="4496425"/>
            <a:ext cx="19442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671279" y="4960523"/>
            <a:ext cx="1942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99071" y="5069428"/>
            <a:ext cx="151216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94899" y="5533526"/>
            <a:ext cx="15104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96657" y="5724990"/>
            <a:ext cx="16478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792485" y="6189088"/>
            <a:ext cx="164597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横卷形 20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558690" y="115185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2" grpId="0" animBg="1"/>
      <p:bldP spid="15" grpId="0" animBg="1"/>
      <p:bldP spid="17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057"/>
            <a:ext cx="10807700" cy="578825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because he made a mistake in the work that he was fired.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他是因为在工作中犯了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错误被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辞退的。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(2)Was it in the classroom that she told you the news?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就是在这个教室里她告诉你这个消息的吗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(3)It was in this town that he was brought up.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他是在这个小镇被养大的。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4)It was our monitor who/that cooked this delicious dish.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是我们的班长做的这道美味的菜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70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at the hotel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coach picks up tourists.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(2)Was it Susan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came across yesterday?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(3)Where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it that he found his lost wallet?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9970" y="1795487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036092" y="2259585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593501" y="2968907"/>
            <a:ext cx="296185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590039" y="3433005"/>
            <a:ext cx="29585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60783" y="4141215"/>
            <a:ext cx="138172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456427" y="4605313"/>
            <a:ext cx="13801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72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53463"/>
            <a:ext cx="10807700" cy="4910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1.Every tree has its roots and every river has its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源头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street is too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狭窄的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two cars to pass side by 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3.People used to think the earth was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4.Chinese is one of the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languages in the UN.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145413" y="1954453"/>
            <a:ext cx="14211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source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74509" y="3127601"/>
            <a:ext cx="15798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narrow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54265" y="4309697"/>
            <a:ext cx="8787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flat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42781" y="4891229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official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803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1429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5.Yesterday 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by her voice on the phone.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really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courage.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7.Their final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Lijiang,Yunnan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Province.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miss this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chance.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9.Schools usually provide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students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94488" y="535313"/>
            <a:ext cx="21505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recognised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36701" y="1714312"/>
            <a:ext cx="153336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admire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24733" y="2282620"/>
            <a:ext cx="22236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destination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562861" y="3442504"/>
            <a:ext cx="14943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unique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430476" y="4024608"/>
            <a:ext cx="30668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accommodation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693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3420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10.The young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建筑设计师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designed the bridge.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11.Please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me when you run into difficulty.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general,there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four blood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类型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13.We can get there through the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forest.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14.There were some 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about houses in her hand.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27056" y="355221"/>
            <a:ext cx="18299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architect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45432" y="1511895"/>
            <a:ext cx="15632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contact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53958" y="2692171"/>
            <a:ext cx="11993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types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81342" y="3272865"/>
            <a:ext cx="10839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path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87371" y="4453740"/>
            <a:ext cx="19491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brochures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787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743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1.Young Jim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brave boy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feel proud of 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power)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3.It was ______________this reason that he gave in to 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4.Tom spent half an hour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find) his lost key.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animal is unique 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6.Mother likes to do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shop) on Saturday afternoon.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7.What an ______________(amaze)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result!We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hardly believe our eyes.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398599" y="727300"/>
            <a:ext cx="6527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as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865165" y="1310857"/>
            <a:ext cx="18598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powerful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880717" y="1861889"/>
            <a:ext cx="8040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433885" y="2458973"/>
            <a:ext cx="15392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finding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400997" y="3023646"/>
            <a:ext cx="5261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184973" y="3640415"/>
            <a:ext cx="17796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shopping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03304" y="4824263"/>
            <a:ext cx="17684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amazing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226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5" grpId="0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8795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8.They haven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told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official) about the closure.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00997" y="2087959"/>
            <a:ext cx="18133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officially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046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273"/>
            <a:ext cx="2770310" cy="624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639427"/>
            <a:ext cx="10807700" cy="18319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control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unique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narrow escape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package tour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made up of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in contact with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52853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nothing in the apartment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bed at the corner.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2.Yuan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Longping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leading figure in the rice-growing world.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team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______________20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members,including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two foreigners.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85173" y="2549552"/>
            <a:ext cx="21136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other </a:t>
            </a:r>
            <a:r>
              <a:rPr lang="en-US" altLang="zh-CN" dirty="0" smtClean="0">
                <a:ea typeface="宋体" panose="02010600030101010101" pitchFamily="2" charset="-122"/>
              </a:rPr>
              <a:t>than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989866" y="3721000"/>
            <a:ext cx="33832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was </a:t>
            </a:r>
            <a:r>
              <a:rPr lang="en-US" altLang="zh-CN" dirty="0" err="1">
                <a:ea typeface="宋体" panose="02010600030101010101" pitchFamily="2" charset="-122"/>
              </a:rPr>
              <a:t>recognised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as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520677" y="4881938"/>
            <a:ext cx="26228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made up </a:t>
            </a:r>
            <a:r>
              <a:rPr lang="en-US" altLang="zh-CN" dirty="0" smtClean="0">
                <a:ea typeface="宋体" panose="02010600030101010101" pitchFamily="2" charset="-122"/>
              </a:rPr>
              <a:t>of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448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232756"/>
            <a:ext cx="10807700" cy="18319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control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unique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narrow escape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package tour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than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made up of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in contact with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13295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____________________________each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 since we graduated from university.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5.Koalas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Australia.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6.Would you take a ________________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 alone?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couple had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________________from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burning house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tried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72805" y="2164488"/>
            <a:ext cx="43540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keeping in contact </a:t>
            </a:r>
            <a:r>
              <a:rPr lang="en-US" altLang="zh-CN" dirty="0" smtClean="0">
                <a:ea typeface="宋体" panose="02010600030101010101" pitchFamily="2" charset="-122"/>
              </a:rPr>
              <a:t>with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808709" y="3326962"/>
            <a:ext cx="2604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unique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49775" y="3871998"/>
            <a:ext cx="24753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package tour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1307" y="4489436"/>
            <a:ext cx="31315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 narrow </a:t>
            </a:r>
            <a:r>
              <a:rPr lang="en-US" altLang="zh-CN" dirty="0" smtClean="0">
                <a:ea typeface="宋体" panose="02010600030101010101" pitchFamily="2" charset="-122"/>
              </a:rPr>
              <a:t>escape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705405" y="5060221"/>
            <a:ext cx="28318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take control </a:t>
            </a:r>
            <a:r>
              <a:rPr lang="en-US" altLang="zh-CN" dirty="0" smtClean="0">
                <a:ea typeface="宋体" panose="02010600030101010101" pitchFamily="2" charset="-122"/>
              </a:rPr>
              <a:t>of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234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271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009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flight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空中航行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航班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航程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4899" y="238592"/>
            <a:ext cx="18763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unique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唯一的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路线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道路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11.destination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目的地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终点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12.brochure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资料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或广告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手册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14.civilisation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文明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文明世界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soldier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士兵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军人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transport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交通运输系统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hike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徒步旅行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徒步旅行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36177" y="81333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832200" y="127742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000635" y="1395906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996463" y="1860004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456781" y="1943943"/>
            <a:ext cx="33843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3452609" y="2408041"/>
            <a:ext cx="33805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024733" y="2563039"/>
            <a:ext cx="39604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3020561" y="3027137"/>
            <a:ext cx="39559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996463" y="3106829"/>
            <a:ext cx="217228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992291" y="3570927"/>
            <a:ext cx="216982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3388945" y="3717515"/>
            <a:ext cx="3596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>
            <a:off x="3384773" y="4181613"/>
            <a:ext cx="35921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1011393" y="4277543"/>
            <a:ext cx="201992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/>
          <p:nvPr/>
        </p:nvCxnSpPr>
        <p:spPr>
          <a:xfrm>
            <a:off x="1007221" y="4741641"/>
            <a:ext cx="201763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011393" y="4921974"/>
            <a:ext cx="25173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1007221" y="5386072"/>
            <a:ext cx="25145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1011393" y="5440353"/>
            <a:ext cx="162446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1007221" y="5904451"/>
            <a:ext cx="162262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90727" y="702690"/>
            <a:ext cx="18742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387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0381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1.powerful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强有力的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有权势的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powerfully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强有力地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2.official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公务的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官员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要员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officially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3.recognise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辨别出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认可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recognition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识别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承认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4.accommodation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停留处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膳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宿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accommodate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提供膳宿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容纳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477" y="1171561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61484" y="1635659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74585" y="2334447"/>
            <a:ext cx="21221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70592" y="2798545"/>
            <a:ext cx="21197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92897" y="3508090"/>
            <a:ext cx="2823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88904" y="3972188"/>
            <a:ext cx="28207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61483" y="4645250"/>
            <a:ext cx="328738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57491" y="5109348"/>
            <a:ext cx="32836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51187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5.admire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admiration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钦佩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赞赏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admirable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令人钦佩的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824933" y="5184484"/>
            <a:ext cx="28083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820940" y="5648582"/>
            <a:ext cx="28051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40494" y="5760324"/>
            <a:ext cx="25882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936501" y="6224422"/>
            <a:ext cx="25853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10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1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1.take control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控制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接管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4.be made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 unique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91627" y="1575626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987282" y="2039724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01126" y="2173206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97089" y="2637304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732794" y="280360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728589" y="326770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2309046" y="3333887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304768" y="3797985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535655" y="3905865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531377" y="4369963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633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045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一、根据课文内容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True,F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False)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tourist,you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fly to the Amazon rainforest from Cusco.(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Amazon rainforest is home to many plants and animals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3.Tourists will be amazed by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dry brick method of building.(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59557" y="2620985"/>
            <a:ext cx="777144" cy="560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32645" y="3786466"/>
            <a:ext cx="777144" cy="560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04653" y="4932987"/>
            <a:ext cx="777144" cy="560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78020" y="14374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阅读</a:t>
            </a:r>
            <a:r>
              <a:rPr lang="zh-CN" altLang="zh-CN" dirty="0" smtClean="0">
                <a:solidFill>
                  <a:schemeClr val="tx1"/>
                </a:solidFill>
              </a:rPr>
              <a:t>自测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purpose of the passage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PERU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introduce a country called Peru.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advertise four tours about Peru.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describe the animals and plants in the Amazon rainforest.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 some advice to tourists who will go to Peru.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2853" y="2745720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071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71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2.As for Machu Picchu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Tour,we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that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rent a car exploring the city of Machu Picchu.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put up for the night in the stone houses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C.Inca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builders were good at building houses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stones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D.it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better choice to explore the city with a local guide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8429" y="2857395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385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1277</Words>
  <Application>Microsoft Office PowerPoint</Application>
  <PresentationFormat>自定义</PresentationFormat>
  <Paragraphs>258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NEU-BZ-S92</vt:lpstr>
      <vt:lpstr>方正书宋_GBK</vt:lpstr>
      <vt:lpstr>黑体</vt:lpstr>
      <vt:lpstr>华文琥珀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101</cp:revision>
  <dcterms:created xsi:type="dcterms:W3CDTF">2020-07-20T09:37:23Z</dcterms:created>
  <dcterms:modified xsi:type="dcterms:W3CDTF">2024-09-27T01:38:31Z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