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8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37" r:id="rId10"/>
    <p:sldId id="741" r:id="rId11"/>
    <p:sldId id="750" r:id="rId12"/>
    <p:sldId id="751" r:id="rId13"/>
    <p:sldId id="752" r:id="rId14"/>
    <p:sldId id="758" r:id="rId15"/>
    <p:sldId id="759" r:id="rId16"/>
    <p:sldId id="760" r:id="rId17"/>
    <p:sldId id="761" r:id="rId18"/>
    <p:sldId id="762" r:id="rId19"/>
    <p:sldId id="763" r:id="rId20"/>
    <p:sldId id="764" r:id="rId21"/>
    <p:sldId id="765" r:id="rId22"/>
    <p:sldId id="766" r:id="rId23"/>
    <p:sldId id="768" r:id="rId24"/>
    <p:sldId id="769" r:id="rId25"/>
    <p:sldId id="770" r:id="rId26"/>
    <p:sldId id="771" r:id="rId27"/>
    <p:sldId id="772" r:id="rId28"/>
    <p:sldId id="773" r:id="rId29"/>
    <p:sldId id="777" r:id="rId30"/>
    <p:sldId id="778" r:id="rId31"/>
    <p:sldId id="779" r:id="rId32"/>
    <p:sldId id="780" r:id="rId33"/>
    <p:sldId id="781" r:id="rId34"/>
    <p:sldId id="782" r:id="rId35"/>
    <p:sldId id="783" r:id="rId36"/>
    <p:sldId id="784" r:id="rId37"/>
    <p:sldId id="785" r:id="rId38"/>
    <p:sldId id="805" r:id="rId39"/>
    <p:sldId id="786" r:id="rId40"/>
    <p:sldId id="789" r:id="rId41"/>
    <p:sldId id="792" r:id="rId42"/>
    <p:sldId id="793" r:id="rId43"/>
    <p:sldId id="794" r:id="rId44"/>
    <p:sldId id="795" r:id="rId45"/>
    <p:sldId id="796" r:id="rId46"/>
    <p:sldId id="797" r:id="rId47"/>
    <p:sldId id="798" r:id="rId48"/>
    <p:sldId id="799" r:id="rId49"/>
    <p:sldId id="800" r:id="rId50"/>
    <p:sldId id="775" r:id="rId51"/>
    <p:sldId id="776" r:id="rId52"/>
    <p:sldId id="801" r:id="rId53"/>
    <p:sldId id="802" r:id="rId54"/>
    <p:sldId id="803" r:id="rId55"/>
    <p:sldId id="804" r:id="rId56"/>
    <p:sldId id="735" r:id="rId5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0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74271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5MUSIC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Discovering Useful Structures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capable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有能力的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有才能的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capable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有能力做某事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capable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能胜任某事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capability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才能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capability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丧失做某事的能力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incapable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没有能力的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incapable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没有能力做某事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(1)If used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properly,the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robot is capable of taking good care of the elderly and the sick.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如果使用得当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机器人能够照顾好老人和病人。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can speak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French,but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simultaneous translation is beyond my capabilities.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我能讲法语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但是同声传译我做不了。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young child seemed incapable of understanding the basic code.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年幼的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似乎无法理解这些基本代码的意思。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875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焦虑、痛苦的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减轻或消除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不快过后的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宽慰、轻松或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救援物品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如释重负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 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欣慰的是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of/from...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的减轻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消除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缓和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是一件让人欣慰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轻松的事。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缓和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缓解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帮助某人减轻负担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(1)When he heard he had passed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examination,he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smiled in relief.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听说自己通过了考试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他如释重负地笑了。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2)To our great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children all arrived home safely.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孩子们都安全到家了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我们大大地松了口气。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should provide relief for refugees.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我们应该为难民提供救济品。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(4)It was a great relief to find that my family were all safe.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发现我的家人都安然无恙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我感到了极大的欣慰。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cure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疾病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药物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解决问题、改善糟糕情况的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措施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针对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的治疗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cure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治愈某人的疾病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改掉某人的恶习等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 cure for this disease is not yet to be found.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迄今还没有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发现治愈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此种疾病的办法。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 few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rest will cure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休息几天你的病就好了。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(3)Mom says a glass of warm milk before going to bed can cure you of insomnia.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妈妈说睡前一杯热牛奶能治疗失眠症。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(4)Nothing could cure her of her impatience with Anna.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她就是改不了对安娜的不耐烦态度。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493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perfectly capable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 it myself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Thank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all the same.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afraid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out,for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quite beyond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(capable).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(3)What worries her is that her son seems to be totally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(capable) of working by himself.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(4)News of their safety came 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 relief to all of 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05053" y="1287160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82968" y="3025184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capability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6501" y="4191167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incapable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139021" y="480228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21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5)Don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worry.Let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 relieve you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of your bags.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stranger I met spoke very fluent English.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(7)Doctors are now able to cure people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diseases which in former times would have killed them.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(8)The cats proved to be a good cure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 mouse problem.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85589" y="465105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88629" y="1636247"/>
            <a:ext cx="626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92401" y="279372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46606" y="3974699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he got absorbed in his world of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felt as if he could “see” the beauty of the world around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him,like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had in his previous life.(page 54)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当他沉浸在音乐的世界里时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他觉得自己仿佛能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周围世界的美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就像他以前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所看到的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absorb...into...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吸引某人的注意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全神贯注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全神贯注的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be/get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吸引住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专心致志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absorption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着迷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599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absorbed in (doing)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结构在句中做状语、定语时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的过去分词形式。类似的结构还有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lost in...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陷入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专心致志于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caught in...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buried in...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埋头于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be devoted to...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致力于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专心于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big company has gradually absorbed these small companies into its own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organisation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这家大公司渐渐把这些小公司吞并了。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was so absorbed in this book that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 you come 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我看这本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入神了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连你进来也没听见。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(3)Absorbed in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work,Tom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simply forgot food and sleep.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汤姆专心于工作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几乎忘记了吃饭和睡觉。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previous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以往的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previous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previously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以前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(1)No previous experience is necessary for this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这一工作无须相关经验。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(2)Previous to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this,she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always been well.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她身体一直很好。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had visited them three days previously.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我三天前曾经探访过他们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348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building had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(previous) been used as a hotel.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(2)What other jobs had you done previous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present one?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1085" y="2091772"/>
            <a:ext cx="20014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previously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867213" y="325975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(3)When we came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 man absorbed himself in reading a book.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→When we came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 man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reading a book.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(4)Because he was absorbed in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notice it was late in the night.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notice it was late in the night.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40109" y="1996287"/>
            <a:ext cx="30123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absorbed 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535413" y="4339871"/>
            <a:ext cx="39116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Absorbed in his book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4753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(fill with) team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spirit,they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act 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whole,always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aiming for glory.(page 54)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充满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团队精神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他们行动一致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始终追求荣誉。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876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目标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力求达到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力争做到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瞄准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旨在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瞄准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one’s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完成目标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at/for...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努力取得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瞄准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doing=aim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力求达到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力争做到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(doing)...=be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目的是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针对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对象是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3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1826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(1)Teamwork is required in order to achieve these aims.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完成这些目标需要团队合作。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went to Shanghai with the aim of finding a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她去上海是为了找工作。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(3)These measures are aimed at preventing violent crime.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这些措施旨在防止暴力犯罪。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034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(1)Our factory must aim 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(increase) production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(2)Tom is aiming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scholarship to his college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book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(aim) 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young children under six.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(4)This measure aims at reducing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traffic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accident.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→This measure is taken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reducing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traffic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accident.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1165" y="1275736"/>
            <a:ext cx="1979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increasing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317783" y="1880175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for/at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5813" y="2464950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aimed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695677" y="4804599"/>
            <a:ext cx="28151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 the aim 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0022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语法精析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过去分词的用法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一、过去分词做表语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过去分词做表语的含义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通常表示主语所处的状态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且做表语的过去分词多来自及物动词。在主系表结构中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系动词除了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remain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857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有能力的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有才能的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焦虑、痛苦的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减轻或消除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不快过后的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宽慰、轻松或解脱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疾病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药物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解决问题、改善糟糕情况的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措施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0853" y="2457831"/>
            <a:ext cx="1622314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capable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relief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cure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pleased with the result of the exam.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我对考试结果很满意。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seemed interested in English.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他好像对英语感兴趣。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但也应注意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少数不及物动词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的过去分词也可做表语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这时其过去分词并不表示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gone before I arrived.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我来之前他就走了。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64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792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过去分词与动词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形式做表语的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区别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96188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这类常见的动词有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astonish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all excited at the exciting news.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听到这个令人激动的消息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我们都很激动。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81086395"/>
              </p:ext>
            </p:extLst>
          </p:nvPr>
        </p:nvGraphicFramePr>
        <p:xfrm>
          <a:off x="361950" y="1032727"/>
          <a:ext cx="10807700" cy="1755648"/>
        </p:xfrm>
        <a:graphic>
          <a:graphicData uri="http://schemas.openxmlformats.org/drawingml/2006/table">
            <a:tbl>
              <a:tblPr firstRow="1" firstCol="1" bandRow="1"/>
              <a:tblGrid>
                <a:gridCol w="2950815"/>
                <a:gridCol w="785688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过去分词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表示人自身的感受或事物自身的状态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常译作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感到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en-US" sz="3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-ing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表示事物具有的特性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常译作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令人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748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过去分词做表语与被动语态的区别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过去分词做表语时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强调主语所处的状态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动词的被动语态表示主语是动作的承受者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强调动作。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cup is broken.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杯子破了。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强调杯子的状态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cup was broken by Jim.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杯子是吉姆打破的。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7964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二、过去分词做状语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过去分词做状语的功能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修饰谓语动词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进一步说明谓语动词动作发生时的背景或状况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可以表示时间、原因、条件、结果、伴随、方式等。过去分词前面可以带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Greatly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inspired by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made up my mind to study English even harder.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老师的话给了我很大启发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我决心更加努力地学习英语。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heated,ice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be changed into water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加热时变成水。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0718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过去分词做状语的位置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过去分词做条件、原因及时间状语时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通常放在句首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做伴随、结果状语时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通常放在句末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做方式状语时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一般放在句末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有时也放在句首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做让步状语时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一般放在句首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有时也放在句末。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361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Grown in rich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soil,these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seeds can grow fast.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肥沃的土壤里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这些种子能长得很快。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过去分词表示条件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trainer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appeared,followed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by six little dogs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训练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员出现了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后面跟着六条小狗。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过去分词表示伴随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Although built thirty years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ago,the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house looks very beautiful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这座房子是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年前建造的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它看起来依然很漂亮。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过去分词表示让步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750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379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过去分词或过去分词短语和状语从句的变换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过去分词或过去分词短语在句中做状语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可以表示时间、原因、条件、方式、伴随或让步等。过去分词短语做状语时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可以根据意义需要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在分词前添加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 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等适当的词组和主语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动词的适当形式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从而转换成相应意义的状语从句。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380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46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过去分词做时间状语时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Seen from the top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hill,the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city looks more beautiful.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=When it is seen from the top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hill,the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city looks more beautiful.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从山顶上看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这座城市显得更漂亮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79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过去分词做原因状语时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相当于原因状语从句。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Written in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hurry,this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article was not so good.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=Because it was written in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hurry,this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article was not so good.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因为写得匆忙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这篇文章不是很好。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过去分词做条件状语时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等引导的条件状语从句。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Given more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do it much better.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=If we were given more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do it much better.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多给我们点时间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我们会做得更好。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73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234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过去分词做让步状语时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 if/though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whether...or...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等引导的让步状语从句。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warned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storm,the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farmers were still working in the fields.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=Though they had been warned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storm,the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farmers were still working in the fields.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虽然农民们已被警告将有风暴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但他们仍然在地里干活。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469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96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以往的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浪漫的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浪漫的人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6.album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巨大影响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强大作用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冲击力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目标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力求达到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力争做到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瞄准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旨在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8509" y="935831"/>
            <a:ext cx="180020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previous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romantic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43920" y="2164250"/>
            <a:ext cx="41649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相册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集邮簿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音乐专辑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52525" y="2693407"/>
            <a:ext cx="158417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impact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aim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过去分词与动词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形式做状语的区别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67933611"/>
              </p:ext>
            </p:extLst>
          </p:nvPr>
        </p:nvGraphicFramePr>
        <p:xfrm>
          <a:off x="361950" y="818947"/>
          <a:ext cx="10807700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523886"/>
                <a:gridCol w="2579057"/>
                <a:gridCol w="670475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30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逻辑关系</a:t>
                      </a:r>
                      <a:endParaRPr lang="zh-CN" sz="30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时间概念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过去分词做状语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句子主语与分词表示的动作之间存在逻辑上的动宾关系</a:t>
                      </a:r>
                      <a:endParaRPr lang="zh-CN" sz="30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发生于谓语动词所表示的动作之前或表示一种状态</a:t>
                      </a:r>
                      <a:r>
                        <a:rPr lang="en-US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与谓语动词所表示的动作同时发生或存在</a:t>
                      </a:r>
                      <a:endParaRPr lang="zh-CN" sz="30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en-US" sz="30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-ing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形式做状语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句子主语与分词表示的动作之间存在逻辑上的主谓关系</a:t>
                      </a:r>
                      <a:endParaRPr lang="zh-CN" sz="30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一般式</a:t>
                      </a:r>
                      <a:r>
                        <a:rPr lang="en-US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(doing)</a:t>
                      </a: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所表示的动作与谓语动词所表示的动作同时发生或几乎同时发生</a:t>
                      </a:r>
                      <a:r>
                        <a:rPr lang="en-US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完成式</a:t>
                      </a:r>
                      <a:r>
                        <a:rPr lang="en-US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(having done)</a:t>
                      </a: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所表示的动作发生在谓语动词所表示的动作之前</a:t>
                      </a:r>
                      <a:endParaRPr lang="zh-CN" sz="30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8776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Seen at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painting seems much more beautiful.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从远处看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这幅画似乎要漂亮得多。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与句子的主语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painting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是逻辑上的动宾关系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Seeing from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hill,you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find the city looks like a big garden.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从山上看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你会发现这座城市就像一个大花园。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与句子的主语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之间是逻辑上的主谓关系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385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knowing how to work out the difficult physics problem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asked the teacher for help.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由于不知道如何解这道物理难题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他向老师求助。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(know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与句子的主语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是逻辑上的主谓关系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Used for a long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book looks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由于用了很长时间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这本书看上去陈旧。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与句子的主语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book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是逻辑上的动宾关系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find it very useful.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在使用这本书时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我发现它很有用。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与句子的主语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是逻辑上的主谓关系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7578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做状语记忆口诀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分词做状语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主语是问题。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前后两动作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共用一主语。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主语找出后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再来判关系。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主动用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被动用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119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过去分词做状语和独立主格结构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其逻辑主语通常就是句子的主语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且与主语之间是动宾关系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即被动关系。如果句中过去分词的逻辑主语不是句子的主语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这时必须在过去分词前加上主格的逻辑主语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构成独立主格结构。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923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Seen in the dark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night,lights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top of tall buildings look like stars in the sky.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夜里看时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高楼楼顶的灯像是天空中的星星。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表示被动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其逻辑主语就是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lights,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分词的动作与谓语动词的动作同时发生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Everything taken into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consideration,the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party was a success.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将所有的事情考虑在内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晚会算是成功的。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(taken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的逻辑主语不是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party,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所以添加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everything)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548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13328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6.“</a:t>
            </a:r>
            <a:r>
              <a:rPr lang="zh-CN" altLang="zh-CN" sz="3000" dirty="0">
                <a:solidFill>
                  <a:srgbClr val="000000"/>
                </a:solidFill>
                <a:cs typeface="Times New Roman" panose="02020603050405020304" pitchFamily="18" charset="0"/>
              </a:rPr>
              <a:t>连词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sz="3000" dirty="0">
                <a:solidFill>
                  <a:srgbClr val="000000"/>
                </a:solidFill>
                <a:cs typeface="Times New Roman" panose="02020603050405020304" pitchFamily="18" charset="0"/>
              </a:rPr>
              <a:t>过去分词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dirty="0">
                <a:solidFill>
                  <a:srgbClr val="000000"/>
                </a:solidFill>
                <a:cs typeface="Times New Roman" panose="02020603050405020304" pitchFamily="18" charset="0"/>
              </a:rPr>
              <a:t>结构做状语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过去分词做状语时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可在分词之前加某些连词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以表示强调。常用的有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though/although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 if/even though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if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结构实际是状语从句的省略形式。当状语从句的主语与主句的主语一致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且状语从句的谓语动词是被动式时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可省略从句的主语和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 can be changed into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vapour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when (it is) heated.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水受热时可以变成蒸汽。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no point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arguing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it,just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as (you are) told.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争论这件事没有意义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照吩咐去做就行了。</a:t>
            </a:r>
            <a:endParaRPr lang="zh-CN" altLang="zh-CN" sz="3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3932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194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即学即练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boy sat at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desk,his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right hand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(raise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(praise) by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teacher,Tom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worked even harder.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was too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(tire) to walk any farther.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(face) with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situation,they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felt both joy and fear.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14453" y="1626415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raised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41429" y="2211190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Praised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590965" y="3393935"/>
            <a:ext cx="1020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tired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761269" y="3978710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Faced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25681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(5)As he was surrounded by a group of young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 man felt happy.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group of young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 man felt happy.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(6)When he was asked what had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happened,he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lowered his head.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had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happened,he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lowered his head.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72605" y="2147931"/>
            <a:ext cx="28318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Surrounded by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79885" y="4493719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Asked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7782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(7)Bob sat on his chair and he was completely absorbed in a magazine.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→Bob sat on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chair,completely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magazine.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36885" y="2517664"/>
            <a:ext cx="2247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absorbed 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3937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194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1.gradual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逐渐的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渐进的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逐步地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逐渐地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2.unemployed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待业的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被雇用的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雇用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雇员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雇主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专心致志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55261" y="1030687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gradually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844341" y="2208949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employed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068965" y="2793724"/>
            <a:ext cx="1460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employ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345213" y="2793723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employee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16566" y="336656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employer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107371" y="4559079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was completely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reading and forgot even to take his meal.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2.Why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ever give me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flowers?I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wish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more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chemeClr val="tx1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 you have any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experience of this type of work?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39037" y="1943943"/>
            <a:ext cx="1598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ea typeface="宋体" panose="02010600030101010101" pitchFamily="2" charset="-122"/>
              </a:rPr>
              <a:t>bsorbed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8248" y="3701631"/>
            <a:ext cx="159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omantic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88829" y="4266742"/>
            <a:ext cx="14548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revious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4.Many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scientists have noticed that there has been a 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change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climate.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special illness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through drugs or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methods,but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be prevented.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8973" y="1948956"/>
            <a:ext cx="1346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radual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89029" y="2526277"/>
            <a:ext cx="997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ured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二、用过去分词短语改写下列句子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1.Although we were exhausted by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climb,we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continued our journey.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,we continued our journey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2.She was dressed in white and suddenly appeared.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,she suddenly appeared.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3.Aunt Wu came in and she was followed by her daughter.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→Aunt Wu came in,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7213" y="2087959"/>
            <a:ext cx="42979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Exhausted by the climb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584573" y="3259751"/>
            <a:ext cx="30738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Dressed in white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76229" y="4411879"/>
            <a:ext cx="4587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followed by her </a:t>
            </a:r>
            <a:r>
              <a:rPr lang="en-US" altLang="zh-CN" dirty="0" smtClean="0">
                <a:ea typeface="宋体" panose="02010600030101010101" pitchFamily="2" charset="-122"/>
              </a:rPr>
              <a:t>daughter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1021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3432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encouraged by the progress he has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works harder.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works harder.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5.Once it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seen,it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not be forgotten.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,it will not be forgotten.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48864" y="2028967"/>
            <a:ext cx="50845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Encouraged by the progress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296541" y="3800927"/>
            <a:ext cx="1952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Once seen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06980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66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三、翻译句子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由于被妈妈说的话所感动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我忍不住哭了起来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我不知道他那天为什么如此沮丧。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问到出生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在哪里时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约翰说他是纽约人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9177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Moved by what my mother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said,I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help crying.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 don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know why he was so disappointed that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asked where he was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born,John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said he was a New Yorker.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1311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下班后洗个澡让人很放松。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他和我对结果都很满意。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86485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 is very relaxing to take a bath after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Both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 and I are satisfied with the result.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9343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语法图解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过去分词的用法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EEG2QCRG31X.eps" descr="id:2147499826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998" y="1426065"/>
            <a:ext cx="9387605" cy="437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4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阅读下列句子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注意句中的画线部分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1.From his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expression,I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tell that he was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puzzled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Born in the USA on 2 January 1970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,Whitacre began studying music at the University of Nevada in 1988.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Moved by this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said,“It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like seeing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the first time.”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Inspired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 asked his fans to make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videos,which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then joined together into one performance.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013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在第一个例句中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而在后面三个例句中均含有一个过去分词或过去分词短语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它们在句中充当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用于说明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思考发现H.eps" descr="id:21475074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7688" y="998007"/>
            <a:ext cx="2016224" cy="6040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837717" y="17421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03349" y="29124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929389" y="29124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27078" y="349720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85916" y="349720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方式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 he was affected by gradual blindness soon after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performance,Henry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still capable of writing compositions and he found that creating music was a relief and cure for his illness.(page 54)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尽管演出后不久亨利就逐渐失明了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但他仍有能力作曲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并且他发现创作音乐能帮他缓解疾病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症状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并治疗疾病。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215</TotalTime>
  <Words>3070</Words>
  <Application>Microsoft Office PowerPoint</Application>
  <PresentationFormat>自定义</PresentationFormat>
  <Paragraphs>352</Paragraphs>
  <Slides>56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67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38</cp:revision>
  <dcterms:created xsi:type="dcterms:W3CDTF">2020-09-24T09:47:06Z</dcterms:created>
  <dcterms:modified xsi:type="dcterms:W3CDTF">2024-09-24T07:36:48Z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