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731" r:id="rId3"/>
    <p:sldId id="736" r:id="rId4"/>
    <p:sldId id="740" r:id="rId5"/>
    <p:sldId id="743" r:id="rId6"/>
    <p:sldId id="744" r:id="rId7"/>
    <p:sldId id="745" r:id="rId8"/>
    <p:sldId id="746" r:id="rId9"/>
    <p:sldId id="747" r:id="rId10"/>
    <p:sldId id="748" r:id="rId11"/>
    <p:sldId id="749" r:id="rId12"/>
    <p:sldId id="737" r:id="rId13"/>
    <p:sldId id="750" r:id="rId14"/>
    <p:sldId id="735" r:id="rId15"/>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14</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380035"/>
            <a:ext cx="10807700" cy="2308324"/>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1</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CULTURAL HERITAGE</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Ⅴ</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Assessing Your Progress &amp; Video Time</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19547"/>
            <a:ext cx="10807700" cy="180857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3.Temples </a:t>
            </a:r>
            <a:r>
              <a:rPr lang="en-US" altLang="zh-CN" dirty="0">
                <a:solidFill>
                  <a:srgbClr val="000000"/>
                </a:solidFill>
                <a:ea typeface="宋体" panose="02010600030101010101" pitchFamily="2" charset="-122"/>
                <a:cs typeface="Times New Roman" panose="02020603050405020304" pitchFamily="18" charset="0"/>
              </a:rPr>
              <a:t>and other cultural sites were taken down piece by </a:t>
            </a:r>
            <a:r>
              <a:rPr lang="en-US" altLang="zh-CN" dirty="0" err="1">
                <a:solidFill>
                  <a:srgbClr val="000000"/>
                </a:solidFill>
                <a:ea typeface="宋体" panose="02010600030101010101" pitchFamily="2" charset="-122"/>
                <a:cs typeface="Times New Roman" panose="02020603050405020304" pitchFamily="18" charset="0"/>
              </a:rPr>
              <a:t>piece,and</a:t>
            </a:r>
            <a:r>
              <a:rPr lang="en-US" altLang="zh-CN" dirty="0">
                <a:solidFill>
                  <a:srgbClr val="000000"/>
                </a:solidFill>
                <a:ea typeface="宋体" panose="02010600030101010101" pitchFamily="2" charset="-122"/>
                <a:cs typeface="Times New Roman" panose="02020603050405020304" pitchFamily="18" charset="0"/>
              </a:rPr>
              <a:t> then moved and put back together again in a </a:t>
            </a:r>
            <a:r>
              <a:rPr lang="en-US" altLang="zh-CN" dirty="0" smtClean="0">
                <a:solidFill>
                  <a:srgbClr val="000000"/>
                </a:solidFill>
                <a:ea typeface="宋体" panose="02010600030101010101" pitchFamily="2" charset="-122"/>
                <a:cs typeface="Times New Roman" panose="02020603050405020304" pitchFamily="18" charset="0"/>
              </a:rPr>
              <a:t>place</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they were safe from the water.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56165" y="2943344"/>
            <a:ext cx="1249637" cy="584775"/>
          </a:xfrm>
          <a:prstGeom prst="rect">
            <a:avLst/>
          </a:prstGeom>
        </p:spPr>
        <p:txBody>
          <a:bodyPr wrap="none">
            <a:spAutoFit/>
          </a:bodyPr>
          <a:lstStyle/>
          <a:p>
            <a:r>
              <a:rPr lang="en-US" altLang="zh-CN" dirty="0">
                <a:ea typeface="宋体" panose="02010600030101010101" pitchFamily="2" charset="-122"/>
              </a:rPr>
              <a:t>where</a:t>
            </a:r>
            <a:endParaRPr lang="zh-CN" altLang="en-US" dirty="0"/>
          </a:p>
        </p:txBody>
      </p:sp>
    </p:spTree>
    <p:extLst>
      <p:ext uri="{BB962C8B-B14F-4D97-AF65-F5344CB8AC3E}">
        <p14:creationId xmlns:p14="http://schemas.microsoft.com/office/powerpoint/2010/main" val="2949020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89263"/>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表达交流</a:t>
            </a:r>
            <a:r>
              <a:rPr lang="en-US" altLang="zh-CN" dirty="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Starting </a:t>
            </a:r>
            <a:r>
              <a:rPr lang="en-US" altLang="zh-CN" dirty="0">
                <a:solidFill>
                  <a:srgbClr val="000000"/>
                </a:solidFill>
                <a:ea typeface="宋体" panose="02010600030101010101" pitchFamily="2" charset="-122"/>
                <a:cs typeface="Times New Roman" panose="02020603050405020304" pitchFamily="18" charset="0"/>
              </a:rPr>
              <a:t>a conversation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beg your </a:t>
            </a:r>
            <a:r>
              <a:rPr lang="en-US" altLang="zh-CN" dirty="0" err="1">
                <a:solidFill>
                  <a:srgbClr val="000000"/>
                </a:solidFill>
                <a:ea typeface="宋体" panose="02010600030101010101" pitchFamily="2" charset="-122"/>
                <a:cs typeface="Times New Roman" panose="02020603050405020304" pitchFamily="18" charset="0"/>
              </a:rPr>
              <a:t>pardon,but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请原谅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2.Forgive me for </a:t>
            </a:r>
            <a:r>
              <a:rPr lang="en-US" altLang="zh-CN" dirty="0" err="1">
                <a:solidFill>
                  <a:srgbClr val="000000"/>
                </a:solidFill>
                <a:ea typeface="宋体" panose="02010600030101010101" pitchFamily="2" charset="-122"/>
                <a:cs typeface="Times New Roman" panose="02020603050405020304" pitchFamily="18" charset="0"/>
              </a:rPr>
              <a:t>asking,but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恕我冒昧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3.Excuse </a:t>
            </a:r>
            <a:r>
              <a:rPr lang="en-US" altLang="zh-CN" dirty="0" err="1">
                <a:solidFill>
                  <a:srgbClr val="000000"/>
                </a:solidFill>
                <a:ea typeface="宋体" panose="02010600030101010101" pitchFamily="2" charset="-122"/>
                <a:cs typeface="Times New Roman" panose="02020603050405020304" pitchFamily="18" charset="0"/>
              </a:rPr>
              <a:t>me,could</a:t>
            </a:r>
            <a:r>
              <a:rPr lang="en-US" altLang="zh-CN" dirty="0">
                <a:solidFill>
                  <a:srgbClr val="000000"/>
                </a:solidFill>
                <a:ea typeface="宋体" panose="02010600030101010101" pitchFamily="2" charset="-122"/>
                <a:cs typeface="Times New Roman" panose="02020603050405020304" pitchFamily="18" charset="0"/>
              </a:rPr>
              <a:t> you please tell me about...?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打扰了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您能告诉我关于</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4.Do/Did you know...?</a:t>
            </a:r>
            <a:r>
              <a:rPr lang="zh-CN" altLang="zh-CN" dirty="0">
                <a:solidFill>
                  <a:srgbClr val="000000"/>
                </a:solidFill>
                <a:ea typeface="宋体" panose="02010600030101010101" pitchFamily="2" charset="-122"/>
                <a:cs typeface="Times New Roman" panose="02020603050405020304" pitchFamily="18" charset="0"/>
              </a:rPr>
              <a:t>您知道</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 see that you are...</a:t>
            </a:r>
            <a:r>
              <a:rPr lang="zh-CN" altLang="zh-CN" dirty="0">
                <a:solidFill>
                  <a:srgbClr val="000000"/>
                </a:solidFill>
                <a:ea typeface="宋体" panose="02010600030101010101" pitchFamily="2" charset="-122"/>
                <a:cs typeface="Times New Roman" panose="02020603050405020304" pitchFamily="18" charset="0"/>
              </a:rPr>
              <a:t>我发现你在</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64628239"/>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词  汇  串  记</a:t>
            </a:r>
          </a:p>
        </p:txBody>
      </p:sp>
      <p:sp>
        <p:nvSpPr>
          <p:cNvPr id="6" name="矩形 5"/>
          <p:cNvSpPr>
            <a:spLocks noChangeAspect="1"/>
          </p:cNvSpPr>
          <p:nvPr/>
        </p:nvSpPr>
        <p:spPr>
          <a:xfrm>
            <a:off x="361950" y="1305703"/>
            <a:ext cx="10807700" cy="4763227"/>
          </a:xfrm>
          <a:prstGeom prst="rect">
            <a:avLst/>
          </a:prstGeom>
        </p:spPr>
        <p:txBody>
          <a:bodyPr>
            <a:spAutoFit/>
          </a:bodyPr>
          <a:lstStyle/>
          <a:p>
            <a:pPr indent="720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In order to </a:t>
            </a:r>
            <a:r>
              <a:rPr lang="en-US" altLang="zh-CN" dirty="0">
                <a:solidFill>
                  <a:srgbClr val="000000"/>
                </a:solidFill>
                <a:ea typeface="宋体" panose="02010600030101010101" pitchFamily="2" charset="-122"/>
                <a:cs typeface="Times New Roman" panose="02020603050405020304" pitchFamily="18" charset="0"/>
              </a:rPr>
              <a:t>promote</a:t>
            </a:r>
            <a:r>
              <a:rPr lang="en-US" altLang="zh-CN" b="0" dirty="0">
                <a:solidFill>
                  <a:srgbClr val="000000"/>
                </a:solidFill>
                <a:ea typeface="宋体" panose="02010600030101010101" pitchFamily="2" charset="-122"/>
                <a:cs typeface="Times New Roman" panose="02020603050405020304" pitchFamily="18" charset="0"/>
              </a:rPr>
              <a:t> tourism in this area and </a:t>
            </a:r>
            <a:r>
              <a:rPr lang="en-US" altLang="zh-CN" dirty="0">
                <a:solidFill>
                  <a:srgbClr val="000000"/>
                </a:solidFill>
                <a:ea typeface="宋体" panose="02010600030101010101" pitchFamily="2" charset="-122"/>
                <a:cs typeface="Times New Roman" panose="02020603050405020304" pitchFamily="18" charset="0"/>
              </a:rPr>
              <a:t>keep</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b="0" dirty="0">
                <a:solidFill>
                  <a:srgbClr val="000000"/>
                </a:solidFill>
                <a:ea typeface="宋体" panose="02010600030101010101" pitchFamily="2" charset="-122"/>
                <a:cs typeface="Times New Roman" panose="02020603050405020304" pitchFamily="18" charset="0"/>
              </a:rPr>
              <a:t> between development and </a:t>
            </a:r>
            <a:r>
              <a:rPr lang="en-US" altLang="zh-CN" b="0" dirty="0" err="1">
                <a:solidFill>
                  <a:srgbClr val="000000"/>
                </a:solidFill>
                <a:ea typeface="宋体" panose="02010600030101010101" pitchFamily="2" charset="-122"/>
                <a:cs typeface="Times New Roman" panose="02020603050405020304" pitchFamily="18" charset="0"/>
              </a:rPr>
              <a:t>protection,the</a:t>
            </a:r>
            <a:r>
              <a:rPr lang="en-US" altLang="zh-CN" b="0" dirty="0">
                <a:solidFill>
                  <a:srgbClr val="000000"/>
                </a:solidFill>
                <a:ea typeface="宋体" panose="02010600030101010101" pitchFamily="2" charset="-122"/>
                <a:cs typeface="Times New Roman" panose="02020603050405020304" pitchFamily="18" charset="0"/>
              </a:rPr>
              <a:t> Cultural </a:t>
            </a:r>
            <a:r>
              <a:rPr lang="en-US" altLang="zh-CN" dirty="0">
                <a:solidFill>
                  <a:srgbClr val="000000"/>
                </a:solidFill>
                <a:ea typeface="宋体" panose="02010600030101010101" pitchFamily="2" charset="-122"/>
                <a:cs typeface="Times New Roman" panose="02020603050405020304" pitchFamily="18" charset="0"/>
              </a:rPr>
              <a:t>Heritage</a:t>
            </a:r>
            <a:r>
              <a:rPr lang="en-US" altLang="zh-CN" b="0" dirty="0">
                <a:solidFill>
                  <a:srgbClr val="000000"/>
                </a:solidFill>
                <a:ea typeface="宋体" panose="02010600030101010101" pitchFamily="2" charset="-122"/>
                <a:cs typeface="Times New Roman" panose="02020603050405020304" pitchFamily="18" charset="0"/>
              </a:rPr>
              <a:t> Protection </a:t>
            </a:r>
            <a:r>
              <a:rPr lang="en-US" altLang="zh-CN" dirty="0">
                <a:solidFill>
                  <a:srgbClr val="000000"/>
                </a:solidFill>
                <a:ea typeface="宋体" panose="02010600030101010101" pitchFamily="2" charset="-122"/>
                <a:cs typeface="Times New Roman" panose="02020603050405020304" pitchFamily="18" charset="0"/>
              </a:rPr>
              <a:t>Committee</a:t>
            </a:r>
            <a:r>
              <a:rPr lang="en-US" altLang="zh-CN" b="0" dirty="0">
                <a:solidFill>
                  <a:srgbClr val="000000"/>
                </a:solidFill>
                <a:ea typeface="宋体" panose="02010600030101010101" pitchFamily="2" charset="-122"/>
                <a:cs typeface="Times New Roman" panose="02020603050405020304" pitchFamily="18" charset="0"/>
              </a:rPr>
              <a:t> has </a:t>
            </a:r>
            <a:r>
              <a:rPr lang="en-US" altLang="zh-CN" dirty="0">
                <a:solidFill>
                  <a:srgbClr val="000000"/>
                </a:solidFill>
                <a:ea typeface="宋体" panose="02010600030101010101" pitchFamily="2" charset="-122"/>
                <a:cs typeface="Times New Roman" panose="02020603050405020304" pitchFamily="18" charset="0"/>
              </a:rPr>
              <a:t>established</a:t>
            </a:r>
            <a:r>
              <a:rPr lang="en-US" altLang="zh-CN" b="0" dirty="0">
                <a:solidFill>
                  <a:srgbClr val="000000"/>
                </a:solidFill>
                <a:ea typeface="宋体" panose="02010600030101010101" pitchFamily="2" charset="-122"/>
                <a:cs typeface="Times New Roman" panose="02020603050405020304" pitchFamily="18" charset="0"/>
              </a:rPr>
              <a:t> a special </a:t>
            </a:r>
            <a:r>
              <a:rPr lang="en-US" altLang="zh-CN" dirty="0">
                <a:solidFill>
                  <a:srgbClr val="000000"/>
                </a:solidFill>
                <a:ea typeface="宋体" panose="02010600030101010101" pitchFamily="2" charset="-122"/>
                <a:cs typeface="Times New Roman" panose="02020603050405020304" pitchFamily="18" charset="0"/>
              </a:rPr>
              <a:t>department</a:t>
            </a:r>
            <a:r>
              <a:rPr lang="en-US" altLang="zh-CN" b="0" dirty="0">
                <a:solidFill>
                  <a:srgbClr val="000000"/>
                </a:solidFill>
                <a:ea typeface="宋体" panose="02010600030101010101" pitchFamily="2" charset="-122"/>
                <a:cs typeface="Times New Roman" panose="02020603050405020304" pitchFamily="18" charset="0"/>
              </a:rPr>
              <a:t> which aims to </a:t>
            </a:r>
            <a:r>
              <a:rPr lang="en-US" altLang="zh-CN" dirty="0">
                <a:solidFill>
                  <a:srgbClr val="000000"/>
                </a:solidFill>
                <a:ea typeface="宋体" panose="02010600030101010101" pitchFamily="2" charset="-122"/>
                <a:cs typeface="Times New Roman" panose="02020603050405020304" pitchFamily="18" charset="0"/>
              </a:rPr>
              <a:t>investigate</a:t>
            </a:r>
            <a:r>
              <a:rPr lang="en-US" altLang="zh-CN" b="0" dirty="0">
                <a:solidFill>
                  <a:srgbClr val="000000"/>
                </a:solidFill>
                <a:ea typeface="宋体" panose="02010600030101010101" pitchFamily="2" charset="-122"/>
                <a:cs typeface="Times New Roman" panose="02020603050405020304" pitchFamily="18" charset="0"/>
              </a:rPr>
              <a:t> the condition of local cultural </a:t>
            </a:r>
            <a:r>
              <a:rPr lang="en-US" altLang="zh-CN" dirty="0">
                <a:solidFill>
                  <a:srgbClr val="000000"/>
                </a:solidFill>
                <a:ea typeface="宋体" panose="02010600030101010101" pitchFamily="2" charset="-122"/>
                <a:cs typeface="Times New Roman" panose="02020603050405020304" pitchFamily="18" charset="0"/>
              </a:rPr>
              <a:t>relics</a:t>
            </a:r>
            <a:r>
              <a:rPr lang="en-US" altLang="zh-CN" b="0" dirty="0" smtClean="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make</a:t>
            </a:r>
            <a:r>
              <a:rPr lang="en-US" altLang="zh-CN" b="0"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proposals</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the committee and </a:t>
            </a:r>
            <a:r>
              <a:rPr lang="en-US" altLang="zh-CN" dirty="0">
                <a:solidFill>
                  <a:srgbClr val="000000"/>
                </a:solidFill>
                <a:ea typeface="宋体" panose="02010600030101010101" pitchFamily="2" charset="-122"/>
                <a:cs typeface="Times New Roman" panose="02020603050405020304" pitchFamily="18" charset="0"/>
              </a:rPr>
              <a:t>conduct</a:t>
            </a:r>
            <a:r>
              <a:rPr lang="en-US" altLang="zh-CN" b="0" dirty="0">
                <a:solidFill>
                  <a:srgbClr val="000000"/>
                </a:solidFill>
                <a:ea typeface="宋体" panose="02010600030101010101" pitchFamily="2" charset="-122"/>
                <a:cs typeface="Times New Roman" panose="02020603050405020304" pitchFamily="18" charset="0"/>
              </a:rPr>
              <a:t> protection </a:t>
            </a:r>
            <a:r>
              <a:rPr lang="en-US" altLang="zh-CN" b="0" dirty="0" err="1" smtClean="0">
                <a:solidFill>
                  <a:srgbClr val="000000"/>
                </a:solidFill>
                <a:ea typeface="宋体" panose="02010600030101010101" pitchFamily="2" charset="-122"/>
                <a:cs typeface="Times New Roman" panose="02020603050405020304" pitchFamily="18" charset="0"/>
              </a:rPr>
              <a:t>activities,</a:t>
            </a:r>
            <a:r>
              <a:rPr lang="en-US" altLang="zh-CN" dirty="0" err="1" smtClean="0">
                <a:solidFill>
                  <a:srgbClr val="000000"/>
                </a:solidFill>
                <a:ea typeface="宋体" panose="02010600030101010101" pitchFamily="2" charset="-122"/>
                <a:cs typeface="Times New Roman" panose="02020603050405020304" pitchFamily="18" charset="0"/>
              </a:rPr>
              <a:t>making</a:t>
            </a:r>
            <a:r>
              <a:rPr lang="en-US" altLang="zh-CN" b="0"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sure</a:t>
            </a:r>
            <a:r>
              <a:rPr lang="en-US" altLang="zh-CN" b="0" dirty="0">
                <a:solidFill>
                  <a:srgbClr val="000000"/>
                </a:solidFill>
                <a:ea typeface="宋体" panose="02010600030101010101" pitchFamily="2" charset="-122"/>
                <a:cs typeface="Times New Roman" panose="02020603050405020304" pitchFamily="18" charset="0"/>
              </a:rPr>
              <a:t> that all the cultural relics are well </a:t>
            </a:r>
            <a:r>
              <a:rPr lang="en-US" altLang="zh-CN" dirty="0" err="1">
                <a:solidFill>
                  <a:srgbClr val="000000"/>
                </a:solidFill>
                <a:ea typeface="宋体" panose="02010600030101010101" pitchFamily="2" charset="-122"/>
                <a:cs typeface="Times New Roman" panose="02020603050405020304" pitchFamily="18" charset="0"/>
              </a:rPr>
              <a:t>preserved</a:t>
            </a:r>
            <a:r>
              <a:rPr lang="en-US" altLang="zh-CN" b="0" dirty="0" err="1">
                <a:solidFill>
                  <a:srgbClr val="000000"/>
                </a:solidFill>
                <a:ea typeface="宋体" panose="02010600030101010101" pitchFamily="2" charset="-122"/>
                <a:cs typeface="Times New Roman" panose="02020603050405020304" pitchFamily="18" charset="0"/>
              </a:rPr>
              <a:t>.They</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raise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funds</a:t>
            </a:r>
            <a:r>
              <a:rPr lang="en-US" altLang="zh-CN" b="0" dirty="0" err="1">
                <a:solidFill>
                  <a:srgbClr val="000000"/>
                </a:solidFill>
                <a:ea typeface="宋体" panose="02010600030101010101" pitchFamily="2" charset="-122"/>
                <a:cs typeface="Times New Roman" panose="02020603050405020304" pitchFamily="18" charset="0"/>
              </a:rPr>
              <a:t>,call</a:t>
            </a:r>
            <a:r>
              <a:rPr lang="en-US" altLang="zh-CN" b="0" dirty="0">
                <a:solidFill>
                  <a:srgbClr val="000000"/>
                </a:solidFill>
                <a:ea typeface="宋体" panose="02010600030101010101" pitchFamily="2" charset="-122"/>
                <a:cs typeface="Times New Roman" panose="02020603050405020304" pitchFamily="18" charset="0"/>
              </a:rPr>
              <a:t> for </a:t>
            </a:r>
            <a:r>
              <a:rPr lang="en-US" altLang="zh-CN" dirty="0">
                <a:solidFill>
                  <a:srgbClr val="000000"/>
                </a:solidFill>
                <a:ea typeface="宋体" panose="02010600030101010101" pitchFamily="2" charset="-122"/>
                <a:cs typeface="Times New Roman" panose="02020603050405020304" pitchFamily="18" charset="0"/>
              </a:rPr>
              <a:t>contributions</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all</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over</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world</a:t>
            </a:r>
            <a:r>
              <a:rPr lang="en-US" altLang="zh-CN" b="0" dirty="0" err="1">
                <a:solidFill>
                  <a:srgbClr val="000000"/>
                </a:solidFill>
                <a:ea typeface="宋体" panose="02010600030101010101" pitchFamily="2" charset="-122"/>
                <a:cs typeface="Times New Roman" panose="02020603050405020304" pitchFamily="18" charset="0"/>
              </a:rPr>
              <a:t>.With</a:t>
            </a:r>
            <a:r>
              <a:rPr lang="en-US" altLang="zh-CN" b="0" dirty="0">
                <a:solidFill>
                  <a:srgbClr val="000000"/>
                </a:solidFill>
                <a:ea typeface="宋体" panose="02010600030101010101" pitchFamily="2" charset="-122"/>
                <a:cs typeface="Times New Roman" panose="02020603050405020304" pitchFamily="18" charset="0"/>
              </a:rPr>
              <a:t> major </a:t>
            </a:r>
            <a:r>
              <a:rPr lang="en-US" altLang="zh-CN" dirty="0" err="1">
                <a:solidFill>
                  <a:srgbClr val="000000"/>
                </a:solidFill>
                <a:ea typeface="宋体" panose="02010600030101010101" pitchFamily="2" charset="-122"/>
                <a:cs typeface="Times New Roman" panose="02020603050405020304" pitchFamily="18" charset="0"/>
              </a:rPr>
              <a:t>issues</a:t>
            </a:r>
            <a:r>
              <a:rPr lang="en-US" altLang="zh-CN" b="0" dirty="0" err="1">
                <a:solidFill>
                  <a:srgbClr val="000000"/>
                </a:solidFill>
                <a:ea typeface="宋体" panose="02010600030101010101" pitchFamily="2" charset="-122"/>
                <a:cs typeface="Times New Roman" panose="02020603050405020304" pitchFamily="18" charset="0"/>
              </a:rPr>
              <a:t>,they</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are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likely</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turn</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to</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09849"/>
            <a:ext cx="10807700" cy="5354158"/>
          </a:xfrm>
          <a:prstGeom prst="rect">
            <a:avLst/>
          </a:prstGeom>
        </p:spPr>
        <p:txBody>
          <a:bodyPr>
            <a:spAutoFit/>
          </a:bodyPr>
          <a:lstStyle/>
          <a:p>
            <a:pPr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local governments </a:t>
            </a:r>
            <a:r>
              <a:rPr lang="en-US" altLang="zh-CN" dirty="0">
                <a:solidFill>
                  <a:srgbClr val="000000"/>
                </a:solidFill>
                <a:ea typeface="宋体" panose="02010600030101010101" pitchFamily="2" charset="-122"/>
                <a:cs typeface="Times New Roman" panose="02020603050405020304" pitchFamily="18" charset="0"/>
              </a:rPr>
              <a:t>for</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help</a:t>
            </a:r>
            <a:r>
              <a:rPr lang="en-US" altLang="zh-CN" b="0" dirty="0" err="1">
                <a:solidFill>
                  <a:srgbClr val="000000"/>
                </a:solidFill>
                <a:ea typeface="宋体" panose="02010600030101010101" pitchFamily="2" charset="-122"/>
                <a:cs typeface="Times New Roman" panose="02020603050405020304" pitchFamily="18" charset="0"/>
              </a:rPr>
              <a:t>.Everyone</a:t>
            </a:r>
            <a:r>
              <a:rPr lang="en-US" altLang="zh-CN" b="0" dirty="0">
                <a:solidFill>
                  <a:srgbClr val="000000"/>
                </a:solidFill>
                <a:ea typeface="宋体" panose="02010600030101010101" pitchFamily="2" charset="-122"/>
                <a:cs typeface="Times New Roman" panose="02020603050405020304" pitchFamily="18" charset="0"/>
              </a:rPr>
              <a:t> of us should </a:t>
            </a:r>
            <a:r>
              <a:rPr lang="en-US" altLang="zh-CN" dirty="0">
                <a:solidFill>
                  <a:srgbClr val="000000"/>
                </a:solidFill>
                <a:ea typeface="宋体" panose="02010600030101010101" pitchFamily="2" charset="-122"/>
                <a:cs typeface="Times New Roman" panose="02020603050405020304" pitchFamily="18" charset="0"/>
              </a:rPr>
              <a:t>take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part</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b="0" dirty="0">
                <a:solidFill>
                  <a:srgbClr val="000000"/>
                </a:solidFill>
                <a:ea typeface="宋体" panose="02010600030101010101" pitchFamily="2" charset="-122"/>
                <a:cs typeface="Times New Roman" panose="02020603050405020304" pitchFamily="18" charset="0"/>
              </a:rPr>
              <a:t> the preservation activity to </a:t>
            </a:r>
            <a:r>
              <a:rPr lang="en-US" altLang="zh-CN" dirty="0">
                <a:solidFill>
                  <a:srgbClr val="000000"/>
                </a:solidFill>
                <a:ea typeface="宋体" panose="02010600030101010101" pitchFamily="2" charset="-122"/>
                <a:cs typeface="Times New Roman" panose="02020603050405020304" pitchFamily="18" charset="0"/>
              </a:rPr>
              <a:t>prevent</a:t>
            </a:r>
            <a:r>
              <a:rPr lang="en-US" altLang="zh-CN" b="0" dirty="0">
                <a:solidFill>
                  <a:srgbClr val="000000"/>
                </a:solidFill>
                <a:ea typeface="宋体" panose="02010600030101010101" pitchFamily="2" charset="-122"/>
                <a:cs typeface="Times New Roman" panose="02020603050405020304" pitchFamily="18" charset="0"/>
              </a:rPr>
              <a:t> the </a:t>
            </a:r>
            <a:r>
              <a:rPr lang="en-US" altLang="zh-CN" dirty="0">
                <a:solidFill>
                  <a:srgbClr val="000000"/>
                </a:solidFill>
                <a:ea typeface="宋体" panose="02010600030101010101" pitchFamily="2" charset="-122"/>
                <a:cs typeface="Times New Roman" panose="02020603050405020304" pitchFamily="18" charset="0"/>
              </a:rPr>
              <a:t>loss</a:t>
            </a:r>
            <a:r>
              <a:rPr lang="en-US" altLang="zh-CN" b="0" dirty="0">
                <a:solidFill>
                  <a:srgbClr val="000000"/>
                </a:solidFill>
                <a:ea typeface="宋体" panose="02010600030101010101" pitchFamily="2" charset="-122"/>
                <a:cs typeface="Times New Roman" panose="02020603050405020304" pitchFamily="18" charset="0"/>
              </a:rPr>
              <a:t> of cultural </a:t>
            </a:r>
            <a:r>
              <a:rPr lang="en-US" altLang="zh-CN" b="0" dirty="0" err="1">
                <a:solidFill>
                  <a:srgbClr val="000000"/>
                </a:solidFill>
                <a:ea typeface="宋体" panose="02010600030101010101" pitchFamily="2" charset="-122"/>
                <a:cs typeface="Times New Roman" panose="02020603050405020304" pitchFamily="18" charset="0"/>
              </a:rPr>
              <a:t>relics.For</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example,there</a:t>
            </a:r>
            <a:r>
              <a:rPr lang="en-US" altLang="zh-CN" b="0" dirty="0">
                <a:solidFill>
                  <a:srgbClr val="000000"/>
                </a:solidFill>
                <a:ea typeface="宋体" panose="02010600030101010101" pitchFamily="2" charset="-122"/>
                <a:cs typeface="Times New Roman" panose="02020603050405020304" pitchFamily="18" charset="0"/>
              </a:rPr>
              <a:t> is a </a:t>
            </a:r>
            <a:r>
              <a:rPr lang="en-US" altLang="zh-CN" dirty="0">
                <a:solidFill>
                  <a:srgbClr val="000000"/>
                </a:solidFill>
                <a:ea typeface="宋体" panose="02010600030101010101" pitchFamily="2" charset="-122"/>
                <a:cs typeface="Times New Roman" panose="02020603050405020304" pitchFamily="18" charset="0"/>
              </a:rPr>
              <a:t>temple</a:t>
            </a:r>
            <a:r>
              <a:rPr lang="en-US" altLang="zh-CN" b="0" dirty="0">
                <a:solidFill>
                  <a:srgbClr val="000000"/>
                </a:solidFill>
                <a:ea typeface="宋体" panose="02010600030101010101" pitchFamily="2" charset="-122"/>
                <a:cs typeface="Times New Roman" panose="02020603050405020304" pitchFamily="18" charset="0"/>
              </a:rPr>
              <a:t> on the </a:t>
            </a:r>
            <a:r>
              <a:rPr lang="en-US" altLang="zh-CN" dirty="0" err="1">
                <a:solidFill>
                  <a:srgbClr val="000000"/>
                </a:solidFill>
                <a:ea typeface="宋体" panose="02010600030101010101" pitchFamily="2" charset="-122"/>
                <a:cs typeface="Times New Roman" panose="02020603050405020304" pitchFamily="18" charset="0"/>
              </a:rPr>
              <a:t>mount</a:t>
            </a:r>
            <a:r>
              <a:rPr lang="en-US" altLang="zh-CN" b="0" dirty="0" err="1">
                <a:solidFill>
                  <a:srgbClr val="000000"/>
                </a:solidFill>
                <a:ea typeface="宋体" panose="02010600030101010101" pitchFamily="2" charset="-122"/>
                <a:cs typeface="Times New Roman" panose="02020603050405020304" pitchFamily="18" charset="0"/>
              </a:rPr>
              <a:t>,which</a:t>
            </a:r>
            <a:r>
              <a:rPr lang="en-US" altLang="zh-CN" b="0" dirty="0">
                <a:solidFill>
                  <a:srgbClr val="000000"/>
                </a:solidFill>
                <a:ea typeface="宋体" panose="02010600030101010101" pitchFamily="2" charset="-122"/>
                <a:cs typeface="Times New Roman" panose="02020603050405020304" pitchFamily="18" charset="0"/>
              </a:rPr>
              <a:t> shows the </a:t>
            </a:r>
            <a:r>
              <a:rPr lang="en-US" altLang="zh-CN" dirty="0">
                <a:solidFill>
                  <a:srgbClr val="000000"/>
                </a:solidFill>
                <a:ea typeface="宋体" panose="02010600030101010101" pitchFamily="2" charset="-122"/>
                <a:cs typeface="Times New Roman" panose="02020603050405020304" pitchFamily="18" charset="0"/>
              </a:rPr>
              <a:t>creative</a:t>
            </a:r>
            <a:r>
              <a:rPr lang="en-US" altLang="zh-CN" b="0" dirty="0">
                <a:solidFill>
                  <a:srgbClr val="000000"/>
                </a:solidFill>
                <a:ea typeface="宋体" panose="02010600030101010101" pitchFamily="2" charset="-122"/>
                <a:cs typeface="Times New Roman" panose="02020603050405020304" pitchFamily="18" charset="0"/>
              </a:rPr>
              <a:t> design of ancient </a:t>
            </a:r>
            <a:r>
              <a:rPr lang="en-US" altLang="zh-CN" b="0" dirty="0" err="1">
                <a:solidFill>
                  <a:srgbClr val="000000"/>
                </a:solidFill>
                <a:ea typeface="宋体" panose="02010600030101010101" pitchFamily="2" charset="-122"/>
                <a:cs typeface="Times New Roman" panose="02020603050405020304" pitchFamily="18" charset="0"/>
              </a:rPr>
              <a:t>people.We</a:t>
            </a:r>
            <a:r>
              <a:rPr lang="en-US" altLang="zh-CN" b="0" dirty="0">
                <a:solidFill>
                  <a:srgbClr val="000000"/>
                </a:solidFill>
                <a:ea typeface="宋体" panose="02010600030101010101" pitchFamily="2" charset="-122"/>
                <a:cs typeface="Times New Roman" panose="02020603050405020304" pitchFamily="18" charset="0"/>
              </a:rPr>
              <a:t> must </a:t>
            </a:r>
            <a:r>
              <a:rPr lang="en-US" altLang="zh-CN" dirty="0">
                <a:solidFill>
                  <a:srgbClr val="000000"/>
                </a:solidFill>
                <a:ea typeface="宋体" panose="02010600030101010101" pitchFamily="2" charset="-122"/>
                <a:cs typeface="Times New Roman" panose="02020603050405020304" pitchFamily="18" charset="0"/>
              </a:rPr>
              <a:t>prevent</a:t>
            </a:r>
            <a:r>
              <a:rPr lang="en-US" altLang="zh-CN" b="0" dirty="0">
                <a:solidFill>
                  <a:srgbClr val="000000"/>
                </a:solidFill>
                <a:ea typeface="宋体" panose="02010600030101010101" pitchFamily="2" charset="-122"/>
                <a:cs typeface="Times New Roman" panose="02020603050405020304" pitchFamily="18" charset="0"/>
              </a:rPr>
              <a:t> it </a:t>
            </a:r>
            <a:r>
              <a:rPr lang="en-US" altLang="zh-CN" dirty="0">
                <a:solidFill>
                  <a:srgbClr val="000000"/>
                </a:solidFill>
                <a:ea typeface="宋体" panose="02010600030101010101" pitchFamily="2" charset="-122"/>
                <a:cs typeface="Times New Roman" panose="02020603050405020304" pitchFamily="18" charset="0"/>
              </a:rPr>
              <a:t>from</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disappearing.If</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possible,we</a:t>
            </a:r>
            <a:r>
              <a:rPr lang="en-US" altLang="zh-CN" b="0" dirty="0">
                <a:solidFill>
                  <a:srgbClr val="000000"/>
                </a:solidFill>
                <a:ea typeface="宋体" panose="02010600030101010101" pitchFamily="2" charset="-122"/>
                <a:cs typeface="Times New Roman" panose="02020603050405020304" pitchFamily="18" charset="0"/>
              </a:rPr>
              <a:t> can </a:t>
            </a:r>
            <a:r>
              <a:rPr lang="en-US" altLang="zh-CN" dirty="0">
                <a:solidFill>
                  <a:srgbClr val="000000"/>
                </a:solidFill>
                <a:ea typeface="宋体" panose="02010600030101010101" pitchFamily="2" charset="-122"/>
                <a:cs typeface="Times New Roman" panose="02020603050405020304" pitchFamily="18" charset="0"/>
              </a:rPr>
              <a:t>donate</a:t>
            </a:r>
            <a:r>
              <a:rPr lang="en-US" altLang="zh-CN" b="0" dirty="0">
                <a:solidFill>
                  <a:srgbClr val="000000"/>
                </a:solidFill>
                <a:ea typeface="宋体" panose="02010600030101010101" pitchFamily="2" charset="-122"/>
                <a:cs typeface="Times New Roman" panose="02020603050405020304" pitchFamily="18" charset="0"/>
              </a:rPr>
              <a:t> money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the committee</a:t>
            </a:r>
            <a:r>
              <a:rPr lang="en-US" altLang="zh-CN" b="0" dirty="0" smtClean="0">
                <a:solidFill>
                  <a:srgbClr val="000000"/>
                </a:solidFill>
                <a:ea typeface="宋体" panose="02010600030101010101" pitchFamily="2" charset="-122"/>
                <a:cs typeface="Times New Roman" panose="02020603050405020304" pitchFamily="18" charset="0"/>
              </a:rPr>
              <a:t>. Where </a:t>
            </a:r>
            <a:r>
              <a:rPr lang="en-US" altLang="zh-CN" b="0" dirty="0">
                <a:solidFill>
                  <a:srgbClr val="000000"/>
                </a:solidFill>
                <a:ea typeface="宋体" panose="02010600030101010101" pitchFamily="2" charset="-122"/>
                <a:cs typeface="Times New Roman" panose="02020603050405020304" pitchFamily="18" charset="0"/>
              </a:rPr>
              <a:t>there are cultural </a:t>
            </a:r>
            <a:r>
              <a:rPr lang="en-US" altLang="zh-CN" b="0" dirty="0" err="1">
                <a:solidFill>
                  <a:srgbClr val="000000"/>
                </a:solidFill>
                <a:ea typeface="宋体" panose="02010600030101010101" pitchFamily="2" charset="-122"/>
                <a:cs typeface="Times New Roman" panose="02020603050405020304" pitchFamily="18" charset="0"/>
              </a:rPr>
              <a:t>relics,construction</a:t>
            </a:r>
            <a:r>
              <a:rPr lang="en-US" altLang="zh-CN" b="0" dirty="0">
                <a:solidFill>
                  <a:srgbClr val="000000"/>
                </a:solidFill>
                <a:ea typeface="宋体" panose="02010600030101010101" pitchFamily="2" charset="-122"/>
                <a:cs typeface="Times New Roman" panose="02020603050405020304" pitchFamily="18" charset="0"/>
              </a:rPr>
              <a:t> must be </a:t>
            </a:r>
            <a:r>
              <a:rPr lang="en-US" altLang="zh-CN" dirty="0">
                <a:solidFill>
                  <a:srgbClr val="000000"/>
                </a:solidFill>
                <a:ea typeface="宋体" panose="02010600030101010101" pitchFamily="2" charset="-122"/>
                <a:cs typeface="Times New Roman" panose="02020603050405020304" pitchFamily="18" charset="0"/>
              </a:rPr>
              <a:t>limited</a:t>
            </a:r>
            <a:r>
              <a:rPr lang="en-US" altLang="zh-CN" b="0" dirty="0">
                <a:solidFill>
                  <a:srgbClr val="000000"/>
                </a:solidFill>
                <a:ea typeface="宋体" panose="02010600030101010101" pitchFamily="2" charset="-122"/>
                <a:cs typeface="Times New Roman" panose="02020603050405020304" pitchFamily="18" charset="0"/>
              </a:rPr>
              <a:t> and </a:t>
            </a:r>
            <a:r>
              <a:rPr lang="en-US" altLang="zh-CN" dirty="0">
                <a:solidFill>
                  <a:srgbClr val="000000"/>
                </a:solidFill>
                <a:ea typeface="宋体" panose="02010600030101010101" pitchFamily="2" charset="-122"/>
                <a:cs typeface="Times New Roman" panose="02020603050405020304" pitchFamily="18" charset="0"/>
              </a:rPr>
              <a:t>give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way</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them.We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protest</a:t>
            </a:r>
            <a:r>
              <a:rPr lang="en-US" altLang="zh-CN" b="0" dirty="0">
                <a:solidFill>
                  <a:srgbClr val="000000"/>
                </a:solidFill>
                <a:ea typeface="宋体" panose="02010600030101010101" pitchFamily="2" charset="-122"/>
                <a:cs typeface="Times New Roman" panose="02020603050405020304" pitchFamily="18" charset="0"/>
              </a:rPr>
              <a:t> against any </a:t>
            </a:r>
            <a:r>
              <a:rPr lang="en-US" altLang="zh-CN" dirty="0">
                <a:solidFill>
                  <a:srgbClr val="000000"/>
                </a:solidFill>
                <a:ea typeface="宋体" panose="02010600030101010101" pitchFamily="2" charset="-122"/>
                <a:cs typeface="Times New Roman" panose="02020603050405020304" pitchFamily="18" charset="0"/>
              </a:rPr>
              <a:t>conduct</a:t>
            </a:r>
            <a:r>
              <a:rPr lang="en-US" altLang="zh-CN" b="0" dirty="0">
                <a:solidFill>
                  <a:srgbClr val="000000"/>
                </a:solidFill>
                <a:ea typeface="宋体" panose="02010600030101010101" pitchFamily="2" charset="-122"/>
                <a:cs typeface="Times New Roman" panose="02020603050405020304" pitchFamily="18" charset="0"/>
              </a:rPr>
              <a:t> of destruction and can’t </a:t>
            </a:r>
            <a:r>
              <a:rPr lang="en-US" altLang="zh-CN" dirty="0">
                <a:solidFill>
                  <a:srgbClr val="000000"/>
                </a:solidFill>
                <a:ea typeface="宋体" panose="02010600030101010101" pitchFamily="2" charset="-122"/>
                <a:cs typeface="Times New Roman" panose="02020603050405020304" pitchFamily="18" charset="0"/>
              </a:rPr>
              <a:t>forgive</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it.It</a:t>
            </a:r>
            <a:r>
              <a:rPr lang="en-US" altLang="zh-CN" b="0" dirty="0">
                <a:solidFill>
                  <a:srgbClr val="000000"/>
                </a:solidFill>
                <a:ea typeface="宋体" panose="02010600030101010101" pitchFamily="2" charset="-122"/>
                <a:cs typeface="Times New Roman" panose="02020603050405020304" pitchFamily="18" charset="0"/>
              </a:rPr>
              <a:t> is </a:t>
            </a:r>
            <a:r>
              <a:rPr lang="en-US" altLang="zh-CN" dirty="0">
                <a:solidFill>
                  <a:srgbClr val="000000"/>
                </a:solidFill>
                <a:ea typeface="宋体" panose="02010600030101010101" pitchFamily="2" charset="-122"/>
                <a:cs typeface="Times New Roman" panose="02020603050405020304" pitchFamily="18" charset="0"/>
              </a:rPr>
              <a:t>worthwhile</a:t>
            </a:r>
            <a:r>
              <a:rPr lang="en-US" altLang="zh-CN" b="0" dirty="0">
                <a:solidFill>
                  <a:srgbClr val="000000"/>
                </a:solidFill>
                <a:ea typeface="宋体" panose="02010600030101010101" pitchFamily="2" charset="-122"/>
                <a:cs typeface="Times New Roman" panose="02020603050405020304" pitchFamily="18" charset="0"/>
              </a:rPr>
              <a:t> for us to do </a:t>
            </a:r>
            <a:r>
              <a:rPr lang="en-US" altLang="zh-CN" b="0" dirty="0" err="1">
                <a:solidFill>
                  <a:srgbClr val="000000"/>
                </a:solidFill>
                <a:ea typeface="宋体" panose="02010600030101010101" pitchFamily="2" charset="-122"/>
                <a:cs typeface="Times New Roman" panose="02020603050405020304" pitchFamily="18" charset="0"/>
              </a:rPr>
              <a:t>so.It</a:t>
            </a:r>
            <a:r>
              <a:rPr lang="en-US" altLang="zh-CN" b="0" dirty="0">
                <a:solidFill>
                  <a:srgbClr val="000000"/>
                </a:solidFill>
                <a:ea typeface="宋体" panose="02010600030101010101" pitchFamily="2" charset="-122"/>
                <a:cs typeface="Times New Roman" panose="02020603050405020304" pitchFamily="18" charset="0"/>
              </a:rPr>
              <a:t> is believed that great changes will take place </a:t>
            </a:r>
            <a:r>
              <a:rPr lang="en-US" altLang="zh-CN" dirty="0">
                <a:solidFill>
                  <a:srgbClr val="000000"/>
                </a:solidFill>
                <a:ea typeface="宋体" panose="02010600030101010101" pitchFamily="2" charset="-122"/>
                <a:cs typeface="Times New Roman" panose="02020603050405020304" pitchFamily="18" charset="0"/>
              </a:rPr>
              <a:t>within</a:t>
            </a:r>
            <a:r>
              <a:rPr lang="en-US" altLang="zh-CN" b="0" dirty="0">
                <a:solidFill>
                  <a:srgbClr val="000000"/>
                </a:solidFill>
                <a:ea typeface="宋体" panose="02010600030101010101" pitchFamily="2" charset="-122"/>
                <a:cs typeface="Times New Roman" panose="02020603050405020304" pitchFamily="18" charset="0"/>
              </a:rPr>
              <a:t> a few years.</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67930130"/>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15445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单  元  小  结</a:t>
            </a:r>
            <a:endParaRPr lang="zh-CN" altLang="zh-CN" sz="4000" dirty="0"/>
          </a:p>
        </p:txBody>
      </p:sp>
      <p:sp>
        <p:nvSpPr>
          <p:cNvPr id="12" name="横卷形 11">
            <a:hlinkClick r:id="rId4" action="ppaction://hlinksldjump" highlightClick="1">
              <a:snd r:embed="rId3" name="chimes.wav"/>
            </a:hlinkClick>
          </p:cNvPr>
          <p:cNvSpPr/>
          <p:nvPr/>
        </p:nvSpPr>
        <p:spPr>
          <a:xfrm>
            <a:off x="2592685" y="312875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词  汇  串  记</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单  元  小  结</a:t>
            </a:r>
          </a:p>
        </p:txBody>
      </p:sp>
      <p:sp>
        <p:nvSpPr>
          <p:cNvPr id="3" name="矩形 2"/>
          <p:cNvSpPr>
            <a:spLocks noChangeAspect="1"/>
          </p:cNvSpPr>
          <p:nvPr/>
        </p:nvSpPr>
        <p:spPr>
          <a:xfrm>
            <a:off x="361950" y="1305703"/>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NEU-BZ-S92"/>
                <a:ea typeface="宋体" panose="02010600030101010101" pitchFamily="2" charset="-122"/>
                <a:cs typeface="宋体" panose="02010600030101010101" pitchFamily="2" charset="-122"/>
              </a:rPr>
              <a:t>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1.creative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创造性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有创造力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有创意</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创造力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创造性</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2.preserve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保存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维持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smtClean="0">
                <a:solidFill>
                  <a:srgbClr val="000000"/>
                </a:solidFill>
                <a:ea typeface="宋体" panose="02010600030101010101" pitchFamily="2" charset="-122"/>
                <a:cs typeface="Times New Roman" panose="02020603050405020304" pitchFamily="18" charset="0"/>
              </a:rPr>
              <a:t>保护区</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3.promote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促进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推销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晋级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晋升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推广</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113197" y="2511296"/>
            <a:ext cx="1841145" cy="584775"/>
          </a:xfrm>
          <a:prstGeom prst="rect">
            <a:avLst/>
          </a:prstGeom>
        </p:spPr>
        <p:txBody>
          <a:bodyPr wrap="none">
            <a:spAutoFit/>
          </a:bodyPr>
          <a:lstStyle/>
          <a:p>
            <a:r>
              <a:rPr lang="en-US" altLang="zh-CN" dirty="0">
                <a:ea typeface="宋体" panose="02010600030101010101" pitchFamily="2" charset="-122"/>
              </a:rPr>
              <a:t>creativity</a:t>
            </a:r>
            <a:endParaRPr lang="zh-CN" altLang="en-US" dirty="0"/>
          </a:p>
        </p:txBody>
      </p:sp>
      <p:sp>
        <p:nvSpPr>
          <p:cNvPr id="5" name="矩形 4"/>
          <p:cNvSpPr/>
          <p:nvPr/>
        </p:nvSpPr>
        <p:spPr>
          <a:xfrm>
            <a:off x="887341" y="3668951"/>
            <a:ext cx="2389372" cy="584775"/>
          </a:xfrm>
          <a:prstGeom prst="rect">
            <a:avLst/>
          </a:prstGeom>
        </p:spPr>
        <p:txBody>
          <a:bodyPr wrap="none">
            <a:spAutoFit/>
          </a:bodyPr>
          <a:lstStyle/>
          <a:p>
            <a:r>
              <a:rPr lang="en-US" altLang="zh-CN" dirty="0">
                <a:ea typeface="宋体" panose="02010600030101010101" pitchFamily="2" charset="-122"/>
              </a:rPr>
              <a:t>preservation</a:t>
            </a:r>
            <a:endParaRPr lang="zh-CN" altLang="en-US" dirty="0"/>
          </a:p>
        </p:txBody>
      </p:sp>
      <p:sp>
        <p:nvSpPr>
          <p:cNvPr id="6" name="矩形 5"/>
          <p:cNvSpPr/>
          <p:nvPr/>
        </p:nvSpPr>
        <p:spPr>
          <a:xfrm>
            <a:off x="1002962" y="4836438"/>
            <a:ext cx="2022285" cy="584775"/>
          </a:xfrm>
          <a:prstGeom prst="rect">
            <a:avLst/>
          </a:prstGeom>
        </p:spPr>
        <p:txBody>
          <a:bodyPr wrap="none">
            <a:spAutoFit/>
          </a:bodyPr>
          <a:lstStyle/>
          <a:p>
            <a:r>
              <a:rPr lang="en-US" altLang="zh-CN" dirty="0">
                <a:ea typeface="宋体" panose="02010600030101010101" pitchFamily="2" charset="-122"/>
              </a:rPr>
              <a:t>promotion</a:t>
            </a:r>
            <a:endParaRPr lang="zh-CN" altLang="en-US" dirty="0"/>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4.balance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平衡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均匀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使平衡</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平衡的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5.establish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建立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创立</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6.limit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限度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限制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限制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限定</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有限的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7.contribute </a:t>
            </a:r>
            <a:r>
              <a:rPr lang="en-US" altLang="zh-CN" i="1" dirty="0">
                <a:solidFill>
                  <a:srgbClr val="000000"/>
                </a:solidFill>
                <a:ea typeface="宋体" panose="02010600030101010101" pitchFamily="2" charset="-122"/>
                <a:cs typeface="Times New Roman" panose="02020603050405020304" pitchFamily="18" charset="0"/>
              </a:rPr>
              <a:t>vi.&amp;</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捐献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捐助</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贡献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8.investigate </a:t>
            </a:r>
            <a:r>
              <a:rPr lang="en-US" altLang="zh-CN" i="1" dirty="0">
                <a:solidFill>
                  <a:srgbClr val="000000"/>
                </a:solidFill>
                <a:ea typeface="宋体" panose="02010600030101010101" pitchFamily="2" charset="-122"/>
                <a:cs typeface="Times New Roman" panose="02020603050405020304" pitchFamily="18" charset="0"/>
              </a:rPr>
              <a:t>vi.&amp;</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调查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研究</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调查</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864005" y="967705"/>
            <a:ext cx="1757212" cy="584775"/>
          </a:xfrm>
          <a:prstGeom prst="rect">
            <a:avLst/>
          </a:prstGeom>
        </p:spPr>
        <p:txBody>
          <a:bodyPr wrap="none">
            <a:spAutoFit/>
          </a:bodyPr>
          <a:lstStyle/>
          <a:p>
            <a:r>
              <a:rPr lang="en-US" altLang="zh-CN" dirty="0">
                <a:ea typeface="宋体" panose="02010600030101010101" pitchFamily="2" charset="-122"/>
              </a:rPr>
              <a:t>balanced</a:t>
            </a:r>
            <a:endParaRPr lang="zh-CN" altLang="en-US" dirty="0"/>
          </a:p>
        </p:txBody>
      </p:sp>
      <p:sp>
        <p:nvSpPr>
          <p:cNvPr id="4" name="矩形 3"/>
          <p:cNvSpPr/>
          <p:nvPr/>
        </p:nvSpPr>
        <p:spPr>
          <a:xfrm>
            <a:off x="5136658" y="1554858"/>
            <a:ext cx="2600392" cy="584775"/>
          </a:xfrm>
          <a:prstGeom prst="rect">
            <a:avLst/>
          </a:prstGeom>
        </p:spPr>
        <p:txBody>
          <a:bodyPr wrap="none">
            <a:spAutoFit/>
          </a:bodyPr>
          <a:lstStyle/>
          <a:p>
            <a:r>
              <a:rPr lang="en-US" altLang="zh-CN" dirty="0">
                <a:ea typeface="宋体" panose="02010600030101010101" pitchFamily="2" charset="-122"/>
              </a:rPr>
              <a:t>establishment</a:t>
            </a:r>
            <a:endParaRPr lang="zh-CN" altLang="en-US" dirty="0"/>
          </a:p>
        </p:txBody>
      </p:sp>
      <p:sp>
        <p:nvSpPr>
          <p:cNvPr id="5" name="矩形 4"/>
          <p:cNvSpPr/>
          <p:nvPr/>
        </p:nvSpPr>
        <p:spPr>
          <a:xfrm>
            <a:off x="7020133" y="2139633"/>
            <a:ext cx="1414170" cy="584775"/>
          </a:xfrm>
          <a:prstGeom prst="rect">
            <a:avLst/>
          </a:prstGeom>
        </p:spPr>
        <p:txBody>
          <a:bodyPr wrap="none">
            <a:spAutoFit/>
          </a:bodyPr>
          <a:lstStyle/>
          <a:p>
            <a:r>
              <a:rPr lang="en-US" altLang="zh-CN" dirty="0">
                <a:ea typeface="宋体" panose="02010600030101010101" pitchFamily="2" charset="-122"/>
              </a:rPr>
              <a:t>limited</a:t>
            </a:r>
            <a:endParaRPr lang="zh-CN" altLang="en-US" dirty="0"/>
          </a:p>
        </p:txBody>
      </p:sp>
      <p:sp>
        <p:nvSpPr>
          <p:cNvPr id="6" name="矩形 5"/>
          <p:cNvSpPr/>
          <p:nvPr/>
        </p:nvSpPr>
        <p:spPr>
          <a:xfrm>
            <a:off x="6067696" y="2724408"/>
            <a:ext cx="2371162" cy="584775"/>
          </a:xfrm>
          <a:prstGeom prst="rect">
            <a:avLst/>
          </a:prstGeom>
        </p:spPr>
        <p:txBody>
          <a:bodyPr wrap="none">
            <a:spAutoFit/>
          </a:bodyPr>
          <a:lstStyle/>
          <a:p>
            <a:r>
              <a:rPr lang="en-US" altLang="zh-CN" dirty="0">
                <a:ea typeface="宋体" panose="02010600030101010101" pitchFamily="2" charset="-122"/>
              </a:rPr>
              <a:t>contribution</a:t>
            </a:r>
            <a:endParaRPr lang="zh-CN" altLang="en-US" dirty="0"/>
          </a:p>
        </p:txBody>
      </p:sp>
      <p:sp>
        <p:nvSpPr>
          <p:cNvPr id="7" name="矩形 6"/>
          <p:cNvSpPr/>
          <p:nvPr/>
        </p:nvSpPr>
        <p:spPr>
          <a:xfrm>
            <a:off x="6284757" y="3884126"/>
            <a:ext cx="2417650" cy="584775"/>
          </a:xfrm>
          <a:prstGeom prst="rect">
            <a:avLst/>
          </a:prstGeom>
        </p:spPr>
        <p:txBody>
          <a:bodyPr wrap="none">
            <a:spAutoFit/>
          </a:bodyPr>
          <a:lstStyle/>
          <a:p>
            <a:r>
              <a:rPr lang="en-US" altLang="zh-CN" dirty="0">
                <a:ea typeface="宋体" panose="02010600030101010101" pitchFamily="2" charset="-122"/>
              </a:rPr>
              <a:t>investigation</a:t>
            </a:r>
            <a:endParaRPr lang="zh-CN" altLang="en-US" dirty="0"/>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9.donate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尤指向慈善机构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赠送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血</a:t>
            </a:r>
            <a:r>
              <a:rPr lang="en-US" altLang="zh-CN" dirty="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 </a:t>
            </a: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10.tradition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传统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传统的信仰或</a:t>
            </a:r>
            <a:r>
              <a:rPr lang="zh-CN" altLang="zh-CN" dirty="0" smtClean="0">
                <a:solidFill>
                  <a:srgbClr val="000000"/>
                </a:solidFill>
                <a:ea typeface="宋体" panose="02010600030101010101" pitchFamily="2" charset="-122"/>
                <a:cs typeface="Times New Roman" panose="02020603050405020304" pitchFamily="18" charset="0"/>
              </a:rPr>
              <a:t>风俗</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11.quote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引用</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引语</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12.identify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确认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认出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找到</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smtClean="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辨认</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152525" y="1554407"/>
            <a:ext cx="1733167" cy="584775"/>
          </a:xfrm>
          <a:prstGeom prst="rect">
            <a:avLst/>
          </a:prstGeom>
        </p:spPr>
        <p:txBody>
          <a:bodyPr wrap="none">
            <a:spAutoFit/>
          </a:bodyPr>
          <a:lstStyle/>
          <a:p>
            <a:r>
              <a:rPr lang="en-US" altLang="zh-CN" dirty="0">
                <a:ea typeface="宋体" panose="02010600030101010101" pitchFamily="2" charset="-122"/>
              </a:rPr>
              <a:t>donation</a:t>
            </a:r>
            <a:endParaRPr lang="zh-CN" altLang="en-US" dirty="0"/>
          </a:p>
        </p:txBody>
      </p:sp>
      <p:sp>
        <p:nvSpPr>
          <p:cNvPr id="4" name="矩形 3"/>
          <p:cNvSpPr/>
          <p:nvPr/>
        </p:nvSpPr>
        <p:spPr>
          <a:xfrm>
            <a:off x="853191" y="2717290"/>
            <a:ext cx="2052165" cy="584775"/>
          </a:xfrm>
          <a:prstGeom prst="rect">
            <a:avLst/>
          </a:prstGeom>
        </p:spPr>
        <p:txBody>
          <a:bodyPr wrap="none">
            <a:spAutoFit/>
          </a:bodyPr>
          <a:lstStyle/>
          <a:p>
            <a:r>
              <a:rPr lang="en-US" altLang="zh-CN" dirty="0">
                <a:ea typeface="宋体" panose="02010600030101010101" pitchFamily="2" charset="-122"/>
              </a:rPr>
              <a:t>traditional</a:t>
            </a:r>
            <a:endParaRPr lang="zh-CN" altLang="en-US" dirty="0"/>
          </a:p>
        </p:txBody>
      </p:sp>
      <p:sp>
        <p:nvSpPr>
          <p:cNvPr id="5" name="矩形 4"/>
          <p:cNvSpPr/>
          <p:nvPr/>
        </p:nvSpPr>
        <p:spPr>
          <a:xfrm>
            <a:off x="5473005" y="2717289"/>
            <a:ext cx="2371162" cy="584775"/>
          </a:xfrm>
          <a:prstGeom prst="rect">
            <a:avLst/>
          </a:prstGeom>
        </p:spPr>
        <p:txBody>
          <a:bodyPr wrap="none">
            <a:spAutoFit/>
          </a:bodyPr>
          <a:lstStyle/>
          <a:p>
            <a:r>
              <a:rPr lang="en-US" altLang="zh-CN" dirty="0" smtClean="0">
                <a:ea typeface="宋体" panose="02010600030101010101" pitchFamily="2" charset="-122"/>
              </a:rPr>
              <a:t>traditionally</a:t>
            </a:r>
            <a:endParaRPr lang="zh-CN" altLang="en-US" dirty="0"/>
          </a:p>
        </p:txBody>
      </p:sp>
      <p:sp>
        <p:nvSpPr>
          <p:cNvPr id="6" name="矩形 5"/>
          <p:cNvSpPr/>
          <p:nvPr/>
        </p:nvSpPr>
        <p:spPr>
          <a:xfrm>
            <a:off x="3829438" y="3301259"/>
            <a:ext cx="1869423" cy="584775"/>
          </a:xfrm>
          <a:prstGeom prst="rect">
            <a:avLst/>
          </a:prstGeom>
        </p:spPr>
        <p:txBody>
          <a:bodyPr wrap="none">
            <a:spAutoFit/>
          </a:bodyPr>
          <a:lstStyle/>
          <a:p>
            <a:r>
              <a:rPr lang="en-US" altLang="zh-CN" smtClean="0">
                <a:ea typeface="宋体" panose="02010600030101010101" pitchFamily="2" charset="-122"/>
              </a:rPr>
              <a:t>quotation</a:t>
            </a:r>
            <a:endParaRPr lang="zh-CN" altLang="en-US" dirty="0"/>
          </a:p>
        </p:txBody>
      </p:sp>
      <p:sp>
        <p:nvSpPr>
          <p:cNvPr id="7" name="矩形 6"/>
          <p:cNvSpPr/>
          <p:nvPr/>
        </p:nvSpPr>
        <p:spPr>
          <a:xfrm>
            <a:off x="6245429" y="3900107"/>
            <a:ext cx="2507418" cy="584775"/>
          </a:xfrm>
          <a:prstGeom prst="rect">
            <a:avLst/>
          </a:prstGeom>
        </p:spPr>
        <p:txBody>
          <a:bodyPr wrap="none">
            <a:spAutoFit/>
          </a:bodyPr>
          <a:lstStyle/>
          <a:p>
            <a:r>
              <a:rPr lang="en-US" altLang="zh-CN" dirty="0">
                <a:ea typeface="宋体" panose="02010600030101010101" pitchFamily="2" charset="-122"/>
              </a:rPr>
              <a:t>identification</a:t>
            </a:r>
            <a:endParaRPr lang="zh-CN" altLang="en-US" dirty="0"/>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664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a:solidFill>
                  <a:srgbClr val="000000"/>
                </a:solidFill>
                <a:latin typeface="NEU-BZ-S92"/>
                <a:ea typeface="宋体" panose="02010600030101010101" pitchFamily="2" charset="-122"/>
                <a:cs typeface="宋体" panose="02010600030101010101" pitchFamily="2" charset="-122"/>
              </a:rPr>
              <a:t>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1.take part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参与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参加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某活动</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2.give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a:t>
            </a:r>
            <a:r>
              <a:rPr lang="zh-CN" altLang="zh-CN" dirty="0">
                <a:solidFill>
                  <a:srgbClr val="000000"/>
                </a:solidFill>
                <a:ea typeface="宋体" panose="02010600030101010101" pitchFamily="2" charset="-122"/>
                <a:cs typeface="Times New Roman" panose="02020603050405020304" pitchFamily="18" charset="0"/>
              </a:rPr>
              <a:t>让步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屈服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3.keep</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保持平衡</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4.lead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导致</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5.make a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提出建议</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求助</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7.prevent...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阻止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不准</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8.donate...</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9.make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确保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设法保证</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world </a:t>
            </a:r>
            <a:r>
              <a:rPr lang="zh-CN" altLang="zh-CN" dirty="0">
                <a:solidFill>
                  <a:srgbClr val="000000"/>
                </a:solidFill>
                <a:ea typeface="宋体" panose="02010600030101010101" pitchFamily="2" charset="-122"/>
                <a:cs typeface="Times New Roman" panose="02020603050405020304" pitchFamily="18" charset="0"/>
              </a:rPr>
              <a:t>在世界各地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117203" y="618303"/>
            <a:ext cx="526106"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
        <p:nvSpPr>
          <p:cNvPr id="4" name="矩形 3"/>
          <p:cNvSpPr/>
          <p:nvPr/>
        </p:nvSpPr>
        <p:spPr>
          <a:xfrm>
            <a:off x="2215780" y="1155039"/>
            <a:ext cx="891591" cy="584775"/>
          </a:xfrm>
          <a:prstGeom prst="rect">
            <a:avLst/>
          </a:prstGeom>
        </p:spPr>
        <p:txBody>
          <a:bodyPr wrap="none">
            <a:spAutoFit/>
          </a:bodyPr>
          <a:lstStyle/>
          <a:p>
            <a:r>
              <a:rPr lang="en-US" altLang="zh-CN" dirty="0">
                <a:ea typeface="宋体" panose="02010600030101010101" pitchFamily="2" charset="-122"/>
              </a:rPr>
              <a:t>way</a:t>
            </a:r>
            <a:endParaRPr lang="zh-CN" altLang="en-US" dirty="0"/>
          </a:p>
        </p:txBody>
      </p:sp>
      <p:sp>
        <p:nvSpPr>
          <p:cNvPr id="5" name="矩形 4"/>
          <p:cNvSpPr/>
          <p:nvPr/>
        </p:nvSpPr>
        <p:spPr>
          <a:xfrm>
            <a:off x="2426255" y="1701607"/>
            <a:ext cx="1529586" cy="584775"/>
          </a:xfrm>
          <a:prstGeom prst="rect">
            <a:avLst/>
          </a:prstGeom>
        </p:spPr>
        <p:txBody>
          <a:bodyPr wrap="none">
            <a:spAutoFit/>
          </a:bodyPr>
          <a:lstStyle/>
          <a:p>
            <a:r>
              <a:rPr lang="en-US" altLang="zh-CN" dirty="0">
                <a:ea typeface="宋体" panose="02010600030101010101" pitchFamily="2" charset="-122"/>
              </a:rPr>
              <a:t>balance</a:t>
            </a:r>
            <a:endParaRPr lang="zh-CN" altLang="en-US" dirty="0"/>
          </a:p>
        </p:txBody>
      </p:sp>
      <p:sp>
        <p:nvSpPr>
          <p:cNvPr id="6" name="矩形 5"/>
          <p:cNvSpPr/>
          <p:nvPr/>
        </p:nvSpPr>
        <p:spPr>
          <a:xfrm>
            <a:off x="2510845" y="2232010"/>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7" name="矩形 6"/>
          <p:cNvSpPr/>
          <p:nvPr/>
        </p:nvSpPr>
        <p:spPr>
          <a:xfrm>
            <a:off x="2429005" y="2756079"/>
            <a:ext cx="1704890" cy="584775"/>
          </a:xfrm>
          <a:prstGeom prst="rect">
            <a:avLst/>
          </a:prstGeom>
        </p:spPr>
        <p:txBody>
          <a:bodyPr wrap="none">
            <a:spAutoFit/>
          </a:bodyPr>
          <a:lstStyle/>
          <a:p>
            <a:r>
              <a:rPr lang="en-US" altLang="zh-CN" dirty="0" smtClean="0">
                <a:ea typeface="宋体" panose="02010600030101010101" pitchFamily="2" charset="-122"/>
              </a:rPr>
              <a:t>proposal</a:t>
            </a:r>
            <a:endParaRPr lang="zh-CN" altLang="en-US" dirty="0"/>
          </a:p>
        </p:txBody>
      </p:sp>
      <p:sp>
        <p:nvSpPr>
          <p:cNvPr id="8" name="矩形 7"/>
          <p:cNvSpPr/>
          <p:nvPr/>
        </p:nvSpPr>
        <p:spPr>
          <a:xfrm>
            <a:off x="2510845" y="3318356"/>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9" name="矩形 8"/>
          <p:cNvSpPr/>
          <p:nvPr/>
        </p:nvSpPr>
        <p:spPr>
          <a:xfrm>
            <a:off x="3089937" y="3841761"/>
            <a:ext cx="1042850" cy="584775"/>
          </a:xfrm>
          <a:prstGeom prst="rect">
            <a:avLst/>
          </a:prstGeom>
        </p:spPr>
        <p:txBody>
          <a:bodyPr wrap="none">
            <a:spAutoFit/>
          </a:bodyPr>
          <a:lstStyle/>
          <a:p>
            <a:r>
              <a:rPr lang="en-US" altLang="zh-CN" dirty="0">
                <a:ea typeface="宋体" panose="02010600030101010101" pitchFamily="2" charset="-122"/>
              </a:rPr>
              <a:t>from</a:t>
            </a:r>
            <a:endParaRPr lang="zh-CN" altLang="en-US" dirty="0"/>
          </a:p>
        </p:txBody>
      </p:sp>
      <p:sp>
        <p:nvSpPr>
          <p:cNvPr id="10" name="矩形 9"/>
          <p:cNvSpPr/>
          <p:nvPr/>
        </p:nvSpPr>
        <p:spPr>
          <a:xfrm>
            <a:off x="3191048" y="4376119"/>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11" name="矩形 10"/>
          <p:cNvSpPr/>
          <p:nvPr/>
        </p:nvSpPr>
        <p:spPr>
          <a:xfrm>
            <a:off x="2533294" y="4907779"/>
            <a:ext cx="930639" cy="584775"/>
          </a:xfrm>
          <a:prstGeom prst="rect">
            <a:avLst/>
          </a:prstGeom>
        </p:spPr>
        <p:txBody>
          <a:bodyPr wrap="none">
            <a:spAutoFit/>
          </a:bodyPr>
          <a:lstStyle/>
          <a:p>
            <a:r>
              <a:rPr lang="en-US" altLang="zh-CN" dirty="0">
                <a:ea typeface="宋体" panose="02010600030101010101" pitchFamily="2" charset="-122"/>
              </a:rPr>
              <a:t>sure</a:t>
            </a:r>
            <a:endParaRPr lang="zh-CN" altLang="en-US" dirty="0"/>
          </a:p>
        </p:txBody>
      </p:sp>
      <p:sp>
        <p:nvSpPr>
          <p:cNvPr id="12" name="矩形 11"/>
          <p:cNvSpPr/>
          <p:nvPr/>
        </p:nvSpPr>
        <p:spPr>
          <a:xfrm>
            <a:off x="1317304" y="5464669"/>
            <a:ext cx="1495922" cy="584775"/>
          </a:xfrm>
          <a:prstGeom prst="rect">
            <a:avLst/>
          </a:prstGeom>
        </p:spPr>
        <p:txBody>
          <a:bodyPr wrap="none">
            <a:spAutoFit/>
          </a:bodyPr>
          <a:lstStyle/>
          <a:p>
            <a:r>
              <a:rPr lang="en-US" altLang="zh-CN" dirty="0">
                <a:ea typeface="宋体" panose="02010600030101010101" pitchFamily="2" charset="-122"/>
              </a:rPr>
              <a:t>all over</a:t>
            </a:r>
            <a:endParaRPr lang="zh-CN" altLang="en-US" dirty="0"/>
          </a:p>
        </p:txBody>
      </p:sp>
    </p:spTree>
    <p:extLst>
      <p:ext uri="{BB962C8B-B14F-4D97-AF65-F5344CB8AC3E}">
        <p14:creationId xmlns:p14="http://schemas.microsoft.com/office/powerpoint/2010/main" val="246526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NEU-BZ-S92"/>
                <a:ea typeface="宋体" panose="02010600030101010101" pitchFamily="2" charset="-122"/>
                <a:cs typeface="宋体" panose="02010600030101010101" pitchFamily="2" charset="-122"/>
              </a:rPr>
              <a:t>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重点句型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1.not only...but also...</a:t>
            </a:r>
            <a:r>
              <a:rPr lang="zh-CN" altLang="zh-CN" dirty="0">
                <a:solidFill>
                  <a:srgbClr val="000000"/>
                </a:solidFill>
                <a:ea typeface="宋体" panose="02010600030101010101" pitchFamily="2" charset="-122"/>
                <a:cs typeface="Times New Roman" panose="02020603050405020304" pitchFamily="18" charset="0"/>
              </a:rPr>
              <a:t>结构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Not only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countries found a path to the future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did not run over the relics of the </a:t>
            </a:r>
            <a:r>
              <a:rPr lang="en-US" altLang="zh-CN" dirty="0" err="1">
                <a:solidFill>
                  <a:srgbClr val="000000"/>
                </a:solidFill>
                <a:ea typeface="宋体" panose="02010600030101010101" pitchFamily="2" charset="-122"/>
                <a:cs typeface="Times New Roman" panose="02020603050405020304" pitchFamily="18" charset="0"/>
              </a:rPr>
              <a:t>past,but</a:t>
            </a:r>
            <a:r>
              <a:rPr lang="en-US" altLang="zh-CN" dirty="0">
                <a:solidFill>
                  <a:srgbClr val="000000"/>
                </a:solidFill>
                <a:ea typeface="宋体" panose="02010600030101010101" pitchFamily="2" charset="-122"/>
                <a:cs typeface="Times New Roman" panose="02020603050405020304" pitchFamily="18" charset="0"/>
              </a:rPr>
              <a:t> they had also learnt that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 possible for countries to work together to build a better tomorrow.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这些国家不仅找到了一条不以牺牲古迹为代价的未来发展之路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而且明白了多个国家合作创造美好未来的可能性。</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736701" y="1583903"/>
            <a:ext cx="845103" cy="584775"/>
          </a:xfrm>
          <a:prstGeom prst="rect">
            <a:avLst/>
          </a:prstGeom>
        </p:spPr>
        <p:txBody>
          <a:bodyPr wrap="none">
            <a:spAutoFit/>
          </a:bodyPr>
          <a:lstStyle/>
          <a:p>
            <a:r>
              <a:rPr lang="en-US" altLang="zh-CN" dirty="0">
                <a:ea typeface="宋体" panose="02010600030101010101" pitchFamily="2" charset="-122"/>
              </a:rPr>
              <a:t>had</a:t>
            </a:r>
            <a:endParaRPr lang="zh-CN" altLang="en-US" dirty="0"/>
          </a:p>
        </p:txBody>
      </p:sp>
      <p:sp>
        <p:nvSpPr>
          <p:cNvPr id="4" name="矩形 3"/>
          <p:cNvSpPr/>
          <p:nvPr/>
        </p:nvSpPr>
        <p:spPr>
          <a:xfrm>
            <a:off x="2308593" y="2166437"/>
            <a:ext cx="889987" cy="584775"/>
          </a:xfrm>
          <a:prstGeom prst="rect">
            <a:avLst/>
          </a:prstGeom>
        </p:spPr>
        <p:txBody>
          <a:bodyPr wrap="none">
            <a:spAutoFit/>
          </a:bodyPr>
          <a:lstStyle/>
          <a:p>
            <a:r>
              <a:rPr lang="en-US" altLang="zh-CN" dirty="0">
                <a:ea typeface="宋体" panose="02010600030101010101" pitchFamily="2" charset="-122"/>
              </a:rPr>
              <a:t>that</a:t>
            </a:r>
            <a:endParaRPr lang="zh-CN" altLang="en-US" dirty="0"/>
          </a:p>
        </p:txBody>
      </p:sp>
      <p:sp>
        <p:nvSpPr>
          <p:cNvPr id="5" name="矩形 4"/>
          <p:cNvSpPr/>
          <p:nvPr/>
        </p:nvSpPr>
        <p:spPr>
          <a:xfrm>
            <a:off x="7201197" y="2751212"/>
            <a:ext cx="434734" cy="584775"/>
          </a:xfrm>
          <a:prstGeom prst="rect">
            <a:avLst/>
          </a:prstGeom>
        </p:spPr>
        <p:txBody>
          <a:bodyPr wrap="none">
            <a:spAutoFit/>
          </a:bodyPr>
          <a:lstStyle/>
          <a:p>
            <a:r>
              <a:rPr lang="en-US" altLang="zh-CN" dirty="0" smtClean="0">
                <a:ea typeface="宋体" panose="02010600030101010101" pitchFamily="2" charset="-122"/>
              </a:rPr>
              <a:t>it</a:t>
            </a:r>
            <a:endParaRPr lang="zh-CN" altLang="en-US" dirty="0"/>
          </a:p>
        </p:txBody>
      </p:sp>
    </p:spTree>
    <p:extLst>
      <p:ext uri="{BB962C8B-B14F-4D97-AF65-F5344CB8AC3E}">
        <p14:creationId xmlns:p14="http://schemas.microsoft.com/office/powerpoint/2010/main" val="2211490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2.as...as...</a:t>
            </a:r>
            <a:r>
              <a:rPr lang="zh-CN" altLang="zh-CN" dirty="0">
                <a:solidFill>
                  <a:srgbClr val="000000"/>
                </a:solidFill>
                <a:ea typeface="宋体" panose="02010600030101010101" pitchFamily="2" charset="-122"/>
                <a:cs typeface="Times New Roman" panose="02020603050405020304" pitchFamily="18" charset="0"/>
              </a:rPr>
              <a:t>表示同级的比较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Today,the</a:t>
            </a:r>
            <a:r>
              <a:rPr lang="en-US" altLang="zh-CN" dirty="0">
                <a:solidFill>
                  <a:srgbClr val="000000"/>
                </a:solidFill>
                <a:ea typeface="宋体" panose="02010600030101010101" pitchFamily="2" charset="-122"/>
                <a:cs typeface="Times New Roman" panose="02020603050405020304" pitchFamily="18" charset="0"/>
              </a:rPr>
              <a:t> caves are just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international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they were at the time when people travelled the Silk Road.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今天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这些洞窟的国际地位可与当年人们在丝绸之路上跋涉的时候相提并论。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500556" y="1929292"/>
            <a:ext cx="550151" cy="584775"/>
          </a:xfrm>
          <a:prstGeom prst="rect">
            <a:avLst/>
          </a:prstGeom>
        </p:spPr>
        <p:txBody>
          <a:bodyPr wrap="none">
            <a:spAutoFit/>
          </a:bodyPr>
          <a:lstStyle/>
          <a:p>
            <a:r>
              <a:rPr lang="en-US" altLang="zh-CN" dirty="0">
                <a:ea typeface="宋体" panose="02010600030101010101" pitchFamily="2" charset="-122"/>
              </a:rPr>
              <a:t>as</a:t>
            </a:r>
            <a:endParaRPr lang="zh-CN" altLang="en-US" dirty="0"/>
          </a:p>
        </p:txBody>
      </p:sp>
      <p:sp>
        <p:nvSpPr>
          <p:cNvPr id="4" name="矩形 3"/>
          <p:cNvSpPr/>
          <p:nvPr/>
        </p:nvSpPr>
        <p:spPr>
          <a:xfrm>
            <a:off x="9423613" y="1929292"/>
            <a:ext cx="550151" cy="584775"/>
          </a:xfrm>
          <a:prstGeom prst="rect">
            <a:avLst/>
          </a:prstGeom>
        </p:spPr>
        <p:txBody>
          <a:bodyPr wrap="none">
            <a:spAutoFit/>
          </a:bodyPr>
          <a:lstStyle/>
          <a:p>
            <a:r>
              <a:rPr lang="en-US" altLang="zh-CN" dirty="0">
                <a:ea typeface="宋体" panose="02010600030101010101" pitchFamily="2" charset="-122"/>
              </a:rPr>
              <a:t>as</a:t>
            </a:r>
            <a:endParaRPr lang="zh-CN" altLang="en-US" dirty="0"/>
          </a:p>
        </p:txBody>
      </p:sp>
    </p:spTree>
    <p:extLst>
      <p:ext uri="{BB962C8B-B14F-4D97-AF65-F5344CB8AC3E}">
        <p14:creationId xmlns:p14="http://schemas.microsoft.com/office/powerpoint/2010/main" val="461055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79431"/>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NEU-BZ-S92"/>
                <a:ea typeface="宋体" panose="02010600030101010101" pitchFamily="2" charset="-122"/>
                <a:cs typeface="宋体" panose="02010600030101010101" pitchFamily="2" charset="-122"/>
              </a:rPr>
              <a:t>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重点</a:t>
            </a:r>
            <a:r>
              <a:rPr lang="zh-CN" altLang="zh-CN" dirty="0" smtClean="0">
                <a:solidFill>
                  <a:srgbClr val="000000"/>
                </a:solidFill>
                <a:latin typeface="Arial" panose="020B0604020202020204" pitchFamily="34" charset="0"/>
                <a:cs typeface="Times New Roman" panose="02020603050405020304" pitchFamily="18" charset="0"/>
              </a:rPr>
              <a:t>语法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限制性定语从句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comes a time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old must give way to the </a:t>
            </a:r>
            <a:r>
              <a:rPr lang="en-US" altLang="zh-CN" dirty="0" err="1">
                <a:solidFill>
                  <a:srgbClr val="000000"/>
                </a:solidFill>
                <a:ea typeface="宋体" panose="02010600030101010101" pitchFamily="2" charset="-122"/>
                <a:cs typeface="Times New Roman" panose="02020603050405020304" pitchFamily="18" charset="0"/>
              </a:rPr>
              <a:t>new,and</a:t>
            </a:r>
            <a:r>
              <a:rPr lang="en-US" altLang="zh-CN" dirty="0">
                <a:solidFill>
                  <a:srgbClr val="000000"/>
                </a:solidFill>
                <a:ea typeface="宋体" panose="02010600030101010101" pitchFamily="2" charset="-122"/>
                <a:cs typeface="Times New Roman" panose="02020603050405020304" pitchFamily="18" charset="0"/>
              </a:rPr>
              <a:t> it is not possible to preserve everything from our past as we move towards the future.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2.After listening to the scientists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had studied the </a:t>
            </a:r>
            <a:r>
              <a:rPr lang="en-US" altLang="zh-CN" dirty="0" err="1">
                <a:solidFill>
                  <a:srgbClr val="000000"/>
                </a:solidFill>
                <a:ea typeface="宋体" panose="02010600030101010101" pitchFamily="2" charset="-122"/>
                <a:cs typeface="Times New Roman" panose="02020603050405020304" pitchFamily="18" charset="0"/>
              </a:rPr>
              <a:t>problem,and</a:t>
            </a:r>
            <a:r>
              <a:rPr lang="en-US" altLang="zh-CN" dirty="0">
                <a:solidFill>
                  <a:srgbClr val="000000"/>
                </a:solidFill>
                <a:ea typeface="宋体" panose="02010600030101010101" pitchFamily="2" charset="-122"/>
                <a:cs typeface="Times New Roman" panose="02020603050405020304" pitchFamily="18" charset="0"/>
              </a:rPr>
              <a:t> citizens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lived near the </a:t>
            </a:r>
            <a:r>
              <a:rPr lang="en-US" altLang="zh-CN" dirty="0" err="1">
                <a:solidFill>
                  <a:srgbClr val="000000"/>
                </a:solidFill>
                <a:ea typeface="宋体" panose="02010600030101010101" pitchFamily="2" charset="-122"/>
                <a:cs typeface="Times New Roman" panose="02020603050405020304" pitchFamily="18" charset="0"/>
              </a:rPr>
              <a:t>dam,the</a:t>
            </a:r>
            <a:r>
              <a:rPr lang="en-US" altLang="zh-CN" dirty="0">
                <a:solidFill>
                  <a:srgbClr val="000000"/>
                </a:solidFill>
                <a:ea typeface="宋体" panose="02010600030101010101" pitchFamily="2" charset="-122"/>
                <a:cs typeface="Times New Roman" panose="02020603050405020304" pitchFamily="18" charset="0"/>
              </a:rPr>
              <a:t> government turned to the United Nations for help.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795437" y="1583903"/>
            <a:ext cx="1119217" cy="584775"/>
          </a:xfrm>
          <a:prstGeom prst="rect">
            <a:avLst/>
          </a:prstGeom>
        </p:spPr>
        <p:txBody>
          <a:bodyPr wrap="none">
            <a:spAutoFit/>
          </a:bodyPr>
          <a:lstStyle/>
          <a:p>
            <a:r>
              <a:rPr lang="en-US" altLang="zh-CN" dirty="0" smtClean="0">
                <a:ea typeface="宋体" panose="02010600030101010101" pitchFamily="2" charset="-122"/>
              </a:rPr>
              <a:t>when</a:t>
            </a:r>
            <a:endParaRPr lang="zh-CN" altLang="en-US" dirty="0"/>
          </a:p>
        </p:txBody>
      </p:sp>
      <p:sp>
        <p:nvSpPr>
          <p:cNvPr id="4" name="矩形 3"/>
          <p:cNvSpPr/>
          <p:nvPr/>
        </p:nvSpPr>
        <p:spPr>
          <a:xfrm>
            <a:off x="6811661" y="3341591"/>
            <a:ext cx="914033" cy="584775"/>
          </a:xfrm>
          <a:prstGeom prst="rect">
            <a:avLst/>
          </a:prstGeom>
        </p:spPr>
        <p:txBody>
          <a:bodyPr wrap="none">
            <a:spAutoFit/>
          </a:bodyPr>
          <a:lstStyle/>
          <a:p>
            <a:r>
              <a:rPr lang="en-US" altLang="zh-CN" dirty="0">
                <a:ea typeface="宋体" panose="02010600030101010101" pitchFamily="2" charset="-122"/>
              </a:rPr>
              <a:t>who</a:t>
            </a:r>
            <a:endParaRPr lang="zh-CN" altLang="en-US" dirty="0"/>
          </a:p>
        </p:txBody>
      </p:sp>
      <p:sp>
        <p:nvSpPr>
          <p:cNvPr id="5" name="矩形 4"/>
          <p:cNvSpPr/>
          <p:nvPr/>
        </p:nvSpPr>
        <p:spPr>
          <a:xfrm>
            <a:off x="5467469" y="3934537"/>
            <a:ext cx="914033" cy="584775"/>
          </a:xfrm>
          <a:prstGeom prst="rect">
            <a:avLst/>
          </a:prstGeom>
        </p:spPr>
        <p:txBody>
          <a:bodyPr wrap="none">
            <a:spAutoFit/>
          </a:bodyPr>
          <a:lstStyle/>
          <a:p>
            <a:r>
              <a:rPr lang="en-US" altLang="zh-CN" dirty="0">
                <a:ea typeface="宋体" panose="02010600030101010101" pitchFamily="2" charset="-122"/>
              </a:rPr>
              <a:t>who</a:t>
            </a:r>
            <a:endParaRPr lang="zh-CN" altLang="en-US" dirty="0"/>
          </a:p>
        </p:txBody>
      </p:sp>
    </p:spTree>
    <p:extLst>
      <p:ext uri="{BB962C8B-B14F-4D97-AF65-F5344CB8AC3E}">
        <p14:creationId xmlns:p14="http://schemas.microsoft.com/office/powerpoint/2010/main" val="2724553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428</TotalTime>
  <Words>378</Words>
  <Application>Microsoft Office PowerPoint</Application>
  <PresentationFormat>自定义</PresentationFormat>
  <Paragraphs>91</Paragraphs>
  <Slides>14</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23</cp:revision>
  <dcterms:created xsi:type="dcterms:W3CDTF">2020-09-24T09:47:06Z</dcterms:created>
  <dcterms:modified xsi:type="dcterms:W3CDTF">2024-09-24T05:42:19Z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