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731" r:id="rId3"/>
    <p:sldId id="736" r:id="rId4"/>
    <p:sldId id="740" r:id="rId5"/>
    <p:sldId id="743" r:id="rId6"/>
    <p:sldId id="744" r:id="rId7"/>
    <p:sldId id="783" r:id="rId8"/>
    <p:sldId id="745" r:id="rId9"/>
    <p:sldId id="737" r:id="rId10"/>
    <p:sldId id="741" r:id="rId11"/>
    <p:sldId id="750" r:id="rId12"/>
    <p:sldId id="751" r:id="rId13"/>
    <p:sldId id="752" r:id="rId14"/>
    <p:sldId id="758" r:id="rId15"/>
    <p:sldId id="759" r:id="rId16"/>
    <p:sldId id="760" r:id="rId17"/>
    <p:sldId id="762" r:id="rId18"/>
    <p:sldId id="785" r:id="rId19"/>
    <p:sldId id="763" r:id="rId20"/>
    <p:sldId id="764" r:id="rId21"/>
    <p:sldId id="765" r:id="rId22"/>
    <p:sldId id="766" r:id="rId23"/>
    <p:sldId id="767" r:id="rId24"/>
    <p:sldId id="768" r:id="rId25"/>
    <p:sldId id="769" r:id="rId26"/>
    <p:sldId id="770" r:id="rId27"/>
    <p:sldId id="771" r:id="rId28"/>
    <p:sldId id="772" r:id="rId29"/>
    <p:sldId id="773" r:id="rId30"/>
    <p:sldId id="774" r:id="rId31"/>
    <p:sldId id="778" r:id="rId32"/>
    <p:sldId id="775" r:id="rId33"/>
    <p:sldId id="776" r:id="rId34"/>
    <p:sldId id="779" r:id="rId35"/>
    <p:sldId id="780" r:id="rId36"/>
    <p:sldId id="781" r:id="rId37"/>
    <p:sldId id="735" r:id="rId3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2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74271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CULTURAL HERITAGE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Ⅲ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Discovering Useful Structures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专业人员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职业选手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需要专门技能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尤指需要较高教育水平的某一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行业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业内人士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professionally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在工作上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在职业上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professionalise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使职业化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使专业化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5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(1)Most of the people on the course were professional women.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参加本课程的大多数人是职业女性。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an electrician by profession.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他的职业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是电工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would like to take pictures professionally because I get so much out of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我想从事职业摄影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因为我从中获益匪浅。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0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72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的入口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的入口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入场费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examinations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入学考试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的出口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24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469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(1)I’ll wait for you at the entrance to the zoo tomorrow.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明天我会在动物园的入口处等你。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made her entrance after all the other guests had arrived.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她在其他所有客人都到达后才入场。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(3)Don’t enter the room without knocking on the door.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不敲门不要进入房间。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8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664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need a complete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change,both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(profession) and personally.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it is a legal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seek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(profession) advice.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78981" y="2002401"/>
            <a:ext cx="2616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professionally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17221" y="2885040"/>
            <a:ext cx="2298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professional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63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secretary responded with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question:“How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(profession) the profession?”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(4)Guests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free entrance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swimming pool and the health club.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(enter)to the mine was closed.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2405" y="1482399"/>
            <a:ext cx="2754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professionalise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01579" y="2089216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16861" y="3241208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entrance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212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explained to us the process of building such a difficult structure.(page 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他给我们解释了建造如此难建的建筑物的过程。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7030A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步骤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的进程中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正在进行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processor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加工机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处理器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1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48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(1)Making a car is a long process.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制造一辆小汽车是一道很长的工序。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(2)Her novel is in the process of being turned into a television series.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她的小说正在被拍成电视剧。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(3)Most of the food we buy is processed in some 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我们买的大部分食品都用某种方法加工过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95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(4)Modern word processors usually have spelling checkers and even grammar checkers.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现代文字处理器通常带有拼写检查功能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有的还有语法检查功能。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012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50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two weeks for your application to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(process).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has just changed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(process) on his computer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那是学习过程中的正常现象。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normal part of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469" y="2035615"/>
            <a:ext cx="2402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 processed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81333" y="2628719"/>
            <a:ext cx="1866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processor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46027" y="4969400"/>
            <a:ext cx="5023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the      learning         process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3436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71980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4" name="横卷形 3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7441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语法精析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限制性定语从句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在句中起定语的作用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修饰某一名词或代词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或修饰整个句子的从句叫作定语从句。被修饰的词叫作先行词。根据定语从句与先行词的关系紧密程度不同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可将定语从句分为限制性定语从句和非限制性定语从句。一般说来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限制性定语从句在意义上是先行词不可缺少的定语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如果省略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所修饰的先行词往往不明确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这种定语从句前面一般不用逗号。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496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一、引导限制性定语从句的关系代词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1.who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在定语从句中可以充当主语或宾语。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 comes the girl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wants to see you.(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Danny is a man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should learn from.(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2.whom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可省略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(whom)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teacher often praises is Rose.(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25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3.whose</a:t>
            </a: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也可修饰物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,whose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在定语从句中做定语。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 student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family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afford him to go to school can get help from the government.(whose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在从句中做定语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lives in a room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window faces north.(whose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在从句中做定语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3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72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4.which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在定语从句中做主语或宾语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做宾语时可省略。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 is a country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a long history.(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radio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(which)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bought yesterday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既可指人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也可指物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在定语从句中做主语或宾语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做宾语时可省略。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novel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interests me.(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magazine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(that)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bought yesterday is lost.(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083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二、引导限制性定语从句的关系副词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当引导定语从句的关系词在从句中用作时间、地点、原因状语时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应使用关系副词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+which”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关系副词的作用如下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指代表示时间、地点、原因的先行词。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在从句中充当句子成分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即在从句中起副词的作用。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起连接作用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把主句和定语从句连接起来构成主从复合句。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45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55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关系副词引导的定语从句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引导定语从句的用法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当先行词是表示时间的名词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且关系词在从句中做时间状语时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可以换成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+which”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still remember the time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when(=in which)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was in college.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forgotten the exact date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when(=on which)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country became independent.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91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2.where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引导定语从句的用法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当先行词是表示具体地点的名词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airport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或抽象地点的名词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condition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且关系词在从句中做地点状语时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reached a point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change is needed.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gets into a situation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hard to decide what is right or wrong.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(2)where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可以换成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+which”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the hotel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where(=in which)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stayed.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73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引导定语从句的用法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当先行词是表示原因的名词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且关系词在从句中做原因状语时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且只能引导限制性定语从句。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which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来代替。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reason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 (=for which)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left in a hurry.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3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96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which/whom/whose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1.China is the country in which the compass was first invented.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在定语从句中充当地点状语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professor to whom I spoke is a scientist.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whom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是动介搭配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 to,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提前后只能用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whom,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介词提前不能与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034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is the very person with whose help I found my lost bike.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+whose+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名词在定语从句中做状语。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介词的选择依据习惯搭配而定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定语从句的谓语如果是以介词结尾的动词短语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则不可把介词置于关系代词之前。例如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pen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which/that/I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for.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022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词汇认知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下载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已下载的数据资料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共和国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3.pyramid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步骤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海外的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在海外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1357" y="2520007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download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90349" y="3077663"/>
            <a:ext cx="1635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republic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00454" y="3664815"/>
            <a:ext cx="4713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(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古埃及的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金字塔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棱锥体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88560" y="4249590"/>
            <a:ext cx="1478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process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07695" y="4854029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overseas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即学即练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old man has two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daughters,both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as doctors.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(2)At the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saw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quite strong.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53325" y="222911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87325" y="3393935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96206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用定语从句把下面的句子合并起来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goes to the university.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)Do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remember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place?We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used to meet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artist.I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quite familiar with her works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6)A scientist discovered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neutron.He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James Chadwick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71519"/>
            <a:ext cx="10807700" cy="492327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This is the bus that/which goes to the university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 remember the place where we all used to meet?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an artist whose works I am quite familiar with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scientist who/that discovered the neutron was James Chadwick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689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随  堂  训  练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232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996287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download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professional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entrance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overseas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70775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 you at the main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are many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 in our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is a fire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each floor of the building.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has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document from the website.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is a top volleyball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95853" y="2760680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entrance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04853" y="3335623"/>
            <a:ext cx="16690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overseas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16821" y="3920398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exit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27957" y="4495341"/>
            <a:ext cx="23038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downloaded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649314" y="5080116"/>
            <a:ext cx="2298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professional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5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关系副词或介词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关系代词填空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1.Reading is a skill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 education depends.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books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covers are shiny are prizes for us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3.Cultural shock is a feeling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experience in a foreign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expect you to become someone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very proud in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08493" y="1573600"/>
            <a:ext cx="1768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which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83725" y="2163151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86021" y="2746317"/>
            <a:ext cx="2052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which/that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39021" y="3911007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 whom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6837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autumn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sent to a farm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learn to plant potatoes.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the teacher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a lot.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55245" y="1708255"/>
            <a:ext cx="1249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88373" y="2870215"/>
            <a:ext cx="22162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 whom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2899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623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我们需要与同学和睦相处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我们可以与他们分享我们的共同之处。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need to get along well with classmates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whatever we have in common.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3781" y="3158247"/>
            <a:ext cx="6640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 </a:t>
            </a:r>
            <a:r>
              <a:rPr lang="en-US" altLang="zh-CN" dirty="0" smtClean="0">
                <a:ea typeface="宋体" panose="02010600030101010101" pitchFamily="2" charset="-122"/>
              </a:rPr>
              <a:t>   whom      we        can       share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892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7614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课间有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分钟的休息时间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这时学生们可以放松一下。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Between the lectures is a 20 minutes’ break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我不知道为什么他没有像往常一样来上学。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know the reason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 _______ 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学校商店假期不营业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它的主要顾客是学生。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school shop,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closed for the holidays.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773" y="1380483"/>
            <a:ext cx="10185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when </a:t>
            </a:r>
            <a:r>
              <a:rPr lang="en-US" altLang="zh-CN" dirty="0" smtClean="0">
                <a:ea typeface="宋体" panose="02010600030101010101" pitchFamily="2" charset="-122"/>
              </a:rPr>
              <a:t>     the       students       can          get           relaxed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898131" y="2562165"/>
            <a:ext cx="57594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why </a:t>
            </a:r>
            <a:r>
              <a:rPr lang="en-US" altLang="zh-CN" dirty="0" smtClean="0">
                <a:ea typeface="宋体" panose="02010600030101010101" pitchFamily="2" charset="-122"/>
              </a:rPr>
              <a:t>        he       didn’t      come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9045" y="3140102"/>
            <a:ext cx="57594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      school        as           usual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345444" y="4292288"/>
            <a:ext cx="78143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whose </a:t>
            </a:r>
            <a:r>
              <a:rPr lang="en-US" altLang="zh-CN" dirty="0" smtClean="0">
                <a:ea typeface="宋体" panose="02010600030101010101" pitchFamily="2" charset="-122"/>
              </a:rPr>
              <a:t>  customers    are     mainly   students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4117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1.professional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专业人员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选手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2.archaeologist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考古学家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考古学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5938" y="2511296"/>
            <a:ext cx="1979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profession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81812" y="3076407"/>
            <a:ext cx="22980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archaeology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36959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语法图解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限制性定语从句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24TQC01.eps" descr="id:21474981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49" y="1822775"/>
            <a:ext cx="10807701" cy="336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注意句中的画线部分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1.Happiness and success often come to those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good at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own strengths.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date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joined the League was July 1,2018.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house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lived is now a library.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really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reason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was late again.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5.Confucius is the philosopher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influence has been the greatest in China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6.Here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the money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 which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can buy books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need.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the way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that/in which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speaks to me.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04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70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限制性定语从句在意义上是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不可缺少的定语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是句子不可或缺的成分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没有它整个句子的意思便不完整或不明确。引导限制性定语从句的关系代词有指人的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指物的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关系副词有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1245" y="11765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先行词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29221" y="2947553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61925" y="294755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89029" y="2950245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00109" y="295024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84573" y="3525187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989661" y="3532328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484042" y="3525186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whose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26628" y="4108483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when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86133" y="4108482"/>
            <a:ext cx="12496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824050" y="4111174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why</a:t>
            </a:r>
            <a:endParaRPr lang="zh-CN" altLang="en-US" dirty="0"/>
          </a:p>
        </p:txBody>
      </p:sp>
      <p:pic>
        <p:nvPicPr>
          <p:cNvPr id="14" name="思考发现H.eps" descr="id:21475074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7688" y="464455"/>
            <a:ext cx="2016224" cy="60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词汇精讲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met a professional archaeologist at the entrance to the Great Pyramid.(page 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我们在大金字塔的入口处遇到一位专业的考古学家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364</TotalTime>
  <Words>1740</Words>
  <Application>Microsoft Office PowerPoint</Application>
  <PresentationFormat>自定义</PresentationFormat>
  <Paragraphs>232</Paragraphs>
  <Slides>37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8" baseType="lpstr">
      <vt:lpstr>NEU-BZ-S92</vt:lpstr>
      <vt:lpstr>方正书宋_GBK</vt:lpstr>
      <vt:lpstr>黑体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44</cp:revision>
  <dcterms:created xsi:type="dcterms:W3CDTF">2020-09-24T09:47:06Z</dcterms:created>
  <dcterms:modified xsi:type="dcterms:W3CDTF">2024-09-24T05:23:51Z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