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731" r:id="rId3"/>
    <p:sldId id="736" r:id="rId4"/>
    <p:sldId id="740" r:id="rId5"/>
    <p:sldId id="743" r:id="rId6"/>
    <p:sldId id="744" r:id="rId7"/>
    <p:sldId id="745" r:id="rId8"/>
    <p:sldId id="737" r:id="rId9"/>
    <p:sldId id="741" r:id="rId10"/>
    <p:sldId id="750" r:id="rId11"/>
    <p:sldId id="751" r:id="rId12"/>
    <p:sldId id="752" r:id="rId13"/>
    <p:sldId id="758" r:id="rId14"/>
    <p:sldId id="759" r:id="rId15"/>
    <p:sldId id="760" r:id="rId16"/>
    <p:sldId id="761" r:id="rId17"/>
    <p:sldId id="762" r:id="rId18"/>
    <p:sldId id="763" r:id="rId19"/>
    <p:sldId id="764" r:id="rId20"/>
    <p:sldId id="765" r:id="rId21"/>
    <p:sldId id="766" r:id="rId22"/>
    <p:sldId id="767" r:id="rId23"/>
    <p:sldId id="768" r:id="rId24"/>
    <p:sldId id="775" r:id="rId25"/>
    <p:sldId id="776" r:id="rId26"/>
    <p:sldId id="777" r:id="rId27"/>
    <p:sldId id="779" r:id="rId28"/>
    <p:sldId id="780" r:id="rId29"/>
    <p:sldId id="735" r:id="rId3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454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A7DD"/>
    <a:srgbClr val="9E5ECE"/>
    <a:srgbClr val="FF3399"/>
    <a:srgbClr val="D60093"/>
    <a:srgbClr val="934BC9"/>
    <a:srgbClr val="339966"/>
    <a:srgbClr val="E3261E"/>
    <a:srgbClr val="B53D5A"/>
    <a:srgbClr val="5F5F5F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816"/>
        <p:guide pos="454"/>
        <p:guide orient="horz" pos="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29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16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4.xml"/><Relationship Id="rId4" Type="http://schemas.openxmlformats.org/officeDocument/2006/relationships/slide" Target="slide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374271"/>
            <a:ext cx="108077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4800" dirty="0">
                <a:solidFill>
                  <a:srgbClr val="7030A0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WILDLIFE PROTECTION</a:t>
            </a: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Ⅲ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Discovering Useful Structures</a:t>
            </a:r>
            <a:endParaRPr lang="zh-CN" altLang="zh-CN" sz="4800" dirty="0">
              <a:solidFill>
                <a:srgbClr val="7030A0"/>
              </a:solidFill>
              <a:effectLst/>
              <a:latin typeface="+mn-lt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number of employees was reduced from 40 to 25.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雇员人数从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40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减少到了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(2)Costs have been reduced by 20% over the past year.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过去一年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成本支出已经减少了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20%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(3)There has been some reduction in unemployment.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失业人数有所减少。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407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due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预期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due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由于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due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预定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计划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due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应支付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给予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归于某人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due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应得到某物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72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will make a good reporter due to his excellent language skills.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他高超的语言技能会使他成为一个好记者的。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(2)She is due to complete her study and graduate this June.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她将于今年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月份完成学业并毕业。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(3)Have they been paid the money that is due to them?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他们应得的钱付给他们了吗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2081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1830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price of the shirt was reduced from $50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$35 in the sale.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(2)We can reduce the problem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two main issues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(3)There is a slight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(reduce)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costs,so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is possible that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more profits this year.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17421" y="1842439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778981" y="3014231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402717" y="3597030"/>
            <a:ext cx="18635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reduction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27632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下一辆公共汽车将在半个小时以后到达。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next bus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half an hour.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他们因为糟糕的天气来晚了。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came late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bad weather.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61885" y="2281457"/>
            <a:ext cx="43572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 </a:t>
            </a:r>
            <a:r>
              <a:rPr lang="en-US" altLang="zh-CN" dirty="0" smtClean="0">
                <a:ea typeface="宋体" panose="02010600030101010101" pitchFamily="2" charset="-122"/>
              </a:rPr>
              <a:t>      due     to      arrive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859333" y="3462598"/>
            <a:ext cx="29081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due </a:t>
            </a:r>
            <a:r>
              <a:rPr lang="en-US" altLang="zh-CN" dirty="0" smtClean="0">
                <a:ea typeface="宋体" panose="02010600030101010101" pitchFamily="2" charset="-122"/>
              </a:rPr>
              <a:t>               to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52122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1361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语法精析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现在进行时的被动语态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现在进行时的被动语态表示此刻正在进行的被动动作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强调主语是动作的承受者。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project is being discussed at the meeting.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这个项目正在会议上被讨论。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3415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5826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现在进行时的被动语态也可表示目前这一阶段正在进行的被动动作。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Many nature reserves are being set up these days.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如今有许多自然保护区正在建设中。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现在进行时的被动语态表示一种习惯的被动行为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constantly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frequently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等表示频度的副词连用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常有赞赏或讨厌等感情色彩。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same questions are always being asked.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总有人问同样的问题。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239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5949368"/>
              </p:ext>
            </p:extLst>
          </p:nvPr>
        </p:nvGraphicFramePr>
        <p:xfrm>
          <a:off x="361950" y="1628436"/>
          <a:ext cx="10807700" cy="32605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文档" r:id="rId3" imgW="3837245" imgH="1157637" progId="Word.Document.12">
                  <p:embed/>
                </p:oleObj>
              </mc:Choice>
              <mc:Fallback>
                <p:oleObj name="文档" r:id="rId3" imgW="3837245" imgH="115763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1950" y="1628436"/>
                        <a:ext cx="10807700" cy="32605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61950" y="873655"/>
            <a:ext cx="497091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二、构成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以动词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为例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953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三、注意事项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不可遗漏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现在进行时的被动语态中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,be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为第一助动词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,being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为第二助动词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缺一不可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且位置不可互换。此结构若缺少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being,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则就成为一般现在时的被动语态或系表结构。试比较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report is being written by a student.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报告正在由一名学生写着。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现在进行时的被动语态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report is written by a student.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这份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报告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是由一名学生写的。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一般现在时的被动语态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436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不可遗漏介词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 care of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 after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talk about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think of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等动词短语用于现在进行时的被动语态时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其中的介词不可省略。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Look!The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children are being taken care of by their aunt.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孩子们正由他们的姨妈照看着。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没有现在进行时的被动语态的动词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非延续性动词、表示存在意义、所属关系、静态特征的动词以及系动词不用于现在进行时的被动语态。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book belongs to him.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这本书是他的。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4966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71980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4" name="横卷形 3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74414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4.“be(am/is/are)+under/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in+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有时可改写为现在进行时的被动语态。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bridge is in use.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=The bridge is being used.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这座桥正在使用。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8250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7943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即学即练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(1)Your experiment report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(type) now and it will be finished soon.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(2)Many interesting experiments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(do) these days.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(treat)at the hospital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now,so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cannot go to the cinema at present.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76429" y="1564239"/>
            <a:ext cx="26003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 being typed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040231" y="2745863"/>
            <a:ext cx="27532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 being done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199965" y="3920839"/>
            <a:ext cx="31395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am being treated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0436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sorry,sir.Your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recorder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ready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yet.It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(repair) in the factory.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(5)They are living with their parents for the moment because their own house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(rebuild).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0893" y="1911263"/>
            <a:ext cx="5832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 being repaired/is under repair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473005" y="3066575"/>
            <a:ext cx="27981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 being rebuilt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10830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591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句型转换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(6)The teacher is grading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schoolwork now.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schoolwork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now.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(7)The police have arrested a young man and they are questioning him now.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→A young man has been arrested and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 _____ _________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(8)The water in the lake is under pollution.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→The water in the lake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895221" y="1409920"/>
            <a:ext cx="35702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 </a:t>
            </a:r>
            <a:r>
              <a:rPr lang="en-US" altLang="zh-CN" dirty="0" smtClean="0">
                <a:ea typeface="宋体" panose="02010600030101010101" pitchFamily="2" charset="-122"/>
              </a:rPr>
              <a:t>    being    graded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407389" y="3179032"/>
            <a:ext cx="36150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 </a:t>
            </a:r>
            <a:r>
              <a:rPr lang="en-US" altLang="zh-CN" dirty="0" smtClean="0">
                <a:ea typeface="宋体" panose="02010600030101010101" pitchFamily="2" charset="-122"/>
              </a:rPr>
              <a:t> being </a:t>
            </a:r>
            <a:r>
              <a:rPr lang="en-US" altLang="zh-CN" dirty="0">
                <a:ea typeface="宋体" panose="02010600030101010101" pitchFamily="2" charset="-122"/>
              </a:rPr>
              <a:t>questioned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338821" y="4915935"/>
            <a:ext cx="44919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 </a:t>
            </a:r>
            <a:r>
              <a:rPr lang="en-US" altLang="zh-CN" dirty="0" smtClean="0">
                <a:ea typeface="宋体" panose="02010600030101010101" pitchFamily="2" charset="-122"/>
              </a:rPr>
              <a:t>       being        polluted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370452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随  堂  训  练</a:t>
            </a: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1511895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1.Listen!His speech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(broadcast) on the radio.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2.His house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(paint) these days.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 lot of buildings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(set)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people will move in next year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62944" y="2116709"/>
            <a:ext cx="33463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 being </a:t>
            </a:r>
            <a:r>
              <a:rPr lang="en-US" altLang="zh-CN" dirty="0" smtClean="0">
                <a:ea typeface="宋体" panose="02010600030101010101" pitchFamily="2" charset="-122"/>
              </a:rPr>
              <a:t>broadcast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096741" y="3285290"/>
            <a:ext cx="29418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 being painted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251752" y="3878928"/>
            <a:ext cx="23893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 being set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351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4.Since the lift is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repair,let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walk upstairs.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5.This species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(die)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 should do something to prevent this happening before things become worse.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88829" y="1358047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under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960837" y="1913326"/>
            <a:ext cx="15408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 dying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68374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6591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09519"/>
            <a:ext cx="10807700" cy="6267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reduce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due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kangaroo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neighbourhood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insect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165197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native to Australia.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2.They had to put off the match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heavy rain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3.People living in the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 support the plan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fishing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still being used to catch fish.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 population of the African elephants is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by 7%.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6.Of all the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,bees use a special communication system.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1291" y="1674013"/>
            <a:ext cx="20928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Kangaroos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585805" y="2282184"/>
            <a:ext cx="12666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due to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360234" y="2847295"/>
            <a:ext cx="28504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neighbourhood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468643" y="3453081"/>
            <a:ext cx="891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nets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127469" y="4034743"/>
            <a:ext cx="15910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reduced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033940" y="4617562"/>
            <a:ext cx="13484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insects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40778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这些动物正在被捕杀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)at such a speed that they will disappear soon.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2.Most of the buildings destroyed in the earthquake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正在被重建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classroom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正在被装饰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with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balloons and flowers right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now,and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students are preparing for the New Year party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50221" y="968511"/>
            <a:ext cx="70733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These </a:t>
            </a:r>
            <a:r>
              <a:rPr lang="en-US" altLang="zh-CN" dirty="0" smtClean="0">
                <a:ea typeface="宋体" panose="02010600030101010101" pitchFamily="2" charset="-122"/>
              </a:rPr>
              <a:t>  animals    are    being      hunted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84789" y="2723821"/>
            <a:ext cx="39079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 </a:t>
            </a:r>
            <a:r>
              <a:rPr lang="en-US" altLang="zh-CN" dirty="0" smtClean="0">
                <a:ea typeface="宋体" panose="02010600030101010101" pitchFamily="2" charset="-122"/>
              </a:rPr>
              <a:t>   being      rebuilt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784141" y="3311920"/>
            <a:ext cx="47900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 </a:t>
            </a:r>
            <a:r>
              <a:rPr lang="en-US" altLang="zh-CN" dirty="0" smtClean="0">
                <a:ea typeface="宋体" panose="02010600030101010101" pitchFamily="2" charset="-122"/>
              </a:rPr>
              <a:t>        being      decorated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27373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4.Since _____ _________ ___ _______ _____________ 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你的电脑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正在维修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),you can use mine.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正在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举行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运动会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20260" y="1347695"/>
            <a:ext cx="93493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your </a:t>
            </a:r>
            <a:r>
              <a:rPr lang="en-US" altLang="zh-CN" dirty="0" smtClean="0">
                <a:ea typeface="宋体" panose="02010600030101010101" pitchFamily="2" charset="-122"/>
              </a:rPr>
              <a:t> computer    is     being    repaired/under </a:t>
            </a:r>
            <a:r>
              <a:rPr lang="en-US" altLang="zh-CN" dirty="0">
                <a:ea typeface="宋体" panose="02010600030101010101" pitchFamily="2" charset="-122"/>
              </a:rPr>
              <a:t>repair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382512" y="2500343"/>
            <a:ext cx="74334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 </a:t>
            </a:r>
            <a:r>
              <a:rPr lang="en-US" altLang="zh-CN" dirty="0" smtClean="0">
                <a:ea typeface="宋体" panose="02010600030101010101" pitchFamily="2" charset="-122"/>
              </a:rPr>
              <a:t>   </a:t>
            </a:r>
            <a:r>
              <a:rPr lang="en-US" altLang="zh-CN" dirty="0" smtClean="0">
                <a:ea typeface="宋体" panose="02010600030101010101" pitchFamily="2" charset="-122"/>
              </a:rPr>
              <a:t> the   sports    </a:t>
            </a:r>
            <a:r>
              <a:rPr lang="en-US" altLang="zh-CN" dirty="0" smtClean="0">
                <a:ea typeface="宋体" panose="02010600030101010101" pitchFamily="2" charset="-122"/>
              </a:rPr>
              <a:t>meeting    being     </a:t>
            </a:r>
            <a:r>
              <a:rPr lang="en-US" altLang="zh-CN" dirty="0" smtClean="0">
                <a:ea typeface="宋体" panose="02010600030101010101" pitchFamily="2" charset="-122"/>
              </a:rPr>
              <a:t> held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54158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词汇认知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2.kangaroo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昆虫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网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净得的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纯的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临近的地方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街区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68549" y="2521128"/>
            <a:ext cx="9605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deer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334715" y="308623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袋鼠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08509" y="3622705"/>
            <a:ext cx="3096344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insect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net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neighbourhood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74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1647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reduce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减少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降低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减少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1.due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2.right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目前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3.even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更为糟糕地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72805" y="1431176"/>
            <a:ext cx="18635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reduction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232645" y="2537550"/>
            <a:ext cx="1296144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worse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923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3239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语法图解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现在进行时的被动语态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EEG2QCRG14X.eps" descr="id:2147498617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454" y="1546939"/>
            <a:ext cx="10700693" cy="4076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5506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探究发现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阅读下列句子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注意句中的画线部分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car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is being cleaned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window of her room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is often being broken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3.Some animals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are not being protected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well enough.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this bridge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being built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now?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How many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trees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are being cut down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right now?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268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94342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现在进行时的被动语态由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be+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及物动词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形式构成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助动词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有人称和数的变化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。现在进行时与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等频率副词连用时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不表示动作正在进行。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思考发现H.eps" descr="id:21475074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57688" y="1161687"/>
            <a:ext cx="2016224" cy="6040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553762" y="1914006"/>
            <a:ext cx="11416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1490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638294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词汇精讲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is reported that living spaces for wildlife are being reduced due to the cutting of trees.(page 18)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据报道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野生动物的生存空间因为砍伐树木而正在减少。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reduce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减少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缩小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尺寸、数量、价格等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reduce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from...to...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某物从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减少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降低到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reduce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by...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把某物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减少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降低了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reduce...to...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概括为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或简化为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reduction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减少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缩小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降低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6572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全程设计</Template>
  <TotalTime>307</TotalTime>
  <Words>975</Words>
  <Application>Microsoft Office PowerPoint</Application>
  <PresentationFormat>自定义</PresentationFormat>
  <Paragraphs>179</Paragraphs>
  <Slides>29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1" baseType="lpstr">
      <vt:lpstr>NEU-BZ-S92</vt:lpstr>
      <vt:lpstr>方正书宋_GBK</vt:lpstr>
      <vt:lpstr>黑体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24</cp:revision>
  <dcterms:created xsi:type="dcterms:W3CDTF">2020-09-24T09:47:06Z</dcterms:created>
  <dcterms:modified xsi:type="dcterms:W3CDTF">2024-09-24T06:08:36Z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