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9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7" r:id="rId9"/>
    <p:sldId id="748" r:id="rId10"/>
    <p:sldId id="749" r:id="rId11"/>
    <p:sldId id="777" r:id="rId12"/>
    <p:sldId id="737" r:id="rId13"/>
    <p:sldId id="741" r:id="rId14"/>
    <p:sldId id="750" r:id="rId15"/>
    <p:sldId id="751" r:id="rId16"/>
    <p:sldId id="752" r:id="rId17"/>
    <p:sldId id="758" r:id="rId18"/>
    <p:sldId id="759" r:id="rId19"/>
    <p:sldId id="761" r:id="rId20"/>
    <p:sldId id="762" r:id="rId21"/>
    <p:sldId id="763" r:id="rId22"/>
    <p:sldId id="824" r:id="rId23"/>
    <p:sldId id="764" r:id="rId24"/>
    <p:sldId id="765" r:id="rId25"/>
    <p:sldId id="767" r:id="rId26"/>
    <p:sldId id="768" r:id="rId27"/>
    <p:sldId id="769" r:id="rId28"/>
    <p:sldId id="770" r:id="rId29"/>
    <p:sldId id="771" r:id="rId30"/>
    <p:sldId id="772" r:id="rId31"/>
    <p:sldId id="773" r:id="rId32"/>
    <p:sldId id="774" r:id="rId33"/>
    <p:sldId id="778" r:id="rId34"/>
    <p:sldId id="779" r:id="rId35"/>
    <p:sldId id="780" r:id="rId36"/>
    <p:sldId id="781" r:id="rId37"/>
    <p:sldId id="782" r:id="rId38"/>
    <p:sldId id="784" r:id="rId39"/>
    <p:sldId id="786" r:id="rId40"/>
    <p:sldId id="825" r:id="rId41"/>
    <p:sldId id="787" r:id="rId42"/>
    <p:sldId id="788" r:id="rId43"/>
    <p:sldId id="789" r:id="rId44"/>
    <p:sldId id="790" r:id="rId45"/>
    <p:sldId id="791" r:id="rId46"/>
    <p:sldId id="792" r:id="rId47"/>
    <p:sldId id="793" r:id="rId48"/>
    <p:sldId id="794" r:id="rId49"/>
    <p:sldId id="796" r:id="rId50"/>
    <p:sldId id="797" r:id="rId51"/>
    <p:sldId id="798" r:id="rId52"/>
    <p:sldId id="826" r:id="rId53"/>
    <p:sldId id="800" r:id="rId54"/>
    <p:sldId id="801" r:id="rId55"/>
    <p:sldId id="802" r:id="rId56"/>
    <p:sldId id="803" r:id="rId57"/>
    <p:sldId id="804" r:id="rId58"/>
    <p:sldId id="805" r:id="rId59"/>
    <p:sldId id="807" r:id="rId60"/>
    <p:sldId id="808" r:id="rId61"/>
    <p:sldId id="809" r:id="rId62"/>
    <p:sldId id="810" r:id="rId63"/>
    <p:sldId id="812" r:id="rId64"/>
    <p:sldId id="813" r:id="rId65"/>
    <p:sldId id="814" r:id="rId66"/>
    <p:sldId id="815" r:id="rId67"/>
    <p:sldId id="816" r:id="rId68"/>
    <p:sldId id="817" r:id="rId69"/>
    <p:sldId id="818" r:id="rId70"/>
    <p:sldId id="819" r:id="rId71"/>
    <p:sldId id="775" r:id="rId72"/>
    <p:sldId id="776" r:id="rId73"/>
    <p:sldId id="820" r:id="rId74"/>
    <p:sldId id="821" r:id="rId75"/>
    <p:sldId id="822" r:id="rId76"/>
    <p:sldId id="823" r:id="rId77"/>
    <p:sldId id="735" r:id="rId7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1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2811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WILDLIFE PROTECTION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Ⅱ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Reading and Thinking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2.Why were Tibetan antelopes removed from the endangered species list?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measures are effective.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are no threats to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population has recovered.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 protection any longer.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0677" y="14922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4628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passage mainly wants to tell us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live in harmony with nature to protect ourselves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B.Tibetan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antelopes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hunted for profits illegally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C.tourists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not allowed to get close to antelopes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better way to protect wildlife by building a nature reserve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25549" y="9161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983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know about the Tibetan antelope and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Changtang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National Nature Reserve?(page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你对藏羚羊和羌塘国家级自然保护区了解多少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830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动植物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储藏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储备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备用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保留某物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保留意见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毫不保留地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预订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89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(1)Are you for building highways in a wildlife reserve?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你赞成在野生动植物保护区修公路吗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2)Do we have to reserve tickets in advance?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我们必须提前订票吗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money was being kept in reserve for their retirement.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他们把钱存着以备退休后使用。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support the plan without reservation.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我们毫不保留地支持这个计划。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893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always reserves Sundays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visiting his grandparents.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tables beside the windows 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(reserve) for the guests.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always keep some money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reserve,just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case.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(4)I’m calling the restaurant to make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(reserve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85173" y="1433065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339597" y="2599250"/>
            <a:ext cx="1684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reserved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83445" y="377719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374709" y="4938783"/>
            <a:ext cx="21617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reservation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plain in front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just make out a herd of graceful animals.(page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放眼平原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我们隐约看到一群体形优美的动物。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out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勉强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化妆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编造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故事、谎言等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弥补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补偿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与某人言归于好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促成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充分利用某物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获得成功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could just make out a figure in the darkness.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在黑暗中我只看出了一个人的轮廓。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made up some excuse about his daughter being sick.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他编造了一些托辞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说他的女儿病倒了。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3)Nothing can make up for the loss.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没有什么可以弥补这次损失。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(4)As long as you have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dream,keep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trying and you’ll make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只要你有梦想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不断尝试就一定会成功。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(1)Her enthusiasm(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makes up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lack of experience.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could hear voice but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they were saying.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(3)Constant quarrels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happy marriage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(4)Our class is made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30 boys and 25 girls.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first trip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make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89229" y="1305232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23829" y="2468117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605469" y="3643760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29446" y="4205687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up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75373" y="539161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why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here—to observe Tibetan antelopes.(page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这就是我们来到此地的原因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观察藏羚羊。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809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看见某人正在做某事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看见某人做了某事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注意到某人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注意到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traffic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遵守交通规则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庆祝节日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观察者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目击者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2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observed a young man walking on the opposite side of the street.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她注意到有一个年轻人在街道的对面行走。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(2)Only if everyone observes traffic rules can we get away from traffic accidents.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只有我们每一个人都遵守交通规则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我们才能远离交通事故。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5248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(3)Could you tell me how you usually observe the festival in your country?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你能告诉我你们国家是如何庆祝这个节日的吗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(4)Most information was collected by direct observation of the animals’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大部分信息都是通过直接观察动物的行为收集到的。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385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1)observe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强调看到动作的全过程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强调看到正在进行的动作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observe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done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强调被动的动作。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(2)observe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变为被动语态时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前省略的不定式符号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observed to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I passed by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yard,I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observed him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(plant) flowers.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power of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(observe) is amazing.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父母教导我们要遵循当地的习俗。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 teach us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你们国家过春节吗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your country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82233" y="1280970"/>
            <a:ext cx="1641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planting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93409" y="2458285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observation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81549" y="4220281"/>
            <a:ext cx="605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observe </a:t>
            </a:r>
            <a:r>
              <a:rPr lang="en-US" altLang="zh-CN" dirty="0" smtClean="0">
                <a:ea typeface="宋体" panose="02010600030101010101" pitchFamily="2" charset="-122"/>
              </a:rPr>
              <a:t>     the     local      customs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08293" y="5372291"/>
            <a:ext cx="5860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observe </a:t>
            </a:r>
            <a:r>
              <a:rPr lang="en-US" altLang="zh-CN" dirty="0" smtClean="0">
                <a:ea typeface="宋体" panose="02010600030101010101" pitchFamily="2" charset="-122"/>
              </a:rPr>
              <a:t>   the   Spring     Festival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56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also reminded of the danger they were in.(page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我也想到了它们曾经所处的险境。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remind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使想起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remind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使某人想起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类似的人或物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remind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提醒某人去做某事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remind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提醒某人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song reminds me of my childhood.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这首歌使我回忆起了我的童年。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(2)Riding bicycles not only can save energy but also reminds us to raise awareness of environmental protection.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骑自行车不仅能够节省能源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而且能提醒我们提高环境保护意识。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(3)Take the note as a reminder in case you forget to buy some sweets for the kids while shopping.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拿上这张纸条作为提醒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以防你购物时忘记给孩子买糖。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47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childhood,we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(remind) by our grandma to pay attention to our table manners.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remind 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trip to Beijing when you say that.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乘客们请注意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本次列车禁止吸烟。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Passengers are reminded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this train.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81965" y="1501312"/>
            <a:ext cx="28035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were reminded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67445" y="267524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74902" y="5021464"/>
            <a:ext cx="32383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not </a:t>
            </a:r>
            <a:r>
              <a:rPr lang="en-US" altLang="zh-CN" dirty="0" smtClean="0">
                <a:ea typeface="宋体" panose="02010600030101010101" pitchFamily="2" charset="-122"/>
              </a:rPr>
              <a:t>    to     smoke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813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Hunters were shooting antelopes to make profits.(page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猎人们为了谋利而射杀藏羚羊。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shoot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射杀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射伤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shoot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射击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shoot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leg/head/back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射中某人的腿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背部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shoot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射倒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击落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击毙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943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fox ran away before the hunter shot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猎人没有射中那只狐狸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它跑了。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new soldier shot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target,but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missed it again.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新兵瞄准靶子射击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但又没有射中。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murderer was shot in the back while trying to escape.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凶手试图逃跑时背部中枪。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6168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动植物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储藏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平原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简单明了的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3.herd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4.fur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受尊敬的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2189" y="2376462"/>
            <a:ext cx="1456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reserve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64036" y="3526013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96741" y="4110788"/>
            <a:ext cx="1968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牧群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兽群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04653" y="4685396"/>
            <a:ext cx="30652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毛</a:t>
            </a:r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皮</a:t>
            </a:r>
            <a:r>
              <a:rPr lang="en-US" altLang="zh-CN" dirty="0">
                <a:ea typeface="宋体" panose="02010600030101010101" pitchFamily="2" charset="-122"/>
              </a:rPr>
              <a:t>);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毛皮衣服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41118" y="5289500"/>
            <a:ext cx="1318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sacred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shot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shoot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(2)Five young men were arrested yesterday because they had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(shoot)seven endangered animals.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(3)Several planes were shot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enemy fire.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9125" y="210160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02101" y="3250548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shot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43925" y="3835323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Zhaxi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other volunteers watched over the antelopes day and night to keep them safe from attacks.(page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扎西和其他志愿者日夜看护着藏羚羊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保护它们免受攻击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 over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监督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留神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观察等待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密切注意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留意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警惕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值班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密切注视着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had to stay at home and watched over my little brother while my parents were away.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爸妈不在家时我不得不待在家里照看我的小弟弟。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(2)Watch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out!There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car coming!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有汽车来了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watched for signs of activity in the house.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他注视着那所房子里的动静。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163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攻击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抨击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遭到攻击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袭击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心脏病发作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发起攻击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60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231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attacked in the newspaper.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他们的行为在报纸上受到抨击。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an animal is under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run away or fight back.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当动物遭到攻击时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它可以逃走或者反击。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suffered from a heart attack.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他心脏病发作了。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soldiers made an attack on the enemies.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士兵们向敌人发起攻击。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32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(attack) by the wild animals if they feed them in a close distance.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(2)Something must be done to prevent people from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(attack) by the flu.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那只猫在墙上伺机捕捉鸟儿。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cat was on the wall,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56981" y="1502279"/>
            <a:ext cx="2201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 attacked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4621" y="3230255"/>
            <a:ext cx="27478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being attacked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07478" y="4997775"/>
            <a:ext cx="3534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watching </a:t>
            </a:r>
            <a:r>
              <a:rPr lang="en-US" altLang="zh-CN" dirty="0" smtClean="0">
                <a:ea typeface="宋体" panose="02010600030101010101" pitchFamily="2" charset="-122"/>
              </a:rPr>
              <a:t>          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2589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政府正在密切注视着形势的发展。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government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the situation develops.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出纳员接到要求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要留意那个人。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cashiers were asked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man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这家公司因未能鼓励工作人员的创造性而受到抨击。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company has come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failing to encourage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creativity.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鲍勃死于由生活方式所引起的心脏病发作。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Bob died of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,caused by his lifestyle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04853" y="683507"/>
            <a:ext cx="6135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keeping </a:t>
            </a:r>
            <a:r>
              <a:rPr lang="en-US" altLang="zh-CN" dirty="0" smtClean="0">
                <a:ea typeface="宋体" panose="02010600030101010101" pitchFamily="2" charset="-122"/>
              </a:rPr>
              <a:t>    a      close    watch     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95452" y="2467663"/>
            <a:ext cx="3659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 </a:t>
            </a:r>
            <a:r>
              <a:rPr lang="en-US" altLang="zh-CN" dirty="0" smtClean="0">
                <a:ea typeface="宋体" panose="02010600030101010101" pitchFamily="2" charset="-122"/>
              </a:rPr>
              <a:t>      out      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28989" y="3629623"/>
            <a:ext cx="3652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 </a:t>
            </a:r>
            <a:r>
              <a:rPr lang="en-US" altLang="zh-CN" dirty="0" smtClean="0">
                <a:ea typeface="宋体" panose="02010600030101010101" pitchFamily="2" charset="-122"/>
              </a:rPr>
              <a:t>           attack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24733" y="5384283"/>
            <a:ext cx="37513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</a:t>
            </a:r>
            <a:r>
              <a:rPr lang="en-US" altLang="zh-CN" dirty="0" smtClean="0">
                <a:ea typeface="宋体" panose="02010600030101010101" pitchFamily="2" charset="-122"/>
              </a:rPr>
              <a:t>     heart       attack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0495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antelope population has recovered and in June 2015,the Tibetan antelope was removed from the endangered species list.(page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藏羚羊数量已经恢复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,2015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藏羚羊被移出濒危物种名单。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康复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寻回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中恢复过来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痊愈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复苏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中恢复过来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可收回的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可重新获得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891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(1)Many more people could recover from heart attacks if they got help faster.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如果可以更快地获得帮助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还有更多的人可能会从心脏病发作中恢复过来。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stepped back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table,tore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envelope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open,and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read,giving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stranger an opportunity to recover himself.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他回到桌边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拆开信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给了那个陌生人机会镇定下来。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254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424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射杀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射伤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攻击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抨击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脱去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货物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24533" y="1151855"/>
            <a:ext cx="1800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shoot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attack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remove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goods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creature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3)In these places patients can go to be near nature during their recovery.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在这些地方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病人在康复期间可以接近大自然。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82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4202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脱去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搬走某物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school/post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勒令某人退学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辞职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doubt/trouble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消除某人的疑虑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烦恼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removable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可移动的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易拆装的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045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statue was removed to another site.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雕塑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搬到了另一个地方。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(2)Please remove your wet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clothes,or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ill.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请脱掉你的湿衣服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否则你会生病的。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was removed from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office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她被撤职了。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shelf is removable and convenient.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这个架子是可移动的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而且方便。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198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took him a long time to recover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bad cold.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doctors had given her up but she made 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excellent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(recover).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(3)After the customer left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restaurant,the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waitress removed the dishes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table.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05253" y="1554407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6501" y="3292431"/>
            <a:ext cx="1706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recovery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69581" y="4467407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7552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man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(remove)from the post because he broke the rules and regulations of the company by design.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(5)Illegally parked vehicles will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(remove).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60837" y="1337577"/>
            <a:ext cx="2469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removed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15757" y="3086239"/>
            <a:ext cx="2217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 removed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1418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government,however,does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intend to stop the protection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,...(page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政府并没有打算停止这些保护项目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98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doing/to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打算做某事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想要某人去做某事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intended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打算的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计划的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intended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或设计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intention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143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intend to get married next month.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他们打算下个月结婚。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intended her daughter to learn to dance.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她打算让女儿学习舞蹈。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dictionary is intended for beginners.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这本字典是专为初学者设计的。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left England with the intention of travelling in China.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他离开英国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打算去中国旅行。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264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chair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(intend)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took it away.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(2)No one goes to college with 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(intend) of failing.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father intended him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(join) the army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intends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(study) English next year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book is intended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82992" y="1305983"/>
            <a:ext cx="17107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intended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893501" y="2465039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intention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83253" y="3620071"/>
            <a:ext cx="1311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join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74941" y="4190328"/>
            <a:ext cx="32031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studying/to study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65800" y="5388237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712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018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 when we learn to exist in harmony with nature can we stop being a threat to wildlife and to our planet.(page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只有学会和大自然和谐共处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我们才不会成为野生生物和地球的威胁。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246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17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1.observe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目击者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2.beauty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美好的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东西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3.profit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利益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有利润的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赢利的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4.effective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有效地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5.recover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康复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康复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59317" y="857175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observation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87125" y="1460809"/>
            <a:ext cx="1713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observer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36404" y="2625255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beautiful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99077" y="3190366"/>
            <a:ext cx="1908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profitable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52215" y="3774336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effectively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37597" y="4962752"/>
            <a:ext cx="1706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recovery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9909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存在于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靠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生存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exist(s)...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产生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开始存在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现行的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non-existent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不存在的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不真实的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3163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847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worker earned little money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month,so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had to exist on only instant noodles.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工人一个月挣的钱很少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因此不得不靠方便面度日。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exist some parents spoiling the young and giving whatever their children want.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有些父母溺爱孩子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孩子要什么就给他们什么。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645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(3)Perhaps it came into existence with the great increase in population and the development of modern industry.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也许它是随着人口的大量增加和现代工业的发展而产生的。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4)Blind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shapes with their existing senses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way similar to that of sighted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盲人用他们现有的感官识别形状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在某种程度上与有正常视力的人相似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名师点津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是不及物动词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没有被动语态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也不能用于进行时态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8266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harmony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融洽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harmony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协调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harmony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不协调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harmonious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协调的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8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(1)Human life is regarded as part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nature,so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only way for us to survive is to live in harmony with nature.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人类生活被认为是大自然不可分割的一部分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因此我们想生存下来的唯一方式就是与自然和谐共处。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modern buildings are completely out of harmony with houses around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这些现代化建筑与其周围的房屋完全不协调。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supposed to struggle to create a harmonious society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应该努力创建一个和谐的社会。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416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sense of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(exist) is the greatest happiness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(exist) laws will be replaced.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58285" y="2526277"/>
            <a:ext cx="1758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existence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63189" y="3081556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existing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2122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770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每年都有新的公司开业。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companies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 year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沙发的颜色与卧室协调一致。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sofa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bedroom.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这音乐不合他的品位。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music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taste.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51637" y="1577255"/>
            <a:ext cx="4995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come       into         existence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33360" y="2739215"/>
            <a:ext cx="4229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 harmony       with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56599" y="4490986"/>
            <a:ext cx="5516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 </a:t>
            </a:r>
            <a:r>
              <a:rPr lang="en-US" altLang="zh-CN" dirty="0" smtClean="0">
                <a:ea typeface="宋体" panose="02010600030101010101" pitchFamily="2" charset="-122"/>
              </a:rPr>
              <a:t>       of      harmony     with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1751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Human activities are threatening animals and plants.(page 17)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人类活动正危及动植物的生存。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threaten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用某事威胁某人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恐吓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对某人或某事的威胁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threatening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威胁的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恐吓的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514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(1)Traffic problems may threaten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交通问题可能危及人的生命。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(2)David threatened to report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the police if the damages were not paid.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戴维威胁他的邻居说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如果他们不赔偿损失他就报警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(3)Pollution is a threat to the continued existence of this species.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污染对这一物种的继续生存造成了威胁。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(4)When we meet with a threatening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keep calm first.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当遇到威胁行为时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我们必须先保持冷静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771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(threaten) with dismissal if he continued to turn up late for 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(threaten) words made me in a bad mood.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93317" y="2081940"/>
            <a:ext cx="28334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threatened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07505" y="3233263"/>
            <a:ext cx="22050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threatening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489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6.intend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7.threat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8.exist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9.harmony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融洽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协调的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2525" y="1348215"/>
            <a:ext cx="175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intention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98661" y="1942822"/>
            <a:ext cx="1658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threaten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25565" y="2512348"/>
            <a:ext cx="1758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existence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60853" y="3106955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existent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95477" y="4273465"/>
            <a:ext cx="2281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harmonious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why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here—to observe Tibetan antelopes.(page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这就是我们来到此地的原因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观察藏羚羊。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435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94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why...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的原因。此处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引导表语从句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That/This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is/was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这就是为什么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从句表示结果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That/This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is/was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这是因为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(because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从句表示原因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why...is/was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的原因是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该结构中的表语从句常用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而不用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43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why none of the children thought it unusual that David had decided to join the cross-country team.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那就是为什么没有一个孩子认为戴维决定加入越野队是不寻常的。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has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heart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disease.That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because he has been smoking too much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有心脏病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那是因为他吸了太多的烟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reason why Tom came late for the meeting was that he was ill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姆开会迟到的原因是他生病了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403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have a good command of English and am easy to get along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with.That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to apply for the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space,the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earth looks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blue.This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 seventy-one percent of its surface is covered by water.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reason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has had such a success is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never gives 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8197" y="1996287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94789" y="3171263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because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0837" y="4320639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32429" y="4915462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966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government,however,does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intend to stop the protection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programmes,since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threats to the Tibetan antelope have not yet disappeared.(page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政府并没有打算停止这些保护项目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因为对藏羚羊的威胁依然存在。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在此处引导的是原因状语从句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原因多是双方已知的、明显的。除此之外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,since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还可引导时间状语从句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常与现在完成时或过去完成时连用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还可以充当介词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837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(1)Since we are all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here,let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a decision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既然大家都来了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现在让我们做决定吧。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have heard a lot of good things about you since I came back.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自从我回来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我已经听说了许多关于你的好事情。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have been a panda lover since my childhood.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从小我就是熊猫爱好者。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527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(have) nothing since lunchtime.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a year since she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(graduate).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你会发现加入我们很容易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因为我想和你交朋友。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find it easy to join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us_____ __ _____ ____ 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8085" y="1521727"/>
            <a:ext cx="1768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have had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65496" y="2082491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graduated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38895" y="3877223"/>
            <a:ext cx="4915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since   I   want    to     make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2269" y="4461998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friends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7878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 when we learn to exist in harmony with nature can we stop being a threat to wildlife and to our planet.(page 16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学会和大自然和谐共处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我们才不会成为野生生物和地球的威胁。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091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88749" y="451439"/>
            <a:ext cx="11669770" cy="4493992"/>
            <a:chOff x="-88749" y="749303"/>
            <a:chExt cx="11669770" cy="449399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49303"/>
              <a:ext cx="10807700" cy="23995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句法分析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当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only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位于句首时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如果后面跟有副词、介词短语或从句等状语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则用部分倒装结构。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only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引导的倒装句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8565160"/>
                </p:ext>
              </p:extLst>
            </p:nvPr>
          </p:nvGraphicFramePr>
          <p:xfrm>
            <a:off x="-88749" y="3239613"/>
            <a:ext cx="11669770" cy="20036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文档" r:id="rId3" imgW="3826154" imgH="656945" progId="Word.Document.12">
                    <p:embed/>
                  </p:oleObj>
                </mc:Choice>
                <mc:Fallback>
                  <p:oleObj name="文档" r:id="rId3" imgW="3826154" imgH="656945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88749" y="3239613"/>
                          <a:ext cx="11669770" cy="20036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12252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(1)Only then did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he was wrong.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直到那时他才意识到他错了。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(2)Only by working hard can we succeed.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只有通过努力工作我们才能成功。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(3)Only when he said sorry for being impolite would I speak to him again.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只有当他为自己的无礼道歉时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我才愿意再和他谈谈。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020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2.remind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使某人想起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类似的人或物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3.drop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下降了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4.save...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中救出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避免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5.watch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监督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6.day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日日夜夜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夜以继日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attack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受到攻击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被攻击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8.a threat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的威胁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9.in harmony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协调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50173" y="619424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26403" y="116168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30509" y="1685407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93385" y="2230854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75716" y="2777738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over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255898" y="3309047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244184" y="384564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168749" y="438014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02546" y="4915935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119500" y="5439655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61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他只有靠大声喊才能使河对岸的人们听到他的声音。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 by shouting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able to make people on the other side of the river hear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直到他回来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我们才知道了秘密。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he came back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secret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8206" y="2346495"/>
            <a:ext cx="27735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is/was </a:t>
            </a:r>
            <a:r>
              <a:rPr lang="en-US" altLang="zh-CN" dirty="0" smtClean="0">
                <a:ea typeface="宋体" panose="02010600030101010101" pitchFamily="2" charset="-122"/>
              </a:rPr>
              <a:t>          he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95132" y="4107367"/>
            <a:ext cx="36263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did </a:t>
            </a:r>
            <a:r>
              <a:rPr lang="en-US" altLang="zh-CN" dirty="0" smtClean="0">
                <a:ea typeface="宋体" panose="02010600030101010101" pitchFamily="2" charset="-122"/>
              </a:rPr>
              <a:t>       we      know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0285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30570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made a quick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(recover) from his illness and was soon back at work.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 man dressed in black was observed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(enter) the house and later the owner found all the valuable things stolen.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saying that if you want something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done,ask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busy person to do it.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41873" y="1924279"/>
            <a:ext cx="1706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recovery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551405" y="3104919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enter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592685" y="4834095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8127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 lot of business is still based on trust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exist) relationships.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5.When Dennis Williams received a text that clearly wasn’t intended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something special.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loss of glaciers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there puts an enormous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agriculture.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7.What will you do if you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attack during the game?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mouse is a most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(effect) device used by people to communicate with a computer.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17205" y="91318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existing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84541" y="1871935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368549" y="3053814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152893" y="3618493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721109" y="4812378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effective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993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46346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remind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 over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 and night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harmony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without reservation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intended for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36710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1.These books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adults.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city was covered with white after it snowed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3.His parents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 day and night while he was ill.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2885" y="2409792"/>
            <a:ext cx="30033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intended </a:t>
            </a:r>
            <a:r>
              <a:rPr lang="en-US" altLang="zh-CN" dirty="0" smtClean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8448" y="3551951"/>
            <a:ext cx="25987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day and night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357236" y="4166222"/>
            <a:ext cx="2521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watched over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4031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61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words on the blackboard are so small that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they are.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5.Seeing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film,I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childhood.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6.In this wonderful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world,people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7.You can tell us your feeling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4869" y="1535372"/>
            <a:ext cx="1813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make out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67445" y="2129979"/>
            <a:ext cx="2307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reminded 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292869" y="2714754"/>
            <a:ext cx="3100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harmony with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45013" y="3878956"/>
            <a:ext cx="3607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without reservation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6374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here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Xizang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observe Tibetan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antelopes.They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live on the plains of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Xizang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air is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thin.Watching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 move slowly across the green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grass,I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2.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(strike) by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beauty.But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1980s and 1990s were bad times for the Tibetan antelopes when they were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(illegal) hunted for their valuable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fur.Their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habitats were becoming much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(small) because new roads and railways were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built.As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population of the Tibetan antelopes 6.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(drop) by more than 50 percent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14994" y="1315064"/>
            <a:ext cx="1249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016133" y="1872721"/>
            <a:ext cx="1951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 struck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426609" y="2469335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86637" y="3034446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illegally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121309" y="4208871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smaller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08509" y="5347983"/>
            <a:ext cx="1658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dropped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28405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237528"/>
            <a:ext cx="10807700" cy="53591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order to save this species from 7.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(extinct),the Chinese government took 8.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(effect) measures to place it under national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protection.Luckily,the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antelope population has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recovered.However,the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government does not intend 9.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(stop) the protection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since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threats to the Tibetan antelope have not yet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disappeared.Only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we learn to exist in harmony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nature can we stop being a threat to wildlife and to our planet.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625133" y="279234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extinction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77693" y="864009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effective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77293" y="2605055"/>
            <a:ext cx="2975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stopping/to stop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348885" y="4382383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03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215751"/>
            <a:ext cx="10943703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阅读自测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 change our way of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Paras.2-3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 to observe Tibetan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    antelopes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Para.4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danger Tibetan antelopes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Paras.5-6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government took effective measures.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Para.7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E.Tibetan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antelopes had a hard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584573" y="2303983"/>
            <a:ext cx="2088232" cy="6171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872605" y="3066575"/>
            <a:ext cx="1800200" cy="1008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584573" y="4181171"/>
            <a:ext cx="2088232" cy="1008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111477" y="4685227"/>
            <a:ext cx="151216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584573" y="2510175"/>
            <a:ext cx="2160240" cy="26791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85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1.Why did we have to stop several times on the short hike from camp?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observe Tibetan antelopes.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admire the beautiful scenery of the snow-covered mountains.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rest for the air is too thin to breathe.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protect antelopes.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2685" y="16527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314</TotalTime>
  <Words>3341</Words>
  <Application>Microsoft Office PowerPoint</Application>
  <PresentationFormat>自定义</PresentationFormat>
  <Paragraphs>560</Paragraphs>
  <Slides>77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77</vt:i4>
      </vt:variant>
    </vt:vector>
  </HeadingPairs>
  <TitlesOfParts>
    <vt:vector size="89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56</cp:revision>
  <dcterms:created xsi:type="dcterms:W3CDTF">2020-09-24T09:47:06Z</dcterms:created>
  <dcterms:modified xsi:type="dcterms:W3CDTF">2024-09-24T06:04:46Z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