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1"/>
  </p:notesMasterIdLst>
  <p:sldIdLst>
    <p:sldId id="256" r:id="rId2"/>
    <p:sldId id="731" r:id="rId3"/>
    <p:sldId id="736" r:id="rId4"/>
    <p:sldId id="740" r:id="rId5"/>
    <p:sldId id="743" r:id="rId6"/>
    <p:sldId id="744" r:id="rId7"/>
    <p:sldId id="745" r:id="rId8"/>
    <p:sldId id="737" r:id="rId9"/>
    <p:sldId id="741" r:id="rId10"/>
    <p:sldId id="750" r:id="rId11"/>
    <p:sldId id="751" r:id="rId12"/>
    <p:sldId id="752" r:id="rId13"/>
    <p:sldId id="758" r:id="rId14"/>
    <p:sldId id="759" r:id="rId15"/>
    <p:sldId id="760" r:id="rId16"/>
    <p:sldId id="761" r:id="rId17"/>
    <p:sldId id="763" r:id="rId18"/>
    <p:sldId id="764" r:id="rId19"/>
    <p:sldId id="765" r:id="rId20"/>
    <p:sldId id="766" r:id="rId21"/>
    <p:sldId id="768" r:id="rId22"/>
    <p:sldId id="769" r:id="rId23"/>
    <p:sldId id="770" r:id="rId24"/>
    <p:sldId id="771" r:id="rId25"/>
    <p:sldId id="772" r:id="rId26"/>
    <p:sldId id="773" r:id="rId27"/>
    <p:sldId id="774" r:id="rId28"/>
    <p:sldId id="779" r:id="rId29"/>
    <p:sldId id="780" r:id="rId30"/>
    <p:sldId id="781" r:id="rId31"/>
    <p:sldId id="782" r:id="rId32"/>
    <p:sldId id="783" r:id="rId33"/>
    <p:sldId id="784" r:id="rId34"/>
    <p:sldId id="785" r:id="rId35"/>
    <p:sldId id="786" r:id="rId36"/>
    <p:sldId id="787" r:id="rId37"/>
    <p:sldId id="788" r:id="rId38"/>
    <p:sldId id="789" r:id="rId39"/>
    <p:sldId id="790" r:id="rId40"/>
    <p:sldId id="791" r:id="rId41"/>
    <p:sldId id="792" r:id="rId42"/>
    <p:sldId id="793" r:id="rId43"/>
    <p:sldId id="795" r:id="rId44"/>
    <p:sldId id="796" r:id="rId45"/>
    <p:sldId id="797" r:id="rId46"/>
    <p:sldId id="799" r:id="rId47"/>
    <p:sldId id="800" r:id="rId48"/>
    <p:sldId id="801" r:id="rId49"/>
    <p:sldId id="775" r:id="rId50"/>
    <p:sldId id="776" r:id="rId51"/>
    <p:sldId id="803" r:id="rId52"/>
    <p:sldId id="804" r:id="rId53"/>
    <p:sldId id="805" r:id="rId54"/>
    <p:sldId id="806" r:id="rId55"/>
    <p:sldId id="777" r:id="rId56"/>
    <p:sldId id="778" r:id="rId57"/>
    <p:sldId id="807" r:id="rId58"/>
    <p:sldId id="808" r:id="rId59"/>
    <p:sldId id="809" r:id="rId60"/>
    <p:sldId id="810" r:id="rId61"/>
    <p:sldId id="811" r:id="rId62"/>
    <p:sldId id="812" r:id="rId63"/>
    <p:sldId id="813" r:id="rId64"/>
    <p:sldId id="814" r:id="rId65"/>
    <p:sldId id="816" r:id="rId66"/>
    <p:sldId id="817" r:id="rId67"/>
    <p:sldId id="818" r:id="rId68"/>
    <p:sldId id="819" r:id="rId69"/>
    <p:sldId id="735" r:id="rId70"/>
  </p:sldIdLst>
  <p:sldSz cx="11522075" cy="6480175"/>
  <p:notesSz cx="6858000" cy="9144000"/>
  <p:defaultTextStyle>
    <a:defPPr>
      <a:defRPr lang="zh-CN"/>
    </a:defPPr>
    <a:lvl1pPr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1pPr>
    <a:lvl2pPr marL="4572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2pPr>
    <a:lvl3pPr marL="9144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3pPr>
    <a:lvl4pPr marL="13716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4pPr>
    <a:lvl5pPr marL="18288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5pPr>
    <a:lvl6pPr marL="22860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6pPr>
    <a:lvl7pPr marL="27432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7pPr>
    <a:lvl8pPr marL="32004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8pPr>
    <a:lvl9pPr marL="36576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9pPr>
  </p:defaultTextStyle>
  <p:extLst>
    <p:ext uri="{EFAFB233-063F-42B5-8137-9DF3F51BA10A}">
      <p15:sldGuideLst xmlns:p15="http://schemas.microsoft.com/office/powerpoint/2012/main">
        <p15:guide id="1" orient="horz" pos="816" userDrawn="1">
          <p15:clr>
            <a:srgbClr val="A4A3A4"/>
          </p15:clr>
        </p15:guide>
        <p15:guide id="2" pos="454" userDrawn="1">
          <p15:clr>
            <a:srgbClr val="A4A3A4"/>
          </p15:clr>
        </p15:guide>
        <p15:guide id="3" orient="horz" pos="4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6A7DD"/>
    <a:srgbClr val="9E5ECE"/>
    <a:srgbClr val="FF3399"/>
    <a:srgbClr val="D60093"/>
    <a:srgbClr val="934BC9"/>
    <a:srgbClr val="339966"/>
    <a:srgbClr val="E3261E"/>
    <a:srgbClr val="B53D5A"/>
    <a:srgbClr val="5F5F5F"/>
    <a:srgbClr val="9933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591" autoAdjust="0"/>
  </p:normalViewPr>
  <p:slideViewPr>
    <p:cSldViewPr>
      <p:cViewPr varScale="1">
        <p:scale>
          <a:sx n="97" d="100"/>
          <a:sy n="97" d="100"/>
        </p:scale>
        <p:origin x="498" y="90"/>
      </p:cViewPr>
      <p:guideLst>
        <p:guide orient="horz" pos="816"/>
        <p:guide pos="454"/>
        <p:guide orient="horz" pos="45"/>
      </p:guideLst>
    </p:cSldViewPr>
  </p:slideViewPr>
  <p:outlineViewPr>
    <p:cViewPr>
      <p:scale>
        <a:sx n="33" d="100"/>
        <a:sy n="33" d="100"/>
      </p:scale>
      <p:origin x="0" y="0"/>
    </p:cViewPr>
  </p:outlineViewPr>
  <p:notesTextViewPr>
    <p:cViewPr>
      <p:scale>
        <a:sx n="3" d="2"/>
        <a:sy n="3" d="2"/>
      </p:scale>
      <p:origin x="0" y="0"/>
    </p:cViewPr>
  </p:notesTextViewPr>
  <p:sorterViewPr>
    <p:cViewPr>
      <p:scale>
        <a:sx n="130" d="100"/>
        <a:sy n="13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5124" name="幻灯片图像占位符 3"/>
          <p:cNvSpPr>
            <a:spLocks noGrp="1" noRot="1" noChangeAspect="1" noChangeArrowheads="1"/>
          </p:cNvSpPr>
          <p:nvPr>
            <p:ph type="sldImg" idx="4294967295"/>
          </p:nvPr>
        </p:nvSpPr>
        <p:spPr bwMode="auto">
          <a:xfrm>
            <a:off x="381000" y="685800"/>
            <a:ext cx="6096000" cy="3429000"/>
          </a:xfrm>
          <a:prstGeom prst="rect">
            <a:avLst/>
          </a:prstGeom>
          <a:noFill/>
          <a:ln w="12700">
            <a:solidFill>
              <a:srgbClr val="000000"/>
            </a:solidFill>
            <a:miter lim="800000"/>
          </a:ln>
          <a:extLst>
            <a:ext uri="{909E8E84-426E-40DD-AFC4-6F175D3DCCD1}">
              <a14:hiddenFill xmlns:a14="http://schemas.microsoft.com/office/drawing/2010/main">
                <a:solidFill>
                  <a:srgbClr val="FFFFFF"/>
                </a:solidFill>
              </a14:hiddenFill>
            </a:ext>
          </a:extLst>
        </p:spPr>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b="0" noProof="1" dirty="0">
                <a:ea typeface="黑体" panose="02010609060101010101" pitchFamily="49" charset="-122"/>
              </a:defRPr>
            </a:lvl1pPr>
          </a:lstStyle>
          <a:p>
            <a:fld id="{A64CA497-71E0-4184-919F-D45F39379D11}" type="slidenum">
              <a:rPr lang="zh-CN" altLang="en-US"/>
              <a:pPr/>
              <a:t>‹#›</a:t>
            </a:fld>
            <a:endParaRPr lang="zh-CN" altLang="en-US">
              <a:ea typeface="黑体" panose="02010609060101010101" pitchFamily="49" charset="-122"/>
            </a:endParaRPr>
          </a:p>
        </p:txBody>
      </p:sp>
    </p:spTree>
    <p:extLst>
      <p:ext uri="{BB962C8B-B14F-4D97-AF65-F5344CB8AC3E}">
        <p14:creationId xmlns:p14="http://schemas.microsoft.com/office/powerpoint/2010/main" val="1747822530"/>
      </p:ext>
    </p:extLst>
  </p:cSld>
  <p:clrMap bg1="lt1" tx1="dk1" bg2="lt2" tx2="dk2" accent1="accent1" accent2="accent2" accent3="accent3" accent4="accent4" accent5="accent5" accent6="accent6" hlink="hlink" folHlink="folHlink"/>
  <p:notesStyle>
    <a:lvl1pPr algn="l" rtl="0" fontAlgn="base">
      <a:spcBef>
        <a:spcPct val="0"/>
      </a:spcBef>
      <a:spcAft>
        <a:spcPct val="0"/>
      </a:spcAft>
      <a:defRPr sz="1200" kern="1200">
        <a:solidFill>
          <a:schemeClr val="tx1"/>
        </a:solidFill>
        <a:latin typeface="+mn-lt"/>
        <a:ea typeface="+mn-ea"/>
        <a:cs typeface="+mn-cs"/>
      </a:defRPr>
    </a:lvl1pPr>
    <a:lvl2pPr marL="457200" algn="l" rtl="0" fontAlgn="base">
      <a:spcBef>
        <a:spcPct val="0"/>
      </a:spcBef>
      <a:spcAft>
        <a:spcPct val="0"/>
      </a:spcAft>
      <a:defRPr sz="1200" kern="1200">
        <a:solidFill>
          <a:schemeClr val="tx1"/>
        </a:solidFill>
        <a:latin typeface="+mn-lt"/>
        <a:ea typeface="+mn-ea"/>
        <a:cs typeface="+mn-cs"/>
      </a:defRPr>
    </a:lvl2pPr>
    <a:lvl3pPr marL="914400" algn="l" rtl="0" fontAlgn="base">
      <a:spcBef>
        <a:spcPct val="0"/>
      </a:spcBef>
      <a:spcAft>
        <a:spcPct val="0"/>
      </a:spcAft>
      <a:defRPr sz="1200" kern="1200">
        <a:solidFill>
          <a:schemeClr val="tx1"/>
        </a:solidFill>
        <a:latin typeface="+mn-lt"/>
        <a:ea typeface="+mn-ea"/>
        <a:cs typeface="+mn-cs"/>
      </a:defRPr>
    </a:lvl3pPr>
    <a:lvl4pPr marL="1371600" algn="l" rtl="0" fontAlgn="base">
      <a:spcBef>
        <a:spcPct val="0"/>
      </a:spcBef>
      <a:spcAft>
        <a:spcPct val="0"/>
      </a:spcAft>
      <a:defRPr sz="1200" kern="1200">
        <a:solidFill>
          <a:schemeClr val="tx1"/>
        </a:solidFill>
        <a:latin typeface="+mn-lt"/>
        <a:ea typeface="+mn-ea"/>
        <a:cs typeface="+mn-cs"/>
      </a:defRPr>
    </a:lvl4pPr>
    <a:lvl5pPr marL="1828800" algn="l" rtl="0" fontAlgn="base">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pPr/>
              <a:t>69</a:t>
            </a:fld>
            <a:endParaRPr lang="zh-CN" altLang="en-US">
              <a:ea typeface="黑体" panose="02010609060101010101" pitchFamily="49" charset="-122"/>
            </a:endParaRPr>
          </a:p>
        </p:txBody>
      </p:sp>
    </p:spTree>
    <p:extLst>
      <p:ext uri="{BB962C8B-B14F-4D97-AF65-F5344CB8AC3E}">
        <p14:creationId xmlns:p14="http://schemas.microsoft.com/office/powerpoint/2010/main" val="85814764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solidFill>
          <a:schemeClr val="bg1"/>
        </a:soli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2054401"/>
            <a:ext cx="11522075" cy="4426046"/>
          </a:xfrm>
          <a:prstGeom prst="rect">
            <a:avLst/>
          </a:prstGeom>
        </p:spPr>
      </p:pic>
      <p:pic>
        <p:nvPicPr>
          <p:cNvPr id="9" name="图片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866326" y="254245"/>
            <a:ext cx="7927159" cy="1833714"/>
          </a:xfrm>
          <a:prstGeom prst="rect">
            <a:avLst/>
          </a:prstGeom>
        </p:spPr>
      </p:pic>
    </p:spTree>
    <p:extLst>
      <p:ext uri="{BB962C8B-B14F-4D97-AF65-F5344CB8AC3E}">
        <p14:creationId xmlns:p14="http://schemas.microsoft.com/office/powerpoint/2010/main" val="3161196167"/>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标题幻灯片">
    <p:bg>
      <p:bgPr>
        <a:pattFill prst="divot">
          <a:fgClr>
            <a:srgbClr val="C6A7DD"/>
          </a:fgClr>
          <a:bgClr>
            <a:schemeClr val="bg1"/>
          </a:bgClr>
        </a:pattFill>
        <a:effectLst/>
      </p:bgPr>
    </p:bg>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10800000">
            <a:off x="3748" y="-10001"/>
            <a:ext cx="1394768" cy="2762713"/>
          </a:xfrm>
          <a:prstGeom prst="rect">
            <a:avLst/>
          </a:prstGeom>
        </p:spPr>
      </p:pic>
      <p:pic>
        <p:nvPicPr>
          <p:cNvPr id="5" name="图片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123557" y="3706848"/>
            <a:ext cx="1394768" cy="2762713"/>
          </a:xfrm>
          <a:prstGeom prst="rect">
            <a:avLst/>
          </a:prstGeom>
        </p:spPr>
      </p:pic>
    </p:spTree>
    <p:extLst>
      <p:ext uri="{BB962C8B-B14F-4D97-AF65-F5344CB8AC3E}">
        <p14:creationId xmlns:p14="http://schemas.microsoft.com/office/powerpoint/2010/main" val="3392716598"/>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10800000">
            <a:off x="3748" y="-10001"/>
            <a:ext cx="1394768" cy="2762713"/>
          </a:xfrm>
          <a:prstGeom prst="rect">
            <a:avLst/>
          </a:prstGeom>
        </p:spPr>
      </p:pic>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123557" y="3478712"/>
            <a:ext cx="1394768" cy="2762713"/>
          </a:xfrm>
          <a:prstGeom prst="rect">
            <a:avLst/>
          </a:prstGeom>
        </p:spPr>
      </p:pic>
    </p:spTree>
    <p:extLst>
      <p:ext uri="{BB962C8B-B14F-4D97-AF65-F5344CB8AC3E}">
        <p14:creationId xmlns:p14="http://schemas.microsoft.com/office/powerpoint/2010/main" val="375246955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84103702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28942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61000">
              <a:srgbClr val="B283D6"/>
            </a:gs>
            <a:gs pos="100000">
              <a:srgbClr val="9E5ECE"/>
            </a:gs>
            <a:gs pos="0">
              <a:srgbClr val="9E5ECE"/>
            </a:gs>
            <a:gs pos="40000">
              <a:srgbClr val="C6A7DD"/>
            </a:gs>
          </a:gsLst>
          <a:lin ang="5400000" scaled="1"/>
        </a:gradFill>
        <a:effectLst/>
      </p:bgPr>
    </p:bg>
    <p:spTree>
      <p:nvGrpSpPr>
        <p:cNvPr id="1" name=""/>
        <p:cNvGrpSpPr/>
        <p:nvPr/>
      </p:nvGrpSpPr>
      <p:grpSpPr>
        <a:xfrm>
          <a:off x="0" y="0"/>
          <a:ext cx="0" cy="0"/>
          <a:chOff x="0" y="0"/>
          <a:chExt cx="0" cy="0"/>
        </a:xfrm>
      </p:grpSpPr>
      <p:sp>
        <p:nvSpPr>
          <p:cNvPr id="2" name="矩形 1"/>
          <p:cNvSpPr/>
          <p:nvPr userDrawn="1"/>
        </p:nvSpPr>
        <p:spPr>
          <a:xfrm>
            <a:off x="2781170" y="1129203"/>
            <a:ext cx="6364243" cy="3046988"/>
          </a:xfrm>
          <a:prstGeom prst="rect">
            <a:avLst/>
          </a:prstGeom>
          <a:noFill/>
        </p:spPr>
        <p:txBody>
          <a:bodyPr wrap="none" lIns="91440" tIns="45720" rIns="91440" bIns="45720">
            <a:spAutoFit/>
          </a:bodyPr>
          <a:lstStyle/>
          <a:p>
            <a:r>
              <a:rPr lang="zh-CN" altLang="en-US" sz="96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以梦为马，</a:t>
            </a:r>
            <a:endParaRPr lang="en-US" altLang="zh-CN" sz="96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r>
              <a:rPr lang="zh-CN" altLang="en-US" sz="96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不负韶华！</a:t>
            </a:r>
            <a:endParaRPr lang="en-US" altLang="zh-CN" sz="96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342607902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 Target="../slides/slide2.xml"/><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audio" Target="../media/audio1.wav"/></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 xmlns:a16="http://schemas.microsoft.com/office/drawing/2014/main" id="{F4BE031C-B885-491B-AFE9-3136DB3D16BC}"/>
              </a:ext>
            </a:extLst>
          </p:cNvPr>
          <p:cNvSpPr/>
          <p:nvPr userDrawn="1"/>
        </p:nvSpPr>
        <p:spPr>
          <a:xfrm>
            <a:off x="0" y="6240412"/>
            <a:ext cx="11522075" cy="239763"/>
          </a:xfrm>
          <a:prstGeom prst="rect">
            <a:avLst/>
          </a:prstGeom>
          <a:solidFill>
            <a:srgbClr val="7030A0"/>
          </a:solidFill>
          <a:ln>
            <a:solidFill>
              <a:srgbClr val="7030A0"/>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zh-CN" altLang="en-US" sz="3024" b="0" cap="none" spc="0" dirty="0">
              <a:ln w="0"/>
              <a:solidFill>
                <a:schemeClr val="accent1"/>
              </a:solidFill>
              <a:effectLst>
                <a:outerShdw blurRad="38100" dist="25400" dir="5400000" algn="ctr" rotWithShape="0">
                  <a:srgbClr val="6E747A">
                    <a:alpha val="43000"/>
                  </a:srgbClr>
                </a:outerShdw>
              </a:effectLst>
            </a:endParaRPr>
          </a:p>
        </p:txBody>
      </p:sp>
      <p:sp>
        <p:nvSpPr>
          <p:cNvPr id="14" name="云形 13">
            <a:hlinkClick r:id="rId8" action="ppaction://hlinksldjump">
              <a:snd r:embed="rId9" name="camera.wav"/>
            </a:hlinkClick>
          </p:cNvPr>
          <p:cNvSpPr/>
          <p:nvPr userDrawn="1"/>
        </p:nvSpPr>
        <p:spPr>
          <a:xfrm>
            <a:off x="10657979" y="0"/>
            <a:ext cx="864096" cy="624061"/>
          </a:xfrm>
          <a:prstGeom prst="cloud">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t>导航</a:t>
            </a:r>
            <a:endParaRPr lang="zh-CN" altLang="en-US" sz="1400" dirty="0"/>
          </a:p>
        </p:txBody>
      </p:sp>
    </p:spTree>
    <p:extLst>
      <p:ext uri="{BB962C8B-B14F-4D97-AF65-F5344CB8AC3E}">
        <p14:creationId xmlns:p14="http://schemas.microsoft.com/office/powerpoint/2010/main" val="1345586147"/>
      </p:ext>
    </p:extLst>
  </p:cSld>
  <p:clrMap bg1="lt1" tx1="dk1" bg2="lt2" tx2="dk2" accent1="accent1" accent2="accent2" accent3="accent3" accent4="accent4" accent5="accent5" accent6="accent6" hlink="hlink" folHlink="folHlink"/>
  <p:sldLayoutIdLst>
    <p:sldLayoutId id="2147483661" r:id="rId1"/>
    <p:sldLayoutId id="2147483695" r:id="rId2"/>
    <p:sldLayoutId id="2147483690" r:id="rId3"/>
    <p:sldLayoutId id="2147483691" r:id="rId4"/>
    <p:sldLayoutId id="2147483692" r:id="rId5"/>
    <p:sldLayoutId id="2147483694" r:id="rId6"/>
  </p:sldLayoutIdLst>
  <p:timing>
    <p:tnLst>
      <p:par>
        <p:cTn id="1" dur="indefinite" restart="never" nodeType="tmRoot"/>
      </p:par>
    </p:tnLst>
  </p:timing>
  <p:txStyles>
    <p:titleStyle>
      <a:lvl1pPr algn="ctr" rtl="0" eaLnBrk="1" fontAlgn="base" hangingPunct="1">
        <a:spcBef>
          <a:spcPct val="0"/>
        </a:spcBef>
        <a:spcAft>
          <a:spcPct val="0"/>
        </a:spcAft>
        <a:defRPr sz="4158" kern="1200">
          <a:solidFill>
            <a:schemeClr val="tx1"/>
          </a:solidFill>
          <a:latin typeface="+mj-lt"/>
          <a:ea typeface="+mj-ea"/>
          <a:cs typeface="+mj-cs"/>
        </a:defRPr>
      </a:lvl1pPr>
      <a:lvl2pPr algn="ctr" rtl="0" eaLnBrk="1" fontAlgn="base" hangingPunct="1">
        <a:spcBef>
          <a:spcPct val="0"/>
        </a:spcBef>
        <a:spcAft>
          <a:spcPct val="0"/>
        </a:spcAft>
        <a:defRPr sz="4158">
          <a:solidFill>
            <a:schemeClr val="tx1"/>
          </a:solidFill>
          <a:latin typeface="Arial" charset="0"/>
          <a:ea typeface="黑体" pitchFamily="2" charset="-122"/>
        </a:defRPr>
      </a:lvl2pPr>
      <a:lvl3pPr algn="ctr" rtl="0" eaLnBrk="1" fontAlgn="base" hangingPunct="1">
        <a:spcBef>
          <a:spcPct val="0"/>
        </a:spcBef>
        <a:spcAft>
          <a:spcPct val="0"/>
        </a:spcAft>
        <a:defRPr sz="4158">
          <a:solidFill>
            <a:schemeClr val="tx1"/>
          </a:solidFill>
          <a:latin typeface="Arial" charset="0"/>
          <a:ea typeface="黑体" pitchFamily="2" charset="-122"/>
        </a:defRPr>
      </a:lvl3pPr>
      <a:lvl4pPr algn="ctr" rtl="0" eaLnBrk="1" fontAlgn="base" hangingPunct="1">
        <a:spcBef>
          <a:spcPct val="0"/>
        </a:spcBef>
        <a:spcAft>
          <a:spcPct val="0"/>
        </a:spcAft>
        <a:defRPr sz="4158">
          <a:solidFill>
            <a:schemeClr val="tx1"/>
          </a:solidFill>
          <a:latin typeface="Arial" charset="0"/>
          <a:ea typeface="黑体" pitchFamily="2" charset="-122"/>
        </a:defRPr>
      </a:lvl4pPr>
      <a:lvl5pPr algn="ctr" rtl="0" eaLnBrk="1" fontAlgn="base" hangingPunct="1">
        <a:spcBef>
          <a:spcPct val="0"/>
        </a:spcBef>
        <a:spcAft>
          <a:spcPct val="0"/>
        </a:spcAft>
        <a:defRPr sz="4158">
          <a:solidFill>
            <a:schemeClr val="tx1"/>
          </a:solidFill>
          <a:latin typeface="Arial" charset="0"/>
          <a:ea typeface="黑体" pitchFamily="2" charset="-122"/>
        </a:defRPr>
      </a:lvl5pPr>
      <a:lvl6pPr marL="432008" algn="ctr" rtl="0" eaLnBrk="1" fontAlgn="base" hangingPunct="1">
        <a:spcBef>
          <a:spcPct val="0"/>
        </a:spcBef>
        <a:spcAft>
          <a:spcPct val="0"/>
        </a:spcAft>
        <a:defRPr sz="4158">
          <a:solidFill>
            <a:schemeClr val="tx1"/>
          </a:solidFill>
          <a:latin typeface="Arial" charset="0"/>
          <a:ea typeface="黑体" pitchFamily="2" charset="-122"/>
        </a:defRPr>
      </a:lvl6pPr>
      <a:lvl7pPr marL="864017" algn="ctr" rtl="0" eaLnBrk="1" fontAlgn="base" hangingPunct="1">
        <a:spcBef>
          <a:spcPct val="0"/>
        </a:spcBef>
        <a:spcAft>
          <a:spcPct val="0"/>
        </a:spcAft>
        <a:defRPr sz="4158">
          <a:solidFill>
            <a:schemeClr val="tx1"/>
          </a:solidFill>
          <a:latin typeface="Arial" charset="0"/>
          <a:ea typeface="黑体" pitchFamily="2" charset="-122"/>
        </a:defRPr>
      </a:lvl7pPr>
      <a:lvl8pPr marL="1296025" algn="ctr" rtl="0" eaLnBrk="1" fontAlgn="base" hangingPunct="1">
        <a:spcBef>
          <a:spcPct val="0"/>
        </a:spcBef>
        <a:spcAft>
          <a:spcPct val="0"/>
        </a:spcAft>
        <a:defRPr sz="4158">
          <a:solidFill>
            <a:schemeClr val="tx1"/>
          </a:solidFill>
          <a:latin typeface="Arial" charset="0"/>
          <a:ea typeface="黑体" pitchFamily="2" charset="-122"/>
        </a:defRPr>
      </a:lvl8pPr>
      <a:lvl9pPr marL="1728033" algn="ctr" rtl="0" eaLnBrk="1" fontAlgn="base" hangingPunct="1">
        <a:spcBef>
          <a:spcPct val="0"/>
        </a:spcBef>
        <a:spcAft>
          <a:spcPct val="0"/>
        </a:spcAft>
        <a:defRPr sz="4158">
          <a:solidFill>
            <a:schemeClr val="tx1"/>
          </a:solidFill>
          <a:latin typeface="Arial" charset="0"/>
          <a:ea typeface="黑体" pitchFamily="2" charset="-122"/>
        </a:defRPr>
      </a:lvl9pPr>
    </p:titleStyle>
    <p:bodyStyle>
      <a:lvl1pPr marL="324006" indent="-324006" algn="l" rtl="0" eaLnBrk="1" fontAlgn="base" hangingPunct="1">
        <a:spcBef>
          <a:spcPct val="20000"/>
        </a:spcBef>
        <a:spcAft>
          <a:spcPct val="0"/>
        </a:spcAft>
        <a:buFont typeface="Arial" charset="0"/>
        <a:buChar char="•"/>
        <a:defRPr sz="3024" kern="1200">
          <a:solidFill>
            <a:schemeClr val="tx1"/>
          </a:solidFill>
          <a:latin typeface="+mn-lt"/>
          <a:ea typeface="+mn-ea"/>
          <a:cs typeface="+mn-cs"/>
        </a:defRPr>
      </a:lvl1pPr>
      <a:lvl2pPr marL="702013" indent="-270005" algn="l" rtl="0" eaLnBrk="1" fontAlgn="base" hangingPunct="1">
        <a:spcBef>
          <a:spcPct val="20000"/>
        </a:spcBef>
        <a:spcAft>
          <a:spcPct val="0"/>
        </a:spcAft>
        <a:buFont typeface="Arial" charset="0"/>
        <a:buChar char="–"/>
        <a:defRPr sz="2646" kern="1200">
          <a:solidFill>
            <a:schemeClr val="tx1"/>
          </a:solidFill>
          <a:latin typeface="+mn-lt"/>
          <a:ea typeface="+mn-ea"/>
          <a:cs typeface="+mn-cs"/>
        </a:defRPr>
      </a:lvl2pPr>
      <a:lvl3pPr marL="1080021" indent="-216004" algn="l" rtl="0" eaLnBrk="1" fontAlgn="base" hangingPunct="1">
        <a:spcBef>
          <a:spcPct val="20000"/>
        </a:spcBef>
        <a:spcAft>
          <a:spcPct val="0"/>
        </a:spcAft>
        <a:buFont typeface="Arial" charset="0"/>
        <a:buChar char="•"/>
        <a:defRPr sz="2268" kern="1200">
          <a:solidFill>
            <a:schemeClr val="tx1"/>
          </a:solidFill>
          <a:latin typeface="+mn-lt"/>
          <a:ea typeface="+mn-ea"/>
          <a:cs typeface="+mn-cs"/>
        </a:defRPr>
      </a:lvl3pPr>
      <a:lvl4pPr marL="1512029" indent="-216004" algn="l" rtl="0" eaLnBrk="1" fontAlgn="base" hangingPunct="1">
        <a:spcBef>
          <a:spcPct val="20000"/>
        </a:spcBef>
        <a:spcAft>
          <a:spcPct val="0"/>
        </a:spcAft>
        <a:buFont typeface="Arial" charset="0"/>
        <a:buChar char="–"/>
        <a:defRPr sz="1890" kern="1200">
          <a:solidFill>
            <a:schemeClr val="tx1"/>
          </a:solidFill>
          <a:latin typeface="+mn-lt"/>
          <a:ea typeface="+mn-ea"/>
          <a:cs typeface="+mn-cs"/>
        </a:defRPr>
      </a:lvl4pPr>
      <a:lvl5pPr marL="1944037" indent="-216004" algn="l" rtl="0" eaLnBrk="1" fontAlgn="base" hangingPunct="1">
        <a:spcBef>
          <a:spcPct val="20000"/>
        </a:spcBef>
        <a:spcAft>
          <a:spcPct val="0"/>
        </a:spcAft>
        <a:buFont typeface="Arial" charset="0"/>
        <a:buChar char="»"/>
        <a:defRPr sz="1890" kern="1200">
          <a:solidFill>
            <a:schemeClr val="tx1"/>
          </a:solidFill>
          <a:latin typeface="+mn-lt"/>
          <a:ea typeface="+mn-ea"/>
          <a:cs typeface="+mn-cs"/>
        </a:defRPr>
      </a:lvl5pPr>
      <a:lvl6pPr marL="2376046"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6pPr>
      <a:lvl7pPr marL="2808054"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7pPr>
      <a:lvl8pPr marL="3240062"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8pPr>
      <a:lvl9pPr marL="3672070"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9pPr>
    </p:bodyStyle>
    <p:otherStyle>
      <a:defPPr>
        <a:defRPr lang="zh-CN"/>
      </a:defPPr>
      <a:lvl1pPr marL="0" algn="l" defTabSz="864017" rtl="0" eaLnBrk="1" latinLnBrk="0" hangingPunct="1">
        <a:defRPr sz="1701" kern="1200">
          <a:solidFill>
            <a:schemeClr val="tx1"/>
          </a:solidFill>
          <a:latin typeface="+mn-lt"/>
          <a:ea typeface="+mn-ea"/>
          <a:cs typeface="+mn-cs"/>
        </a:defRPr>
      </a:lvl1pPr>
      <a:lvl2pPr marL="432008" algn="l" defTabSz="864017" rtl="0" eaLnBrk="1" latinLnBrk="0" hangingPunct="1">
        <a:defRPr sz="1701" kern="1200">
          <a:solidFill>
            <a:schemeClr val="tx1"/>
          </a:solidFill>
          <a:latin typeface="+mn-lt"/>
          <a:ea typeface="+mn-ea"/>
          <a:cs typeface="+mn-cs"/>
        </a:defRPr>
      </a:lvl2pPr>
      <a:lvl3pPr marL="864017" algn="l" defTabSz="864017" rtl="0" eaLnBrk="1" latinLnBrk="0" hangingPunct="1">
        <a:defRPr sz="1701" kern="1200">
          <a:solidFill>
            <a:schemeClr val="tx1"/>
          </a:solidFill>
          <a:latin typeface="+mn-lt"/>
          <a:ea typeface="+mn-ea"/>
          <a:cs typeface="+mn-cs"/>
        </a:defRPr>
      </a:lvl3pPr>
      <a:lvl4pPr marL="1296025" algn="l" defTabSz="864017" rtl="0" eaLnBrk="1" latinLnBrk="0" hangingPunct="1">
        <a:defRPr sz="1701" kern="1200">
          <a:solidFill>
            <a:schemeClr val="tx1"/>
          </a:solidFill>
          <a:latin typeface="+mn-lt"/>
          <a:ea typeface="+mn-ea"/>
          <a:cs typeface="+mn-cs"/>
        </a:defRPr>
      </a:lvl4pPr>
      <a:lvl5pPr marL="1728033" algn="l" defTabSz="864017" rtl="0" eaLnBrk="1" latinLnBrk="0" hangingPunct="1">
        <a:defRPr sz="1701" kern="1200">
          <a:solidFill>
            <a:schemeClr val="tx1"/>
          </a:solidFill>
          <a:latin typeface="+mn-lt"/>
          <a:ea typeface="+mn-ea"/>
          <a:cs typeface="+mn-cs"/>
        </a:defRPr>
      </a:lvl5pPr>
      <a:lvl6pPr marL="2160041" algn="l" defTabSz="864017" rtl="0" eaLnBrk="1" latinLnBrk="0" hangingPunct="1">
        <a:defRPr sz="1701" kern="1200">
          <a:solidFill>
            <a:schemeClr val="tx1"/>
          </a:solidFill>
          <a:latin typeface="+mn-lt"/>
          <a:ea typeface="+mn-ea"/>
          <a:cs typeface="+mn-cs"/>
        </a:defRPr>
      </a:lvl6pPr>
      <a:lvl7pPr marL="2592050" algn="l" defTabSz="864017" rtl="0" eaLnBrk="1" latinLnBrk="0" hangingPunct="1">
        <a:defRPr sz="1701" kern="1200">
          <a:solidFill>
            <a:schemeClr val="tx1"/>
          </a:solidFill>
          <a:latin typeface="+mn-lt"/>
          <a:ea typeface="+mn-ea"/>
          <a:cs typeface="+mn-cs"/>
        </a:defRPr>
      </a:lvl7pPr>
      <a:lvl8pPr marL="3024058" algn="l" defTabSz="864017" rtl="0" eaLnBrk="1" latinLnBrk="0" hangingPunct="1">
        <a:defRPr sz="1701" kern="1200">
          <a:solidFill>
            <a:schemeClr val="tx1"/>
          </a:solidFill>
          <a:latin typeface="+mn-lt"/>
          <a:ea typeface="+mn-ea"/>
          <a:cs typeface="+mn-cs"/>
        </a:defRPr>
      </a:lvl8pPr>
      <a:lvl9pPr marL="3456066" algn="l" defTabSz="864017" rtl="0" eaLnBrk="1" latinLnBrk="0" hangingPunct="1">
        <a:defRPr sz="170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55.xml"/><Relationship Id="rId5" Type="http://schemas.openxmlformats.org/officeDocument/2006/relationships/slide" Target="slide49.xml"/><Relationship Id="rId4" Type="http://schemas.openxmlformats.org/officeDocument/2006/relationships/slide" Target="slide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solidFill>
          <a:schemeClr val="bg1"/>
        </a:solidFill>
        <a:effectLst/>
      </p:bgPr>
    </p:bg>
    <p:spTree>
      <p:nvGrpSpPr>
        <p:cNvPr id="1" name=""/>
        <p:cNvGrpSpPr/>
        <p:nvPr/>
      </p:nvGrpSpPr>
      <p:grpSpPr>
        <a:xfrm>
          <a:off x="0" y="0"/>
          <a:ext cx="0" cy="0"/>
          <a:chOff x="0" y="0"/>
          <a:chExt cx="0" cy="0"/>
        </a:xfrm>
      </p:grpSpPr>
      <p:sp>
        <p:nvSpPr>
          <p:cNvPr id="3" name="矩形 2"/>
          <p:cNvSpPr>
            <a:spLocks noChangeAspect="1"/>
          </p:cNvSpPr>
          <p:nvPr/>
        </p:nvSpPr>
        <p:spPr>
          <a:xfrm>
            <a:off x="361950" y="3380035"/>
            <a:ext cx="10807700" cy="2308324"/>
          </a:xfrm>
          <a:prstGeom prst="rect">
            <a:avLst/>
          </a:prstGeom>
        </p:spPr>
        <p:txBody>
          <a:bodyPr>
            <a:spAutoFit/>
          </a:bodyPr>
          <a:lstStyle/>
          <a:p>
            <a:pPr algn="ctr">
              <a:spcAft>
                <a:spcPts val="0"/>
              </a:spcAft>
              <a:tabLst>
                <a:tab pos="1188085" algn="l"/>
                <a:tab pos="2163445" algn="l"/>
                <a:tab pos="3142615" algn="l"/>
                <a:tab pos="4190365" algn="l"/>
              </a:tabLst>
            </a:pPr>
            <a:r>
              <a:rPr lang="en-US" altLang="zh-CN" sz="4800" dirty="0">
                <a:solidFill>
                  <a:srgbClr val="7030A0"/>
                </a:solidFill>
                <a:latin typeface="+mn-lt"/>
                <a:ea typeface="隶书" panose="02010509060101010101" pitchFamily="49" charset="-122"/>
                <a:cs typeface="Times New Roman" panose="02020603050405020304" pitchFamily="18" charset="0"/>
              </a:rPr>
              <a:t>UNIT </a:t>
            </a:r>
            <a:r>
              <a:rPr lang="en-US" altLang="zh-CN" sz="4800" dirty="0" smtClean="0">
                <a:solidFill>
                  <a:srgbClr val="7030A0"/>
                </a:solidFill>
                <a:latin typeface="+mn-lt"/>
                <a:ea typeface="隶书" panose="02010509060101010101" pitchFamily="49" charset="-122"/>
                <a:cs typeface="Times New Roman" panose="02020603050405020304" pitchFamily="18" charset="0"/>
              </a:rPr>
              <a:t>1</a:t>
            </a:r>
            <a:r>
              <a:rPr lang="zh-CN" altLang="en-US" sz="4800" dirty="0">
                <a:solidFill>
                  <a:srgbClr val="7030A0"/>
                </a:solidFill>
                <a:ea typeface="隶书" panose="02010509060101010101" pitchFamily="49" charset="-122"/>
                <a:cs typeface="Times New Roman" panose="02020603050405020304" pitchFamily="18" charset="0"/>
              </a:rPr>
              <a:t>　</a:t>
            </a:r>
            <a:r>
              <a:rPr lang="en-US" altLang="zh-CN" sz="4800" dirty="0" smtClean="0">
                <a:solidFill>
                  <a:srgbClr val="7030A0"/>
                </a:solidFill>
                <a:latin typeface="+mn-lt"/>
                <a:ea typeface="隶书" panose="02010509060101010101" pitchFamily="49" charset="-122"/>
                <a:cs typeface="Times New Roman" panose="02020603050405020304" pitchFamily="18" charset="0"/>
              </a:rPr>
              <a:t>CULTURAL HERITAGE</a:t>
            </a:r>
          </a:p>
          <a:p>
            <a:pPr algn="ctr">
              <a:spcAft>
                <a:spcPts val="0"/>
              </a:spcAft>
              <a:tabLst>
                <a:tab pos="1188085" algn="l"/>
                <a:tab pos="2163445" algn="l"/>
                <a:tab pos="3142615" algn="l"/>
                <a:tab pos="4190365" algn="l"/>
              </a:tabLst>
            </a:pPr>
            <a:r>
              <a:rPr lang="en-US" altLang="zh-CN" sz="4800" dirty="0">
                <a:solidFill>
                  <a:srgbClr val="7030A0"/>
                </a:solidFill>
                <a:latin typeface="+mn-lt"/>
                <a:ea typeface="隶书" panose="02010509060101010101" pitchFamily="49" charset="-122"/>
                <a:cs typeface="Times New Roman" panose="02020603050405020304" pitchFamily="18" charset="0"/>
              </a:rPr>
              <a:t>Section Ⅳ</a:t>
            </a:r>
            <a:r>
              <a:rPr lang="zh-CN" altLang="en-US" sz="4800" dirty="0">
                <a:solidFill>
                  <a:srgbClr val="7030A0"/>
                </a:solidFill>
                <a:latin typeface="+mn-lt"/>
                <a:ea typeface="隶书" panose="02010509060101010101" pitchFamily="49" charset="-122"/>
                <a:cs typeface="Times New Roman" panose="02020603050405020304" pitchFamily="18" charset="0"/>
              </a:rPr>
              <a:t>　</a:t>
            </a:r>
            <a:r>
              <a:rPr lang="en-US" altLang="zh-CN" sz="4800" dirty="0">
                <a:solidFill>
                  <a:srgbClr val="7030A0"/>
                </a:solidFill>
                <a:latin typeface="+mn-lt"/>
                <a:ea typeface="隶书" panose="02010509060101010101" pitchFamily="49" charset="-122"/>
                <a:cs typeface="Times New Roman" panose="02020603050405020304" pitchFamily="18" charset="0"/>
              </a:rPr>
              <a:t>Listening and Talking &amp; Reading for Writing</a:t>
            </a:r>
            <a:endParaRPr lang="zh-CN" altLang="zh-CN" sz="4800" dirty="0">
              <a:solidFill>
                <a:srgbClr val="7030A0"/>
              </a:solidFill>
              <a:effectLst/>
              <a:latin typeface="+mn-lt"/>
              <a:ea typeface="隶书" panose="02010509060101010101" pitchFamily="49" charset="-122"/>
              <a:cs typeface="Times New Roman" panose="02020603050405020304" pitchFamily="18" charset="0"/>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575791"/>
            <a:ext cx="10807700" cy="4228850"/>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单句语法填空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(1)The English teacher asked us whether we could tell Sarah </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her twin sister.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2)The two cats look exactly </a:t>
            </a:r>
            <a:r>
              <a:rPr lang="en-US" altLang="zh-CN" dirty="0" err="1">
                <a:solidFill>
                  <a:srgbClr val="000000"/>
                </a:solidFill>
                <a:ea typeface="宋体" panose="02010600030101010101" pitchFamily="2" charset="-122"/>
                <a:cs typeface="Times New Roman" panose="02020603050405020304" pitchFamily="18" charset="0"/>
              </a:rPr>
              <a:t>alike.How</a:t>
            </a:r>
            <a:r>
              <a:rPr lang="en-US" altLang="zh-CN" dirty="0">
                <a:solidFill>
                  <a:srgbClr val="000000"/>
                </a:solidFill>
                <a:ea typeface="宋体" panose="02010600030101010101" pitchFamily="2" charset="-122"/>
                <a:cs typeface="Times New Roman" panose="02020603050405020304" pitchFamily="18" charset="0"/>
              </a:rPr>
              <a:t> can you tell them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(3)Can you tell the difference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the two words</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2400828" y="2368332"/>
            <a:ext cx="1042850" cy="584775"/>
          </a:xfrm>
          <a:prstGeom prst="rect">
            <a:avLst/>
          </a:prstGeom>
        </p:spPr>
        <p:txBody>
          <a:bodyPr wrap="none">
            <a:spAutoFit/>
          </a:bodyPr>
          <a:lstStyle/>
          <a:p>
            <a:r>
              <a:rPr lang="en-US" altLang="zh-CN" dirty="0">
                <a:ea typeface="宋体" panose="02010600030101010101" pitchFamily="2" charset="-122"/>
              </a:rPr>
              <a:t>from</a:t>
            </a:r>
            <a:endParaRPr lang="zh-CN" altLang="en-US" dirty="0"/>
          </a:p>
        </p:txBody>
      </p:sp>
      <p:sp>
        <p:nvSpPr>
          <p:cNvPr id="4" name="矩形 3"/>
          <p:cNvSpPr/>
          <p:nvPr/>
        </p:nvSpPr>
        <p:spPr>
          <a:xfrm>
            <a:off x="1882437" y="3519057"/>
            <a:ext cx="1141659" cy="584775"/>
          </a:xfrm>
          <a:prstGeom prst="rect">
            <a:avLst/>
          </a:prstGeom>
        </p:spPr>
        <p:txBody>
          <a:bodyPr wrap="none">
            <a:spAutoFit/>
          </a:bodyPr>
          <a:lstStyle/>
          <a:p>
            <a:r>
              <a:rPr lang="en-US" altLang="zh-CN" dirty="0">
                <a:ea typeface="宋体" panose="02010600030101010101" pitchFamily="2" charset="-122"/>
              </a:rPr>
              <a:t>apart</a:t>
            </a:r>
            <a:endParaRPr lang="zh-CN" altLang="en-US" dirty="0"/>
          </a:p>
        </p:txBody>
      </p:sp>
      <p:sp>
        <p:nvSpPr>
          <p:cNvPr id="5" name="矩形 4"/>
          <p:cNvSpPr/>
          <p:nvPr/>
        </p:nvSpPr>
        <p:spPr>
          <a:xfrm>
            <a:off x="6335554" y="4134800"/>
            <a:ext cx="1620957" cy="584775"/>
          </a:xfrm>
          <a:prstGeom prst="rect">
            <a:avLst/>
          </a:prstGeom>
        </p:spPr>
        <p:txBody>
          <a:bodyPr wrap="none">
            <a:spAutoFit/>
          </a:bodyPr>
          <a:lstStyle/>
          <a:p>
            <a:r>
              <a:rPr lang="en-US" altLang="zh-CN" dirty="0">
                <a:ea typeface="宋体" panose="02010600030101010101" pitchFamily="2" charset="-122"/>
              </a:rPr>
              <a:t>between</a:t>
            </a:r>
            <a:endParaRPr lang="zh-CN" altLang="en-US" dirty="0"/>
          </a:p>
        </p:txBody>
      </p:sp>
    </p:spTree>
    <p:extLst>
      <p:ext uri="{BB962C8B-B14F-4D97-AF65-F5344CB8AC3E}">
        <p14:creationId xmlns:p14="http://schemas.microsoft.com/office/powerpoint/2010/main" val="19894079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647799"/>
            <a:ext cx="10807700" cy="4228850"/>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Forgive me for </a:t>
            </a:r>
            <a:r>
              <a:rPr lang="en-US" altLang="zh-CN" dirty="0" err="1">
                <a:solidFill>
                  <a:srgbClr val="000000"/>
                </a:solidFill>
                <a:ea typeface="宋体" panose="02010600030101010101" pitchFamily="2" charset="-122"/>
                <a:cs typeface="Times New Roman" panose="02020603050405020304" pitchFamily="18" charset="0"/>
              </a:rPr>
              <a:t>asking,but</a:t>
            </a:r>
            <a:r>
              <a:rPr lang="en-US" altLang="zh-CN" dirty="0">
                <a:solidFill>
                  <a:srgbClr val="000000"/>
                </a:solidFill>
                <a:ea typeface="宋体" panose="02010600030101010101" pitchFamily="2" charset="-122"/>
                <a:cs typeface="Times New Roman" panose="02020603050405020304" pitchFamily="18" charset="0"/>
              </a:rPr>
              <a:t>...(page 7)</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恕我冒昧</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但是</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7030A0"/>
                </a:solidFill>
                <a:latin typeface="Arial" panose="020B0604020202020204" pitchFamily="34" charset="0"/>
                <a:cs typeface="Times New Roman" panose="02020603050405020304" pitchFamily="18" charset="0"/>
              </a:rPr>
              <a:t>考点</a:t>
            </a:r>
            <a:r>
              <a:rPr lang="en-US" altLang="zh-CN" dirty="0">
                <a:solidFill>
                  <a:srgbClr val="000000"/>
                </a:solidFill>
                <a:ea typeface="宋体" panose="02010600030101010101" pitchFamily="2" charset="-122"/>
                <a:cs typeface="Times New Roman" panose="02020603050405020304" pitchFamily="18" charset="0"/>
              </a:rPr>
              <a:t>forgive </a:t>
            </a:r>
            <a:r>
              <a:rPr lang="en-US" altLang="zh-CN" i="1" dirty="0" err="1">
                <a:solidFill>
                  <a:srgbClr val="000000"/>
                </a:solidFill>
                <a:ea typeface="宋体" panose="02010600030101010101" pitchFamily="2" charset="-122"/>
                <a:cs typeface="Times New Roman" panose="02020603050405020304" pitchFamily="18" charset="0"/>
              </a:rPr>
              <a:t>vt</a:t>
            </a:r>
            <a:r>
              <a:rPr lang="en-US" altLang="zh-CN" i="1"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&amp;</a:t>
            </a:r>
            <a:r>
              <a:rPr lang="en-US" altLang="zh-CN" i="1" dirty="0">
                <a:solidFill>
                  <a:srgbClr val="000000"/>
                </a:solidFill>
                <a:ea typeface="宋体" panose="02010600030101010101" pitchFamily="2" charset="-122"/>
                <a:cs typeface="Times New Roman" panose="02020603050405020304" pitchFamily="18" charset="0"/>
              </a:rPr>
              <a:t>vi.</a:t>
            </a:r>
            <a:r>
              <a:rPr lang="zh-CN" altLang="zh-CN" dirty="0">
                <a:solidFill>
                  <a:srgbClr val="000000"/>
                </a:solidFill>
                <a:ea typeface="宋体" panose="02010600030101010101" pitchFamily="2" charset="-122"/>
                <a:cs typeface="Times New Roman" panose="02020603050405020304" pitchFamily="18" charset="0"/>
              </a:rPr>
              <a:t>原谅</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smtClean="0">
                <a:solidFill>
                  <a:srgbClr val="000000"/>
                </a:solidFill>
                <a:ea typeface="宋体" panose="02010600030101010101" pitchFamily="2" charset="-122"/>
                <a:cs typeface="Times New Roman" panose="02020603050405020304" pitchFamily="18" charset="0"/>
              </a:rPr>
              <a:t>宽恕</a:t>
            </a:r>
            <a:r>
              <a:rPr lang="en-US" altLang="zh-CN" dirty="0">
                <a:solidFill>
                  <a:srgbClr val="000000"/>
                </a:solidFill>
                <a:ea typeface="宋体" panose="02010600030101010101" pitchFamily="2" charset="-122"/>
                <a:cs typeface="Times New Roman" panose="02020603050405020304" pitchFamily="18" charset="0"/>
              </a:rPr>
              <a:t>;</a:t>
            </a:r>
            <a:r>
              <a:rPr lang="zh-CN" altLang="en-US" dirty="0">
                <a:solidFill>
                  <a:srgbClr val="000000"/>
                </a:solidFill>
                <a:ea typeface="宋体" panose="02010600030101010101" pitchFamily="2" charset="-122"/>
                <a:cs typeface="Times New Roman" panose="02020603050405020304" pitchFamily="18" charset="0"/>
              </a:rPr>
              <a:t>免除</a:t>
            </a:r>
            <a:r>
              <a:rPr lang="en-US" altLang="zh-CN" dirty="0">
                <a:solidFill>
                  <a:srgbClr val="000000"/>
                </a:solidFill>
                <a:ea typeface="宋体" panose="02010600030101010101" pitchFamily="2" charset="-122"/>
                <a:cs typeface="Times New Roman" panose="02020603050405020304" pitchFamily="18" charset="0"/>
              </a:rPr>
              <a:t>(</a:t>
            </a:r>
            <a:r>
              <a:rPr lang="zh-CN" altLang="en-US" dirty="0">
                <a:solidFill>
                  <a:srgbClr val="000000"/>
                </a:solidFill>
                <a:ea typeface="宋体" panose="02010600030101010101" pitchFamily="2" charset="-122"/>
                <a:cs typeface="Times New Roman" panose="02020603050405020304" pitchFamily="18" charset="0"/>
              </a:rPr>
              <a:t>债务</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forgive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sb</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for(doing)</a:t>
            </a:r>
            <a:r>
              <a:rPr lang="en-US" altLang="zh-CN" dirty="0" err="1">
                <a:solidFill>
                  <a:srgbClr val="000000"/>
                </a:solidFill>
                <a:ea typeface="宋体" panose="02010600030101010101" pitchFamily="2" charset="-122"/>
                <a:cs typeface="Times New Roman" panose="02020603050405020304" pitchFamily="18" charset="0"/>
              </a:rPr>
              <a:t>sth</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原谅某人</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做的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某事</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forgive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one</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a:t>
            </a:r>
            <a:r>
              <a:rPr lang="en-US" altLang="zh-CN" dirty="0" smtClean="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doing</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sth</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原谅某人做的某事</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forgive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sb</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sth</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宽恕某人某事</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forgiveness</a:t>
            </a:r>
            <a:r>
              <a:rPr lang="en-US" altLang="zh-CN" dirty="0">
                <a:solidFill>
                  <a:srgbClr val="000000"/>
                </a:solidFill>
                <a:ea typeface="楷体" panose="02010609060101010101" pitchFamily="49"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楷体" panose="02010609060101010101" pitchFamily="49" charset="-122"/>
                <a:cs typeface="Times New Roman" panose="02020603050405020304" pitchFamily="18" charset="0"/>
              </a:rPr>
              <a:t>原谅</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宽恕</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666724396"/>
      </p:ext>
    </p:extLst>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369599"/>
            <a:ext cx="10807700" cy="4741298"/>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(1)Forgive me for leaving some of your questions unanswered.</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请原谅我留下了你的几个问题没有回答。</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(2)I forgave her the mistake she had made.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我原谅了她所犯的错误。</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(3)He asked for forgiveness for the mistake he made.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他请求原谅他所犯的错误。</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838208191"/>
      </p:ext>
    </p:extLst>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431775"/>
            <a:ext cx="10807700" cy="4819781"/>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单句语法填空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(1)He begged her to forgive him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the stealing of the money.</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(2)It was a display of motherly love and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smtClean="0">
                <a:uFill>
                  <a:solidFill>
                    <a:srgbClr val="000000"/>
                  </a:solidFill>
                </a:uFill>
                <a:ea typeface="宋体" panose="02010600030101010101" pitchFamily="2" charset="-122"/>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smtClean="0">
                <a:uFill>
                  <a:solidFill>
                    <a:srgbClr val="000000"/>
                  </a:solidFill>
                </a:uFill>
                <a:ea typeface="宋体" panose="02010600030101010101" pitchFamily="2" charset="-122"/>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(forgive</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完成句子</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a:t>
            </a:r>
            <a:r>
              <a:rPr lang="zh-CN" altLang="zh-CN" dirty="0">
                <a:solidFill>
                  <a:srgbClr val="000000"/>
                </a:solidFill>
                <a:ea typeface="宋体" panose="02010600030101010101" pitchFamily="2" charset="-122"/>
                <a:cs typeface="Times New Roman" panose="02020603050405020304" pitchFamily="18" charset="0"/>
              </a:rPr>
              <a:t>你能原谅我忘了你的生日吗</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Could you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your birthday</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7292869" y="1646079"/>
            <a:ext cx="708848" cy="584775"/>
          </a:xfrm>
          <a:prstGeom prst="rect">
            <a:avLst/>
          </a:prstGeom>
        </p:spPr>
        <p:txBody>
          <a:bodyPr wrap="none">
            <a:spAutoFit/>
          </a:bodyPr>
          <a:lstStyle/>
          <a:p>
            <a:r>
              <a:rPr lang="en-US" altLang="zh-CN" dirty="0" smtClean="0">
                <a:ea typeface="宋体" panose="02010600030101010101" pitchFamily="2" charset="-122"/>
              </a:rPr>
              <a:t>for</a:t>
            </a:r>
            <a:endParaRPr lang="zh-CN" altLang="en-US" dirty="0"/>
          </a:p>
        </p:txBody>
      </p:sp>
      <p:sp>
        <p:nvSpPr>
          <p:cNvPr id="4" name="矩形 3"/>
          <p:cNvSpPr/>
          <p:nvPr/>
        </p:nvSpPr>
        <p:spPr>
          <a:xfrm>
            <a:off x="7518725" y="2798207"/>
            <a:ext cx="2146742" cy="584775"/>
          </a:xfrm>
          <a:prstGeom prst="rect">
            <a:avLst/>
          </a:prstGeom>
        </p:spPr>
        <p:txBody>
          <a:bodyPr wrap="none">
            <a:spAutoFit/>
          </a:bodyPr>
          <a:lstStyle/>
          <a:p>
            <a:r>
              <a:rPr lang="en-US" altLang="zh-CN" dirty="0" smtClean="0">
                <a:ea typeface="宋体" panose="02010600030101010101" pitchFamily="2" charset="-122"/>
              </a:rPr>
              <a:t>forgiveness</a:t>
            </a:r>
            <a:endParaRPr lang="zh-CN" altLang="en-US" dirty="0"/>
          </a:p>
        </p:txBody>
      </p:sp>
      <p:sp>
        <p:nvSpPr>
          <p:cNvPr id="5" name="矩形 4"/>
          <p:cNvSpPr/>
          <p:nvPr/>
        </p:nvSpPr>
        <p:spPr>
          <a:xfrm>
            <a:off x="2769381" y="4547321"/>
            <a:ext cx="5419048" cy="584775"/>
          </a:xfrm>
          <a:prstGeom prst="rect">
            <a:avLst/>
          </a:prstGeom>
        </p:spPr>
        <p:txBody>
          <a:bodyPr wrap="none">
            <a:spAutoFit/>
          </a:bodyPr>
          <a:lstStyle/>
          <a:p>
            <a:r>
              <a:rPr lang="en-US" altLang="zh-CN" dirty="0">
                <a:ea typeface="宋体" panose="02010600030101010101" pitchFamily="2" charset="-122"/>
              </a:rPr>
              <a:t>forgive </a:t>
            </a:r>
            <a:r>
              <a:rPr lang="en-US" altLang="zh-CN" dirty="0" smtClean="0">
                <a:ea typeface="宋体" panose="02010600030101010101" pitchFamily="2" charset="-122"/>
              </a:rPr>
              <a:t>   me    for    </a:t>
            </a:r>
            <a:r>
              <a:rPr lang="en-US" altLang="zh-CN" dirty="0">
                <a:ea typeface="宋体" panose="02010600030101010101" pitchFamily="2" charset="-122"/>
              </a:rPr>
              <a:t>forgetting</a:t>
            </a:r>
            <a:endParaRPr lang="zh-CN" altLang="en-US" dirty="0"/>
          </a:p>
        </p:txBody>
      </p:sp>
    </p:spTree>
    <p:extLst>
      <p:ext uri="{BB962C8B-B14F-4D97-AF65-F5344CB8AC3E}">
        <p14:creationId xmlns:p14="http://schemas.microsoft.com/office/powerpoint/2010/main" val="38276323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628135"/>
            <a:ext cx="10807700" cy="4228850"/>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A group of researchers and scientists from China and other countries are working together to help increase knowledge and appreciation of </a:t>
            </a:r>
            <a:r>
              <a:rPr lang="en-US" altLang="zh-CN" dirty="0" smtClean="0">
                <a:solidFill>
                  <a:srgbClr val="000000"/>
                </a:solidFill>
                <a:ea typeface="宋体" panose="02010600030101010101" pitchFamily="2" charset="-122"/>
                <a:cs typeface="Times New Roman" panose="02020603050405020304" pitchFamily="18" charset="0"/>
              </a:rPr>
              <a:t>China</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a:solidFill>
                  <a:srgbClr val="000000"/>
                </a:solidFill>
                <a:ea typeface="宋体" panose="02010600030101010101" pitchFamily="2" charset="-122"/>
                <a:cs typeface="Times New Roman" panose="02020603050405020304" pitchFamily="18" charset="0"/>
              </a:rPr>
              <a:t>ancient cultural heritage.(page 8)</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一支由中国及其他国家的研究人员和科学家组成的科研团队</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正在通力合作</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以提高人们对中国古代文化遗产的</a:t>
            </a:r>
            <a:r>
              <a:rPr lang="zh-CN" altLang="zh-CN" dirty="0" smtClean="0">
                <a:solidFill>
                  <a:srgbClr val="000000"/>
                </a:solidFill>
                <a:ea typeface="宋体" panose="02010600030101010101" pitchFamily="2" charset="-122"/>
                <a:cs typeface="Times New Roman" panose="02020603050405020304" pitchFamily="18" charset="0"/>
              </a:rPr>
              <a:t>认识</a:t>
            </a:r>
            <a:r>
              <a:rPr lang="zh-CN" altLang="en-US" dirty="0">
                <a:solidFill>
                  <a:srgbClr val="000000"/>
                </a:solidFill>
                <a:ea typeface="宋体" panose="02010600030101010101" pitchFamily="2" charset="-122"/>
                <a:cs typeface="Times New Roman" panose="02020603050405020304" pitchFamily="18" charset="0"/>
              </a:rPr>
              <a:t>与</a:t>
            </a:r>
            <a:r>
              <a:rPr lang="zh-CN" altLang="zh-CN" dirty="0" smtClean="0">
                <a:solidFill>
                  <a:srgbClr val="000000"/>
                </a:solidFill>
                <a:ea typeface="宋体" panose="02010600030101010101" pitchFamily="2" charset="-122"/>
                <a:cs typeface="Times New Roman" panose="02020603050405020304" pitchFamily="18" charset="0"/>
              </a:rPr>
              <a:t>鉴赏力</a:t>
            </a:r>
            <a:r>
              <a:rPr lang="zh-CN"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375212265"/>
      </p:ext>
    </p:extLst>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935831"/>
            <a:ext cx="10807700" cy="3637919"/>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7030A0"/>
                </a:solidFill>
                <a:latin typeface="Arial" panose="020B0604020202020204" pitchFamily="34" charset="0"/>
                <a:cs typeface="Times New Roman" panose="02020603050405020304" pitchFamily="18" charset="0"/>
              </a:rPr>
              <a:t>考点</a:t>
            </a:r>
            <a:r>
              <a:rPr lang="en-US" altLang="zh-CN" dirty="0">
                <a:solidFill>
                  <a:srgbClr val="000000"/>
                </a:solidFill>
                <a:ea typeface="宋体" panose="02010600030101010101" pitchFamily="2" charset="-122"/>
                <a:cs typeface="Times New Roman" panose="02020603050405020304" pitchFamily="18" charset="0"/>
              </a:rPr>
              <a:t>appreciation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宋体" panose="02010600030101010101" pitchFamily="2" charset="-122"/>
                <a:cs typeface="Times New Roman" panose="02020603050405020304" pitchFamily="18" charset="0"/>
              </a:rPr>
              <a:t>欣赏</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感激</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理解</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同情</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appreciate</a:t>
            </a:r>
            <a:r>
              <a:rPr lang="en-US" altLang="zh-CN" dirty="0">
                <a:solidFill>
                  <a:srgbClr val="000000"/>
                </a:solidFill>
                <a:ea typeface="楷体" panose="02010609060101010101" pitchFamily="49" charset="-122"/>
                <a:cs typeface="Times New Roman" panose="02020603050405020304" pitchFamily="18" charset="0"/>
              </a:rPr>
              <a:t> </a:t>
            </a:r>
            <a:r>
              <a:rPr lang="en-US" altLang="zh-CN" i="1" dirty="0" err="1">
                <a:solidFill>
                  <a:srgbClr val="000000"/>
                </a:solidFill>
                <a:ea typeface="宋体" panose="02010600030101010101" pitchFamily="2" charset="-122"/>
                <a:cs typeface="Times New Roman" panose="02020603050405020304" pitchFamily="18" charset="0"/>
              </a:rPr>
              <a:t>vt.</a:t>
            </a:r>
            <a:r>
              <a:rPr lang="zh-CN" altLang="zh-CN" dirty="0">
                <a:solidFill>
                  <a:srgbClr val="000000"/>
                </a:solidFill>
                <a:ea typeface="楷体" panose="02010609060101010101" pitchFamily="49" charset="-122"/>
                <a:cs typeface="Times New Roman" panose="02020603050405020304" pitchFamily="18" charset="0"/>
              </a:rPr>
              <a:t>欣赏</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感激</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理解</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意识到</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appreciative</a:t>
            </a:r>
            <a:r>
              <a:rPr lang="en-US" altLang="zh-CN" dirty="0">
                <a:solidFill>
                  <a:srgbClr val="000000"/>
                </a:solidFill>
                <a:ea typeface="楷体" panose="02010609060101010101" pitchFamily="49"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adj.</a:t>
            </a:r>
            <a:r>
              <a:rPr lang="zh-CN" altLang="zh-CN" dirty="0">
                <a:solidFill>
                  <a:srgbClr val="000000"/>
                </a:solidFill>
                <a:ea typeface="楷体" panose="02010609060101010101" pitchFamily="49" charset="-122"/>
                <a:cs typeface="Times New Roman" panose="02020603050405020304" pitchFamily="18" charset="0"/>
              </a:rPr>
              <a:t>感激的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感谢的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欣赏的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赏识的</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appreciatively</a:t>
            </a:r>
            <a:r>
              <a:rPr lang="en-US" altLang="zh-CN" dirty="0">
                <a:solidFill>
                  <a:srgbClr val="000000"/>
                </a:solidFill>
                <a:ea typeface="楷体" panose="02010609060101010101" pitchFamily="49"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adv.</a:t>
            </a:r>
            <a:r>
              <a:rPr lang="zh-CN" altLang="zh-CN" dirty="0">
                <a:solidFill>
                  <a:srgbClr val="000000"/>
                </a:solidFill>
                <a:ea typeface="楷体" panose="02010609060101010101" pitchFamily="49" charset="-122"/>
                <a:cs typeface="Times New Roman" panose="02020603050405020304" pitchFamily="18" charset="0"/>
              </a:rPr>
              <a:t>感激地</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欣赏地</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I’d</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appreciate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it</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if</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you...</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如果你</a:t>
            </a:r>
            <a:r>
              <a:rPr lang="en-US" altLang="zh-CN" dirty="0">
                <a:solidFill>
                  <a:srgbClr val="000000"/>
                </a:solidFill>
                <a:ea typeface="楷体" panose="02010609060101010101" pitchFamily="49"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我将不胜感激。</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in</a:t>
            </a:r>
            <a:r>
              <a:rPr lang="en-US" altLang="zh-CN" dirty="0" smtClean="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appreciation</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of</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感激</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为了感谢</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605341581"/>
      </p:ext>
    </p:extLst>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215751"/>
            <a:ext cx="10807700" cy="5410712"/>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(1)I was moved by his appreciative smile.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他赞赏的微笑使我感动。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(2)He gave me a present in appreciation of my help.</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他送我一份礼物以感谢我的帮助。</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3)I</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d </a:t>
            </a:r>
            <a:r>
              <a:rPr lang="en-US" altLang="zh-CN" dirty="0">
                <a:solidFill>
                  <a:srgbClr val="000000"/>
                </a:solidFill>
                <a:ea typeface="宋体" panose="02010600030101010101" pitchFamily="2" charset="-122"/>
                <a:cs typeface="Times New Roman" panose="02020603050405020304" pitchFamily="18" charset="0"/>
              </a:rPr>
              <a:t>appreciate it if you paid in cash.</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如果你支付现金的话</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smtClean="0">
                <a:solidFill>
                  <a:srgbClr val="000000"/>
                </a:solidFill>
                <a:ea typeface="宋体" panose="02010600030101010101" pitchFamily="2" charset="-122"/>
                <a:cs typeface="Times New Roman" panose="02020603050405020304" pitchFamily="18" charset="0"/>
              </a:rPr>
              <a:t>我</a:t>
            </a:r>
            <a:r>
              <a:rPr lang="zh-CN" altLang="en-US" dirty="0">
                <a:solidFill>
                  <a:srgbClr val="000000"/>
                </a:solidFill>
                <a:ea typeface="宋体" panose="02010600030101010101" pitchFamily="2" charset="-122"/>
                <a:cs typeface="Times New Roman" panose="02020603050405020304" pitchFamily="18" charset="0"/>
              </a:rPr>
              <a:t>将</a:t>
            </a:r>
            <a:r>
              <a:rPr lang="zh-CN" altLang="zh-CN" dirty="0" smtClean="0">
                <a:solidFill>
                  <a:srgbClr val="000000"/>
                </a:solidFill>
                <a:ea typeface="宋体" panose="02010600030101010101" pitchFamily="2" charset="-122"/>
                <a:cs typeface="Times New Roman" panose="02020603050405020304" pitchFamily="18" charset="0"/>
              </a:rPr>
              <a:t>不胜</a:t>
            </a:r>
            <a:r>
              <a:rPr lang="zh-CN" altLang="zh-CN" dirty="0">
                <a:solidFill>
                  <a:srgbClr val="000000"/>
                </a:solidFill>
                <a:ea typeface="宋体" panose="02010600030101010101" pitchFamily="2" charset="-122"/>
                <a:cs typeface="Times New Roman" panose="02020603050405020304" pitchFamily="18" charset="0"/>
              </a:rPr>
              <a:t>感激</a:t>
            </a:r>
            <a:r>
              <a:rPr lang="zh-CN" altLang="zh-CN" dirty="0" smtClean="0">
                <a:solidFill>
                  <a:srgbClr val="000000"/>
                </a:solidFill>
                <a:ea typeface="宋体" panose="02010600030101010101" pitchFamily="2" charset="-122"/>
                <a:cs typeface="Times New Roman" panose="02020603050405020304" pitchFamily="18" charset="0"/>
              </a:rPr>
              <a:t>。</a:t>
            </a:r>
            <a:endParaRPr lang="en-US" altLang="zh-CN" dirty="0" smtClean="0">
              <a:solidFill>
                <a:srgbClr val="000000"/>
              </a:solidFill>
              <a:ea typeface="宋体" panose="02010600030101010101" pitchFamily="2"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en-US" dirty="0">
                <a:solidFill>
                  <a:srgbClr val="000000"/>
                </a:solidFill>
                <a:latin typeface="黑体" panose="02010609060101010101" pitchFamily="49" charset="-122"/>
                <a:cs typeface="Times New Roman" panose="02020603050405020304" pitchFamily="18" charset="0"/>
              </a:rPr>
              <a:t>名师点津 </a:t>
            </a:r>
            <a:r>
              <a:rPr lang="en-US" altLang="zh-CN" dirty="0">
                <a:solidFill>
                  <a:srgbClr val="000000"/>
                </a:solidFill>
                <a:ea typeface="宋体" panose="02010600030101010101" pitchFamily="2" charset="-122"/>
                <a:cs typeface="Times New Roman" panose="02020603050405020304" pitchFamily="18" charset="0"/>
              </a:rPr>
              <a:t>thank</a:t>
            </a:r>
            <a:r>
              <a:rPr lang="zh-CN" altLang="zh-CN" dirty="0">
                <a:solidFill>
                  <a:srgbClr val="000000"/>
                </a:solidFill>
                <a:ea typeface="宋体" panose="02010600030101010101" pitchFamily="2" charset="-122"/>
                <a:cs typeface="Times New Roman" panose="02020603050405020304" pitchFamily="18" charset="0"/>
              </a:rPr>
              <a:t>和</a:t>
            </a:r>
            <a:r>
              <a:rPr lang="en-US" altLang="zh-CN" dirty="0">
                <a:solidFill>
                  <a:srgbClr val="000000"/>
                </a:solidFill>
                <a:ea typeface="宋体" panose="02010600030101010101" pitchFamily="2" charset="-122"/>
                <a:cs typeface="Times New Roman" panose="02020603050405020304" pitchFamily="18" charset="0"/>
              </a:rPr>
              <a:t>appreciate</a:t>
            </a:r>
            <a:r>
              <a:rPr lang="zh-CN" altLang="zh-CN" dirty="0">
                <a:solidFill>
                  <a:srgbClr val="000000"/>
                </a:solidFill>
                <a:ea typeface="宋体" panose="02010600030101010101" pitchFamily="2" charset="-122"/>
                <a:cs typeface="Times New Roman" panose="02020603050405020304" pitchFamily="18" charset="0"/>
              </a:rPr>
              <a:t>都有</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感谢</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感激</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的意思</a:t>
            </a:r>
            <a:r>
              <a:rPr lang="en-US" altLang="zh-CN" dirty="0">
                <a:solidFill>
                  <a:srgbClr val="000000"/>
                </a:solidFill>
                <a:ea typeface="宋体" panose="02010600030101010101" pitchFamily="2" charset="-122"/>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但</a:t>
            </a:r>
            <a:r>
              <a:rPr lang="en-US" altLang="zh-CN" dirty="0">
                <a:solidFill>
                  <a:srgbClr val="000000"/>
                </a:solidFill>
                <a:ea typeface="宋体" panose="02010600030101010101" pitchFamily="2" charset="-122"/>
                <a:cs typeface="Times New Roman" panose="02020603050405020304" pitchFamily="18" charset="0"/>
              </a:rPr>
              <a:t>thank</a:t>
            </a:r>
            <a:r>
              <a:rPr lang="zh-CN" altLang="zh-CN" dirty="0">
                <a:solidFill>
                  <a:srgbClr val="000000"/>
                </a:solidFill>
                <a:ea typeface="宋体" panose="02010600030101010101" pitchFamily="2" charset="-122"/>
                <a:cs typeface="Times New Roman" panose="02020603050405020304" pitchFamily="18" charset="0"/>
              </a:rPr>
              <a:t>的宾语是人</a:t>
            </a:r>
            <a:r>
              <a:rPr lang="en-US" altLang="zh-CN" dirty="0">
                <a:solidFill>
                  <a:srgbClr val="000000"/>
                </a:solidFill>
                <a:ea typeface="宋体" panose="02010600030101010101" pitchFamily="2" charset="-122"/>
                <a:cs typeface="Times New Roman" panose="02020603050405020304" pitchFamily="18" charset="0"/>
              </a:rPr>
              <a:t>,appreciate</a:t>
            </a:r>
            <a:r>
              <a:rPr lang="zh-CN" altLang="zh-CN" dirty="0">
                <a:solidFill>
                  <a:srgbClr val="000000"/>
                </a:solidFill>
                <a:ea typeface="宋体" panose="02010600030101010101" pitchFamily="2" charset="-122"/>
                <a:cs typeface="Times New Roman" panose="02020603050405020304" pitchFamily="18" charset="0"/>
              </a:rPr>
              <a:t>的宾语是物</a:t>
            </a:r>
            <a:r>
              <a:rPr lang="zh-CN"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59723939"/>
      </p:ext>
    </p:extLst>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431775"/>
            <a:ext cx="10807700" cy="4819781"/>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单句语法填空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(1)Please accept this gift in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(appreciate) of all you have done for us.</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(2)The company was very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(appreciate) of my efforts.</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3)We</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d </a:t>
            </a:r>
            <a:r>
              <a:rPr lang="en-US" altLang="zh-CN" dirty="0">
                <a:solidFill>
                  <a:srgbClr val="000000"/>
                </a:solidFill>
                <a:ea typeface="宋体" panose="02010600030101010101" pitchFamily="2" charset="-122"/>
                <a:cs typeface="Times New Roman" panose="02020603050405020304" pitchFamily="18" charset="0"/>
              </a:rPr>
              <a:t>appreciate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if you can help us out of the present trouble.</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5476189" y="1633063"/>
            <a:ext cx="2387770" cy="584775"/>
          </a:xfrm>
          <a:prstGeom prst="rect">
            <a:avLst/>
          </a:prstGeom>
        </p:spPr>
        <p:txBody>
          <a:bodyPr wrap="none">
            <a:spAutoFit/>
          </a:bodyPr>
          <a:lstStyle/>
          <a:p>
            <a:r>
              <a:rPr lang="en-US" altLang="zh-CN" dirty="0">
                <a:ea typeface="宋体" panose="02010600030101010101" pitchFamily="2" charset="-122"/>
              </a:rPr>
              <a:t>appreciation</a:t>
            </a:r>
            <a:endParaRPr lang="zh-CN" altLang="en-US" dirty="0"/>
          </a:p>
        </p:txBody>
      </p:sp>
      <p:sp>
        <p:nvSpPr>
          <p:cNvPr id="4" name="矩形 3"/>
          <p:cNvSpPr/>
          <p:nvPr/>
        </p:nvSpPr>
        <p:spPr>
          <a:xfrm>
            <a:off x="5427029" y="2799328"/>
            <a:ext cx="2342885" cy="584775"/>
          </a:xfrm>
          <a:prstGeom prst="rect">
            <a:avLst/>
          </a:prstGeom>
        </p:spPr>
        <p:txBody>
          <a:bodyPr wrap="none">
            <a:spAutoFit/>
          </a:bodyPr>
          <a:lstStyle/>
          <a:p>
            <a:r>
              <a:rPr lang="en-US" altLang="zh-CN" dirty="0">
                <a:ea typeface="宋体" panose="02010600030101010101" pitchFamily="2" charset="-122"/>
              </a:rPr>
              <a:t>appreciative</a:t>
            </a:r>
            <a:endParaRPr lang="zh-CN" altLang="en-US" dirty="0"/>
          </a:p>
        </p:txBody>
      </p:sp>
      <p:sp>
        <p:nvSpPr>
          <p:cNvPr id="5" name="矩形 4"/>
          <p:cNvSpPr/>
          <p:nvPr/>
        </p:nvSpPr>
        <p:spPr>
          <a:xfrm>
            <a:off x="4978781" y="3987333"/>
            <a:ext cx="434734" cy="584775"/>
          </a:xfrm>
          <a:prstGeom prst="rect">
            <a:avLst/>
          </a:prstGeom>
        </p:spPr>
        <p:txBody>
          <a:bodyPr wrap="none">
            <a:spAutoFit/>
          </a:bodyPr>
          <a:lstStyle/>
          <a:p>
            <a:r>
              <a:rPr lang="en-US" altLang="zh-CN" dirty="0">
                <a:ea typeface="宋体" panose="02010600030101010101" pitchFamily="2" charset="-122"/>
              </a:rPr>
              <a:t>it</a:t>
            </a:r>
            <a:endParaRPr lang="zh-CN" altLang="en-US" dirty="0"/>
          </a:p>
        </p:txBody>
      </p:sp>
    </p:spTree>
    <p:extLst>
      <p:ext uri="{BB962C8B-B14F-4D97-AF65-F5344CB8AC3E}">
        <p14:creationId xmlns:p14="http://schemas.microsoft.com/office/powerpoint/2010/main" val="413343620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151855"/>
            <a:ext cx="10807700" cy="3046988"/>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a:t>
            </a:r>
            <a:r>
              <a:rPr lang="zh-CN" altLang="zh-CN" dirty="0">
                <a:solidFill>
                  <a:srgbClr val="000000"/>
                </a:solidFill>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Nearly 500,000 high-quality digital photographs have been produced since the international project started in 1994.(page 8)</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1994</a:t>
            </a:r>
            <a:r>
              <a:rPr lang="zh-CN" altLang="zh-CN" dirty="0">
                <a:solidFill>
                  <a:srgbClr val="000000"/>
                </a:solidFill>
                <a:ea typeface="宋体" panose="02010600030101010101" pitchFamily="2" charset="-122"/>
                <a:cs typeface="Times New Roman" panose="02020603050405020304" pitchFamily="18" charset="0"/>
              </a:rPr>
              <a:t>年该国际项目启动以来</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已经制作了近</a:t>
            </a:r>
            <a:r>
              <a:rPr lang="en-US" altLang="zh-CN" dirty="0">
                <a:solidFill>
                  <a:srgbClr val="000000"/>
                </a:solidFill>
                <a:ea typeface="宋体" panose="02010600030101010101" pitchFamily="2" charset="-122"/>
                <a:cs typeface="Times New Roman" panose="02020603050405020304" pitchFamily="18" charset="0"/>
              </a:rPr>
              <a:t>50</a:t>
            </a:r>
            <a:r>
              <a:rPr lang="zh-CN" altLang="zh-CN" dirty="0">
                <a:solidFill>
                  <a:srgbClr val="000000"/>
                </a:solidFill>
                <a:ea typeface="宋体" panose="02010600030101010101" pitchFamily="2" charset="-122"/>
                <a:cs typeface="Times New Roman" panose="02020603050405020304" pitchFamily="18" charset="0"/>
              </a:rPr>
              <a:t>万张高质量的数码照片。</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773496679"/>
      </p:ext>
    </p:extLst>
  </p:cSld>
  <p:clrMapOvr>
    <a:masterClrMapping/>
  </p:clrMapOvr>
  <p:transition spd="slow">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1079847"/>
            <a:ext cx="10807700" cy="3046988"/>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7030A0"/>
                </a:solidFill>
                <a:latin typeface="Arial" panose="020B0604020202020204" pitchFamily="34" charset="0"/>
                <a:cs typeface="Times New Roman" panose="02020603050405020304" pitchFamily="18" charset="0"/>
              </a:rPr>
              <a:t>考点</a:t>
            </a:r>
            <a:r>
              <a:rPr lang="en-US" altLang="zh-CN" dirty="0">
                <a:solidFill>
                  <a:srgbClr val="000000"/>
                </a:solidFill>
                <a:ea typeface="宋体" panose="02010600030101010101" pitchFamily="2" charset="-122"/>
                <a:cs typeface="Times New Roman" panose="02020603050405020304" pitchFamily="18" charset="0"/>
              </a:rPr>
              <a:t>quality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宋体" panose="02010600030101010101" pitchFamily="2" charset="-122"/>
                <a:cs typeface="Times New Roman" panose="02020603050405020304" pitchFamily="18" charset="0"/>
              </a:rPr>
              <a:t>质量</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品质</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素质</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特征　</a:t>
            </a:r>
            <a:r>
              <a:rPr lang="en-US" altLang="zh-CN" i="1" dirty="0">
                <a:solidFill>
                  <a:srgbClr val="000000"/>
                </a:solidFill>
                <a:ea typeface="宋体" panose="02010600030101010101" pitchFamily="2" charset="-122"/>
                <a:cs typeface="Times New Roman" panose="02020603050405020304" pitchFamily="18" charset="0"/>
              </a:rPr>
              <a:t>adj.</a:t>
            </a:r>
            <a:r>
              <a:rPr lang="zh-CN" altLang="zh-CN" dirty="0">
                <a:solidFill>
                  <a:srgbClr val="000000"/>
                </a:solidFill>
                <a:ea typeface="宋体" panose="02010600030101010101" pitchFamily="2" charset="-122"/>
                <a:cs typeface="Times New Roman" panose="02020603050405020304" pitchFamily="18" charset="0"/>
              </a:rPr>
              <a:t>优质的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高质量</a:t>
            </a:r>
            <a:r>
              <a:rPr lang="zh-CN" altLang="zh-CN" dirty="0" smtClean="0">
                <a:solidFill>
                  <a:srgbClr val="000000"/>
                </a:solidFill>
                <a:ea typeface="宋体" panose="02010600030101010101" pitchFamily="2" charset="-122"/>
                <a:cs typeface="Times New Roman" panose="02020603050405020304" pitchFamily="18" charset="0"/>
              </a:rPr>
              <a:t>的</a:t>
            </a:r>
            <a:endParaRPr lang="en-US" altLang="zh-CN" dirty="0" smtClean="0">
              <a:solidFill>
                <a:srgbClr val="000000"/>
              </a:solidFill>
              <a:ea typeface="宋体" panose="02010600030101010101" pitchFamily="2"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of</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high/good</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quality</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优质的</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of</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low/poor</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quality</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劣质的</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in</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quality</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在质量上</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quality</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and</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quantity</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质量和</a:t>
            </a:r>
            <a:r>
              <a:rPr lang="zh-CN" altLang="zh-CN" dirty="0" smtClean="0">
                <a:solidFill>
                  <a:srgbClr val="000000"/>
                </a:solidFill>
                <a:ea typeface="楷体" panose="02010609060101010101" pitchFamily="49" charset="-122"/>
                <a:cs typeface="Times New Roman" panose="02020603050405020304" pitchFamily="18" charset="0"/>
              </a:rPr>
              <a:t>数量</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043825059"/>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横卷形 10">
            <a:hlinkClick r:id="rId2" action="ppaction://hlinksldjump" highlightClick="1">
              <a:snd r:embed="rId3" name="chimes.wav"/>
            </a:hlinkClick>
          </p:cNvPr>
          <p:cNvSpPr/>
          <p:nvPr/>
        </p:nvSpPr>
        <p:spPr>
          <a:xfrm>
            <a:off x="2592685" y="196087"/>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4000" dirty="0"/>
              <a:t>课前</a:t>
            </a:r>
            <a:r>
              <a:rPr lang="en-US" altLang="zh-CN" sz="4000" dirty="0"/>
              <a:t>·</a:t>
            </a:r>
            <a:r>
              <a:rPr lang="zh-CN" altLang="zh-CN" sz="4000" dirty="0"/>
              <a:t>基础认知</a:t>
            </a:r>
          </a:p>
        </p:txBody>
      </p:sp>
      <p:sp>
        <p:nvSpPr>
          <p:cNvPr id="12" name="横卷形 11">
            <a:hlinkClick r:id="rId4" action="ppaction://hlinksldjump" highlightClick="1">
              <a:snd r:embed="rId3" name="chimes.wav"/>
            </a:hlinkClick>
          </p:cNvPr>
          <p:cNvSpPr/>
          <p:nvPr/>
        </p:nvSpPr>
        <p:spPr>
          <a:xfrm>
            <a:off x="2592685" y="1708255"/>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4000" dirty="0"/>
              <a:t>课堂</a:t>
            </a:r>
            <a:r>
              <a:rPr lang="en-US" altLang="zh-CN" sz="4000" dirty="0"/>
              <a:t>·</a:t>
            </a:r>
            <a:r>
              <a:rPr lang="zh-CN" altLang="zh-CN" sz="4000" dirty="0"/>
              <a:t>重难突破</a:t>
            </a:r>
          </a:p>
        </p:txBody>
      </p:sp>
      <p:sp>
        <p:nvSpPr>
          <p:cNvPr id="4" name="横卷形 3">
            <a:hlinkClick r:id="rId5" action="ppaction://hlinksldjump" highlightClick="1">
              <a:snd r:embed="rId3" name="chimes.wav"/>
            </a:hlinkClick>
          </p:cNvPr>
          <p:cNvSpPr/>
          <p:nvPr/>
        </p:nvSpPr>
        <p:spPr>
          <a:xfrm>
            <a:off x="2592685" y="3220423"/>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smtClean="0"/>
              <a:t>随  堂  训  练</a:t>
            </a:r>
            <a:endParaRPr lang="zh-CN" altLang="zh-CN" sz="4000" dirty="0"/>
          </a:p>
        </p:txBody>
      </p:sp>
      <p:sp>
        <p:nvSpPr>
          <p:cNvPr id="5" name="横卷形 4">
            <a:hlinkClick r:id="rId6" action="ppaction://hlinksldjump" highlightClick="1">
              <a:snd r:embed="rId3" name="chimes.wav"/>
            </a:hlinkClick>
          </p:cNvPr>
          <p:cNvSpPr/>
          <p:nvPr/>
        </p:nvSpPr>
        <p:spPr>
          <a:xfrm>
            <a:off x="2592685" y="4732591"/>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smtClean="0"/>
              <a:t>写作</a:t>
            </a:r>
            <a:r>
              <a:rPr lang="en-US" altLang="zh-CN" sz="4000" dirty="0"/>
              <a:t>·</a:t>
            </a:r>
            <a:r>
              <a:rPr lang="zh-CN" altLang="en-US" sz="4000" dirty="0" smtClean="0"/>
              <a:t>触类旁通</a:t>
            </a:r>
            <a:endParaRPr lang="zh-CN" altLang="zh-CN" sz="4000" dirty="0"/>
          </a:p>
        </p:txBody>
      </p:sp>
    </p:spTree>
    <p:extLst>
      <p:ext uri="{BB962C8B-B14F-4D97-AF65-F5344CB8AC3E}">
        <p14:creationId xmlns:p14="http://schemas.microsoft.com/office/powerpoint/2010/main" val="28351336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76143"/>
            <a:ext cx="10807700" cy="5410712"/>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(1)The china made in China is of high quality.</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中国制作的瓷器质量上乘。</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(2)We should keep the fine qualities of the working people.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我们应该保持劳动人民的优良品质。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(3)What qualities do you need to be a great </a:t>
            </a:r>
            <a:r>
              <a:rPr lang="en-US" altLang="zh-CN" dirty="0" smtClean="0">
                <a:solidFill>
                  <a:srgbClr val="000000"/>
                </a:solidFill>
                <a:ea typeface="宋体" panose="02010600030101010101" pitchFamily="2" charset="-122"/>
                <a:cs typeface="Times New Roman" panose="02020603050405020304" pitchFamily="18" charset="0"/>
              </a:rPr>
              <a:t>sportsman?</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你</a:t>
            </a:r>
            <a:r>
              <a:rPr lang="zh-CN" altLang="zh-CN" dirty="0" smtClean="0">
                <a:solidFill>
                  <a:srgbClr val="000000"/>
                </a:solidFill>
                <a:ea typeface="宋体" panose="02010600030101010101" pitchFamily="2" charset="-122"/>
                <a:cs typeface="Times New Roman" panose="02020603050405020304" pitchFamily="18" charset="0"/>
              </a:rPr>
              <a:t>需要</a:t>
            </a:r>
            <a:r>
              <a:rPr lang="zh-CN" altLang="en-US" dirty="0">
                <a:solidFill>
                  <a:srgbClr val="000000"/>
                </a:solidFill>
                <a:ea typeface="宋体" panose="02010600030101010101" pitchFamily="2" charset="-122"/>
                <a:cs typeface="Times New Roman" panose="02020603050405020304" pitchFamily="18" charset="0"/>
              </a:rPr>
              <a:t>具备</a:t>
            </a:r>
            <a:r>
              <a:rPr lang="zh-CN" altLang="zh-CN" dirty="0" smtClean="0">
                <a:solidFill>
                  <a:srgbClr val="000000"/>
                </a:solidFill>
                <a:ea typeface="宋体" panose="02010600030101010101" pitchFamily="2" charset="-122"/>
                <a:cs typeface="Times New Roman" panose="02020603050405020304" pitchFamily="18" charset="0"/>
              </a:rPr>
              <a:t>什么</a:t>
            </a:r>
            <a:r>
              <a:rPr lang="zh-CN" altLang="zh-CN" dirty="0">
                <a:solidFill>
                  <a:srgbClr val="000000"/>
                </a:solidFill>
                <a:ea typeface="宋体" panose="02010600030101010101" pitchFamily="2" charset="-122"/>
                <a:cs typeface="Times New Roman" panose="02020603050405020304" pitchFamily="18" charset="0"/>
              </a:rPr>
              <a:t>素质才能成为一名伟大的运动员</a:t>
            </a:r>
            <a:r>
              <a:rPr lang="en-US" altLang="zh-CN" dirty="0" smtClean="0">
                <a:solidFill>
                  <a:srgbClr val="000000"/>
                </a:solidFill>
                <a:ea typeface="宋体" panose="02010600030101010101" pitchFamily="2" charset="-122"/>
                <a:cs typeface="Times New Roman" panose="02020603050405020304" pitchFamily="18" charset="0"/>
              </a:rPr>
              <a:t>?</a:t>
            </a:r>
          </a:p>
          <a:p>
            <a:pPr indent="267970">
              <a:lnSpc>
                <a:spcPct val="120000"/>
              </a:lnSpc>
              <a:spcAft>
                <a:spcPts val="0"/>
              </a:spcAft>
              <a:tabLst>
                <a:tab pos="1029335" algn="l"/>
                <a:tab pos="1850390" algn="l"/>
                <a:tab pos="2538095" algn="l"/>
                <a:tab pos="3221990" algn="l"/>
              </a:tabLst>
            </a:pPr>
            <a:r>
              <a:rPr lang="zh-CN" altLang="en-US" dirty="0">
                <a:solidFill>
                  <a:srgbClr val="000000"/>
                </a:solidFill>
                <a:latin typeface="黑体" panose="02010609060101010101" pitchFamily="49" charset="-122"/>
                <a:cs typeface="Times New Roman" panose="02020603050405020304" pitchFamily="18" charset="0"/>
              </a:rPr>
              <a:t>名师点津 </a:t>
            </a:r>
            <a:r>
              <a:rPr lang="en-US" altLang="zh-CN" dirty="0">
                <a:solidFill>
                  <a:srgbClr val="000000"/>
                </a:solidFill>
                <a:ea typeface="宋体" panose="02010600030101010101" pitchFamily="2" charset="-122"/>
                <a:cs typeface="Times New Roman" panose="02020603050405020304" pitchFamily="18" charset="0"/>
              </a:rPr>
              <a:t>quality</a:t>
            </a:r>
            <a:r>
              <a:rPr lang="zh-CN" altLang="zh-CN" dirty="0">
                <a:solidFill>
                  <a:srgbClr val="000000"/>
                </a:solidFill>
                <a:ea typeface="宋体" panose="02010600030101010101" pitchFamily="2" charset="-122"/>
                <a:cs typeface="Times New Roman" panose="02020603050405020304" pitchFamily="18" charset="0"/>
              </a:rPr>
              <a:t>作</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质量</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讲时通常用作不可数名词</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而作</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品德</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素质</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讲时多用作可数名词</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并且一般用复数形式</a:t>
            </a:r>
            <a:r>
              <a:rPr lang="zh-CN"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72043610"/>
      </p:ext>
    </p:extLst>
  </p:cSld>
  <p:clrMapOvr>
    <a:masterClrMapping/>
  </p:clrMapOvr>
  <p:transition spd="slow">
    <p:push di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791815"/>
            <a:ext cx="10807700" cy="3637919"/>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单句语法填空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(1)He has many good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(quality),but his best quality is his kindness.</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(2)Because of modern </a:t>
            </a:r>
            <a:r>
              <a:rPr lang="en-US" altLang="zh-CN" dirty="0" err="1">
                <a:solidFill>
                  <a:srgbClr val="000000"/>
                </a:solidFill>
                <a:ea typeface="宋体" panose="02010600030101010101" pitchFamily="2" charset="-122"/>
                <a:cs typeface="Times New Roman" panose="02020603050405020304" pitchFamily="18" charset="0"/>
              </a:rPr>
              <a:t>technology,we</a:t>
            </a:r>
            <a:r>
              <a:rPr lang="en-US" altLang="zh-CN" dirty="0">
                <a:solidFill>
                  <a:srgbClr val="000000"/>
                </a:solidFill>
                <a:ea typeface="宋体" panose="02010600030101010101" pitchFamily="2" charset="-122"/>
                <a:cs typeface="Times New Roman" panose="02020603050405020304" pitchFamily="18" charset="0"/>
              </a:rPr>
              <a:t> live a life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high quality.</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5279829" y="1993103"/>
            <a:ext cx="1665841" cy="584775"/>
          </a:xfrm>
          <a:prstGeom prst="rect">
            <a:avLst/>
          </a:prstGeom>
        </p:spPr>
        <p:txBody>
          <a:bodyPr wrap="none">
            <a:spAutoFit/>
          </a:bodyPr>
          <a:lstStyle/>
          <a:p>
            <a:r>
              <a:rPr lang="en-US" altLang="zh-CN" dirty="0" smtClean="0">
                <a:ea typeface="宋体" panose="02010600030101010101" pitchFamily="2" charset="-122"/>
              </a:rPr>
              <a:t>qualities</a:t>
            </a:r>
            <a:endParaRPr lang="zh-CN" altLang="en-US" dirty="0"/>
          </a:p>
        </p:txBody>
      </p:sp>
      <p:sp>
        <p:nvSpPr>
          <p:cNvPr id="4" name="矩形 3"/>
          <p:cNvSpPr/>
          <p:nvPr/>
        </p:nvSpPr>
        <p:spPr>
          <a:xfrm>
            <a:off x="9102901" y="3182041"/>
            <a:ext cx="526106" cy="584775"/>
          </a:xfrm>
          <a:prstGeom prst="rect">
            <a:avLst/>
          </a:prstGeom>
        </p:spPr>
        <p:txBody>
          <a:bodyPr wrap="none">
            <a:spAutoFit/>
          </a:bodyPr>
          <a:lstStyle/>
          <a:p>
            <a:r>
              <a:rPr lang="en-US" altLang="zh-CN" dirty="0">
                <a:ea typeface="宋体" panose="02010600030101010101" pitchFamily="2" charset="-122"/>
              </a:rPr>
              <a:t>of</a:t>
            </a:r>
            <a:endParaRPr lang="zh-CN" altLang="en-US" dirty="0"/>
          </a:p>
        </p:txBody>
      </p:sp>
    </p:spTree>
    <p:extLst>
      <p:ext uri="{BB962C8B-B14F-4D97-AF65-F5344CB8AC3E}">
        <p14:creationId xmlns:p14="http://schemas.microsoft.com/office/powerpoint/2010/main" val="223704521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1567"/>
            <a:ext cx="10807700" cy="5945089"/>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...the group hopes to promote even wider interest around the world in </a:t>
            </a:r>
            <a:r>
              <a:rPr lang="en-US" altLang="zh-CN" dirty="0" smtClean="0">
                <a:solidFill>
                  <a:srgbClr val="000000"/>
                </a:solidFill>
                <a:ea typeface="宋体" panose="02010600030101010101" pitchFamily="2" charset="-122"/>
                <a:cs typeface="Times New Roman" panose="02020603050405020304" pitchFamily="18" charset="0"/>
              </a:rPr>
              <a:t>China</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a:solidFill>
                  <a:srgbClr val="000000"/>
                </a:solidFill>
                <a:ea typeface="宋体" panose="02010600030101010101" pitchFamily="2" charset="-122"/>
                <a:cs typeface="Times New Roman" panose="02020603050405020304" pitchFamily="18" charset="0"/>
              </a:rPr>
              <a:t>ancient </a:t>
            </a:r>
            <a:r>
              <a:rPr lang="en-US" altLang="zh-CN" dirty="0" err="1">
                <a:solidFill>
                  <a:srgbClr val="000000"/>
                </a:solidFill>
                <a:ea typeface="宋体" panose="02010600030101010101" pitchFamily="2" charset="-122"/>
                <a:cs typeface="Times New Roman" panose="02020603050405020304" pitchFamily="18" charset="0"/>
              </a:rPr>
              <a:t>history,culture,and</a:t>
            </a:r>
            <a:r>
              <a:rPr lang="en-US" altLang="zh-CN" dirty="0">
                <a:solidFill>
                  <a:srgbClr val="000000"/>
                </a:solidFill>
                <a:ea typeface="宋体" panose="02010600030101010101" pitchFamily="2" charset="-122"/>
                <a:cs typeface="Times New Roman" panose="02020603050405020304" pitchFamily="18" charset="0"/>
              </a:rPr>
              <a:t> traditions.(page 8)</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该组织希望大大提升世界各地对中国古代历史、文化和传统的兴趣。</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7030A0"/>
                </a:solidFill>
                <a:latin typeface="Arial" panose="020B0604020202020204" pitchFamily="34" charset="0"/>
                <a:cs typeface="Times New Roman" panose="02020603050405020304" pitchFamily="18" charset="0"/>
              </a:rPr>
              <a:t>考点</a:t>
            </a:r>
            <a:r>
              <a:rPr lang="en-US" altLang="zh-CN" dirty="0">
                <a:solidFill>
                  <a:srgbClr val="000000"/>
                </a:solidFill>
                <a:ea typeface="宋体" panose="02010600030101010101" pitchFamily="2" charset="-122"/>
                <a:cs typeface="Times New Roman" panose="02020603050405020304" pitchFamily="18" charset="0"/>
              </a:rPr>
              <a:t>tradition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宋体" panose="02010600030101010101" pitchFamily="2" charset="-122"/>
                <a:cs typeface="Times New Roman" panose="02020603050405020304" pitchFamily="18" charset="0"/>
              </a:rPr>
              <a:t>传统</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传统的信仰或风俗</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by</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tradition</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按照传统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in</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tradition</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of</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具有</a:t>
            </a:r>
            <a:r>
              <a:rPr lang="en-US" altLang="zh-CN" dirty="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的传统</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风俗</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traditional</a:t>
            </a:r>
            <a:r>
              <a:rPr lang="en-US" altLang="zh-CN" dirty="0">
                <a:solidFill>
                  <a:srgbClr val="000000"/>
                </a:solidFill>
                <a:ea typeface="楷体" panose="02010609060101010101" pitchFamily="49"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adj.</a:t>
            </a:r>
            <a:r>
              <a:rPr lang="zh-CN" altLang="zh-CN" dirty="0">
                <a:solidFill>
                  <a:srgbClr val="000000"/>
                </a:solidFill>
                <a:ea typeface="楷体" panose="02010609060101010101" pitchFamily="49" charset="-122"/>
                <a:cs typeface="Times New Roman" panose="02020603050405020304" pitchFamily="18" charset="0"/>
              </a:rPr>
              <a:t>传统的</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traditionally</a:t>
            </a:r>
            <a:r>
              <a:rPr lang="en-US" altLang="zh-CN" dirty="0">
                <a:solidFill>
                  <a:srgbClr val="000000"/>
                </a:solidFill>
                <a:ea typeface="楷体" panose="02010609060101010101" pitchFamily="49"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adv.</a:t>
            </a:r>
            <a:r>
              <a:rPr lang="zh-CN" altLang="zh-CN" dirty="0">
                <a:solidFill>
                  <a:srgbClr val="000000"/>
                </a:solidFill>
                <a:ea typeface="楷体" panose="02010609060101010101" pitchFamily="49" charset="-122"/>
                <a:cs typeface="Times New Roman" panose="02020603050405020304" pitchFamily="18" charset="0"/>
              </a:rPr>
              <a:t>传统地</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852091969"/>
      </p:ext>
    </p:extLst>
  </p:cSld>
  <p:clrMapOvr>
    <a:masterClrMapping/>
  </p:clrMapOvr>
  <p:transition spd="slow">
    <p:push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359767"/>
            <a:ext cx="10807700" cy="4819781"/>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(1)I’m going to give you some advice by tradition.</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我将依照传统给你们一些建议。</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2)He</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a:solidFill>
                  <a:srgbClr val="000000"/>
                </a:solidFill>
                <a:ea typeface="宋体" panose="02010600030101010101" pitchFamily="2" charset="-122"/>
                <a:cs typeface="Times New Roman" panose="02020603050405020304" pitchFamily="18" charset="0"/>
              </a:rPr>
              <a:t>a politician in the tradition of Kennedy.</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他是位具有肯尼迪风格的政治家。</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(3)Prevention also plays a central role in traditional medicine.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预防在传统医学中也起着主导作用</a:t>
            </a:r>
            <a:r>
              <a:rPr lang="zh-CN"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349973648"/>
      </p:ext>
    </p:extLst>
  </p:cSld>
  <p:clrMapOvr>
    <a:masterClrMapping/>
  </p:clrMapOvr>
  <p:transition spd="slow">
    <p:push di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305703"/>
            <a:ext cx="10807700" cy="2968505"/>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a:t>
            </a:r>
            <a:r>
              <a:rPr lang="en-US" altLang="zh-CN" dirty="0" err="1">
                <a:solidFill>
                  <a:srgbClr val="000000"/>
                </a:solidFill>
                <a:ea typeface="宋体" panose="02010600030101010101" pitchFamily="2" charset="-122"/>
                <a:cs typeface="Times New Roman" panose="02020603050405020304" pitchFamily="18" charset="0"/>
              </a:rPr>
              <a:t>Traditionally,college</a:t>
            </a:r>
            <a:r>
              <a:rPr lang="en-US" altLang="zh-CN" dirty="0">
                <a:solidFill>
                  <a:srgbClr val="000000"/>
                </a:solidFill>
                <a:ea typeface="宋体" panose="02010600030101010101" pitchFamily="2" charset="-122"/>
                <a:cs typeface="Times New Roman" panose="02020603050405020304" pitchFamily="18" charset="0"/>
              </a:rPr>
              <a:t> students hold a graduation ceremony to encourage themselves before they set off on their life journey.</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按照传统</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大学生在开始他们的人生旅程之前要参加毕业典礼以鼓励自己。</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075834722"/>
      </p:ext>
    </p:extLst>
  </p:cSld>
  <p:clrMapOvr>
    <a:masterClrMapping/>
  </p:clrMapOvr>
  <p:transition spd="slow">
    <p:push dir="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431775"/>
            <a:ext cx="10807700" cy="4819781"/>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单句语法填空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(1)It is still a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(tradition) school in a lot of ways.</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(2)The festival is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(tradition) held in May.</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3)They</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re </a:t>
            </a:r>
            <a:r>
              <a:rPr lang="en-US" altLang="zh-CN" dirty="0">
                <a:solidFill>
                  <a:srgbClr val="000000"/>
                </a:solidFill>
                <a:ea typeface="宋体" panose="02010600030101010101" pitchFamily="2" charset="-122"/>
                <a:cs typeface="Times New Roman" panose="02020603050405020304" pitchFamily="18" charset="0"/>
              </a:rPr>
              <a:t>wonderful pictures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the tradition of Russia.</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3312765" y="1637114"/>
            <a:ext cx="2052165" cy="584775"/>
          </a:xfrm>
          <a:prstGeom prst="rect">
            <a:avLst/>
          </a:prstGeom>
        </p:spPr>
        <p:txBody>
          <a:bodyPr wrap="none">
            <a:spAutoFit/>
          </a:bodyPr>
          <a:lstStyle/>
          <a:p>
            <a:r>
              <a:rPr lang="en-US" altLang="zh-CN" dirty="0">
                <a:ea typeface="宋体" panose="02010600030101010101" pitchFamily="2" charset="-122"/>
              </a:rPr>
              <a:t>traditional</a:t>
            </a:r>
            <a:endParaRPr lang="zh-CN" altLang="en-US" dirty="0"/>
          </a:p>
        </p:txBody>
      </p:sp>
      <p:sp>
        <p:nvSpPr>
          <p:cNvPr id="4" name="矩形 3"/>
          <p:cNvSpPr/>
          <p:nvPr/>
        </p:nvSpPr>
        <p:spPr>
          <a:xfrm>
            <a:off x="4052509" y="2803556"/>
            <a:ext cx="2371162" cy="584775"/>
          </a:xfrm>
          <a:prstGeom prst="rect">
            <a:avLst/>
          </a:prstGeom>
        </p:spPr>
        <p:txBody>
          <a:bodyPr wrap="none">
            <a:spAutoFit/>
          </a:bodyPr>
          <a:lstStyle/>
          <a:p>
            <a:r>
              <a:rPr lang="en-US" altLang="zh-CN" dirty="0">
                <a:ea typeface="宋体" panose="02010600030101010101" pitchFamily="2" charset="-122"/>
              </a:rPr>
              <a:t>traditionally</a:t>
            </a:r>
            <a:endParaRPr lang="zh-CN" altLang="en-US" dirty="0"/>
          </a:p>
        </p:txBody>
      </p:sp>
      <p:sp>
        <p:nvSpPr>
          <p:cNvPr id="5" name="矩形 4"/>
          <p:cNvSpPr/>
          <p:nvPr/>
        </p:nvSpPr>
        <p:spPr>
          <a:xfrm>
            <a:off x="6841157" y="3990530"/>
            <a:ext cx="526106" cy="584775"/>
          </a:xfrm>
          <a:prstGeom prst="rect">
            <a:avLst/>
          </a:prstGeom>
        </p:spPr>
        <p:txBody>
          <a:bodyPr wrap="none">
            <a:spAutoFit/>
          </a:bodyPr>
          <a:lstStyle/>
          <a:p>
            <a:r>
              <a:rPr lang="en-US" altLang="zh-CN" dirty="0">
                <a:ea typeface="宋体" panose="02010600030101010101" pitchFamily="2" charset="-122"/>
              </a:rPr>
              <a:t>in</a:t>
            </a:r>
            <a:endParaRPr lang="zh-CN" altLang="en-US" dirty="0"/>
          </a:p>
        </p:txBody>
      </p:sp>
    </p:spTree>
    <p:extLst>
      <p:ext uri="{BB962C8B-B14F-4D97-AF65-F5344CB8AC3E}">
        <p14:creationId xmlns:p14="http://schemas.microsoft.com/office/powerpoint/2010/main" val="400203492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935831"/>
            <a:ext cx="10807700" cy="3581365"/>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6.</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They also hope to further educate people about the importance of safeguarding historic and cultural relics for future generations to understand and appreciate.(page 8)</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他们还希望能进一步教育人们意识到保护历史和文化遗迹的重要性</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以让子孙后代有机会了解和欣赏</a:t>
            </a:r>
            <a:r>
              <a:rPr lang="zh-CN"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860022003"/>
      </p:ext>
    </p:extLst>
  </p:cSld>
  <p:clrMapOvr>
    <a:masterClrMapping/>
  </p:clrMapOvr>
  <p:transition spd="slow">
    <p:push dir="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379431"/>
            <a:ext cx="10807700" cy="4741298"/>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7030A0"/>
                </a:solidFill>
                <a:latin typeface="Arial" panose="020B0604020202020204" pitchFamily="34" charset="0"/>
                <a:cs typeface="Times New Roman" panose="02020603050405020304" pitchFamily="18" charset="0"/>
              </a:rPr>
              <a:t>考点一</a:t>
            </a:r>
            <a:r>
              <a:rPr lang="en-US" altLang="zh-CN" dirty="0">
                <a:solidFill>
                  <a:srgbClr val="000000"/>
                </a:solidFill>
                <a:ea typeface="宋体" panose="02010600030101010101" pitchFamily="2" charset="-122"/>
                <a:cs typeface="Times New Roman" panose="02020603050405020304" pitchFamily="18" charset="0"/>
              </a:rPr>
              <a:t>further </a:t>
            </a:r>
            <a:r>
              <a:rPr lang="en-US" altLang="zh-CN" i="1" dirty="0">
                <a:solidFill>
                  <a:srgbClr val="000000"/>
                </a:solidFill>
                <a:ea typeface="宋体" panose="02010600030101010101" pitchFamily="2" charset="-122"/>
                <a:cs typeface="Times New Roman" panose="02020603050405020304" pitchFamily="18" charset="0"/>
              </a:rPr>
              <a:t>adv.</a:t>
            </a:r>
            <a:r>
              <a:rPr lang="en-US" altLang="zh-CN" dirty="0">
                <a:solidFill>
                  <a:srgbClr val="000000"/>
                </a:solidFill>
                <a:ea typeface="宋体" panose="02010600030101010101" pitchFamily="2" charset="-122"/>
                <a:cs typeface="Times New Roman" panose="02020603050405020304" pitchFamily="18" charset="0"/>
              </a:rPr>
              <a:t>(far</a:t>
            </a:r>
            <a:r>
              <a:rPr lang="zh-CN" altLang="zh-CN" dirty="0">
                <a:solidFill>
                  <a:srgbClr val="000000"/>
                </a:solidFill>
                <a:ea typeface="宋体" panose="02010600030101010101" pitchFamily="2" charset="-122"/>
                <a:cs typeface="Times New Roman" panose="02020603050405020304" pitchFamily="18" charset="0"/>
              </a:rPr>
              <a:t>的比较级</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更远</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进一步</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(1)He went abroad for further study.</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他出国去深造。</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(2)Now they live further away from the city </a:t>
            </a:r>
            <a:r>
              <a:rPr lang="en-US" altLang="zh-CN" dirty="0" err="1">
                <a:solidFill>
                  <a:srgbClr val="000000"/>
                </a:solidFill>
                <a:ea typeface="宋体" panose="02010600030101010101" pitchFamily="2" charset="-122"/>
                <a:cs typeface="Times New Roman" panose="02020603050405020304" pitchFamily="18" charset="0"/>
              </a:rPr>
              <a:t>centre</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现在他们住得离市中心更远了。</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(3)She refused to discuss these things further.</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她拒绝进一步讨论这些事情。</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929620650"/>
      </p:ext>
    </p:extLst>
  </p:cSld>
  <p:clrMapOvr>
    <a:masterClrMapping/>
  </p:clrMapOvr>
  <p:transition spd="slow">
    <p:push di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873655"/>
            <a:ext cx="10807700" cy="3637919"/>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7030A0"/>
                </a:solidFill>
                <a:latin typeface="Arial" panose="020B0604020202020204" pitchFamily="34" charset="0"/>
                <a:cs typeface="Times New Roman" panose="02020603050405020304" pitchFamily="18" charset="0"/>
              </a:rPr>
              <a:t>考点二</a:t>
            </a:r>
            <a:r>
              <a:rPr lang="en-US" altLang="zh-CN" dirty="0">
                <a:solidFill>
                  <a:srgbClr val="000000"/>
                </a:solidFill>
                <a:ea typeface="宋体" panose="02010600030101010101" pitchFamily="2" charset="-122"/>
                <a:cs typeface="Times New Roman" panose="02020603050405020304" pitchFamily="18" charset="0"/>
              </a:rPr>
              <a:t>historic </a:t>
            </a:r>
            <a:r>
              <a:rPr lang="en-US" altLang="zh-CN" i="1" dirty="0">
                <a:solidFill>
                  <a:srgbClr val="000000"/>
                </a:solidFill>
                <a:ea typeface="宋体" panose="02010600030101010101" pitchFamily="2" charset="-122"/>
                <a:cs typeface="Times New Roman" panose="02020603050405020304" pitchFamily="18" charset="0"/>
              </a:rPr>
              <a:t>adj.</a:t>
            </a:r>
            <a:r>
              <a:rPr lang="zh-CN" altLang="zh-CN" dirty="0">
                <a:solidFill>
                  <a:srgbClr val="000000"/>
                </a:solidFill>
                <a:ea typeface="宋体" panose="02010600030101010101" pitchFamily="2" charset="-122"/>
                <a:cs typeface="Times New Roman" panose="02020603050405020304" pitchFamily="18" charset="0"/>
              </a:rPr>
              <a:t>历史上著名</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或重要</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有史时期的</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en-US" dirty="0">
                <a:solidFill>
                  <a:srgbClr val="000000"/>
                </a:solidFill>
                <a:latin typeface="黑体" panose="02010609060101010101" pitchFamily="49" charset="-122"/>
                <a:cs typeface="Times New Roman" panose="02020603050405020304" pitchFamily="18" charset="0"/>
              </a:rPr>
              <a:t>易混辨析 </a:t>
            </a:r>
            <a:r>
              <a:rPr lang="en-US" altLang="zh-CN" dirty="0" smtClean="0">
                <a:solidFill>
                  <a:srgbClr val="000000"/>
                </a:solidFill>
                <a:ea typeface="宋体" panose="02010600030101010101" pitchFamily="2" charset="-122"/>
                <a:cs typeface="Times New Roman" panose="02020603050405020304" pitchFamily="18" charset="0"/>
              </a:rPr>
              <a:t>historic</a:t>
            </a:r>
            <a:r>
              <a:rPr lang="zh-CN" altLang="en-US" dirty="0" smtClean="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historical</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historic</a:t>
            </a:r>
            <a:r>
              <a:rPr lang="zh-CN" altLang="zh-CN" dirty="0">
                <a:solidFill>
                  <a:srgbClr val="000000"/>
                </a:solidFill>
                <a:ea typeface="宋体" panose="02010600030101010101" pitchFamily="2" charset="-122"/>
                <a:cs typeface="Times New Roman" panose="02020603050405020304" pitchFamily="18" charset="0"/>
              </a:rPr>
              <a:t>有历史意义的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历史上重要的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通常用以表示具有重要历史意义</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historical</a:t>
            </a:r>
            <a:r>
              <a:rPr lang="zh-CN" altLang="zh-CN" dirty="0">
                <a:solidFill>
                  <a:srgbClr val="000000"/>
                </a:solidFill>
                <a:ea typeface="宋体" panose="02010600030101010101" pitchFamily="2" charset="-122"/>
                <a:cs typeface="Times New Roman" panose="02020603050405020304" pitchFamily="18" charset="0"/>
              </a:rPr>
              <a:t>有关历史的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在历史上发生过的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通常涉及历史、史学、过去的事实</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746599845"/>
      </p:ext>
    </p:extLst>
  </p:cSld>
  <p:clrMapOvr>
    <a:masterClrMapping/>
  </p:clrMapOvr>
  <p:transition spd="slow">
    <p:push dir="u"/>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63823"/>
            <a:ext cx="10807700" cy="3637919"/>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(1)The great change is a historic miracle in the development of the Chinese nation.</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en-US" dirty="0">
                <a:solidFill>
                  <a:srgbClr val="000000"/>
                </a:solidFill>
                <a:ea typeface="宋体" panose="02010600030101010101" pitchFamily="2" charset="-122"/>
                <a:cs typeface="Times New Roman" panose="02020603050405020304" pitchFamily="18" charset="0"/>
              </a:rPr>
              <a:t>这一</a:t>
            </a:r>
            <a:r>
              <a:rPr lang="zh-CN" altLang="zh-CN" dirty="0" smtClean="0">
                <a:solidFill>
                  <a:srgbClr val="000000"/>
                </a:solidFill>
                <a:ea typeface="宋体" panose="02010600030101010101" pitchFamily="2" charset="-122"/>
                <a:cs typeface="Times New Roman" panose="02020603050405020304" pitchFamily="18" charset="0"/>
              </a:rPr>
              <a:t>巨大</a:t>
            </a:r>
            <a:r>
              <a:rPr lang="zh-CN" altLang="zh-CN" dirty="0">
                <a:solidFill>
                  <a:srgbClr val="000000"/>
                </a:solidFill>
                <a:ea typeface="宋体" panose="02010600030101010101" pitchFamily="2" charset="-122"/>
                <a:cs typeface="Times New Roman" panose="02020603050405020304" pitchFamily="18" charset="0"/>
              </a:rPr>
              <a:t>的变化是中华民族发展中的历史奇迹。</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(2)The book includes a series of major historical events.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这本书包括一系列重大的历史事件。</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857602726"/>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横卷形 1"/>
          <p:cNvSpPr/>
          <p:nvPr/>
        </p:nvSpPr>
        <p:spPr>
          <a:xfrm>
            <a:off x="2592685" y="-273"/>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4000" dirty="0"/>
              <a:t>课前</a:t>
            </a:r>
            <a:r>
              <a:rPr lang="en-US" altLang="zh-CN" sz="4000" dirty="0"/>
              <a:t>·</a:t>
            </a:r>
            <a:r>
              <a:rPr lang="zh-CN" altLang="zh-CN" sz="4000" dirty="0"/>
              <a:t>基础认知</a:t>
            </a:r>
          </a:p>
        </p:txBody>
      </p:sp>
      <p:sp>
        <p:nvSpPr>
          <p:cNvPr id="3" name="矩形 2"/>
          <p:cNvSpPr>
            <a:spLocks noChangeAspect="1"/>
          </p:cNvSpPr>
          <p:nvPr/>
        </p:nvSpPr>
        <p:spPr>
          <a:xfrm>
            <a:off x="361950" y="1305232"/>
            <a:ext cx="10807700" cy="4763227"/>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zh-CN" altLang="zh-CN" dirty="0">
                <a:solidFill>
                  <a:srgbClr val="000000"/>
                </a:solidFill>
                <a:ea typeface="微软雅黑" panose="020B0503020204020204" pitchFamily="34" charset="-122"/>
                <a:cs typeface="Times New Roman" panose="02020603050405020304" pitchFamily="18" charset="0"/>
              </a:rPr>
              <a:t>词汇认知</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重点单词</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n</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一张</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纸</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床单</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被单</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n</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镜子</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n</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顶部</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屋顶</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4.dragon </a:t>
            </a:r>
            <a:r>
              <a:rPr lang="en-US" altLang="zh-CN" i="1" dirty="0">
                <a:solidFill>
                  <a:srgbClr val="000000"/>
                </a:solidFill>
                <a:ea typeface="宋体" panose="02010600030101010101" pitchFamily="2" charset="-122"/>
                <a:cs typeface="Times New Roman" panose="02020603050405020304" pitchFamily="18" charset="0"/>
              </a:rPr>
              <a:t>n.</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adj</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数码的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数字显示的</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6.cave </a:t>
            </a:r>
            <a:r>
              <a:rPr lang="en-US" altLang="zh-CN" i="1" dirty="0">
                <a:solidFill>
                  <a:srgbClr val="000000"/>
                </a:solidFill>
                <a:ea typeface="宋体" panose="02010600030101010101" pitchFamily="2" charset="-122"/>
                <a:cs typeface="Times New Roman" panose="02020603050405020304" pitchFamily="18" charset="0"/>
              </a:rPr>
              <a:t>n.</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p:nvPr/>
        </p:nvSpPr>
        <p:spPr>
          <a:xfrm>
            <a:off x="1080517" y="2457831"/>
            <a:ext cx="1511572" cy="1865126"/>
          </a:xfrm>
          <a:prstGeom prst="rect">
            <a:avLst/>
          </a:prstGeom>
        </p:spPr>
        <p:txBody>
          <a:bodyPr wrap="square">
            <a:spAutoFit/>
          </a:bodyPr>
          <a:lstStyle/>
          <a:p>
            <a:pPr algn="ctr">
              <a:lnSpc>
                <a:spcPct val="120000"/>
              </a:lnSpc>
              <a:spcAft>
                <a:spcPts val="0"/>
              </a:spcAft>
              <a:tabLst>
                <a:tab pos="1029335" algn="l"/>
                <a:tab pos="1850390" algn="l"/>
                <a:tab pos="2538095" algn="l"/>
                <a:tab pos="3221990" algn="l"/>
              </a:tabLst>
            </a:pPr>
            <a:r>
              <a:rPr lang="en-US" altLang="zh-CN" dirty="0">
                <a:ea typeface="宋体" panose="02010600030101010101" pitchFamily="2" charset="-122"/>
                <a:cs typeface="Times New Roman" panose="02020603050405020304" pitchFamily="18" charset="0"/>
              </a:rPr>
              <a:t>sheet</a:t>
            </a:r>
            <a:r>
              <a:rPr lang="zh-CN" altLang="zh-CN" dirty="0">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gn="ctr">
              <a:lnSpc>
                <a:spcPct val="120000"/>
              </a:lnSpc>
              <a:spcAft>
                <a:spcPts val="0"/>
              </a:spcAft>
              <a:tabLst>
                <a:tab pos="1029335" algn="l"/>
                <a:tab pos="1850390" algn="l"/>
                <a:tab pos="2538095" algn="l"/>
                <a:tab pos="3221990" algn="l"/>
              </a:tabLst>
            </a:pPr>
            <a:r>
              <a:rPr lang="en-US" altLang="zh-CN" dirty="0">
                <a:ea typeface="宋体" panose="02010600030101010101" pitchFamily="2" charset="-122"/>
                <a:cs typeface="Times New Roman" panose="02020603050405020304" pitchFamily="18" charset="0"/>
              </a:rPr>
              <a:t>mirror</a:t>
            </a:r>
            <a:r>
              <a:rPr lang="zh-CN" altLang="zh-CN" dirty="0">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gn="ctr">
              <a:lnSpc>
                <a:spcPct val="120000"/>
              </a:lnSpc>
              <a:spcAft>
                <a:spcPts val="0"/>
              </a:spcAft>
              <a:tabLst>
                <a:tab pos="1029335" algn="l"/>
                <a:tab pos="1850390" algn="l"/>
                <a:tab pos="2538095" algn="l"/>
                <a:tab pos="3221990" algn="l"/>
              </a:tabLst>
            </a:pPr>
            <a:r>
              <a:rPr lang="en-US" altLang="zh-CN" dirty="0">
                <a:ea typeface="宋体" panose="02010600030101010101" pitchFamily="2" charset="-122"/>
                <a:cs typeface="Times New Roman" panose="02020603050405020304" pitchFamily="18" charset="0"/>
              </a:rPr>
              <a:t>roof</a:t>
            </a:r>
            <a:r>
              <a:rPr lang="zh-CN" altLang="zh-CN" dirty="0">
                <a:ea typeface="宋体" panose="02010600030101010101" pitchFamily="2"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5" name="矩形 4"/>
          <p:cNvSpPr/>
          <p:nvPr/>
        </p:nvSpPr>
        <p:spPr>
          <a:xfrm>
            <a:off x="3106573" y="4258031"/>
            <a:ext cx="596638" cy="584775"/>
          </a:xfrm>
          <a:prstGeom prst="rect">
            <a:avLst/>
          </a:prstGeom>
        </p:spPr>
        <p:txBody>
          <a:bodyPr wrap="none">
            <a:spAutoFit/>
          </a:bodyPr>
          <a:lstStyle/>
          <a:p>
            <a:r>
              <a:rPr lang="zh-CN" altLang="zh-CN" dirty="0">
                <a:ea typeface="宋体" panose="02010600030101010101" pitchFamily="2" charset="-122"/>
                <a:cs typeface="Times New Roman" panose="02020603050405020304" pitchFamily="18" charset="0"/>
              </a:rPr>
              <a:t>龙</a:t>
            </a:r>
            <a:endParaRPr lang="zh-CN" altLang="en-US" dirty="0"/>
          </a:p>
        </p:txBody>
      </p:sp>
      <p:sp>
        <p:nvSpPr>
          <p:cNvPr id="6" name="矩形 5"/>
          <p:cNvSpPr/>
          <p:nvPr/>
        </p:nvSpPr>
        <p:spPr>
          <a:xfrm>
            <a:off x="1348885" y="4845048"/>
            <a:ext cx="1300356" cy="584775"/>
          </a:xfrm>
          <a:prstGeom prst="rect">
            <a:avLst/>
          </a:prstGeom>
        </p:spPr>
        <p:txBody>
          <a:bodyPr wrap="none">
            <a:spAutoFit/>
          </a:bodyPr>
          <a:lstStyle/>
          <a:p>
            <a:r>
              <a:rPr lang="en-US" altLang="zh-CN" dirty="0">
                <a:ea typeface="宋体" panose="02010600030101010101" pitchFamily="2" charset="-122"/>
              </a:rPr>
              <a:t>digital</a:t>
            </a:r>
            <a:endParaRPr lang="zh-CN" altLang="en-US" dirty="0"/>
          </a:p>
        </p:txBody>
      </p:sp>
      <p:sp>
        <p:nvSpPr>
          <p:cNvPr id="7" name="矩形 6"/>
          <p:cNvSpPr/>
          <p:nvPr/>
        </p:nvSpPr>
        <p:spPr>
          <a:xfrm>
            <a:off x="2718806" y="5423887"/>
            <a:ext cx="1968809" cy="584775"/>
          </a:xfrm>
          <a:prstGeom prst="rect">
            <a:avLst/>
          </a:prstGeom>
        </p:spPr>
        <p:txBody>
          <a:bodyPr wrap="none">
            <a:spAutoFit/>
          </a:bodyPr>
          <a:lstStyle/>
          <a:p>
            <a:r>
              <a:rPr lang="zh-CN" altLang="zh-CN" dirty="0">
                <a:ea typeface="宋体" panose="02010600030101010101" pitchFamily="2" charset="-122"/>
                <a:cs typeface="Times New Roman" panose="02020603050405020304" pitchFamily="18" charset="0"/>
              </a:rPr>
              <a:t>山洞</a:t>
            </a:r>
            <a:r>
              <a:rPr lang="en-US" altLang="zh-CN" dirty="0">
                <a:ea typeface="宋体" panose="02010600030101010101" pitchFamily="2" charset="-122"/>
              </a:rPr>
              <a:t>;</a:t>
            </a:r>
            <a:r>
              <a:rPr lang="zh-CN" altLang="zh-CN" dirty="0">
                <a:ea typeface="宋体" panose="02010600030101010101" pitchFamily="2" charset="-122"/>
                <a:cs typeface="Times New Roman" panose="02020603050405020304" pitchFamily="18" charset="0"/>
              </a:rPr>
              <a:t>洞穴</a:t>
            </a:r>
            <a:endParaRPr lang="zh-CN" altLang="en-US" dirty="0"/>
          </a:p>
        </p:txBody>
      </p:sp>
    </p:spTree>
    <p:extLst>
      <p:ext uri="{BB962C8B-B14F-4D97-AF65-F5344CB8AC3E}">
        <p14:creationId xmlns:p14="http://schemas.microsoft.com/office/powerpoint/2010/main" val="343074080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arn(inVertic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barn(inVertical)">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barn(inVertical)">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arn(inVertical)">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barn(inVertical)">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barn(inVertical)">
                                      <p:cBhvr>
                                        <p:cTn id="3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p:bldP spid="6" grpId="0"/>
      <p:bldP spid="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63823"/>
            <a:ext cx="10807700" cy="3581365"/>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选词填空</a:t>
            </a:r>
            <a:r>
              <a:rPr lang="en-US" altLang="zh-CN" dirty="0">
                <a:solidFill>
                  <a:srgbClr val="000000"/>
                </a:solidFill>
                <a:ea typeface="宋体" panose="02010600030101010101" pitchFamily="2" charset="-122"/>
                <a:cs typeface="Times New Roman" panose="02020603050405020304" pitchFamily="18" charset="0"/>
              </a:rPr>
              <a:t>(historic/historical)</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(1)He is writing a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novel about the 19th century France.</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(2)Today is a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day for our country.</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(3)Was Robin Hood a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figure?</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4108037" y="2079562"/>
            <a:ext cx="1826141" cy="584775"/>
          </a:xfrm>
          <a:prstGeom prst="rect">
            <a:avLst/>
          </a:prstGeom>
        </p:spPr>
        <p:txBody>
          <a:bodyPr wrap="none">
            <a:spAutoFit/>
          </a:bodyPr>
          <a:lstStyle/>
          <a:p>
            <a:r>
              <a:rPr lang="en-US" altLang="zh-CN" dirty="0">
                <a:ea typeface="宋体" panose="02010600030101010101" pitchFamily="2" charset="-122"/>
              </a:rPr>
              <a:t>historical</a:t>
            </a:r>
            <a:endParaRPr lang="zh-CN" altLang="en-US" dirty="0"/>
          </a:p>
        </p:txBody>
      </p:sp>
      <p:sp>
        <p:nvSpPr>
          <p:cNvPr id="4" name="矩形 3"/>
          <p:cNvSpPr/>
          <p:nvPr/>
        </p:nvSpPr>
        <p:spPr>
          <a:xfrm>
            <a:off x="3625485" y="3242711"/>
            <a:ext cx="1507144" cy="584775"/>
          </a:xfrm>
          <a:prstGeom prst="rect">
            <a:avLst/>
          </a:prstGeom>
        </p:spPr>
        <p:txBody>
          <a:bodyPr wrap="none">
            <a:spAutoFit/>
          </a:bodyPr>
          <a:lstStyle/>
          <a:p>
            <a:r>
              <a:rPr lang="en-US" altLang="zh-CN" dirty="0" smtClean="0">
                <a:ea typeface="宋体" panose="02010600030101010101" pitchFamily="2" charset="-122"/>
              </a:rPr>
              <a:t>historic</a:t>
            </a:r>
            <a:endParaRPr lang="zh-CN" altLang="en-US" dirty="0"/>
          </a:p>
        </p:txBody>
      </p:sp>
      <p:sp>
        <p:nvSpPr>
          <p:cNvPr id="5" name="矩形 4"/>
          <p:cNvSpPr/>
          <p:nvPr/>
        </p:nvSpPr>
        <p:spPr>
          <a:xfrm>
            <a:off x="4833065" y="3824285"/>
            <a:ext cx="1826141" cy="584775"/>
          </a:xfrm>
          <a:prstGeom prst="rect">
            <a:avLst/>
          </a:prstGeom>
        </p:spPr>
        <p:txBody>
          <a:bodyPr wrap="none">
            <a:spAutoFit/>
          </a:bodyPr>
          <a:lstStyle/>
          <a:p>
            <a:r>
              <a:rPr lang="en-US" altLang="zh-CN" dirty="0">
                <a:ea typeface="宋体" panose="02010600030101010101" pitchFamily="2" charset="-122"/>
              </a:rPr>
              <a:t>historical</a:t>
            </a:r>
            <a:endParaRPr lang="zh-CN" altLang="en-US" dirty="0"/>
          </a:p>
        </p:txBody>
      </p:sp>
    </p:spTree>
    <p:extLst>
      <p:ext uri="{BB962C8B-B14F-4D97-AF65-F5344CB8AC3E}">
        <p14:creationId xmlns:p14="http://schemas.microsoft.com/office/powerpoint/2010/main" val="218463326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129203"/>
            <a:ext cx="10807700" cy="3046988"/>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完成句子</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a:t>
            </a:r>
            <a:r>
              <a:rPr lang="zh-CN" altLang="zh-CN" dirty="0">
                <a:solidFill>
                  <a:srgbClr val="000000"/>
                </a:solidFill>
                <a:ea typeface="宋体" panose="02010600030101010101" pitchFamily="2" charset="-122"/>
                <a:cs typeface="Times New Roman" panose="02020603050405020304" pitchFamily="18" charset="0"/>
              </a:rPr>
              <a:t>欲知详情</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请访问我们的网站。</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Please visit our website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a:t>
            </a:r>
            <a:r>
              <a:rPr lang="zh-CN" altLang="zh-CN" dirty="0">
                <a:solidFill>
                  <a:srgbClr val="000000"/>
                </a:solidFill>
                <a:ea typeface="宋体" panose="02010600030101010101" pitchFamily="2" charset="-122"/>
                <a:cs typeface="Times New Roman" panose="02020603050405020304" pitchFamily="18" charset="0"/>
              </a:rPr>
              <a:t>尽管他们累了</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但是他们又往前走了一点。</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Although they were </a:t>
            </a:r>
            <a:r>
              <a:rPr lang="en-US" altLang="zh-CN" dirty="0" err="1">
                <a:solidFill>
                  <a:srgbClr val="000000"/>
                </a:solidFill>
                <a:ea typeface="宋体" panose="02010600030101010101" pitchFamily="2" charset="-122"/>
                <a:cs typeface="Times New Roman" panose="02020603050405020304" pitchFamily="18" charset="0"/>
              </a:rPr>
              <a:t>tired,they</a:t>
            </a:r>
            <a:r>
              <a:rPr lang="en-US" altLang="zh-CN" dirty="0">
                <a:solidFill>
                  <a:srgbClr val="000000"/>
                </a:solidFill>
                <a:ea typeface="宋体" panose="02010600030101010101" pitchFamily="2" charset="-122"/>
                <a:cs typeface="Times New Roman" panose="02020603050405020304" pitchFamily="18" charset="0"/>
              </a:rPr>
              <a:t> still walked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smtClean="0">
                <a:uFill>
                  <a:solidFill>
                    <a:srgbClr val="000000"/>
                  </a:solidFill>
                </a:uFill>
                <a:ea typeface="宋体" panose="02010600030101010101" pitchFamily="2" charset="-122"/>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4909957" y="2343333"/>
            <a:ext cx="5091009" cy="584775"/>
          </a:xfrm>
          <a:prstGeom prst="rect">
            <a:avLst/>
          </a:prstGeom>
        </p:spPr>
        <p:txBody>
          <a:bodyPr wrap="none">
            <a:spAutoFit/>
          </a:bodyPr>
          <a:lstStyle/>
          <a:p>
            <a:r>
              <a:rPr lang="en-US" altLang="zh-CN" dirty="0">
                <a:ea typeface="宋体" panose="02010600030101010101" pitchFamily="2" charset="-122"/>
              </a:rPr>
              <a:t>for </a:t>
            </a:r>
            <a:r>
              <a:rPr lang="en-US" altLang="zh-CN" dirty="0" smtClean="0">
                <a:ea typeface="宋体" panose="02010600030101010101" pitchFamily="2" charset="-122"/>
              </a:rPr>
              <a:t>   further      information</a:t>
            </a:r>
            <a:endParaRPr lang="zh-CN" altLang="en-US" dirty="0"/>
          </a:p>
        </p:txBody>
      </p:sp>
      <p:sp>
        <p:nvSpPr>
          <p:cNvPr id="4" name="矩形 3"/>
          <p:cNvSpPr/>
          <p:nvPr/>
        </p:nvSpPr>
        <p:spPr>
          <a:xfrm>
            <a:off x="8078309" y="3519429"/>
            <a:ext cx="2975495" cy="584775"/>
          </a:xfrm>
          <a:prstGeom prst="rect">
            <a:avLst/>
          </a:prstGeom>
        </p:spPr>
        <p:txBody>
          <a:bodyPr wrap="none">
            <a:spAutoFit/>
          </a:bodyPr>
          <a:lstStyle/>
          <a:p>
            <a:r>
              <a:rPr lang="en-US" altLang="zh-CN" dirty="0">
                <a:ea typeface="宋体" panose="02010600030101010101" pitchFamily="2" charset="-122"/>
              </a:rPr>
              <a:t>a </a:t>
            </a:r>
            <a:r>
              <a:rPr lang="en-US" altLang="zh-CN" dirty="0" smtClean="0">
                <a:ea typeface="宋体" panose="02010600030101010101" pitchFamily="2" charset="-122"/>
              </a:rPr>
              <a:t> little  further</a:t>
            </a:r>
            <a:endParaRPr lang="zh-CN" altLang="en-US" dirty="0"/>
          </a:p>
        </p:txBody>
      </p:sp>
    </p:spTree>
    <p:extLst>
      <p:ext uri="{BB962C8B-B14F-4D97-AF65-F5344CB8AC3E}">
        <p14:creationId xmlns:p14="http://schemas.microsoft.com/office/powerpoint/2010/main" val="221187343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1567"/>
            <a:ext cx="10807700" cy="6001643"/>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7.</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 What do you think of the </a:t>
            </a:r>
            <a:r>
              <a:rPr lang="en-US" altLang="zh-CN" dirty="0" smtClean="0">
                <a:solidFill>
                  <a:srgbClr val="000000"/>
                </a:solidFill>
                <a:ea typeface="宋体" panose="02010600030101010101" pitchFamily="2" charset="-122"/>
                <a:cs typeface="Times New Roman" panose="02020603050405020304" pitchFamily="18" charset="0"/>
              </a:rPr>
              <a:t>researcher</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a:solidFill>
                  <a:srgbClr val="000000"/>
                </a:solidFill>
                <a:ea typeface="宋体" panose="02010600030101010101" pitchFamily="2" charset="-122"/>
                <a:cs typeface="Times New Roman" panose="02020603050405020304" pitchFamily="18" charset="0"/>
              </a:rPr>
              <a:t>opinion in the last paragraph?(page 8)</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你认为最后一段中作者的观点怎么样</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7030A0"/>
                </a:solidFill>
                <a:latin typeface="Arial" panose="020B0604020202020204" pitchFamily="34" charset="0"/>
                <a:cs typeface="Times New Roman" panose="02020603050405020304" pitchFamily="18" charset="0"/>
              </a:rPr>
              <a:t>考点</a:t>
            </a:r>
            <a:r>
              <a:rPr lang="en-US" altLang="zh-CN" dirty="0">
                <a:solidFill>
                  <a:srgbClr val="000000"/>
                </a:solidFill>
                <a:ea typeface="宋体" panose="02010600030101010101" pitchFamily="2" charset="-122"/>
                <a:cs typeface="Times New Roman" panose="02020603050405020304" pitchFamily="18" charset="0"/>
              </a:rPr>
              <a:t>opinion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宋体" panose="02010600030101010101" pitchFamily="2" charset="-122"/>
                <a:cs typeface="Times New Roman" panose="02020603050405020304" pitchFamily="18" charset="0"/>
              </a:rPr>
              <a:t>意见</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看法</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想法</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in</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one</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a:t>
            </a:r>
            <a:r>
              <a:rPr lang="en-US" altLang="zh-CN" dirty="0" smtClean="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opinion=in</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opinion</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of</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sb</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在某人看来</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依某人看</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give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one</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a:t>
            </a:r>
            <a:r>
              <a:rPr lang="en-US" altLang="zh-CN" dirty="0" smtClean="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opinion</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提出某人的意见</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have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good/bad/high/low</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opinion</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of</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sb</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对某人评价好</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坏</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高</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smtClean="0">
                <a:solidFill>
                  <a:srgbClr val="000000"/>
                </a:solidFill>
                <a:ea typeface="楷体" panose="02010609060101010101" pitchFamily="49" charset="-122"/>
                <a:cs typeface="Times New Roman" panose="02020603050405020304" pitchFamily="18" charset="0"/>
              </a:rPr>
              <a:t>低</a:t>
            </a:r>
            <a:endParaRPr lang="en-US" altLang="zh-CN" dirty="0" smtClean="0">
              <a:solidFill>
                <a:srgbClr val="000000"/>
              </a:solidFill>
              <a:ea typeface="楷体" panose="02010609060101010101" pitchFamily="49"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hold</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opinion</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that...</a:t>
            </a:r>
            <a:r>
              <a:rPr lang="zh-CN" altLang="zh-CN" dirty="0">
                <a:solidFill>
                  <a:srgbClr val="000000"/>
                </a:solidFill>
                <a:ea typeface="楷体" panose="02010609060101010101" pitchFamily="49" charset="-122"/>
                <a:cs typeface="Times New Roman" panose="02020603050405020304" pitchFamily="18" charset="0"/>
              </a:rPr>
              <a:t>相信</a:t>
            </a:r>
            <a:r>
              <a:rPr lang="en-US" altLang="zh-CN" dirty="0">
                <a:solidFill>
                  <a:srgbClr val="000000"/>
                </a:solidFill>
                <a:ea typeface="楷体" panose="02010609060101010101" pitchFamily="49"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认为</a:t>
            </a:r>
            <a:r>
              <a:rPr lang="en-US" altLang="zh-CN" dirty="0" smtClean="0">
                <a:solidFill>
                  <a:srgbClr val="000000"/>
                </a:solidFill>
                <a:ea typeface="楷体" panose="02010609060101010101" pitchFamily="49"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513923835"/>
      </p:ext>
    </p:extLst>
  </p:cSld>
  <p:clrMapOvr>
    <a:masterClrMapping/>
  </p:clrMapOvr>
  <p:transition spd="slow">
    <p:push dir="u"/>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369599"/>
            <a:ext cx="10807700" cy="4819781"/>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(1)In my </a:t>
            </a:r>
            <a:r>
              <a:rPr lang="en-US" altLang="zh-CN" dirty="0" err="1">
                <a:solidFill>
                  <a:srgbClr val="000000"/>
                </a:solidFill>
                <a:ea typeface="宋体" panose="02010600030101010101" pitchFamily="2" charset="-122"/>
                <a:cs typeface="Times New Roman" panose="02020603050405020304" pitchFamily="18" charset="0"/>
              </a:rPr>
              <a:t>opinion,it</a:t>
            </a:r>
            <a:r>
              <a:rPr lang="en-US" altLang="zh-CN" dirty="0">
                <a:solidFill>
                  <a:srgbClr val="000000"/>
                </a:solidFill>
                <a:ea typeface="宋体" panose="02010600030101010101" pitchFamily="2" charset="-122"/>
                <a:cs typeface="Times New Roman" panose="02020603050405020304" pitchFamily="18" charset="0"/>
              </a:rPr>
              <a:t> is a very practical plan.</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依我看</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这是一个非常现实的计划。</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2)I</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d </a:t>
            </a:r>
            <a:r>
              <a:rPr lang="en-US" altLang="zh-CN" dirty="0">
                <a:solidFill>
                  <a:srgbClr val="000000"/>
                </a:solidFill>
                <a:ea typeface="宋体" panose="02010600030101010101" pitchFamily="2" charset="-122"/>
                <a:cs typeface="Times New Roman" panose="02020603050405020304" pitchFamily="18" charset="0"/>
              </a:rPr>
              <a:t>like to give my opinion on your performance.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我想对你的表现提些建议</a:t>
            </a:r>
            <a:r>
              <a:rPr lang="zh-CN" altLang="zh-CN" dirty="0" smtClean="0">
                <a:solidFill>
                  <a:srgbClr val="000000"/>
                </a:solidFill>
                <a:ea typeface="宋体" panose="02010600030101010101" pitchFamily="2" charset="-122"/>
                <a:cs typeface="Times New Roman" panose="02020603050405020304" pitchFamily="18" charset="0"/>
              </a:rPr>
              <a:t>。</a:t>
            </a:r>
            <a:endParaRPr lang="en-US" altLang="zh-CN" dirty="0" smtClean="0">
              <a:solidFill>
                <a:srgbClr val="000000"/>
              </a:solidFill>
              <a:ea typeface="宋体" panose="02010600030101010101" pitchFamily="2"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(3)But some other people hold the opinion that grades encourage students to learn.</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但是还有一些人认为成绩将会激励学生学习</a:t>
            </a:r>
            <a:r>
              <a:rPr lang="zh-CN"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667264966"/>
      </p:ext>
    </p:extLst>
  </p:cSld>
  <p:clrMapOvr>
    <a:masterClrMapping/>
  </p:clrMapOvr>
  <p:transition spd="slow">
    <p:push dir="u"/>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1567"/>
            <a:ext cx="10807700" cy="6001643"/>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smtClean="0">
                <a:solidFill>
                  <a:srgbClr val="000000"/>
                </a:solidFill>
                <a:cs typeface="Times New Roman" panose="02020603050405020304" pitchFamily="18" charset="0"/>
              </a:rPr>
              <a:t>学以致用</a:t>
            </a:r>
            <a:endParaRPr lang="zh-CN" altLang="zh-CN" dirty="0" smtClean="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smtClean="0">
                <a:solidFill>
                  <a:srgbClr val="000000"/>
                </a:solidFill>
                <a:latin typeface="Arial" panose="020B0604020202020204" pitchFamily="34" charset="0"/>
                <a:cs typeface="Times New Roman" panose="02020603050405020304" pitchFamily="18" charset="0"/>
              </a:rPr>
              <a:t>单句语法填空</a:t>
            </a:r>
            <a:endParaRPr lang="zh-CN" altLang="zh-CN" dirty="0" smtClean="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(1)The boss has a very high opinion </a:t>
            </a:r>
            <a:r>
              <a:rPr lang="zh-CN" altLang="zh-CN" u="sng" dirty="0" smtClean="0">
                <a:uFill>
                  <a:solidFill>
                    <a:srgbClr val="000000"/>
                  </a:solidFill>
                </a:u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her.</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smtClean="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(2)</a:t>
            </a:r>
            <a:r>
              <a:rPr lang="zh-CN" altLang="zh-CN" u="sng" dirty="0" smtClean="0">
                <a:uFill>
                  <a:solidFill>
                    <a:srgbClr val="000000"/>
                  </a:solidFill>
                </a:u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 my </a:t>
            </a:r>
            <a:r>
              <a:rPr lang="en-US" altLang="zh-CN" dirty="0" err="1" smtClean="0">
                <a:solidFill>
                  <a:srgbClr val="000000"/>
                </a:solidFill>
                <a:ea typeface="宋体" panose="02010600030101010101" pitchFamily="2" charset="-122"/>
                <a:cs typeface="Times New Roman" panose="02020603050405020304" pitchFamily="18" charset="0"/>
              </a:rPr>
              <a:t>opinion,some</a:t>
            </a:r>
            <a:r>
              <a:rPr lang="en-US" altLang="zh-CN" dirty="0" smtClean="0">
                <a:solidFill>
                  <a:srgbClr val="000000"/>
                </a:solidFill>
                <a:ea typeface="宋体" panose="02010600030101010101" pitchFamily="2" charset="-122"/>
                <a:cs typeface="Times New Roman" panose="02020603050405020304" pitchFamily="18" charset="0"/>
              </a:rPr>
              <a:t> measures which are able to control the rate of increasing cars can be taken.</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smtClean="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smtClean="0">
                <a:solidFill>
                  <a:srgbClr val="000000"/>
                </a:solidFill>
                <a:latin typeface="Arial" panose="020B0604020202020204" pitchFamily="34" charset="0"/>
                <a:cs typeface="Times New Roman" panose="02020603050405020304" pitchFamily="18" charset="0"/>
              </a:rPr>
              <a:t>同义句转换</a:t>
            </a:r>
            <a:endParaRPr lang="zh-CN" altLang="zh-CN" dirty="0" smtClean="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(3)</a:t>
            </a:r>
            <a:r>
              <a:rPr lang="en-US" altLang="zh-CN" dirty="0" err="1" smtClean="0">
                <a:solidFill>
                  <a:srgbClr val="000000"/>
                </a:solidFill>
                <a:ea typeface="宋体" panose="02010600030101010101" pitchFamily="2" charset="-122"/>
                <a:cs typeface="Times New Roman" panose="02020603050405020304" pitchFamily="18" charset="0"/>
              </a:rPr>
              <a:t>Personally,most</a:t>
            </a:r>
            <a:r>
              <a:rPr lang="en-US" altLang="zh-CN" dirty="0" smtClean="0">
                <a:solidFill>
                  <a:srgbClr val="000000"/>
                </a:solidFill>
                <a:ea typeface="宋体" panose="02010600030101010101" pitchFamily="2" charset="-122"/>
                <a:cs typeface="Times New Roman" panose="02020603050405020304" pitchFamily="18" charset="0"/>
              </a:rPr>
              <a:t> people learn best by </a:t>
            </a:r>
            <a:r>
              <a:rPr lang="en-US" altLang="zh-CN" dirty="0" err="1" smtClean="0">
                <a:solidFill>
                  <a:srgbClr val="000000"/>
                </a:solidFill>
                <a:ea typeface="宋体" panose="02010600030101010101" pitchFamily="2" charset="-122"/>
                <a:cs typeface="Times New Roman" panose="02020603050405020304" pitchFamily="18" charset="0"/>
              </a:rPr>
              <a:t>doing,not</a:t>
            </a:r>
            <a:r>
              <a:rPr lang="en-US" altLang="zh-CN" dirty="0" smtClean="0">
                <a:solidFill>
                  <a:srgbClr val="000000"/>
                </a:solidFill>
                <a:ea typeface="宋体" panose="02010600030101010101" pitchFamily="2" charset="-122"/>
                <a:cs typeface="Times New Roman" panose="02020603050405020304" pitchFamily="18" charset="0"/>
              </a:rPr>
              <a:t> by sitting in the classroom and reading about it.</a:t>
            </a:r>
            <a:endParaRPr lang="zh-CN" altLang="zh-CN" dirty="0" smtClean="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zh-CN" altLang="zh-CN" u="sng" dirty="0" smtClean="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cs typeface="Times New Roman" panose="02020603050405020304" pitchFamily="18" charset="0"/>
              </a:rPr>
              <a:t> </a:t>
            </a:r>
            <a:r>
              <a:rPr lang="zh-CN" altLang="zh-CN" u="sng" dirty="0" smtClean="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cs typeface="Times New Roman" panose="02020603050405020304" pitchFamily="18" charset="0"/>
              </a:rPr>
              <a:t> </a:t>
            </a:r>
            <a:r>
              <a:rPr lang="zh-CN" altLang="zh-CN" u="sng" dirty="0" smtClean="0">
                <a:uFill>
                  <a:solidFill>
                    <a:srgbClr val="000000"/>
                  </a:solidFill>
                </a:u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,most people learn best by </a:t>
            </a:r>
            <a:r>
              <a:rPr lang="en-US" altLang="zh-CN" dirty="0" err="1" smtClean="0">
                <a:solidFill>
                  <a:srgbClr val="000000"/>
                </a:solidFill>
                <a:ea typeface="宋体" panose="02010600030101010101" pitchFamily="2" charset="-122"/>
                <a:cs typeface="Times New Roman" panose="02020603050405020304" pitchFamily="18" charset="0"/>
              </a:rPr>
              <a:t>doing,not</a:t>
            </a:r>
            <a:r>
              <a:rPr lang="en-US" altLang="zh-CN" dirty="0" smtClean="0">
                <a:solidFill>
                  <a:srgbClr val="000000"/>
                </a:solidFill>
                <a:ea typeface="宋体" panose="02010600030101010101" pitchFamily="2" charset="-122"/>
                <a:cs typeface="Times New Roman" panose="02020603050405020304" pitchFamily="18" charset="0"/>
              </a:rPr>
              <a:t> by sitting in the classroom and reading about it.</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7675757" y="1295400"/>
            <a:ext cx="526106" cy="584775"/>
          </a:xfrm>
          <a:prstGeom prst="rect">
            <a:avLst/>
          </a:prstGeom>
        </p:spPr>
        <p:txBody>
          <a:bodyPr wrap="none">
            <a:spAutoFit/>
          </a:bodyPr>
          <a:lstStyle/>
          <a:p>
            <a:r>
              <a:rPr lang="en-US" altLang="zh-CN" dirty="0">
                <a:ea typeface="宋体" panose="02010600030101010101" pitchFamily="2" charset="-122"/>
              </a:rPr>
              <a:t>of</a:t>
            </a:r>
            <a:endParaRPr lang="zh-CN" altLang="en-US" dirty="0"/>
          </a:p>
        </p:txBody>
      </p:sp>
      <p:sp>
        <p:nvSpPr>
          <p:cNvPr id="4" name="矩形 3"/>
          <p:cNvSpPr/>
          <p:nvPr/>
        </p:nvSpPr>
        <p:spPr>
          <a:xfrm>
            <a:off x="2049301" y="1870343"/>
            <a:ext cx="572593" cy="584775"/>
          </a:xfrm>
          <a:prstGeom prst="rect">
            <a:avLst/>
          </a:prstGeom>
        </p:spPr>
        <p:txBody>
          <a:bodyPr wrap="none">
            <a:spAutoFit/>
          </a:bodyPr>
          <a:lstStyle/>
          <a:p>
            <a:r>
              <a:rPr lang="en-US" altLang="zh-CN" dirty="0">
                <a:ea typeface="宋体" panose="02010600030101010101" pitchFamily="2" charset="-122"/>
              </a:rPr>
              <a:t>In</a:t>
            </a:r>
            <a:endParaRPr lang="zh-CN" altLang="en-US" dirty="0"/>
          </a:p>
        </p:txBody>
      </p:sp>
      <p:sp>
        <p:nvSpPr>
          <p:cNvPr id="5" name="矩形 4"/>
          <p:cNvSpPr/>
          <p:nvPr/>
        </p:nvSpPr>
        <p:spPr>
          <a:xfrm>
            <a:off x="1286709" y="4791583"/>
            <a:ext cx="3363421" cy="584775"/>
          </a:xfrm>
          <a:prstGeom prst="rect">
            <a:avLst/>
          </a:prstGeom>
        </p:spPr>
        <p:txBody>
          <a:bodyPr wrap="none">
            <a:spAutoFit/>
          </a:bodyPr>
          <a:lstStyle/>
          <a:p>
            <a:r>
              <a:rPr lang="en-US" altLang="zh-CN" dirty="0">
                <a:ea typeface="宋体" panose="02010600030101010101" pitchFamily="2" charset="-122"/>
              </a:rPr>
              <a:t>In </a:t>
            </a:r>
            <a:r>
              <a:rPr lang="en-US" altLang="zh-CN" dirty="0" smtClean="0">
                <a:ea typeface="宋体" panose="02010600030101010101" pitchFamily="2" charset="-122"/>
              </a:rPr>
              <a:t>   my    </a:t>
            </a:r>
            <a:r>
              <a:rPr lang="en-US" altLang="zh-CN" dirty="0" smtClean="0">
                <a:ea typeface="宋体" panose="02010600030101010101" pitchFamily="2" charset="-122"/>
              </a:rPr>
              <a:t>opinion</a:t>
            </a:r>
            <a:endParaRPr lang="zh-CN" altLang="en-US" dirty="0"/>
          </a:p>
        </p:txBody>
      </p:sp>
    </p:spTree>
    <p:extLst>
      <p:ext uri="{BB962C8B-B14F-4D97-AF65-F5344CB8AC3E}">
        <p14:creationId xmlns:p14="http://schemas.microsoft.com/office/powerpoint/2010/main" val="78942513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655911"/>
            <a:ext cx="10807700" cy="1865126"/>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8.</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Words to show comparison and/or </a:t>
            </a:r>
            <a:r>
              <a:rPr lang="en-US" altLang="zh-CN" dirty="0" smtClean="0">
                <a:solidFill>
                  <a:srgbClr val="000000"/>
                </a:solidFill>
                <a:ea typeface="宋体" panose="02010600030101010101" pitchFamily="2" charset="-122"/>
                <a:cs typeface="Times New Roman" panose="02020603050405020304" pitchFamily="18" charset="0"/>
              </a:rPr>
              <a:t>contrast (</a:t>
            </a:r>
            <a:r>
              <a:rPr lang="en-US" altLang="zh-CN" dirty="0">
                <a:solidFill>
                  <a:srgbClr val="000000"/>
                </a:solidFill>
                <a:ea typeface="宋体" panose="02010600030101010101" pitchFamily="2" charset="-122"/>
                <a:cs typeface="Times New Roman" panose="02020603050405020304" pitchFamily="18" charset="0"/>
              </a:rPr>
              <a:t>page 8)</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表示比较和</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或对照的</a:t>
            </a:r>
            <a:r>
              <a:rPr lang="zh-CN" altLang="zh-CN" dirty="0" smtClean="0">
                <a:solidFill>
                  <a:srgbClr val="000000"/>
                </a:solidFill>
                <a:ea typeface="宋体" panose="02010600030101010101" pitchFamily="2" charset="-122"/>
                <a:cs typeface="Times New Roman" panose="02020603050405020304" pitchFamily="18" charset="0"/>
              </a:rPr>
              <a:t>单词</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479646976"/>
      </p:ext>
    </p:extLst>
  </p:cSld>
  <p:clrMapOvr>
    <a:masterClrMapping/>
  </p:clrMapOvr>
  <p:transition spd="slow">
    <p:push dir="u"/>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245247"/>
            <a:ext cx="10807700" cy="5354158"/>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7030A0"/>
                </a:solidFill>
                <a:latin typeface="Arial" panose="020B0604020202020204" pitchFamily="34" charset="0"/>
                <a:cs typeface="Times New Roman" panose="02020603050405020304" pitchFamily="18" charset="0"/>
              </a:rPr>
              <a:t>考点一</a:t>
            </a:r>
            <a:r>
              <a:rPr lang="en-US" altLang="zh-CN" dirty="0">
                <a:solidFill>
                  <a:srgbClr val="000000"/>
                </a:solidFill>
                <a:ea typeface="宋体" panose="02010600030101010101" pitchFamily="2" charset="-122"/>
                <a:cs typeface="Times New Roman" panose="02020603050405020304" pitchFamily="18" charset="0"/>
              </a:rPr>
              <a:t>comparison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宋体" panose="02010600030101010101" pitchFamily="2" charset="-122"/>
                <a:cs typeface="Times New Roman" panose="02020603050405020304" pitchFamily="18" charset="0"/>
              </a:rPr>
              <a:t>比较</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相比</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compare</a:t>
            </a:r>
            <a:r>
              <a:rPr lang="en-US" altLang="zh-CN" dirty="0">
                <a:solidFill>
                  <a:srgbClr val="000000"/>
                </a:solidFill>
                <a:ea typeface="楷体" panose="02010609060101010101" pitchFamily="49" charset="-122"/>
                <a:cs typeface="Times New Roman" panose="02020603050405020304" pitchFamily="18" charset="0"/>
              </a:rPr>
              <a:t> </a:t>
            </a:r>
            <a:r>
              <a:rPr lang="en-US" altLang="zh-CN" i="1" dirty="0" err="1">
                <a:solidFill>
                  <a:srgbClr val="000000"/>
                </a:solidFill>
                <a:ea typeface="宋体" panose="02010600030101010101" pitchFamily="2" charset="-122"/>
                <a:cs typeface="Times New Roman" panose="02020603050405020304" pitchFamily="18" charset="0"/>
              </a:rPr>
              <a:t>vt.</a:t>
            </a:r>
            <a:r>
              <a:rPr lang="zh-CN" altLang="zh-CN" dirty="0">
                <a:solidFill>
                  <a:srgbClr val="000000"/>
                </a:solidFill>
                <a:ea typeface="楷体" panose="02010609060101010101" pitchFamily="49" charset="-122"/>
                <a:cs typeface="Times New Roman" panose="02020603050405020304" pitchFamily="18" charset="0"/>
              </a:rPr>
              <a:t>比较</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对比</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comparative</a:t>
            </a:r>
            <a:r>
              <a:rPr lang="en-US" altLang="zh-CN" dirty="0">
                <a:solidFill>
                  <a:srgbClr val="000000"/>
                </a:solidFill>
                <a:ea typeface="楷体" panose="02010609060101010101" pitchFamily="49"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adj.</a:t>
            </a:r>
            <a:r>
              <a:rPr lang="zh-CN" altLang="zh-CN" dirty="0">
                <a:solidFill>
                  <a:srgbClr val="000000"/>
                </a:solidFill>
                <a:ea typeface="楷体" panose="02010609060101010101" pitchFamily="49" charset="-122"/>
                <a:cs typeface="Times New Roman" panose="02020603050405020304" pitchFamily="18" charset="0"/>
              </a:rPr>
              <a:t>比较的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相比的</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comparatively</a:t>
            </a:r>
            <a:r>
              <a:rPr lang="en-US" altLang="zh-CN" dirty="0">
                <a:solidFill>
                  <a:srgbClr val="000000"/>
                </a:solidFill>
                <a:ea typeface="楷体" panose="02010609060101010101" pitchFamily="49"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adv.</a:t>
            </a:r>
            <a:r>
              <a:rPr lang="zh-CN" altLang="zh-CN" dirty="0">
                <a:solidFill>
                  <a:srgbClr val="000000"/>
                </a:solidFill>
                <a:ea typeface="楷体" panose="02010609060101010101" pitchFamily="49" charset="-122"/>
                <a:cs typeface="Times New Roman" panose="02020603050405020304" pitchFamily="18" charset="0"/>
              </a:rPr>
              <a:t>比较上</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相对地</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comparable</a:t>
            </a:r>
            <a:r>
              <a:rPr lang="en-US" altLang="zh-CN" dirty="0">
                <a:solidFill>
                  <a:srgbClr val="000000"/>
                </a:solidFill>
                <a:ea typeface="楷体" panose="02010609060101010101" pitchFamily="49"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adj.</a:t>
            </a:r>
            <a:r>
              <a:rPr lang="zh-CN" altLang="zh-CN" dirty="0">
                <a:solidFill>
                  <a:srgbClr val="000000"/>
                </a:solidFill>
                <a:ea typeface="楷体" panose="02010609060101010101" pitchFamily="49" charset="-122"/>
                <a:cs typeface="Times New Roman" panose="02020603050405020304" pitchFamily="18" charset="0"/>
              </a:rPr>
              <a:t>类似的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可比较的</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compare...with/to...</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比较</a:t>
            </a:r>
            <a:r>
              <a:rPr lang="en-US" altLang="zh-CN" dirty="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和</a:t>
            </a:r>
            <a:r>
              <a:rPr lang="en-US" altLang="zh-CN" dirty="0">
                <a:solidFill>
                  <a:srgbClr val="000000"/>
                </a:solidFill>
                <a:ea typeface="楷体" panose="02010609060101010101" pitchFamily="49"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by/in</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comparison</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with...</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与</a:t>
            </a:r>
            <a:r>
              <a:rPr lang="en-US" altLang="zh-CN" dirty="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相比较</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by</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comparison</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比较起来</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较之</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make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comparison</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进行比较</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062952836"/>
      </p:ext>
    </p:extLst>
  </p:cSld>
  <p:clrMapOvr>
    <a:masterClrMapping/>
  </p:clrMapOvr>
  <p:transition spd="slow">
    <p:push dir="u"/>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307423"/>
            <a:ext cx="10807700" cy="5410712"/>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(1)There is no comparison when it comes to quality.</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没有什么能与质量相提并论。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(2)By/In comparison with last </a:t>
            </a:r>
            <a:r>
              <a:rPr lang="en-US" altLang="zh-CN" dirty="0" err="1">
                <a:solidFill>
                  <a:srgbClr val="000000"/>
                </a:solidFill>
                <a:ea typeface="宋体" panose="02010600030101010101" pitchFamily="2" charset="-122"/>
                <a:cs typeface="Times New Roman" panose="02020603050405020304" pitchFamily="18" charset="0"/>
              </a:rPr>
              <a:t>year,the</a:t>
            </a:r>
            <a:r>
              <a:rPr lang="en-US" altLang="zh-CN" dirty="0">
                <a:solidFill>
                  <a:srgbClr val="000000"/>
                </a:solidFill>
                <a:ea typeface="宋体" panose="02010600030101010101" pitchFamily="2" charset="-122"/>
                <a:cs typeface="Times New Roman" panose="02020603050405020304" pitchFamily="18" charset="0"/>
              </a:rPr>
              <a:t> price of beef has increased.</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与去年相比</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牛肉的价格上涨了。</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3)It</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a:solidFill>
                  <a:srgbClr val="000000"/>
                </a:solidFill>
                <a:ea typeface="宋体" panose="02010600030101010101" pitchFamily="2" charset="-122"/>
                <a:cs typeface="Times New Roman" panose="02020603050405020304" pitchFamily="18" charset="0"/>
              </a:rPr>
              <a:t>difficult to make a comparison with her previous book—they are completely different.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这很难与她之前的书相比</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两者是截然不同的。</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895603998"/>
      </p:ext>
    </p:extLst>
  </p:cSld>
  <p:clrMapOvr>
    <a:masterClrMapping/>
  </p:clrMapOvr>
  <p:transition spd="slow">
    <p:push dir="u"/>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305703"/>
            <a:ext cx="10807700" cy="2990434"/>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7030A0"/>
                </a:solidFill>
                <a:latin typeface="Arial" panose="020B0604020202020204" pitchFamily="34" charset="0"/>
                <a:cs typeface="Times New Roman" panose="02020603050405020304" pitchFamily="18" charset="0"/>
              </a:rPr>
              <a:t>考点二</a:t>
            </a:r>
            <a:r>
              <a:rPr lang="en-US" altLang="zh-CN" dirty="0">
                <a:solidFill>
                  <a:srgbClr val="000000"/>
                </a:solidFill>
                <a:ea typeface="宋体" panose="02010600030101010101" pitchFamily="2" charset="-122"/>
                <a:cs typeface="Times New Roman" panose="02020603050405020304" pitchFamily="18" charset="0"/>
              </a:rPr>
              <a:t>contrast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宋体" panose="02010600030101010101" pitchFamily="2" charset="-122"/>
                <a:cs typeface="Times New Roman" panose="02020603050405020304" pitchFamily="18" charset="0"/>
              </a:rPr>
              <a:t>对比</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对照　</a:t>
            </a:r>
            <a:r>
              <a:rPr lang="en-US" altLang="zh-CN" i="1" dirty="0" err="1">
                <a:solidFill>
                  <a:srgbClr val="000000"/>
                </a:solidFill>
                <a:ea typeface="宋体" panose="02010600030101010101" pitchFamily="2" charset="-122"/>
                <a:cs typeface="Times New Roman" panose="02020603050405020304" pitchFamily="18" charset="0"/>
              </a:rPr>
              <a:t>vt.</a:t>
            </a:r>
            <a:r>
              <a:rPr lang="zh-CN" altLang="zh-CN" dirty="0">
                <a:solidFill>
                  <a:srgbClr val="000000"/>
                </a:solidFill>
                <a:ea typeface="宋体" panose="02010600030101010101" pitchFamily="2" charset="-122"/>
                <a:cs typeface="Times New Roman" panose="02020603050405020304" pitchFamily="18" charset="0"/>
              </a:rPr>
              <a:t>对比</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对照</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contrast...with/and...</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对比</a:t>
            </a:r>
            <a:r>
              <a:rPr lang="en-US" altLang="zh-CN" dirty="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和</a:t>
            </a:r>
            <a:r>
              <a:rPr lang="en-US" altLang="zh-CN" dirty="0">
                <a:solidFill>
                  <a:srgbClr val="000000"/>
                </a:solidFill>
                <a:ea typeface="楷体" panose="02010609060101010101" pitchFamily="49"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in</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contrast</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with/to</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与</a:t>
            </a:r>
            <a:r>
              <a:rPr lang="en-US" altLang="zh-CN" dirty="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对比</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by</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contrast</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相比之下</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make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contrast</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形成对比</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786024008"/>
      </p:ext>
    </p:extLst>
  </p:cSld>
  <p:clrMapOvr>
    <a:masterClrMapping/>
  </p:clrMapOvr>
  <p:transition spd="slow">
    <p:push dir="u"/>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647799"/>
            <a:ext cx="10807700" cy="4150367"/>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(1)In contrast with/to her </a:t>
            </a:r>
            <a:r>
              <a:rPr lang="en-US" altLang="zh-CN" dirty="0" err="1">
                <a:solidFill>
                  <a:srgbClr val="000000"/>
                </a:solidFill>
                <a:ea typeface="宋体" panose="02010600030101010101" pitchFamily="2" charset="-122"/>
                <a:cs typeface="Times New Roman" panose="02020603050405020304" pitchFamily="18" charset="0"/>
              </a:rPr>
              <a:t>mother,Mary</a:t>
            </a:r>
            <a:r>
              <a:rPr lang="en-US" altLang="zh-CN" dirty="0">
                <a:solidFill>
                  <a:srgbClr val="000000"/>
                </a:solidFill>
                <a:ea typeface="宋体" panose="02010600030101010101" pitchFamily="2" charset="-122"/>
                <a:cs typeface="Times New Roman" panose="02020603050405020304" pitchFamily="18" charset="0"/>
              </a:rPr>
              <a:t> was short and fat.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与她母亲相比</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玛丽又矮又胖。</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(2)By </a:t>
            </a:r>
            <a:r>
              <a:rPr lang="en-US" altLang="zh-CN" dirty="0" err="1">
                <a:solidFill>
                  <a:srgbClr val="000000"/>
                </a:solidFill>
                <a:ea typeface="宋体" panose="02010600030101010101" pitchFamily="2" charset="-122"/>
                <a:cs typeface="Times New Roman" panose="02020603050405020304" pitchFamily="18" charset="0"/>
              </a:rPr>
              <a:t>contrast,his</a:t>
            </a:r>
            <a:r>
              <a:rPr lang="en-US" altLang="zh-CN" dirty="0">
                <a:solidFill>
                  <a:srgbClr val="000000"/>
                </a:solidFill>
                <a:ea typeface="宋体" panose="02010600030101010101" pitchFamily="2" charset="-122"/>
                <a:cs typeface="Times New Roman" panose="02020603050405020304" pitchFamily="18" charset="0"/>
              </a:rPr>
              <a:t> wife is more interested in music.</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相比之下</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他的妻子对音乐更感兴趣。</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(3)The white walls make a contrast with the black carpet.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白色的墙壁与黑色的地毯形成了鲜明的对比。</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560216902"/>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511895"/>
            <a:ext cx="10807700" cy="2456057"/>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7.</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prep</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各处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遍及</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自始至终</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8.</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n</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意见</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想法</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看法</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9.paraphrase </a:t>
            </a:r>
            <a:r>
              <a:rPr lang="en-US" altLang="zh-CN" i="1" dirty="0" err="1">
                <a:solidFill>
                  <a:srgbClr val="000000"/>
                </a:solidFill>
                <a:ea typeface="宋体" panose="02010600030101010101" pitchFamily="2" charset="-122"/>
                <a:cs typeface="Times New Roman" panose="02020603050405020304" pitchFamily="18" charset="0"/>
              </a:rPr>
              <a:t>n.</a:t>
            </a:r>
            <a:r>
              <a:rPr lang="en-US" altLang="zh-CN" dirty="0" err="1">
                <a:solidFill>
                  <a:srgbClr val="000000"/>
                </a:solidFill>
                <a:ea typeface="宋体" panose="02010600030101010101" pitchFamily="2" charset="-122"/>
                <a:cs typeface="Times New Roman" panose="02020603050405020304" pitchFamily="18" charset="0"/>
              </a:rPr>
              <a:t>,</a:t>
            </a:r>
            <a:r>
              <a:rPr lang="en-US" altLang="zh-CN" i="1" dirty="0" err="1">
                <a:solidFill>
                  <a:srgbClr val="000000"/>
                </a:solidFill>
                <a:ea typeface="宋体" panose="02010600030101010101" pitchFamily="2" charset="-122"/>
                <a:cs typeface="Times New Roman" panose="02020603050405020304" pitchFamily="18" charset="0"/>
              </a:rPr>
              <a:t>vi</a:t>
            </a:r>
            <a:r>
              <a:rPr lang="en-US" altLang="zh-CN" i="1"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&amp; </a:t>
            </a:r>
            <a:r>
              <a:rPr lang="en-US" altLang="zh-CN" i="1" dirty="0" err="1">
                <a:solidFill>
                  <a:srgbClr val="000000"/>
                </a:solidFill>
                <a:ea typeface="宋体" panose="02010600030101010101" pitchFamily="2" charset="-122"/>
                <a:cs typeface="Times New Roman" panose="02020603050405020304" pitchFamily="18" charset="0"/>
              </a:rPr>
              <a:t>vt.</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smtClean="0">
                <a:uFill>
                  <a:solidFill>
                    <a:srgbClr val="000000"/>
                  </a:solidFill>
                </a:uFill>
                <a:ea typeface="宋体" panose="02010600030101010101" pitchFamily="2" charset="-122"/>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10.</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n</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对比</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对照　</a:t>
            </a:r>
            <a:r>
              <a:rPr lang="en-US" altLang="zh-CN" i="1" dirty="0" err="1">
                <a:solidFill>
                  <a:srgbClr val="000000"/>
                </a:solidFill>
                <a:ea typeface="宋体" panose="02010600030101010101" pitchFamily="2" charset="-122"/>
                <a:cs typeface="Times New Roman" panose="02020603050405020304" pitchFamily="18" charset="0"/>
              </a:rPr>
              <a:t>vt.</a:t>
            </a:r>
            <a:r>
              <a:rPr lang="zh-CN" altLang="zh-CN" dirty="0">
                <a:solidFill>
                  <a:srgbClr val="000000"/>
                </a:solidFill>
                <a:ea typeface="宋体" panose="02010600030101010101" pitchFamily="2" charset="-122"/>
                <a:cs typeface="Times New Roman" panose="02020603050405020304" pitchFamily="18" charset="0"/>
              </a:rPr>
              <a:t>对比</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对照</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1041189" y="1543769"/>
            <a:ext cx="2158540" cy="584775"/>
          </a:xfrm>
          <a:prstGeom prst="rect">
            <a:avLst/>
          </a:prstGeom>
        </p:spPr>
        <p:txBody>
          <a:bodyPr wrap="none">
            <a:spAutoFit/>
          </a:bodyPr>
          <a:lstStyle/>
          <a:p>
            <a:r>
              <a:rPr lang="en-US" altLang="zh-CN" dirty="0">
                <a:ea typeface="宋体" panose="02010600030101010101" pitchFamily="2" charset="-122"/>
              </a:rPr>
              <a:t>throughout</a:t>
            </a:r>
            <a:endParaRPr lang="zh-CN" altLang="en-US" dirty="0"/>
          </a:p>
        </p:txBody>
      </p:sp>
      <p:sp>
        <p:nvSpPr>
          <p:cNvPr id="4" name="矩形 3"/>
          <p:cNvSpPr/>
          <p:nvPr/>
        </p:nvSpPr>
        <p:spPr>
          <a:xfrm>
            <a:off x="1318529" y="2126871"/>
            <a:ext cx="1505540" cy="584775"/>
          </a:xfrm>
          <a:prstGeom prst="rect">
            <a:avLst/>
          </a:prstGeom>
        </p:spPr>
        <p:txBody>
          <a:bodyPr wrap="none">
            <a:spAutoFit/>
          </a:bodyPr>
          <a:lstStyle/>
          <a:p>
            <a:r>
              <a:rPr lang="en-US" altLang="zh-CN" dirty="0">
                <a:ea typeface="宋体" panose="02010600030101010101" pitchFamily="2" charset="-122"/>
              </a:rPr>
              <a:t>opinion</a:t>
            </a:r>
            <a:endParaRPr lang="zh-CN" altLang="en-US" dirty="0"/>
          </a:p>
        </p:txBody>
      </p:sp>
      <p:sp>
        <p:nvSpPr>
          <p:cNvPr id="5" name="矩形 4"/>
          <p:cNvSpPr/>
          <p:nvPr/>
        </p:nvSpPr>
        <p:spPr>
          <a:xfrm>
            <a:off x="4556565" y="2704192"/>
            <a:ext cx="4988866" cy="584775"/>
          </a:xfrm>
          <a:prstGeom prst="rect">
            <a:avLst/>
          </a:prstGeom>
        </p:spPr>
        <p:txBody>
          <a:bodyPr wrap="none">
            <a:spAutoFit/>
          </a:bodyPr>
          <a:lstStyle/>
          <a:p>
            <a:r>
              <a:rPr lang="en-US" altLang="zh-CN" dirty="0">
                <a:ea typeface="宋体" panose="02010600030101010101" pitchFamily="2" charset="-122"/>
              </a:rPr>
              <a:t>(</a:t>
            </a:r>
            <a:r>
              <a:rPr lang="zh-CN" altLang="zh-CN" dirty="0">
                <a:ea typeface="宋体" panose="02010600030101010101" pitchFamily="2" charset="-122"/>
                <a:cs typeface="Times New Roman" panose="02020603050405020304" pitchFamily="18" charset="0"/>
              </a:rPr>
              <a:t>用更容易理解的文字</a:t>
            </a:r>
            <a:r>
              <a:rPr lang="en-US" altLang="zh-CN" dirty="0">
                <a:ea typeface="宋体" panose="02010600030101010101" pitchFamily="2" charset="-122"/>
              </a:rPr>
              <a:t>)</a:t>
            </a:r>
            <a:r>
              <a:rPr lang="zh-CN" altLang="zh-CN" dirty="0">
                <a:ea typeface="宋体" panose="02010600030101010101" pitchFamily="2" charset="-122"/>
                <a:cs typeface="Times New Roman" panose="02020603050405020304" pitchFamily="18" charset="0"/>
              </a:rPr>
              <a:t>解释</a:t>
            </a:r>
            <a:endParaRPr lang="zh-CN" altLang="en-US" dirty="0"/>
          </a:p>
        </p:txBody>
      </p:sp>
      <p:sp>
        <p:nvSpPr>
          <p:cNvPr id="6" name="矩形 5"/>
          <p:cNvSpPr/>
          <p:nvPr/>
        </p:nvSpPr>
        <p:spPr>
          <a:xfrm>
            <a:off x="1300756" y="3298799"/>
            <a:ext cx="1620957" cy="584775"/>
          </a:xfrm>
          <a:prstGeom prst="rect">
            <a:avLst/>
          </a:prstGeom>
        </p:spPr>
        <p:txBody>
          <a:bodyPr wrap="none">
            <a:spAutoFit/>
          </a:bodyPr>
          <a:lstStyle/>
          <a:p>
            <a:r>
              <a:rPr lang="en-US" altLang="zh-CN" dirty="0">
                <a:ea typeface="宋体" panose="02010600030101010101" pitchFamily="2" charset="-122"/>
              </a:rPr>
              <a:t>contrast</a:t>
            </a:r>
            <a:endParaRPr lang="zh-CN" altLang="en-US" dirty="0"/>
          </a:p>
        </p:txBody>
      </p:sp>
    </p:spTree>
    <p:extLst>
      <p:ext uri="{BB962C8B-B14F-4D97-AF65-F5344CB8AC3E}">
        <p14:creationId xmlns:p14="http://schemas.microsoft.com/office/powerpoint/2010/main" val="172592392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inVertical)">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287759"/>
            <a:ext cx="10807700" cy="5410712"/>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单句语法填空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(1)You are not </a:t>
            </a:r>
            <a:r>
              <a:rPr lang="en-US" altLang="zh-CN" dirty="0" err="1">
                <a:solidFill>
                  <a:srgbClr val="000000"/>
                </a:solidFill>
                <a:ea typeface="宋体" panose="02010600030101010101" pitchFamily="2" charset="-122"/>
                <a:cs typeface="Times New Roman" panose="02020603050405020304" pitchFamily="18" charset="0"/>
              </a:rPr>
              <a:t>them,so</a:t>
            </a:r>
            <a:r>
              <a:rPr lang="en-US" altLang="zh-CN" dirty="0">
                <a:solidFill>
                  <a:srgbClr val="000000"/>
                </a:solidFill>
                <a:ea typeface="宋体" panose="02010600030101010101" pitchFamily="2" charset="-122"/>
                <a:cs typeface="Times New Roman" panose="02020603050405020304" pitchFamily="18" charset="0"/>
              </a:rPr>
              <a:t> there is no need for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smtClean="0">
                <a:uFill>
                  <a:solidFill>
                    <a:srgbClr val="000000"/>
                  </a:solidFill>
                </a:u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compare</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(2)Their old house is small and dark;</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contrast,the</a:t>
            </a:r>
            <a:r>
              <a:rPr lang="en-US" altLang="zh-CN" dirty="0">
                <a:solidFill>
                  <a:srgbClr val="000000"/>
                </a:solidFill>
                <a:ea typeface="宋体" panose="02010600030101010101" pitchFamily="2" charset="-122"/>
                <a:cs typeface="Times New Roman" panose="02020603050405020304" pitchFamily="18" charset="0"/>
              </a:rPr>
              <a:t> new flat is large and bright.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3)In contrast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the profit of last </a:t>
            </a:r>
            <a:r>
              <a:rPr lang="en-US" altLang="zh-CN" dirty="0" err="1">
                <a:solidFill>
                  <a:srgbClr val="000000"/>
                </a:solidFill>
                <a:ea typeface="宋体" panose="02010600030101010101" pitchFamily="2" charset="-122"/>
                <a:cs typeface="Times New Roman" panose="02020603050405020304" pitchFamily="18" charset="0"/>
              </a:rPr>
              <a:t>year,this</a:t>
            </a:r>
            <a:r>
              <a:rPr lang="en-US" altLang="zh-CN" dirty="0">
                <a:solidFill>
                  <a:srgbClr val="000000"/>
                </a:solidFill>
                <a:ea typeface="宋体" panose="02010600030101010101" pitchFamily="2" charset="-122"/>
                <a:cs typeface="Times New Roman" panose="02020603050405020304" pitchFamily="18" charset="0"/>
              </a:rPr>
              <a:t> company has made great progress this year.</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(compare) with other developing </a:t>
            </a:r>
            <a:r>
              <a:rPr lang="en-US" altLang="zh-CN" dirty="0" err="1">
                <a:solidFill>
                  <a:srgbClr val="000000"/>
                </a:solidFill>
                <a:ea typeface="宋体" panose="02010600030101010101" pitchFamily="2" charset="-122"/>
                <a:cs typeface="Times New Roman" panose="02020603050405020304" pitchFamily="18" charset="0"/>
              </a:rPr>
              <a:t>countries,China</a:t>
            </a:r>
            <a:r>
              <a:rPr lang="en-US" altLang="zh-CN" dirty="0">
                <a:solidFill>
                  <a:srgbClr val="000000"/>
                </a:solidFill>
                <a:ea typeface="宋体" panose="02010600030101010101" pitchFamily="2" charset="-122"/>
                <a:cs typeface="Times New Roman" panose="02020603050405020304" pitchFamily="18" charset="0"/>
              </a:rPr>
              <a:t> is developing more quickly.</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7777261" y="1189540"/>
            <a:ext cx="2236510" cy="584775"/>
          </a:xfrm>
          <a:prstGeom prst="rect">
            <a:avLst/>
          </a:prstGeom>
        </p:spPr>
        <p:txBody>
          <a:bodyPr wrap="none">
            <a:spAutoFit/>
          </a:bodyPr>
          <a:lstStyle/>
          <a:p>
            <a:r>
              <a:rPr lang="en-US" altLang="zh-CN" dirty="0">
                <a:ea typeface="宋体" panose="02010600030101010101" pitchFamily="2" charset="-122"/>
              </a:rPr>
              <a:t>comparison</a:t>
            </a:r>
            <a:endParaRPr lang="zh-CN" altLang="en-US" dirty="0"/>
          </a:p>
        </p:txBody>
      </p:sp>
      <p:sp>
        <p:nvSpPr>
          <p:cNvPr id="4" name="矩形 3"/>
          <p:cNvSpPr/>
          <p:nvPr/>
        </p:nvSpPr>
        <p:spPr>
          <a:xfrm>
            <a:off x="7571069" y="2091321"/>
            <a:ext cx="617477" cy="584775"/>
          </a:xfrm>
          <a:prstGeom prst="rect">
            <a:avLst/>
          </a:prstGeom>
        </p:spPr>
        <p:txBody>
          <a:bodyPr wrap="none">
            <a:spAutoFit/>
          </a:bodyPr>
          <a:lstStyle/>
          <a:p>
            <a:r>
              <a:rPr lang="en-US" altLang="zh-CN" dirty="0">
                <a:ea typeface="宋体" panose="02010600030101010101" pitchFamily="2" charset="-122"/>
              </a:rPr>
              <a:t>by</a:t>
            </a:r>
            <a:endParaRPr lang="zh-CN" altLang="en-US" dirty="0"/>
          </a:p>
        </p:txBody>
      </p:sp>
      <p:sp>
        <p:nvSpPr>
          <p:cNvPr id="5" name="矩形 4"/>
          <p:cNvSpPr/>
          <p:nvPr/>
        </p:nvSpPr>
        <p:spPr>
          <a:xfrm>
            <a:off x="3672805" y="3243271"/>
            <a:ext cx="1414170" cy="584775"/>
          </a:xfrm>
          <a:prstGeom prst="rect">
            <a:avLst/>
          </a:prstGeom>
        </p:spPr>
        <p:txBody>
          <a:bodyPr wrap="none">
            <a:spAutoFit/>
          </a:bodyPr>
          <a:lstStyle/>
          <a:p>
            <a:r>
              <a:rPr lang="en-US" altLang="zh-CN" dirty="0">
                <a:ea typeface="宋体" panose="02010600030101010101" pitchFamily="2" charset="-122"/>
              </a:rPr>
              <a:t>with/to</a:t>
            </a:r>
            <a:endParaRPr lang="zh-CN" altLang="en-US" dirty="0"/>
          </a:p>
        </p:txBody>
      </p:sp>
      <p:sp>
        <p:nvSpPr>
          <p:cNvPr id="6" name="矩形 5"/>
          <p:cNvSpPr/>
          <p:nvPr/>
        </p:nvSpPr>
        <p:spPr>
          <a:xfrm>
            <a:off x="1666413" y="4411879"/>
            <a:ext cx="2046329" cy="584775"/>
          </a:xfrm>
          <a:prstGeom prst="rect">
            <a:avLst/>
          </a:prstGeom>
        </p:spPr>
        <p:txBody>
          <a:bodyPr wrap="none">
            <a:spAutoFit/>
          </a:bodyPr>
          <a:lstStyle/>
          <a:p>
            <a:r>
              <a:rPr lang="en-US" altLang="zh-CN" dirty="0">
                <a:ea typeface="宋体" panose="02010600030101010101" pitchFamily="2" charset="-122"/>
              </a:rPr>
              <a:t>Compared</a:t>
            </a:r>
            <a:endParaRPr lang="zh-CN" altLang="en-US" dirty="0"/>
          </a:p>
        </p:txBody>
      </p:sp>
    </p:spTree>
    <p:extLst>
      <p:ext uri="{BB962C8B-B14F-4D97-AF65-F5344CB8AC3E}">
        <p14:creationId xmlns:p14="http://schemas.microsoft.com/office/powerpoint/2010/main" val="130922092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inVertical)">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511895"/>
            <a:ext cx="10807700" cy="2456057"/>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完成句子</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a:t>
            </a:r>
            <a:r>
              <a:rPr lang="zh-CN" altLang="zh-CN" dirty="0">
                <a:solidFill>
                  <a:srgbClr val="000000"/>
                </a:solidFill>
                <a:ea typeface="宋体" panose="02010600030101010101" pitchFamily="2" charset="-122"/>
                <a:cs typeface="Times New Roman" panose="02020603050405020304" pitchFamily="18" charset="0"/>
              </a:rPr>
              <a:t>与他们的新设备相比</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我们的似乎太陈旧了。</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their new </a:t>
            </a:r>
            <a:r>
              <a:rPr lang="en-US" altLang="zh-CN" dirty="0" err="1">
                <a:solidFill>
                  <a:srgbClr val="000000"/>
                </a:solidFill>
                <a:ea typeface="宋体" panose="02010600030101010101" pitchFamily="2" charset="-122"/>
                <a:cs typeface="Times New Roman" panose="02020603050405020304" pitchFamily="18" charset="0"/>
              </a:rPr>
              <a:t>equipment,ours</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seems </a:t>
            </a:r>
            <a:r>
              <a:rPr lang="en-US" altLang="zh-CN" dirty="0">
                <a:solidFill>
                  <a:srgbClr val="000000"/>
                </a:solidFill>
                <a:ea typeface="宋体" panose="02010600030101010101" pitchFamily="2" charset="-122"/>
                <a:cs typeface="Times New Roman" panose="02020603050405020304" pitchFamily="18" charset="0"/>
              </a:rPr>
              <a:t>old-fashioned.</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834997" y="2720259"/>
            <a:ext cx="4674678" cy="584775"/>
          </a:xfrm>
          <a:prstGeom prst="rect">
            <a:avLst/>
          </a:prstGeom>
        </p:spPr>
        <p:txBody>
          <a:bodyPr wrap="none">
            <a:spAutoFit/>
          </a:bodyPr>
          <a:lstStyle/>
          <a:p>
            <a:r>
              <a:rPr lang="en-US" altLang="zh-CN" dirty="0">
                <a:ea typeface="宋体" panose="02010600030101010101" pitchFamily="2" charset="-122"/>
              </a:rPr>
              <a:t>In </a:t>
            </a:r>
            <a:r>
              <a:rPr lang="en-US" altLang="zh-CN" dirty="0" smtClean="0">
                <a:ea typeface="宋体" panose="02010600030101010101" pitchFamily="2" charset="-122"/>
              </a:rPr>
              <a:t>     contrast        with/to</a:t>
            </a:r>
            <a:endParaRPr lang="zh-CN" altLang="en-US" dirty="0"/>
          </a:p>
        </p:txBody>
      </p:sp>
    </p:spTree>
    <p:extLst>
      <p:ext uri="{BB962C8B-B14F-4D97-AF65-F5344CB8AC3E}">
        <p14:creationId xmlns:p14="http://schemas.microsoft.com/office/powerpoint/2010/main" val="224592547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1567"/>
            <a:ext cx="10807700" cy="6001643"/>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9.</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Neither people nor buildings last forever</a:t>
            </a:r>
            <a:r>
              <a:rPr lang="en-US" altLang="zh-CN" dirty="0" smtClean="0">
                <a:solidFill>
                  <a:srgbClr val="000000"/>
                </a:solidFill>
                <a:ea typeface="宋体" panose="02010600030101010101" pitchFamily="2" charset="-122"/>
                <a:cs typeface="Times New Roman" panose="02020603050405020304" pitchFamily="18" charset="0"/>
              </a:rPr>
              <a:t>, but </a:t>
            </a:r>
            <a:r>
              <a:rPr lang="en-US" altLang="zh-CN" dirty="0">
                <a:solidFill>
                  <a:srgbClr val="000000"/>
                </a:solidFill>
                <a:ea typeface="宋体" panose="02010600030101010101" pitchFamily="2" charset="-122"/>
                <a:cs typeface="Times New Roman" panose="02020603050405020304" pitchFamily="18" charset="0"/>
              </a:rPr>
              <a:t>Chen </a:t>
            </a:r>
            <a:r>
              <a:rPr lang="en-US" altLang="zh-CN" dirty="0" smtClean="0">
                <a:solidFill>
                  <a:srgbClr val="000000"/>
                </a:solidFill>
                <a:ea typeface="宋体" panose="02010600030101010101" pitchFamily="2" charset="-122"/>
                <a:cs typeface="Times New Roman" panose="02020603050405020304" pitchFamily="18" charset="0"/>
              </a:rPr>
              <a:t>Lei</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a:solidFill>
                  <a:srgbClr val="000000"/>
                </a:solidFill>
                <a:ea typeface="宋体" panose="02010600030101010101" pitchFamily="2" charset="-122"/>
                <a:cs typeface="Times New Roman" panose="02020603050405020304" pitchFamily="18" charset="0"/>
              </a:rPr>
              <a:t>photos can help us remember them.(page 9)</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人物和建筑都不能永存</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但陈雷的照片能够帮助我们记住他们。</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smtClean="0">
                <a:solidFill>
                  <a:srgbClr val="7030A0"/>
                </a:solidFill>
                <a:latin typeface="Arial" panose="020B0604020202020204" pitchFamily="34" charset="0"/>
                <a:cs typeface="Times New Roman" panose="02020603050405020304" pitchFamily="18" charset="0"/>
              </a:rPr>
              <a:t>考点</a:t>
            </a:r>
            <a:r>
              <a:rPr lang="en-US" altLang="zh-CN" dirty="0">
                <a:solidFill>
                  <a:srgbClr val="000000"/>
                </a:solidFill>
                <a:ea typeface="宋体" panose="02010600030101010101" pitchFamily="2" charset="-122"/>
                <a:cs typeface="Times New Roman" panose="02020603050405020304" pitchFamily="18" charset="0"/>
              </a:rPr>
              <a:t>neither...nor...</a:t>
            </a:r>
            <a:r>
              <a:rPr lang="zh-CN" altLang="zh-CN" dirty="0">
                <a:solidFill>
                  <a:srgbClr val="000000"/>
                </a:solidFill>
                <a:ea typeface="宋体" panose="02010600030101010101" pitchFamily="2" charset="-122"/>
                <a:cs typeface="Times New Roman" panose="02020603050405020304" pitchFamily="18" charset="0"/>
              </a:rPr>
              <a:t>既不</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也不</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neither...nor...</a:t>
            </a:r>
            <a:r>
              <a:rPr lang="zh-CN" altLang="zh-CN" dirty="0">
                <a:solidFill>
                  <a:srgbClr val="000000"/>
                </a:solidFill>
                <a:ea typeface="楷体" panose="02010609060101010101" pitchFamily="49" charset="-122"/>
                <a:cs typeface="Times New Roman" panose="02020603050405020304" pitchFamily="18" charset="0"/>
              </a:rPr>
              <a:t>用于两方面的否定</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连接两个并列名词或代词做主语时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句子谓语动词的单复数根据就近原则确定。</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楷体" panose="02010609060101010101" pitchFamily="49" charset="-122"/>
                <a:cs typeface="Times New Roman" panose="02020603050405020304" pitchFamily="18" charset="0"/>
              </a:rPr>
              <a:t>用法相同</a:t>
            </a:r>
            <a:r>
              <a:rPr lang="zh-CN" altLang="zh-CN" dirty="0" smtClean="0">
                <a:solidFill>
                  <a:srgbClr val="000000"/>
                </a:solidFill>
                <a:ea typeface="楷体" panose="02010609060101010101" pitchFamily="49" charset="-122"/>
                <a:cs typeface="Times New Roman" panose="02020603050405020304" pitchFamily="18" charset="0"/>
              </a:rPr>
              <a:t>的还有</a:t>
            </a:r>
            <a:r>
              <a:rPr lang="en-US" altLang="zh-CN" dirty="0" smtClean="0">
                <a:solidFill>
                  <a:srgbClr val="000000"/>
                </a:solidFill>
                <a:ea typeface="宋体" panose="02010600030101010101" pitchFamily="2" charset="-122"/>
                <a:cs typeface="Times New Roman" panose="02020603050405020304" pitchFamily="18" charset="0"/>
              </a:rPr>
              <a:t>either</a:t>
            </a:r>
            <a:r>
              <a:rPr lang="en-US" altLang="zh-CN" dirty="0">
                <a:solidFill>
                  <a:srgbClr val="000000"/>
                </a:solidFill>
                <a:ea typeface="宋体" panose="02010600030101010101" pitchFamily="2" charset="-122"/>
                <a:cs typeface="Times New Roman" panose="02020603050405020304" pitchFamily="18" charset="0"/>
              </a:rPr>
              <a:t>...or...(</a:t>
            </a:r>
            <a:r>
              <a:rPr lang="zh-CN" altLang="zh-CN" dirty="0">
                <a:solidFill>
                  <a:srgbClr val="000000"/>
                </a:solidFill>
                <a:ea typeface="楷体" panose="02010609060101010101" pitchFamily="49" charset="-122"/>
                <a:cs typeface="Times New Roman" panose="02020603050405020304" pitchFamily="18" charset="0"/>
              </a:rPr>
              <a:t>要么</a:t>
            </a:r>
            <a:r>
              <a:rPr lang="en-US" altLang="zh-CN" dirty="0">
                <a:solidFill>
                  <a:srgbClr val="000000"/>
                </a:solidFill>
                <a:ea typeface="楷体" panose="02010609060101010101" pitchFamily="49"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要么</a:t>
            </a:r>
            <a:r>
              <a:rPr lang="en-US" altLang="zh-CN" dirty="0">
                <a:solidFill>
                  <a:srgbClr val="000000"/>
                </a:solidFill>
                <a:ea typeface="楷体" panose="02010609060101010101" pitchFamily="49"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not</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only...but</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also...(</a:t>
            </a:r>
            <a:r>
              <a:rPr lang="zh-CN" altLang="zh-CN" dirty="0">
                <a:solidFill>
                  <a:srgbClr val="000000"/>
                </a:solidFill>
                <a:ea typeface="楷体" panose="02010609060101010101" pitchFamily="49" charset="-122"/>
                <a:cs typeface="Times New Roman" panose="02020603050405020304" pitchFamily="18" charset="0"/>
              </a:rPr>
              <a:t>不但</a:t>
            </a:r>
            <a:r>
              <a:rPr lang="en-US" altLang="zh-CN" dirty="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而且</a:t>
            </a:r>
            <a:r>
              <a:rPr lang="en-US" altLang="zh-CN" dirty="0">
                <a:solidFill>
                  <a:srgbClr val="000000"/>
                </a:solidFill>
                <a:ea typeface="楷体" panose="02010609060101010101" pitchFamily="49"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not...but....(</a:t>
            </a:r>
            <a:r>
              <a:rPr lang="zh-CN" altLang="zh-CN" dirty="0">
                <a:solidFill>
                  <a:srgbClr val="000000"/>
                </a:solidFill>
                <a:ea typeface="楷体" panose="02010609060101010101" pitchFamily="49" charset="-122"/>
                <a:cs typeface="Times New Roman" panose="02020603050405020304" pitchFamily="18" charset="0"/>
              </a:rPr>
              <a:t>不是</a:t>
            </a:r>
            <a:r>
              <a:rPr lang="en-US" altLang="zh-CN" dirty="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而是</a:t>
            </a:r>
            <a:r>
              <a:rPr lang="en-US" altLang="zh-CN" dirty="0">
                <a:solidFill>
                  <a:srgbClr val="000000"/>
                </a:solidFill>
                <a:ea typeface="楷体" panose="02010609060101010101" pitchFamily="49"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);...or...(</a:t>
            </a:r>
            <a:r>
              <a:rPr lang="en-US" altLang="zh-CN" dirty="0">
                <a:solidFill>
                  <a:srgbClr val="000000"/>
                </a:solidFill>
                <a:latin typeface="楷体" panose="02010609060101010101" pitchFamily="49" charset="-122"/>
                <a:ea typeface="方正书宋_GBK" panose="03000509000000000000" pitchFamily="65"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或者</a:t>
            </a:r>
            <a:r>
              <a:rPr lang="en-US" altLang="zh-CN" dirty="0" smtClean="0">
                <a:solidFill>
                  <a:srgbClr val="000000"/>
                </a:solidFill>
                <a:ea typeface="楷体" panose="02010609060101010101" pitchFamily="49"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297215009"/>
      </p:ext>
    </p:extLst>
  </p:cSld>
  <p:clrMapOvr>
    <a:masterClrMapping/>
  </p:clrMapOvr>
  <p:transition spd="slow">
    <p:push dir="u"/>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218935"/>
            <a:ext cx="10807700" cy="5410712"/>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(1)I neither knew nor cared what had happened to him.</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我既不知道也不关心他出了什么事。</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(2)Neither he nor his parents have </a:t>
            </a:r>
            <a:r>
              <a:rPr lang="en-US" altLang="zh-CN" dirty="0" err="1">
                <a:solidFill>
                  <a:srgbClr val="000000"/>
                </a:solidFill>
                <a:ea typeface="宋体" panose="02010600030101010101" pitchFamily="2" charset="-122"/>
                <a:cs typeface="Times New Roman" panose="02020603050405020304" pitchFamily="18" charset="0"/>
              </a:rPr>
              <a:t>realised</a:t>
            </a:r>
            <a:r>
              <a:rPr lang="en-US" altLang="zh-CN" dirty="0">
                <a:solidFill>
                  <a:srgbClr val="000000"/>
                </a:solidFill>
                <a:ea typeface="宋体" panose="02010600030101010101" pitchFamily="2" charset="-122"/>
                <a:cs typeface="Times New Roman" panose="02020603050405020304" pitchFamily="18" charset="0"/>
              </a:rPr>
              <a:t> the importance of the incident.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他和他的父母都没有意识到这件事的重要性。</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(3)Not only you but your wife is to be responsible for the education of your daughter.</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smtClean="0">
                <a:solidFill>
                  <a:srgbClr val="000000"/>
                </a:solidFill>
                <a:ea typeface="宋体" panose="02010600030101010101" pitchFamily="2" charset="-122"/>
                <a:cs typeface="Times New Roman" panose="02020603050405020304" pitchFamily="18" charset="0"/>
              </a:rPr>
              <a:t>不仅</a:t>
            </a:r>
            <a:r>
              <a:rPr lang="zh-CN" altLang="zh-CN" dirty="0">
                <a:solidFill>
                  <a:srgbClr val="000000"/>
                </a:solidFill>
                <a:ea typeface="宋体" panose="02010600030101010101" pitchFamily="2" charset="-122"/>
                <a:cs typeface="Times New Roman" panose="02020603050405020304" pitchFamily="18" charset="0"/>
              </a:rPr>
              <a:t>是你</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你妻子也要对你女儿的教育负责。</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457151498"/>
      </p:ext>
    </p:extLst>
  </p:cSld>
  <p:clrMapOvr>
    <a:masterClrMapping/>
  </p:clrMapOvr>
  <p:transition spd="slow">
    <p:push dir="u"/>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595455"/>
            <a:ext cx="10807700" cy="4172296"/>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单句语法填空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(1)The house is neither too big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too small.</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(2)Neither the boss nor his employees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(want) to work extra hours.</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(3)It is not who you are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what you actually do that really matters.</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6615301" y="1819591"/>
            <a:ext cx="800219" cy="584775"/>
          </a:xfrm>
          <a:prstGeom prst="rect">
            <a:avLst/>
          </a:prstGeom>
        </p:spPr>
        <p:txBody>
          <a:bodyPr wrap="none">
            <a:spAutoFit/>
          </a:bodyPr>
          <a:lstStyle/>
          <a:p>
            <a:r>
              <a:rPr lang="en-US" altLang="zh-CN" dirty="0">
                <a:ea typeface="宋体" panose="02010600030101010101" pitchFamily="2" charset="-122"/>
              </a:rPr>
              <a:t>nor</a:t>
            </a:r>
            <a:endParaRPr lang="zh-CN" altLang="en-US" dirty="0"/>
          </a:p>
        </p:txBody>
      </p:sp>
      <p:sp>
        <p:nvSpPr>
          <p:cNvPr id="4" name="矩形 3"/>
          <p:cNvSpPr/>
          <p:nvPr/>
        </p:nvSpPr>
        <p:spPr>
          <a:xfrm>
            <a:off x="7354758" y="2389215"/>
            <a:ext cx="2440092" cy="584775"/>
          </a:xfrm>
          <a:prstGeom prst="rect">
            <a:avLst/>
          </a:prstGeom>
        </p:spPr>
        <p:txBody>
          <a:bodyPr wrap="none">
            <a:spAutoFit/>
          </a:bodyPr>
          <a:lstStyle/>
          <a:p>
            <a:r>
              <a:rPr lang="en-US" altLang="zh-CN" dirty="0">
                <a:ea typeface="宋体" panose="02010600030101010101" pitchFamily="2" charset="-122"/>
              </a:rPr>
              <a:t>want/wanted</a:t>
            </a:r>
            <a:endParaRPr lang="zh-CN" altLang="en-US" dirty="0"/>
          </a:p>
        </p:txBody>
      </p:sp>
      <p:sp>
        <p:nvSpPr>
          <p:cNvPr id="5" name="矩形 4"/>
          <p:cNvSpPr/>
          <p:nvPr/>
        </p:nvSpPr>
        <p:spPr>
          <a:xfrm>
            <a:off x="5417040" y="3557615"/>
            <a:ext cx="776175" cy="584775"/>
          </a:xfrm>
          <a:prstGeom prst="rect">
            <a:avLst/>
          </a:prstGeom>
        </p:spPr>
        <p:txBody>
          <a:bodyPr wrap="none">
            <a:spAutoFit/>
          </a:bodyPr>
          <a:lstStyle/>
          <a:p>
            <a:r>
              <a:rPr lang="en-US" altLang="zh-CN" dirty="0">
                <a:ea typeface="宋体" panose="02010600030101010101" pitchFamily="2" charset="-122"/>
              </a:rPr>
              <a:t>but</a:t>
            </a:r>
            <a:endParaRPr lang="zh-CN" altLang="en-US" dirty="0"/>
          </a:p>
        </p:txBody>
      </p:sp>
    </p:spTree>
    <p:extLst>
      <p:ext uri="{BB962C8B-B14F-4D97-AF65-F5344CB8AC3E}">
        <p14:creationId xmlns:p14="http://schemas.microsoft.com/office/powerpoint/2010/main" val="410308059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83071"/>
            <a:ext cx="10807700" cy="5410712"/>
          </a:xfrm>
          <a:prstGeom prst="rect">
            <a:avLst/>
          </a:prstGeom>
        </p:spPr>
        <p:txBody>
          <a:bodyPr>
            <a:spAutoFit/>
          </a:bodyPr>
          <a:lstStyle/>
          <a:p>
            <a:pPr algn="ctr">
              <a:lnSpc>
                <a:spcPct val="120000"/>
              </a:lnSpc>
              <a:spcAft>
                <a:spcPts val="0"/>
              </a:spcAft>
              <a:tabLst>
                <a:tab pos="1029335" algn="l"/>
                <a:tab pos="1850390" algn="l"/>
                <a:tab pos="2538095" algn="l"/>
                <a:tab pos="3221990" algn="l"/>
              </a:tabLst>
            </a:pPr>
            <a:r>
              <a:rPr lang="zh-CN" altLang="zh-CN" dirty="0">
                <a:solidFill>
                  <a:srgbClr val="000000"/>
                </a:solidFill>
                <a:ea typeface="微软雅黑" panose="020B0503020204020204" pitchFamily="34" charset="-122"/>
                <a:cs typeface="Times New Roman" panose="02020603050405020304" pitchFamily="18" charset="0"/>
              </a:rPr>
              <a:t>句型剖析</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【教材原文】</a:t>
            </a:r>
            <a:r>
              <a:rPr lang="en-US" altLang="zh-CN" dirty="0" err="1">
                <a:solidFill>
                  <a:srgbClr val="000000"/>
                </a:solidFill>
                <a:ea typeface="宋体" panose="02010600030101010101" pitchFamily="2" charset="-122"/>
                <a:cs typeface="Times New Roman" panose="02020603050405020304" pitchFamily="18" charset="0"/>
              </a:rPr>
              <a:t>Today,the</a:t>
            </a:r>
            <a:r>
              <a:rPr lang="en-US" altLang="zh-CN" dirty="0">
                <a:solidFill>
                  <a:srgbClr val="000000"/>
                </a:solidFill>
                <a:ea typeface="宋体" panose="02010600030101010101" pitchFamily="2" charset="-122"/>
                <a:cs typeface="Times New Roman" panose="02020603050405020304" pitchFamily="18" charset="0"/>
              </a:rPr>
              <a:t> caves are just as international as they were at the time when people travelled the Silk Road.(page 8)</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今天</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这些洞窟的国际地位可与当年人们在丝绸之路上跋涉的时候相提并论。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smtClean="0">
                <a:solidFill>
                  <a:srgbClr val="000000"/>
                </a:solidFill>
                <a:latin typeface="Arial" panose="020B0604020202020204" pitchFamily="34" charset="0"/>
                <a:cs typeface="Times New Roman" panose="02020603050405020304" pitchFamily="18" charset="0"/>
              </a:rPr>
              <a:t>句法分析</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as...as...</a:t>
            </a:r>
            <a:r>
              <a:rPr lang="zh-CN" altLang="zh-CN" dirty="0">
                <a:solidFill>
                  <a:srgbClr val="000000"/>
                </a:solidFill>
                <a:ea typeface="宋体" panose="02010600030101010101" pitchFamily="2" charset="-122"/>
                <a:cs typeface="Times New Roman" panose="02020603050405020304" pitchFamily="18" charset="0"/>
              </a:rPr>
              <a:t>意为</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和</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一样</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表示同级的比较。使用时要注意第一个</a:t>
            </a:r>
            <a:r>
              <a:rPr lang="en-US" altLang="zh-CN" dirty="0">
                <a:solidFill>
                  <a:srgbClr val="000000"/>
                </a:solidFill>
                <a:ea typeface="宋体" panose="02010600030101010101" pitchFamily="2" charset="-122"/>
                <a:cs typeface="Times New Roman" panose="02020603050405020304" pitchFamily="18" charset="0"/>
              </a:rPr>
              <a:t>as</a:t>
            </a:r>
            <a:r>
              <a:rPr lang="zh-CN" altLang="zh-CN" dirty="0">
                <a:solidFill>
                  <a:srgbClr val="000000"/>
                </a:solidFill>
                <a:ea typeface="宋体" panose="02010600030101010101" pitchFamily="2" charset="-122"/>
                <a:cs typeface="Times New Roman" panose="02020603050405020304" pitchFamily="18" charset="0"/>
              </a:rPr>
              <a:t>为副词</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第二个</a:t>
            </a:r>
            <a:r>
              <a:rPr lang="en-US" altLang="zh-CN" dirty="0">
                <a:solidFill>
                  <a:srgbClr val="000000"/>
                </a:solidFill>
                <a:ea typeface="宋体" panose="02010600030101010101" pitchFamily="2" charset="-122"/>
                <a:cs typeface="Times New Roman" panose="02020603050405020304" pitchFamily="18" charset="0"/>
              </a:rPr>
              <a:t>as</a:t>
            </a:r>
            <a:r>
              <a:rPr lang="zh-CN" altLang="zh-CN" dirty="0">
                <a:solidFill>
                  <a:srgbClr val="000000"/>
                </a:solidFill>
                <a:ea typeface="宋体" panose="02010600030101010101" pitchFamily="2" charset="-122"/>
                <a:cs typeface="Times New Roman" panose="02020603050405020304" pitchFamily="18" charset="0"/>
              </a:rPr>
              <a:t>为连词</a:t>
            </a:r>
            <a:r>
              <a:rPr lang="zh-CN"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013432797"/>
      </p:ext>
    </p:extLst>
  </p:cSld>
  <p:clrMapOvr>
    <a:masterClrMapping/>
  </p:clrMapOvr>
  <p:transition spd="slow">
    <p:push dir="u"/>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231778"/>
            <a:ext cx="10807700" cy="5332229"/>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楷体" panose="02010609060101010101" pitchFamily="49" charset="-122"/>
                <a:cs typeface="Times New Roman" panose="02020603050405020304" pitchFamily="18" charset="0"/>
              </a:rPr>
              <a:t>其基本结构为</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err="1">
                <a:solidFill>
                  <a:srgbClr val="000000"/>
                </a:solidFill>
                <a:ea typeface="宋体" panose="02010600030101010101" pitchFamily="2" charset="-122"/>
                <a:cs typeface="Times New Roman" panose="02020603050405020304" pitchFamily="18" charset="0"/>
              </a:rPr>
              <a:t>as+</a:t>
            </a:r>
            <a:r>
              <a:rPr lang="en-US" altLang="zh-CN" i="1" dirty="0" err="1">
                <a:solidFill>
                  <a:srgbClr val="000000"/>
                </a:solidFill>
                <a:ea typeface="宋体" panose="02010600030101010101" pitchFamily="2" charset="-122"/>
                <a:cs typeface="Times New Roman" panose="02020603050405020304" pitchFamily="18" charset="0"/>
              </a:rPr>
              <a:t>adj</a:t>
            </a:r>
            <a:r>
              <a:rPr lang="en-US" altLang="zh-CN" i="1"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a:t>
            </a:r>
            <a:r>
              <a:rPr lang="en-US" altLang="zh-CN" i="1" dirty="0">
                <a:solidFill>
                  <a:srgbClr val="000000"/>
                </a:solidFill>
                <a:ea typeface="宋体" panose="02010600030101010101" pitchFamily="2" charset="-122"/>
                <a:cs typeface="Times New Roman" panose="02020603050405020304" pitchFamily="18" charset="0"/>
              </a:rPr>
              <a:t>adv.</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as,</a:t>
            </a:r>
            <a:r>
              <a:rPr lang="zh-CN" altLang="zh-CN" dirty="0">
                <a:solidFill>
                  <a:srgbClr val="000000"/>
                </a:solidFill>
                <a:ea typeface="楷体" panose="02010609060101010101" pitchFamily="49" charset="-122"/>
                <a:cs typeface="Times New Roman" panose="02020603050405020304" pitchFamily="18" charset="0"/>
              </a:rPr>
              <a:t>接形容词或副词的原级。在否定句中</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第一个</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as</a:t>
            </a:r>
            <a:r>
              <a:rPr lang="zh-CN" altLang="zh-CN" dirty="0">
                <a:solidFill>
                  <a:srgbClr val="000000"/>
                </a:solidFill>
                <a:ea typeface="楷体" panose="02010609060101010101" pitchFamily="49" charset="-122"/>
                <a:cs typeface="Times New Roman" panose="02020603050405020304" pitchFamily="18" charset="0"/>
              </a:rPr>
              <a:t>也可换成</a:t>
            </a:r>
            <a:r>
              <a:rPr lang="en-US" altLang="zh-CN" dirty="0">
                <a:solidFill>
                  <a:srgbClr val="000000"/>
                </a:solidFill>
                <a:ea typeface="宋体" panose="02010600030101010101" pitchFamily="2" charset="-122"/>
                <a:cs typeface="Times New Roman" panose="02020603050405020304" pitchFamily="18" charset="0"/>
              </a:rPr>
              <a:t>so</a:t>
            </a:r>
            <a:r>
              <a:rPr lang="zh-CN" altLang="zh-CN" dirty="0">
                <a:solidFill>
                  <a:srgbClr val="000000"/>
                </a:solidFill>
                <a:ea typeface="楷体" panose="02010609060101010101" pitchFamily="49"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楷体" panose="02010609060101010101" pitchFamily="49" charset="-122"/>
                <a:cs typeface="Times New Roman" panose="02020603050405020304" pitchFamily="18" charset="0"/>
              </a:rPr>
              <a:t>若涉及数量或程度</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可用</a:t>
            </a:r>
            <a:r>
              <a:rPr lang="en-US" altLang="zh-CN" dirty="0">
                <a:solidFill>
                  <a:srgbClr val="000000"/>
                </a:solidFill>
                <a:ea typeface="宋体" panose="02010600030101010101" pitchFamily="2" charset="-122"/>
                <a:cs typeface="Times New Roman" panose="02020603050405020304" pitchFamily="18" charset="0"/>
              </a:rPr>
              <a:t>“as</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much+</a:t>
            </a:r>
            <a:r>
              <a:rPr lang="zh-CN" altLang="zh-CN" dirty="0">
                <a:solidFill>
                  <a:srgbClr val="000000"/>
                </a:solidFill>
                <a:ea typeface="楷体" panose="02010609060101010101" pitchFamily="49" charset="-122"/>
                <a:cs typeface="Times New Roman" panose="02020603050405020304" pitchFamily="18" charset="0"/>
              </a:rPr>
              <a:t>不可数名词</a:t>
            </a:r>
            <a:r>
              <a:rPr lang="en-US" altLang="zh-CN" dirty="0">
                <a:solidFill>
                  <a:srgbClr val="000000"/>
                </a:solidFill>
                <a:ea typeface="宋体" panose="02010600030101010101" pitchFamily="2" charset="-122"/>
                <a:cs typeface="Times New Roman" panose="02020603050405020304" pitchFamily="18" charset="0"/>
              </a:rPr>
              <a:t>+as”</a:t>
            </a:r>
            <a:r>
              <a:rPr lang="zh-CN" altLang="zh-CN" dirty="0">
                <a:solidFill>
                  <a:srgbClr val="000000"/>
                </a:solidFill>
                <a:ea typeface="楷体" panose="02010609060101010101" pitchFamily="49" charset="-122"/>
                <a:cs typeface="Times New Roman" panose="02020603050405020304" pitchFamily="18" charset="0"/>
              </a:rPr>
              <a:t>和</a:t>
            </a:r>
            <a:r>
              <a:rPr lang="en-US" altLang="zh-CN" dirty="0">
                <a:solidFill>
                  <a:srgbClr val="000000"/>
                </a:solidFill>
                <a:ea typeface="宋体" panose="02010600030101010101" pitchFamily="2" charset="-122"/>
                <a:cs typeface="Times New Roman" panose="02020603050405020304" pitchFamily="18" charset="0"/>
              </a:rPr>
              <a:t>“as</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many+</a:t>
            </a:r>
            <a:r>
              <a:rPr lang="zh-CN" altLang="zh-CN" dirty="0">
                <a:solidFill>
                  <a:srgbClr val="000000"/>
                </a:solidFill>
                <a:ea typeface="楷体" panose="02010609060101010101" pitchFamily="49" charset="-122"/>
                <a:cs typeface="Times New Roman" panose="02020603050405020304" pitchFamily="18" charset="0"/>
              </a:rPr>
              <a:t>可数名词复数</a:t>
            </a:r>
            <a:r>
              <a:rPr lang="en-US" altLang="zh-CN" dirty="0">
                <a:solidFill>
                  <a:srgbClr val="000000"/>
                </a:solidFill>
                <a:ea typeface="宋体" panose="02010600030101010101" pitchFamily="2" charset="-122"/>
                <a:cs typeface="Times New Roman" panose="02020603050405020304" pitchFamily="18" charset="0"/>
              </a:rPr>
              <a:t>+as”</a:t>
            </a:r>
            <a:r>
              <a:rPr lang="zh-CN" altLang="zh-CN" dirty="0">
                <a:solidFill>
                  <a:srgbClr val="000000"/>
                </a:solidFill>
                <a:ea typeface="楷体" panose="02010609060101010101" pitchFamily="49" charset="-122"/>
                <a:cs typeface="Times New Roman" panose="02020603050405020304" pitchFamily="18" charset="0"/>
              </a:rPr>
              <a:t>。其接形容词时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有时该形容词还可修饰另一名词</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但这个名词应带有不定冠词</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err="1">
                <a:solidFill>
                  <a:srgbClr val="000000"/>
                </a:solidFill>
                <a:ea typeface="宋体" panose="02010600030101010101" pitchFamily="2" charset="-122"/>
                <a:cs typeface="Times New Roman" panose="02020603050405020304" pitchFamily="18" charset="0"/>
              </a:rPr>
              <a:t>as+</a:t>
            </a:r>
            <a:r>
              <a:rPr lang="en-US" altLang="zh-CN" i="1" dirty="0" err="1">
                <a:solidFill>
                  <a:srgbClr val="000000"/>
                </a:solidFill>
                <a:ea typeface="宋体" panose="02010600030101010101" pitchFamily="2" charset="-122"/>
                <a:cs typeface="Times New Roman" panose="02020603050405020304" pitchFamily="18" charset="0"/>
              </a:rPr>
              <a:t>adj</a:t>
            </a:r>
            <a:r>
              <a:rPr lang="en-US" altLang="zh-CN" i="1"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+a/</a:t>
            </a:r>
            <a:r>
              <a:rPr lang="en-US" altLang="zh-CN" dirty="0" err="1">
                <a:solidFill>
                  <a:srgbClr val="000000"/>
                </a:solidFill>
                <a:ea typeface="宋体" panose="02010600030101010101" pitchFamily="2" charset="-122"/>
                <a:cs typeface="Times New Roman" panose="02020603050405020304" pitchFamily="18" charset="0"/>
              </a:rPr>
              <a:t>an+</a:t>
            </a:r>
            <a:r>
              <a:rPr lang="en-US" altLang="zh-CN" i="1" dirty="0" err="1">
                <a:solidFill>
                  <a:srgbClr val="000000"/>
                </a:solidFill>
                <a:ea typeface="宋体" panose="02010600030101010101" pitchFamily="2" charset="-122"/>
                <a:cs typeface="Times New Roman" panose="02020603050405020304" pitchFamily="18" charset="0"/>
              </a:rPr>
              <a:t>n</a:t>
            </a:r>
            <a:r>
              <a:rPr lang="en-US" altLang="zh-CN" i="1"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+as”(</a:t>
            </a:r>
            <a:r>
              <a:rPr lang="zh-CN" altLang="zh-CN" dirty="0">
                <a:solidFill>
                  <a:srgbClr val="000000"/>
                </a:solidFill>
                <a:ea typeface="楷体" panose="02010609060101010101" pitchFamily="49" charset="-122"/>
                <a:cs typeface="Times New Roman" panose="02020603050405020304" pitchFamily="18" charset="0"/>
              </a:rPr>
              <a:t>注意词序</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楷体" panose="02010609060101010101" pitchFamily="49" charset="-122"/>
                <a:cs typeface="Times New Roman" panose="02020603050405020304" pitchFamily="18" charset="0"/>
              </a:rPr>
              <a:t>根据情况可用</a:t>
            </a:r>
            <a:r>
              <a:rPr lang="en-US" altLang="zh-CN" dirty="0">
                <a:solidFill>
                  <a:srgbClr val="000000"/>
                </a:solidFill>
                <a:ea typeface="宋体" panose="02010600030101010101" pitchFamily="2" charset="-122"/>
                <a:cs typeface="Times New Roman" panose="02020603050405020304" pitchFamily="18" charset="0"/>
              </a:rPr>
              <a:t>half</a:t>
            </a:r>
            <a:r>
              <a:rPr lang="zh-CN" altLang="zh-CN" dirty="0">
                <a:solidFill>
                  <a:srgbClr val="000000"/>
                </a:solidFill>
                <a:ea typeface="楷体" panose="02010609060101010101" pitchFamily="49"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one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third</a:t>
            </a:r>
            <a:r>
              <a:rPr lang="zh-CN" altLang="zh-CN" dirty="0">
                <a:solidFill>
                  <a:srgbClr val="000000"/>
                </a:solidFill>
                <a:ea typeface="楷体" panose="02010609060101010101" pitchFamily="49"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twice</a:t>
            </a:r>
            <a:r>
              <a:rPr lang="zh-CN" altLang="zh-CN" dirty="0">
                <a:solidFill>
                  <a:srgbClr val="000000"/>
                </a:solidFill>
                <a:ea typeface="楷体" panose="02010609060101010101" pitchFamily="49"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three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times</a:t>
            </a:r>
            <a:r>
              <a:rPr lang="zh-CN" altLang="zh-CN" dirty="0">
                <a:solidFill>
                  <a:srgbClr val="000000"/>
                </a:solidFill>
                <a:ea typeface="楷体" panose="02010609060101010101" pitchFamily="49"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30</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percent</a:t>
            </a:r>
            <a:r>
              <a:rPr lang="zh-CN" altLang="zh-CN" dirty="0">
                <a:solidFill>
                  <a:srgbClr val="000000"/>
                </a:solidFill>
                <a:ea typeface="楷体" panose="02010609060101010101" pitchFamily="49" charset="-122"/>
                <a:cs typeface="Times New Roman" panose="02020603050405020304" pitchFamily="18" charset="0"/>
              </a:rPr>
              <a:t>等修饰</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并且这些修饰语必须置于第一个</a:t>
            </a:r>
            <a:r>
              <a:rPr lang="en-US" altLang="zh-CN" dirty="0">
                <a:solidFill>
                  <a:srgbClr val="000000"/>
                </a:solidFill>
                <a:ea typeface="宋体" panose="02010600030101010101" pitchFamily="2" charset="-122"/>
                <a:cs typeface="Times New Roman" panose="02020603050405020304" pitchFamily="18" charset="0"/>
              </a:rPr>
              <a:t>as</a:t>
            </a:r>
            <a:r>
              <a:rPr lang="zh-CN" altLang="zh-CN" dirty="0">
                <a:solidFill>
                  <a:srgbClr val="000000"/>
                </a:solidFill>
                <a:ea typeface="楷体" panose="02010609060101010101" pitchFamily="49" charset="-122"/>
                <a:cs typeface="Times New Roman" panose="02020603050405020304" pitchFamily="18" charset="0"/>
              </a:rPr>
              <a:t>之前</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而不能置于其后。</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135540042"/>
      </p:ext>
    </p:extLst>
  </p:cSld>
  <p:clrMapOvr>
    <a:masterClrMapping/>
  </p:clrMapOvr>
  <p:transition spd="slow">
    <p:push dir="u"/>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215751"/>
            <a:ext cx="10807700" cy="5410712"/>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(1)He </a:t>
            </a:r>
            <a:r>
              <a:rPr lang="en-US" altLang="zh-CN" dirty="0" smtClean="0">
                <a:solidFill>
                  <a:srgbClr val="000000"/>
                </a:solidFill>
                <a:ea typeface="宋体" panose="02010600030101010101" pitchFamily="2" charset="-122"/>
                <a:cs typeface="Times New Roman" panose="02020603050405020304" pitchFamily="18" charset="0"/>
              </a:rPr>
              <a:t>doesn</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t </a:t>
            </a:r>
            <a:r>
              <a:rPr lang="en-US" altLang="zh-CN" dirty="0">
                <a:solidFill>
                  <a:srgbClr val="000000"/>
                </a:solidFill>
                <a:ea typeface="宋体" panose="02010600030101010101" pitchFamily="2" charset="-122"/>
                <a:cs typeface="Times New Roman" panose="02020603050405020304" pitchFamily="18" charset="0"/>
              </a:rPr>
              <a:t>study as/so hard as his brother.</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他学习不如他弟弟努力。</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(2)There are not as many restaurants as there were.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现在餐馆没有过去多了。</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(3)I have as good a voice as you.</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我的声音和</a:t>
            </a:r>
            <a:r>
              <a:rPr lang="zh-CN" altLang="zh-CN" dirty="0" smtClean="0">
                <a:solidFill>
                  <a:srgbClr val="000000"/>
                </a:solidFill>
                <a:ea typeface="宋体" panose="02010600030101010101" pitchFamily="2" charset="-122"/>
                <a:cs typeface="Times New Roman" panose="02020603050405020304" pitchFamily="18" charset="0"/>
              </a:rPr>
              <a:t>你</a:t>
            </a:r>
            <a:r>
              <a:rPr lang="zh-CN" altLang="en-US" dirty="0" smtClean="0">
                <a:solidFill>
                  <a:srgbClr val="000000"/>
                </a:solidFill>
                <a:ea typeface="宋体" panose="02010600030101010101" pitchFamily="2" charset="-122"/>
                <a:cs typeface="Times New Roman" panose="02020603050405020304" pitchFamily="18" charset="0"/>
              </a:rPr>
              <a:t>的</a:t>
            </a:r>
            <a:r>
              <a:rPr lang="zh-CN" altLang="zh-CN" dirty="0" smtClean="0">
                <a:solidFill>
                  <a:srgbClr val="000000"/>
                </a:solidFill>
                <a:ea typeface="宋体" panose="02010600030101010101" pitchFamily="2" charset="-122"/>
                <a:cs typeface="Times New Roman" panose="02020603050405020304" pitchFamily="18" charset="0"/>
              </a:rPr>
              <a:t>一样</a:t>
            </a:r>
            <a:r>
              <a:rPr lang="zh-CN" altLang="zh-CN" dirty="0">
                <a:solidFill>
                  <a:srgbClr val="000000"/>
                </a:solidFill>
                <a:ea typeface="宋体" panose="02010600030101010101" pitchFamily="2" charset="-122"/>
                <a:cs typeface="Times New Roman" panose="02020603050405020304" pitchFamily="18" charset="0"/>
              </a:rPr>
              <a:t>好。</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(4)This room is twice as large as that one.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这个房间是那个房间的两倍大。</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692972441"/>
      </p:ext>
    </p:extLst>
  </p:cSld>
  <p:clrMapOvr>
    <a:masterClrMapping/>
  </p:clrMapOvr>
  <p:transition spd="slow">
    <p:push dir="u"/>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384186"/>
            <a:ext cx="10807700" cy="4819781"/>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完成句子</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t>
            </a:r>
            <a:r>
              <a:rPr lang="zh-CN" altLang="zh-CN" dirty="0">
                <a:solidFill>
                  <a:srgbClr val="000000"/>
                </a:solidFill>
                <a:ea typeface="宋体" panose="02010600030101010101" pitchFamily="2" charset="-122"/>
                <a:cs typeface="Times New Roman" panose="02020603050405020304" pitchFamily="18" charset="0"/>
              </a:rPr>
              <a:t>这些女孩子就像蜜蜂一样忙着工作。</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The girls are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with their work as bees</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ea typeface="宋体" panose="02010600030101010101" pitchFamily="2" charset="-122"/>
                <a:cs typeface="Times New Roman" panose="02020603050405020304" pitchFamily="18" charset="0"/>
              </a:rPr>
              <a:t>我没有过去那么忙了。</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I am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ea typeface="宋体" panose="02010600030101010101" pitchFamily="2" charset="-122"/>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ea typeface="宋体" panose="02010600030101010101" pitchFamily="2" charset="-122"/>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smtClean="0">
                <a:uFill>
                  <a:solidFill>
                    <a:srgbClr val="000000"/>
                  </a:solidFill>
                </a:uFill>
                <a:ea typeface="宋体" panose="02010600030101010101" pitchFamily="2" charset="-122"/>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ea typeface="宋体" panose="02010600030101010101" pitchFamily="2" charset="-122"/>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smtClean="0">
                <a:uFill>
                  <a:solidFill>
                    <a:srgbClr val="000000"/>
                  </a:solidFill>
                </a:u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I </a:t>
            </a:r>
            <a:r>
              <a:rPr lang="en-US" altLang="zh-CN" dirty="0">
                <a:solidFill>
                  <a:srgbClr val="000000"/>
                </a:solidFill>
                <a:ea typeface="宋体" panose="02010600030101010101" pitchFamily="2" charset="-122"/>
                <a:cs typeface="Times New Roman" panose="02020603050405020304" pitchFamily="18" charset="0"/>
              </a:rPr>
              <a:t>used to be</a:t>
            </a:r>
            <a:r>
              <a:rPr lang="en-US" altLang="zh-CN" dirty="0" smtClean="0">
                <a:solidFill>
                  <a:srgbClr val="000000"/>
                </a:solidFill>
                <a:ea typeface="宋体" panose="02010600030101010101" pitchFamily="2" charset="-122"/>
                <a:cs typeface="Times New Roman" panose="02020603050405020304" pitchFamily="18" charset="0"/>
              </a:rPr>
              <a:t>.</a:t>
            </a:r>
          </a:p>
          <a:p>
            <a:pPr indent="26797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3</a:t>
            </a:r>
            <a:r>
              <a:rPr lang="en-US" altLang="zh-CN" dirty="0" smtClean="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他和约翰一样有钱。</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He has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John does.</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3384773" y="2164722"/>
            <a:ext cx="2396810" cy="584775"/>
          </a:xfrm>
          <a:prstGeom prst="rect">
            <a:avLst/>
          </a:prstGeom>
        </p:spPr>
        <p:txBody>
          <a:bodyPr wrap="none">
            <a:spAutoFit/>
          </a:bodyPr>
          <a:lstStyle/>
          <a:p>
            <a:r>
              <a:rPr lang="en-US" altLang="zh-CN" dirty="0">
                <a:ea typeface="宋体" panose="02010600030101010101" pitchFamily="2" charset="-122"/>
              </a:rPr>
              <a:t>as </a:t>
            </a:r>
            <a:r>
              <a:rPr lang="en-US" altLang="zh-CN" dirty="0" smtClean="0">
                <a:ea typeface="宋体" panose="02010600030101010101" pitchFamily="2" charset="-122"/>
              </a:rPr>
              <a:t>         busy</a:t>
            </a:r>
            <a:endParaRPr lang="zh-CN" altLang="en-US" dirty="0"/>
          </a:p>
        </p:txBody>
      </p:sp>
      <p:sp>
        <p:nvSpPr>
          <p:cNvPr id="4" name="矩形 3"/>
          <p:cNvSpPr/>
          <p:nvPr/>
        </p:nvSpPr>
        <p:spPr>
          <a:xfrm>
            <a:off x="1848348" y="3337635"/>
            <a:ext cx="5144357" cy="584775"/>
          </a:xfrm>
          <a:prstGeom prst="rect">
            <a:avLst/>
          </a:prstGeom>
        </p:spPr>
        <p:txBody>
          <a:bodyPr wrap="none">
            <a:spAutoFit/>
          </a:bodyPr>
          <a:lstStyle/>
          <a:p>
            <a:r>
              <a:rPr lang="en-US" altLang="zh-CN" dirty="0">
                <a:ea typeface="宋体" panose="02010600030101010101" pitchFamily="2" charset="-122"/>
              </a:rPr>
              <a:t>not </a:t>
            </a:r>
            <a:r>
              <a:rPr lang="en-US" altLang="zh-CN" dirty="0" smtClean="0">
                <a:ea typeface="宋体" panose="02010600030101010101" pitchFamily="2" charset="-122"/>
              </a:rPr>
              <a:t>     as/so       busy          as</a:t>
            </a:r>
            <a:endParaRPr lang="zh-CN" altLang="en-US" dirty="0"/>
          </a:p>
        </p:txBody>
      </p:sp>
      <p:sp>
        <p:nvSpPr>
          <p:cNvPr id="6" name="矩形 5"/>
          <p:cNvSpPr/>
          <p:nvPr/>
        </p:nvSpPr>
        <p:spPr>
          <a:xfrm>
            <a:off x="2377834" y="4508306"/>
            <a:ext cx="5519460" cy="584775"/>
          </a:xfrm>
          <a:prstGeom prst="rect">
            <a:avLst/>
          </a:prstGeom>
        </p:spPr>
        <p:txBody>
          <a:bodyPr wrap="none">
            <a:spAutoFit/>
          </a:bodyPr>
          <a:lstStyle/>
          <a:p>
            <a:r>
              <a:rPr lang="en-US" altLang="zh-CN" dirty="0">
                <a:ea typeface="宋体" panose="02010600030101010101" pitchFamily="2" charset="-122"/>
              </a:rPr>
              <a:t>as </a:t>
            </a:r>
            <a:r>
              <a:rPr lang="en-US" altLang="zh-CN" dirty="0" smtClean="0">
                <a:ea typeface="宋体" panose="02010600030101010101" pitchFamily="2" charset="-122"/>
              </a:rPr>
              <a:t>       much      money          as</a:t>
            </a:r>
            <a:endParaRPr lang="zh-CN" altLang="en-US" dirty="0"/>
          </a:p>
        </p:txBody>
      </p:sp>
    </p:spTree>
    <p:extLst>
      <p:ext uri="{BB962C8B-B14F-4D97-AF65-F5344CB8AC3E}">
        <p14:creationId xmlns:p14="http://schemas.microsoft.com/office/powerpoint/2010/main" val="275041583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arn(inVertical)">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横卷形 1"/>
          <p:cNvSpPr/>
          <p:nvPr/>
        </p:nvSpPr>
        <p:spPr>
          <a:xfrm>
            <a:off x="2592685" y="-273"/>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a:t>随  堂  训  练</a:t>
            </a:r>
          </a:p>
        </p:txBody>
      </p:sp>
      <p:sp>
        <p:nvSpPr>
          <p:cNvPr id="4" name="矩形 3"/>
          <p:cNvSpPr>
            <a:spLocks noChangeAspect="1"/>
          </p:cNvSpPr>
          <p:nvPr/>
        </p:nvSpPr>
        <p:spPr>
          <a:xfrm>
            <a:off x="361950" y="1305703"/>
            <a:ext cx="10807700" cy="4228850"/>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一、单词拼写</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1.Please pass me a large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张</a:t>
            </a:r>
            <a:r>
              <a:rPr lang="en-US" altLang="zh-CN" dirty="0">
                <a:solidFill>
                  <a:srgbClr val="000000"/>
                </a:solidFill>
                <a:ea typeface="宋体" panose="02010600030101010101" pitchFamily="2" charset="-122"/>
                <a:cs typeface="Times New Roman" panose="02020603050405020304" pitchFamily="18" charset="0"/>
              </a:rPr>
              <a:t>) of paper.</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2.The soldiers held a victory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游行</a:t>
            </a:r>
            <a:r>
              <a:rPr lang="en-US" altLang="zh-CN" dirty="0">
                <a:solidFill>
                  <a:srgbClr val="000000"/>
                </a:solidFill>
                <a:ea typeface="宋体" panose="02010600030101010101" pitchFamily="2" charset="-122"/>
                <a:cs typeface="Times New Roman" panose="02020603050405020304" pitchFamily="18" charset="0"/>
              </a:rPr>
              <a:t>) in the street</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3.Products of high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质量</a:t>
            </a:r>
            <a:r>
              <a:rPr lang="en-US" altLang="zh-CN" dirty="0">
                <a:solidFill>
                  <a:srgbClr val="000000"/>
                </a:solidFill>
                <a:ea typeface="宋体" panose="02010600030101010101" pitchFamily="2" charset="-122"/>
                <a:cs typeface="Times New Roman" panose="02020603050405020304" pitchFamily="18" charset="0"/>
              </a:rPr>
              <a:t>) sell well.</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4.Our friendship will last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永远</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5.I can not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认出</a:t>
            </a:r>
            <a:r>
              <a:rPr lang="en-US" altLang="zh-CN" dirty="0">
                <a:solidFill>
                  <a:srgbClr val="000000"/>
                </a:solidFill>
                <a:ea typeface="宋体" panose="02010600030101010101" pitchFamily="2" charset="-122"/>
                <a:cs typeface="Times New Roman" panose="02020603050405020304" pitchFamily="18" charset="0"/>
              </a:rPr>
              <a:t>) his handwriting.</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5305280" y="1921095"/>
            <a:ext cx="1074333" cy="584775"/>
          </a:xfrm>
          <a:prstGeom prst="rect">
            <a:avLst/>
          </a:prstGeom>
        </p:spPr>
        <p:txBody>
          <a:bodyPr wrap="none">
            <a:spAutoFit/>
          </a:bodyPr>
          <a:lstStyle/>
          <a:p>
            <a:r>
              <a:rPr lang="en-US" altLang="zh-CN" dirty="0">
                <a:ea typeface="宋体" panose="02010600030101010101" pitchFamily="2" charset="-122"/>
              </a:rPr>
              <a:t>sheet</a:t>
            </a:r>
            <a:endParaRPr lang="zh-CN" altLang="en-US" dirty="0"/>
          </a:p>
        </p:txBody>
      </p:sp>
      <p:sp>
        <p:nvSpPr>
          <p:cNvPr id="5" name="矩形 4"/>
          <p:cNvSpPr/>
          <p:nvPr/>
        </p:nvSpPr>
        <p:spPr>
          <a:xfrm>
            <a:off x="6019573" y="2496038"/>
            <a:ext cx="1415772" cy="584775"/>
          </a:xfrm>
          <a:prstGeom prst="rect">
            <a:avLst/>
          </a:prstGeom>
        </p:spPr>
        <p:txBody>
          <a:bodyPr wrap="none">
            <a:spAutoFit/>
          </a:bodyPr>
          <a:lstStyle/>
          <a:p>
            <a:r>
              <a:rPr lang="en-US" altLang="zh-CN" dirty="0">
                <a:ea typeface="宋体" panose="02010600030101010101" pitchFamily="2" charset="-122"/>
              </a:rPr>
              <a:t>parade</a:t>
            </a:r>
            <a:endParaRPr lang="zh-CN" altLang="en-US" dirty="0"/>
          </a:p>
        </p:txBody>
      </p:sp>
      <p:sp>
        <p:nvSpPr>
          <p:cNvPr id="6" name="矩形 5"/>
          <p:cNvSpPr/>
          <p:nvPr/>
        </p:nvSpPr>
        <p:spPr>
          <a:xfrm>
            <a:off x="4206357" y="3672135"/>
            <a:ext cx="1414170" cy="584775"/>
          </a:xfrm>
          <a:prstGeom prst="rect">
            <a:avLst/>
          </a:prstGeom>
        </p:spPr>
        <p:txBody>
          <a:bodyPr wrap="none">
            <a:spAutoFit/>
          </a:bodyPr>
          <a:lstStyle/>
          <a:p>
            <a:r>
              <a:rPr lang="en-US" altLang="zh-CN" dirty="0">
                <a:ea typeface="宋体" panose="02010600030101010101" pitchFamily="2" charset="-122"/>
              </a:rPr>
              <a:t>quality</a:t>
            </a:r>
            <a:endParaRPr lang="zh-CN" altLang="en-US" dirty="0"/>
          </a:p>
        </p:txBody>
      </p:sp>
      <p:sp>
        <p:nvSpPr>
          <p:cNvPr id="7" name="矩形 6"/>
          <p:cNvSpPr/>
          <p:nvPr/>
        </p:nvSpPr>
        <p:spPr>
          <a:xfrm>
            <a:off x="5410829" y="4258031"/>
            <a:ext cx="1454822" cy="584775"/>
          </a:xfrm>
          <a:prstGeom prst="rect">
            <a:avLst/>
          </a:prstGeom>
        </p:spPr>
        <p:txBody>
          <a:bodyPr wrap="none">
            <a:spAutoFit/>
          </a:bodyPr>
          <a:lstStyle/>
          <a:p>
            <a:r>
              <a:rPr lang="en-US" altLang="zh-CN" dirty="0">
                <a:ea typeface="宋体" panose="02010600030101010101" pitchFamily="2" charset="-122"/>
              </a:rPr>
              <a:t>forever</a:t>
            </a:r>
            <a:endParaRPr lang="zh-CN" altLang="en-US" dirty="0"/>
          </a:p>
        </p:txBody>
      </p:sp>
      <p:sp>
        <p:nvSpPr>
          <p:cNvPr id="8" name="矩形 7"/>
          <p:cNvSpPr/>
          <p:nvPr/>
        </p:nvSpPr>
        <p:spPr>
          <a:xfrm>
            <a:off x="2758976" y="4842806"/>
            <a:ext cx="1527982" cy="584775"/>
          </a:xfrm>
          <a:prstGeom prst="rect">
            <a:avLst/>
          </a:prstGeom>
        </p:spPr>
        <p:txBody>
          <a:bodyPr wrap="none">
            <a:spAutoFit/>
          </a:bodyPr>
          <a:lstStyle/>
          <a:p>
            <a:r>
              <a:rPr lang="en-US" altLang="zh-CN" dirty="0">
                <a:ea typeface="宋体" panose="02010600030101010101" pitchFamily="2" charset="-122"/>
              </a:rPr>
              <a:t>identify</a:t>
            </a:r>
            <a:endParaRPr lang="zh-CN" altLang="en-US" dirty="0"/>
          </a:p>
        </p:txBody>
      </p:sp>
    </p:spTree>
    <p:extLst>
      <p:ext uri="{BB962C8B-B14F-4D97-AF65-F5344CB8AC3E}">
        <p14:creationId xmlns:p14="http://schemas.microsoft.com/office/powerpoint/2010/main" val="643514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arn(inVertic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arn(inVertical)">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barn(inVertical)">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spect="1"/>
          </p:cNvSpPr>
          <p:nvPr/>
        </p:nvSpPr>
        <p:spPr>
          <a:xfrm>
            <a:off x="361950" y="287759"/>
            <a:ext cx="10807700" cy="5410712"/>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词汇拓展</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1.forgive </a:t>
            </a:r>
            <a:r>
              <a:rPr lang="en-US" altLang="zh-CN" i="1" dirty="0" err="1">
                <a:solidFill>
                  <a:srgbClr val="000000"/>
                </a:solidFill>
                <a:ea typeface="宋体" panose="02010600030101010101" pitchFamily="2" charset="-122"/>
                <a:cs typeface="Times New Roman" panose="02020603050405020304" pitchFamily="18" charset="0"/>
              </a:rPr>
              <a:t>vt.</a:t>
            </a:r>
            <a:r>
              <a:rPr lang="en-US" altLang="zh-CN" dirty="0">
                <a:solidFill>
                  <a:srgbClr val="000000"/>
                </a:solidFill>
                <a:ea typeface="宋体" panose="02010600030101010101" pitchFamily="2" charset="-122"/>
                <a:cs typeface="Times New Roman" panose="02020603050405020304" pitchFamily="18" charset="0"/>
              </a:rPr>
              <a:t>&amp; </a:t>
            </a:r>
            <a:r>
              <a:rPr lang="en-US" altLang="zh-CN" i="1" dirty="0">
                <a:solidFill>
                  <a:srgbClr val="000000"/>
                </a:solidFill>
                <a:ea typeface="宋体" panose="02010600030101010101" pitchFamily="2" charset="-122"/>
                <a:cs typeface="Times New Roman" panose="02020603050405020304" pitchFamily="18" charset="0"/>
              </a:rPr>
              <a:t>vi.</a:t>
            </a:r>
            <a:r>
              <a:rPr lang="zh-CN" altLang="zh-CN" dirty="0">
                <a:solidFill>
                  <a:srgbClr val="000000"/>
                </a:solidFill>
                <a:ea typeface="宋体" panose="02010600030101010101" pitchFamily="2" charset="-122"/>
                <a:cs typeface="Times New Roman" panose="02020603050405020304" pitchFamily="18" charset="0"/>
              </a:rPr>
              <a:t>原谅</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宽恕　</a:t>
            </a:r>
            <a:r>
              <a:rPr lang="en-US" altLang="zh-CN" i="1" dirty="0" err="1">
                <a:solidFill>
                  <a:srgbClr val="000000"/>
                </a:solidFill>
                <a:ea typeface="宋体" panose="02010600030101010101" pitchFamily="2" charset="-122"/>
                <a:cs typeface="Times New Roman" panose="02020603050405020304" pitchFamily="18" charset="0"/>
              </a:rPr>
              <a:t>vt.</a:t>
            </a:r>
            <a:r>
              <a:rPr lang="zh-CN" altLang="zh-CN" dirty="0">
                <a:solidFill>
                  <a:srgbClr val="000000"/>
                </a:solidFill>
                <a:ea typeface="宋体" panose="02010600030101010101" pitchFamily="2" charset="-122"/>
                <a:cs typeface="Times New Roman" panose="02020603050405020304" pitchFamily="18" charset="0"/>
              </a:rPr>
              <a:t>对不起</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请</a:t>
            </a:r>
            <a:r>
              <a:rPr lang="zh-CN" altLang="zh-CN" dirty="0" smtClean="0">
                <a:solidFill>
                  <a:srgbClr val="000000"/>
                </a:solidFill>
                <a:ea typeface="宋体" panose="02010600030101010101" pitchFamily="2" charset="-122"/>
                <a:cs typeface="Times New Roman" panose="02020603050405020304" pitchFamily="18" charset="0"/>
              </a:rPr>
              <a:t>原谅</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n</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宽恕</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原谅</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2.image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宋体" panose="02010600030101010101" pitchFamily="2" charset="-122"/>
                <a:cs typeface="Times New Roman" panose="02020603050405020304" pitchFamily="18" charset="0"/>
              </a:rPr>
              <a:t>形象</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印象</a:t>
            </a:r>
            <a:r>
              <a:rPr lang="en-US" altLang="zh-CN" dirty="0">
                <a:solidFill>
                  <a:srgbClr val="000000"/>
                </a:solidFill>
                <a:ea typeface="宋体" panose="02010600030101010101" pitchFamily="2" charset="-122"/>
                <a:cs typeface="Times New Roman" panose="02020603050405020304" pitchFamily="18" charset="0"/>
              </a:rPr>
              <a:t>→</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v</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smtClean="0">
                <a:solidFill>
                  <a:srgbClr val="000000"/>
                </a:solidFill>
                <a:ea typeface="宋体" panose="02010600030101010101" pitchFamily="2" charset="-122"/>
                <a:cs typeface="Times New Roman" panose="02020603050405020304" pitchFamily="18" charset="0"/>
              </a:rPr>
              <a:t>想象</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adj</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想象中的</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3.tradition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宋体" panose="02010600030101010101" pitchFamily="2" charset="-122"/>
                <a:cs typeface="Times New Roman" panose="02020603050405020304" pitchFamily="18" charset="0"/>
              </a:rPr>
              <a:t>传统</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传统的信仰或</a:t>
            </a:r>
            <a:r>
              <a:rPr lang="zh-CN" altLang="zh-CN" dirty="0" smtClean="0">
                <a:solidFill>
                  <a:srgbClr val="000000"/>
                </a:solidFill>
                <a:ea typeface="宋体" panose="02010600030101010101" pitchFamily="2" charset="-122"/>
                <a:cs typeface="Times New Roman" panose="02020603050405020304" pitchFamily="18" charset="0"/>
              </a:rPr>
              <a:t>风俗</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adj</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传统的</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4.further </a:t>
            </a:r>
            <a:r>
              <a:rPr lang="en-US" altLang="zh-CN" i="1" dirty="0">
                <a:solidFill>
                  <a:srgbClr val="000000"/>
                </a:solidFill>
                <a:ea typeface="宋体" panose="02010600030101010101" pitchFamily="2" charset="-122"/>
                <a:cs typeface="Times New Roman" panose="02020603050405020304" pitchFamily="18" charset="0"/>
              </a:rPr>
              <a:t>adv.</a:t>
            </a:r>
            <a:r>
              <a:rPr lang="zh-CN" altLang="zh-CN" dirty="0">
                <a:solidFill>
                  <a:srgbClr val="000000"/>
                </a:solidFill>
                <a:ea typeface="宋体" panose="02010600030101010101" pitchFamily="2" charset="-122"/>
                <a:cs typeface="Times New Roman" panose="02020603050405020304" pitchFamily="18" charset="0"/>
              </a:rPr>
              <a:t>更远</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进一步</a:t>
            </a:r>
            <a:r>
              <a:rPr lang="en-US" altLang="zh-CN" dirty="0">
                <a:solidFill>
                  <a:srgbClr val="000000"/>
                </a:solidFill>
                <a:ea typeface="宋体" panose="02010600030101010101" pitchFamily="2" charset="-122"/>
                <a:cs typeface="Times New Roman" panose="02020603050405020304" pitchFamily="18" charset="0"/>
              </a:rPr>
              <a:t>→</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原级</a:t>
            </a:r>
            <a:r>
              <a:rPr lang="en-US" altLang="zh-CN" dirty="0" smtClean="0">
                <a:solidFill>
                  <a:srgbClr val="000000"/>
                </a:solidFill>
                <a:ea typeface="宋体" panose="02010600030101010101" pitchFamily="2" charset="-122"/>
                <a:cs typeface="Times New Roman" panose="02020603050405020304" pitchFamily="18" charset="0"/>
              </a:rPr>
              <a:t>)</a:t>
            </a:r>
          </a:p>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smtClean="0">
                <a:uFill>
                  <a:solidFill>
                    <a:srgbClr val="000000"/>
                  </a:solidFill>
                </a:uFill>
                <a:ea typeface="宋体" panose="02010600030101010101" pitchFamily="2" charset="-122"/>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最高级</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2" name="矩形 1"/>
          <p:cNvSpPr/>
          <p:nvPr/>
        </p:nvSpPr>
        <p:spPr>
          <a:xfrm>
            <a:off x="1296541" y="1483520"/>
            <a:ext cx="2146742" cy="584775"/>
          </a:xfrm>
          <a:prstGeom prst="rect">
            <a:avLst/>
          </a:prstGeom>
        </p:spPr>
        <p:txBody>
          <a:bodyPr wrap="none">
            <a:spAutoFit/>
          </a:bodyPr>
          <a:lstStyle/>
          <a:p>
            <a:r>
              <a:rPr lang="en-US" altLang="zh-CN" dirty="0">
                <a:ea typeface="宋体" panose="02010600030101010101" pitchFamily="2" charset="-122"/>
              </a:rPr>
              <a:t>forgiveness</a:t>
            </a:r>
            <a:endParaRPr lang="zh-CN" altLang="en-US" dirty="0"/>
          </a:p>
        </p:txBody>
      </p:sp>
      <p:sp>
        <p:nvSpPr>
          <p:cNvPr id="3" name="矩形 2"/>
          <p:cNvSpPr/>
          <p:nvPr/>
        </p:nvSpPr>
        <p:spPr>
          <a:xfrm>
            <a:off x="5080285" y="2068295"/>
            <a:ext cx="1574470" cy="584775"/>
          </a:xfrm>
          <a:prstGeom prst="rect">
            <a:avLst/>
          </a:prstGeom>
        </p:spPr>
        <p:txBody>
          <a:bodyPr wrap="none">
            <a:spAutoFit/>
          </a:bodyPr>
          <a:lstStyle/>
          <a:p>
            <a:r>
              <a:rPr lang="en-US" altLang="zh-CN" dirty="0">
                <a:ea typeface="宋体" panose="02010600030101010101" pitchFamily="2" charset="-122"/>
              </a:rPr>
              <a:t>imagine</a:t>
            </a:r>
            <a:endParaRPr lang="zh-CN" altLang="en-US" dirty="0"/>
          </a:p>
        </p:txBody>
      </p:sp>
      <p:sp>
        <p:nvSpPr>
          <p:cNvPr id="5" name="矩形 4"/>
          <p:cNvSpPr/>
          <p:nvPr/>
        </p:nvSpPr>
        <p:spPr>
          <a:xfrm>
            <a:off x="1344464" y="2653070"/>
            <a:ext cx="1984839" cy="584775"/>
          </a:xfrm>
          <a:prstGeom prst="rect">
            <a:avLst/>
          </a:prstGeom>
        </p:spPr>
        <p:txBody>
          <a:bodyPr wrap="none">
            <a:spAutoFit/>
          </a:bodyPr>
          <a:lstStyle/>
          <a:p>
            <a:r>
              <a:rPr lang="en-US" altLang="zh-CN" dirty="0" smtClean="0">
                <a:ea typeface="宋体" panose="02010600030101010101" pitchFamily="2" charset="-122"/>
              </a:rPr>
              <a:t>imaginary</a:t>
            </a:r>
            <a:endParaRPr lang="zh-CN" altLang="en-US" dirty="0"/>
          </a:p>
        </p:txBody>
      </p:sp>
      <p:sp>
        <p:nvSpPr>
          <p:cNvPr id="6" name="矩形 5"/>
          <p:cNvSpPr/>
          <p:nvPr/>
        </p:nvSpPr>
        <p:spPr>
          <a:xfrm>
            <a:off x="1008509" y="3835815"/>
            <a:ext cx="2052165" cy="584775"/>
          </a:xfrm>
          <a:prstGeom prst="rect">
            <a:avLst/>
          </a:prstGeom>
        </p:spPr>
        <p:txBody>
          <a:bodyPr wrap="none">
            <a:spAutoFit/>
          </a:bodyPr>
          <a:lstStyle/>
          <a:p>
            <a:r>
              <a:rPr lang="en-US" altLang="zh-CN" dirty="0">
                <a:ea typeface="宋体" panose="02010600030101010101" pitchFamily="2" charset="-122"/>
              </a:rPr>
              <a:t>traditional</a:t>
            </a:r>
            <a:endParaRPr lang="zh-CN" altLang="en-US" dirty="0"/>
          </a:p>
        </p:txBody>
      </p:sp>
      <p:sp>
        <p:nvSpPr>
          <p:cNvPr id="7" name="矩形 6"/>
          <p:cNvSpPr/>
          <p:nvPr/>
        </p:nvSpPr>
        <p:spPr>
          <a:xfrm>
            <a:off x="6270835" y="4420590"/>
            <a:ext cx="708848" cy="584775"/>
          </a:xfrm>
          <a:prstGeom prst="rect">
            <a:avLst/>
          </a:prstGeom>
        </p:spPr>
        <p:txBody>
          <a:bodyPr wrap="none">
            <a:spAutoFit/>
          </a:bodyPr>
          <a:lstStyle/>
          <a:p>
            <a:r>
              <a:rPr lang="en-US" altLang="zh-CN" dirty="0">
                <a:ea typeface="宋体" panose="02010600030101010101" pitchFamily="2" charset="-122"/>
              </a:rPr>
              <a:t>far</a:t>
            </a:r>
            <a:endParaRPr lang="zh-CN" altLang="en-US" dirty="0"/>
          </a:p>
        </p:txBody>
      </p:sp>
      <p:sp>
        <p:nvSpPr>
          <p:cNvPr id="8" name="矩形 7"/>
          <p:cNvSpPr/>
          <p:nvPr/>
        </p:nvSpPr>
        <p:spPr>
          <a:xfrm>
            <a:off x="1028173" y="5005365"/>
            <a:ext cx="3055645" cy="584775"/>
          </a:xfrm>
          <a:prstGeom prst="rect">
            <a:avLst/>
          </a:prstGeom>
        </p:spPr>
        <p:txBody>
          <a:bodyPr wrap="none">
            <a:spAutoFit/>
          </a:bodyPr>
          <a:lstStyle/>
          <a:p>
            <a:r>
              <a:rPr lang="en-US" altLang="zh-CN" dirty="0">
                <a:ea typeface="宋体" panose="02010600030101010101" pitchFamily="2" charset="-122"/>
              </a:rPr>
              <a:t>furthest/farthest</a:t>
            </a:r>
            <a:endParaRPr lang="zh-CN" altLang="en-US" dirty="0"/>
          </a:p>
        </p:txBody>
      </p:sp>
    </p:spTree>
    <p:extLst>
      <p:ext uri="{BB962C8B-B14F-4D97-AF65-F5344CB8AC3E}">
        <p14:creationId xmlns:p14="http://schemas.microsoft.com/office/powerpoint/2010/main" val="267255063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arn(inVertic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inVertic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arn(inVertical)">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barn(inVertical)">
                                      <p:cBhvr>
                                        <p:cTn id="3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P spid="6" grpId="0"/>
      <p:bldP spid="7" grpId="0"/>
      <p:bldP spid="8"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439887"/>
            <a:ext cx="10807700" cy="2456057"/>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6.She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引用</a:t>
            </a:r>
            <a:r>
              <a:rPr lang="en-US" altLang="zh-CN" dirty="0">
                <a:solidFill>
                  <a:srgbClr val="000000"/>
                </a:solidFill>
                <a:ea typeface="宋体" panose="02010600030101010101" pitchFamily="2" charset="-122"/>
                <a:cs typeface="Times New Roman" panose="02020603050405020304" pitchFamily="18" charset="0"/>
              </a:rPr>
              <a:t>) from a newspaper article.</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7.The bridge built long ago has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历史意义上的</a:t>
            </a:r>
            <a:r>
              <a:rPr lang="en-US" altLang="zh-CN" dirty="0">
                <a:solidFill>
                  <a:srgbClr val="000000"/>
                </a:solidFill>
                <a:ea typeface="宋体" panose="02010600030101010101" pitchFamily="2" charset="-122"/>
                <a:cs typeface="Times New Roman" panose="02020603050405020304" pitchFamily="18" charset="0"/>
              </a:rPr>
              <a:t>) influence.</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8.I</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m </a:t>
            </a:r>
            <a:r>
              <a:rPr lang="en-US" altLang="zh-CN" dirty="0">
                <a:solidFill>
                  <a:srgbClr val="000000"/>
                </a:solidFill>
                <a:ea typeface="宋体" panose="02010600030101010101" pitchFamily="2" charset="-122"/>
                <a:cs typeface="Times New Roman" panose="02020603050405020304" pitchFamily="18" charset="0"/>
              </a:rPr>
              <a:t>really </a:t>
            </a:r>
            <a:r>
              <a:rPr lang="en-US" altLang="zh-CN" dirty="0" err="1">
                <a:solidFill>
                  <a:srgbClr val="000000"/>
                </a:solidFill>
                <a:ea typeface="宋体" panose="02010600030101010101" pitchFamily="2" charset="-122"/>
                <a:cs typeface="Times New Roman" panose="02020603050405020304" pitchFamily="18" charset="0"/>
              </a:rPr>
              <a:t>sorry.I</a:t>
            </a:r>
            <a:r>
              <a:rPr lang="en-US" altLang="zh-CN" dirty="0">
                <a:solidFill>
                  <a:srgbClr val="000000"/>
                </a:solidFill>
                <a:ea typeface="宋体" panose="02010600030101010101" pitchFamily="2" charset="-122"/>
                <a:cs typeface="Times New Roman" panose="02020603050405020304" pitchFamily="18" charset="0"/>
              </a:rPr>
              <a:t> beg you to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原谅</a:t>
            </a:r>
            <a:r>
              <a:rPr lang="en-US" altLang="zh-CN" dirty="0">
                <a:solidFill>
                  <a:srgbClr val="000000"/>
                </a:solidFill>
                <a:ea typeface="宋体" panose="02010600030101010101" pitchFamily="2" charset="-122"/>
                <a:cs typeface="Times New Roman" panose="02020603050405020304" pitchFamily="18" charset="0"/>
              </a:rPr>
              <a:t>) me.</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1973381" y="1469383"/>
            <a:ext cx="1391728" cy="584775"/>
          </a:xfrm>
          <a:prstGeom prst="rect">
            <a:avLst/>
          </a:prstGeom>
        </p:spPr>
        <p:txBody>
          <a:bodyPr wrap="none">
            <a:spAutoFit/>
          </a:bodyPr>
          <a:lstStyle/>
          <a:p>
            <a:r>
              <a:rPr lang="en-US" altLang="zh-CN" smtClean="0">
                <a:ea typeface="宋体" panose="02010600030101010101" pitchFamily="2" charset="-122"/>
              </a:rPr>
              <a:t>quoted</a:t>
            </a:r>
            <a:endParaRPr lang="zh-CN" altLang="en-US" dirty="0"/>
          </a:p>
        </p:txBody>
      </p:sp>
      <p:sp>
        <p:nvSpPr>
          <p:cNvPr id="4" name="矩形 3"/>
          <p:cNvSpPr/>
          <p:nvPr/>
        </p:nvSpPr>
        <p:spPr>
          <a:xfrm>
            <a:off x="6356765" y="2054863"/>
            <a:ext cx="1507144" cy="584775"/>
          </a:xfrm>
          <a:prstGeom prst="rect">
            <a:avLst/>
          </a:prstGeom>
        </p:spPr>
        <p:txBody>
          <a:bodyPr wrap="none">
            <a:spAutoFit/>
          </a:bodyPr>
          <a:lstStyle/>
          <a:p>
            <a:r>
              <a:rPr lang="en-US" altLang="zh-CN" dirty="0">
                <a:ea typeface="宋体" panose="02010600030101010101" pitchFamily="2" charset="-122"/>
              </a:rPr>
              <a:t>historic</a:t>
            </a:r>
            <a:endParaRPr lang="zh-CN" altLang="en-US" dirty="0"/>
          </a:p>
        </p:txBody>
      </p:sp>
      <p:sp>
        <p:nvSpPr>
          <p:cNvPr id="5" name="矩形 4"/>
          <p:cNvSpPr/>
          <p:nvPr/>
        </p:nvSpPr>
        <p:spPr>
          <a:xfrm>
            <a:off x="6533461" y="3220423"/>
            <a:ext cx="1415772" cy="584775"/>
          </a:xfrm>
          <a:prstGeom prst="rect">
            <a:avLst/>
          </a:prstGeom>
        </p:spPr>
        <p:txBody>
          <a:bodyPr wrap="none">
            <a:spAutoFit/>
          </a:bodyPr>
          <a:lstStyle/>
          <a:p>
            <a:r>
              <a:rPr lang="en-US" altLang="zh-CN" dirty="0">
                <a:ea typeface="宋体" panose="02010600030101010101" pitchFamily="2" charset="-122"/>
              </a:rPr>
              <a:t>forgive</a:t>
            </a:r>
            <a:endParaRPr lang="zh-CN" altLang="en-US" dirty="0"/>
          </a:p>
        </p:txBody>
      </p:sp>
    </p:spTree>
    <p:extLst>
      <p:ext uri="{BB962C8B-B14F-4D97-AF65-F5344CB8AC3E}">
        <p14:creationId xmlns:p14="http://schemas.microsoft.com/office/powerpoint/2010/main" val="125683746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503783"/>
            <a:ext cx="10807700" cy="4819781"/>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二、单句语法填空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1.The question in this book is hard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(answer</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is reported in the newspaper that another meeting will be held between the two sides.</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my </a:t>
            </a:r>
            <a:r>
              <a:rPr lang="en-US" altLang="zh-CN" dirty="0" err="1">
                <a:solidFill>
                  <a:srgbClr val="000000"/>
                </a:solidFill>
                <a:ea typeface="宋体" panose="02010600030101010101" pitchFamily="2" charset="-122"/>
                <a:cs typeface="Times New Roman" panose="02020603050405020304" pitchFamily="18" charset="0"/>
              </a:rPr>
              <a:t>opinion,people</a:t>
            </a:r>
            <a:r>
              <a:rPr lang="en-US" altLang="zh-CN" dirty="0">
                <a:solidFill>
                  <a:srgbClr val="000000"/>
                </a:solidFill>
                <a:ea typeface="宋体" panose="02010600030101010101" pitchFamily="2" charset="-122"/>
                <a:cs typeface="Times New Roman" panose="02020603050405020304" pitchFamily="18" charset="0"/>
              </a:rPr>
              <a:t> cannot do anything without </a:t>
            </a:r>
            <a:r>
              <a:rPr lang="en-US" altLang="zh-CN" dirty="0" err="1">
                <a:solidFill>
                  <a:srgbClr val="000000"/>
                </a:solidFill>
                <a:ea typeface="宋体" panose="02010600030101010101" pitchFamily="2" charset="-122"/>
                <a:cs typeface="Times New Roman" panose="02020603050405020304" pitchFamily="18" charset="0"/>
              </a:rPr>
              <a:t>money,but</a:t>
            </a:r>
            <a:r>
              <a:rPr lang="en-US" altLang="zh-CN" dirty="0">
                <a:solidFill>
                  <a:srgbClr val="000000"/>
                </a:solidFill>
                <a:ea typeface="宋体" panose="02010600030101010101" pitchFamily="2" charset="-122"/>
                <a:cs typeface="Times New Roman" panose="02020603050405020304" pitchFamily="18" charset="0"/>
              </a:rPr>
              <a:t> money is not everything.</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4.In contrast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your belief that we shall </a:t>
            </a:r>
            <a:r>
              <a:rPr lang="en-US" altLang="zh-CN" dirty="0" err="1">
                <a:solidFill>
                  <a:srgbClr val="000000"/>
                </a:solidFill>
                <a:ea typeface="宋体" panose="02010600030101010101" pitchFamily="2" charset="-122"/>
                <a:cs typeface="Times New Roman" panose="02020603050405020304" pitchFamily="18" charset="0"/>
              </a:rPr>
              <a:t>fail,I</a:t>
            </a:r>
            <a:r>
              <a:rPr lang="en-US" altLang="zh-CN" dirty="0">
                <a:solidFill>
                  <a:srgbClr val="000000"/>
                </a:solidFill>
                <a:ea typeface="宋体" panose="02010600030101010101" pitchFamily="2" charset="-122"/>
                <a:cs typeface="Times New Roman" panose="02020603050405020304" pitchFamily="18" charset="0"/>
              </a:rPr>
              <a:t> know we shall succeed.</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6841157" y="1122359"/>
            <a:ext cx="1883849" cy="584775"/>
          </a:xfrm>
          <a:prstGeom prst="rect">
            <a:avLst/>
          </a:prstGeom>
        </p:spPr>
        <p:txBody>
          <a:bodyPr wrap="none">
            <a:spAutoFit/>
          </a:bodyPr>
          <a:lstStyle/>
          <a:p>
            <a:r>
              <a:rPr lang="en-US" altLang="zh-CN" dirty="0">
                <a:ea typeface="宋体" panose="02010600030101010101" pitchFamily="2" charset="-122"/>
              </a:rPr>
              <a:t>to answer</a:t>
            </a:r>
            <a:endParaRPr lang="zh-CN" altLang="en-US" dirty="0"/>
          </a:p>
        </p:txBody>
      </p:sp>
      <p:sp>
        <p:nvSpPr>
          <p:cNvPr id="4" name="矩形 3"/>
          <p:cNvSpPr/>
          <p:nvPr/>
        </p:nvSpPr>
        <p:spPr>
          <a:xfrm>
            <a:off x="1669597" y="1718087"/>
            <a:ext cx="481222" cy="584775"/>
          </a:xfrm>
          <a:prstGeom prst="rect">
            <a:avLst/>
          </a:prstGeom>
        </p:spPr>
        <p:txBody>
          <a:bodyPr wrap="none">
            <a:spAutoFit/>
          </a:bodyPr>
          <a:lstStyle/>
          <a:p>
            <a:r>
              <a:rPr lang="en-US" altLang="zh-CN" dirty="0">
                <a:ea typeface="宋体" panose="02010600030101010101" pitchFamily="2" charset="-122"/>
              </a:rPr>
              <a:t>It</a:t>
            </a:r>
            <a:endParaRPr lang="zh-CN" altLang="en-US" dirty="0"/>
          </a:p>
        </p:txBody>
      </p:sp>
      <p:sp>
        <p:nvSpPr>
          <p:cNvPr id="5" name="矩形 4"/>
          <p:cNvSpPr/>
          <p:nvPr/>
        </p:nvSpPr>
        <p:spPr>
          <a:xfrm>
            <a:off x="1623911" y="2896387"/>
            <a:ext cx="572593" cy="584775"/>
          </a:xfrm>
          <a:prstGeom prst="rect">
            <a:avLst/>
          </a:prstGeom>
        </p:spPr>
        <p:txBody>
          <a:bodyPr wrap="none">
            <a:spAutoFit/>
          </a:bodyPr>
          <a:lstStyle/>
          <a:p>
            <a:r>
              <a:rPr lang="en-US" altLang="zh-CN" dirty="0">
                <a:ea typeface="宋体" panose="02010600030101010101" pitchFamily="2" charset="-122"/>
              </a:rPr>
              <a:t>In</a:t>
            </a:r>
            <a:endParaRPr lang="zh-CN" altLang="en-US" dirty="0"/>
          </a:p>
        </p:txBody>
      </p:sp>
      <p:sp>
        <p:nvSpPr>
          <p:cNvPr id="6" name="矩形 5"/>
          <p:cNvSpPr/>
          <p:nvPr/>
        </p:nvSpPr>
        <p:spPr>
          <a:xfrm>
            <a:off x="3280085" y="4055023"/>
            <a:ext cx="1414170" cy="584775"/>
          </a:xfrm>
          <a:prstGeom prst="rect">
            <a:avLst/>
          </a:prstGeom>
        </p:spPr>
        <p:txBody>
          <a:bodyPr wrap="none">
            <a:spAutoFit/>
          </a:bodyPr>
          <a:lstStyle/>
          <a:p>
            <a:r>
              <a:rPr lang="en-US" altLang="zh-CN" dirty="0">
                <a:ea typeface="宋体" panose="02010600030101010101" pitchFamily="2" charset="-122"/>
              </a:rPr>
              <a:t>with/to</a:t>
            </a:r>
            <a:endParaRPr lang="zh-CN" altLang="en-US" dirty="0"/>
          </a:p>
        </p:txBody>
      </p:sp>
    </p:spTree>
    <p:extLst>
      <p:ext uri="{BB962C8B-B14F-4D97-AF65-F5344CB8AC3E}">
        <p14:creationId xmlns:p14="http://schemas.microsoft.com/office/powerpoint/2010/main" val="63178219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inVertical)">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305703"/>
            <a:ext cx="10807700" cy="2456057"/>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5.I cannot forgive myself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not seeing my mother before she died.</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6.They </a:t>
            </a:r>
            <a:r>
              <a:rPr lang="en-US" altLang="zh-CN" dirty="0">
                <a:solidFill>
                  <a:srgbClr val="000000"/>
                </a:solidFill>
                <a:ea typeface="宋体" panose="02010600030101010101" pitchFamily="2" charset="-122"/>
                <a:cs typeface="Times New Roman" panose="02020603050405020304" pitchFamily="18" charset="0"/>
              </a:rPr>
              <a:t>also shared with us many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(tradition) stories about Hawaii.</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5617021" y="1347409"/>
            <a:ext cx="708848" cy="584775"/>
          </a:xfrm>
          <a:prstGeom prst="rect">
            <a:avLst/>
          </a:prstGeom>
        </p:spPr>
        <p:txBody>
          <a:bodyPr wrap="none">
            <a:spAutoFit/>
          </a:bodyPr>
          <a:lstStyle/>
          <a:p>
            <a:r>
              <a:rPr lang="en-US" altLang="zh-CN" dirty="0">
                <a:ea typeface="宋体" panose="02010600030101010101" pitchFamily="2" charset="-122"/>
              </a:rPr>
              <a:t>for</a:t>
            </a:r>
            <a:endParaRPr lang="zh-CN" altLang="en-US" dirty="0"/>
          </a:p>
        </p:txBody>
      </p:sp>
      <p:sp>
        <p:nvSpPr>
          <p:cNvPr id="6" name="矩形 5"/>
          <p:cNvSpPr/>
          <p:nvPr/>
        </p:nvSpPr>
        <p:spPr>
          <a:xfrm>
            <a:off x="6513797" y="2514067"/>
            <a:ext cx="2052165" cy="584775"/>
          </a:xfrm>
          <a:prstGeom prst="rect">
            <a:avLst/>
          </a:prstGeom>
        </p:spPr>
        <p:txBody>
          <a:bodyPr wrap="none">
            <a:spAutoFit/>
          </a:bodyPr>
          <a:lstStyle/>
          <a:p>
            <a:r>
              <a:rPr lang="en-US" altLang="zh-CN" dirty="0">
                <a:ea typeface="宋体" panose="02010600030101010101" pitchFamily="2" charset="-122"/>
              </a:rPr>
              <a:t>traditional</a:t>
            </a:r>
            <a:endParaRPr lang="zh-CN" altLang="en-US" dirty="0"/>
          </a:p>
        </p:txBody>
      </p:sp>
    </p:spTree>
    <p:extLst>
      <p:ext uri="{BB962C8B-B14F-4D97-AF65-F5344CB8AC3E}">
        <p14:creationId xmlns:p14="http://schemas.microsoft.com/office/powerpoint/2010/main" val="11521533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inVertic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556127"/>
            <a:ext cx="10807700" cy="4228850"/>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zh-CN" altLang="zh-CN" dirty="0" smtClean="0">
                <a:solidFill>
                  <a:srgbClr val="000000"/>
                </a:solidFill>
                <a:latin typeface="Arial" panose="020B0604020202020204" pitchFamily="34" charset="0"/>
                <a:cs typeface="Times New Roman" panose="02020603050405020304" pitchFamily="18" charset="0"/>
              </a:rPr>
              <a:t>三、课文语篇填空</a:t>
            </a:r>
            <a:endParaRPr lang="zh-CN" altLang="zh-CN" dirty="0" smtClean="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Some researchers and scientists are recording and collecting digital images of cultural relics from the </a:t>
            </a:r>
            <a:r>
              <a:rPr lang="en-US" altLang="zh-CN" dirty="0" err="1">
                <a:solidFill>
                  <a:srgbClr val="000000"/>
                </a:solidFill>
                <a:ea typeface="宋体" panose="02010600030101010101" pitchFamily="2" charset="-122"/>
                <a:cs typeface="Times New Roman" panose="02020603050405020304" pitchFamily="18" charset="0"/>
              </a:rPr>
              <a:t>Mogao</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Caves,which</a:t>
            </a:r>
            <a:r>
              <a:rPr lang="en-US" altLang="zh-CN" dirty="0">
                <a:solidFill>
                  <a:srgbClr val="000000"/>
                </a:solidFill>
                <a:ea typeface="宋体" panose="02010600030101010101" pitchFamily="2" charset="-122"/>
                <a:cs typeface="Times New Roman" panose="02020603050405020304" pitchFamily="18" charset="0"/>
              </a:rPr>
              <a:t> were 1</a:t>
            </a:r>
            <a:r>
              <a:rPr lang="en-US" altLang="zh-CN" dirty="0" smtClean="0">
                <a:solidFill>
                  <a:srgbClr val="000000"/>
                </a:solidFill>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important stop 2</a:t>
            </a:r>
            <a:r>
              <a:rPr lang="en-US" altLang="zh-CN" dirty="0" smtClean="0">
                <a:solidFill>
                  <a:srgbClr val="000000"/>
                </a:solidFill>
                <a:ea typeface="宋体" panose="02010600030101010101" pitchFamily="2" charset="-122"/>
                <a:cs typeface="Times New Roman" panose="02020603050405020304" pitchFamily="18" charset="0"/>
              </a:rPr>
              <a:t>._______________</a:t>
            </a:r>
          </a:p>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China’s </a:t>
            </a:r>
            <a:r>
              <a:rPr lang="en-US" altLang="zh-CN" dirty="0">
                <a:solidFill>
                  <a:srgbClr val="000000"/>
                </a:solidFill>
                <a:ea typeface="宋体" panose="02010600030101010101" pitchFamily="2" charset="-122"/>
                <a:cs typeface="Times New Roman" panose="02020603050405020304" pitchFamily="18" charset="0"/>
              </a:rPr>
              <a:t>ancient history.3.</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(know) as a meeting point for different </a:t>
            </a:r>
            <a:r>
              <a:rPr lang="en-US" altLang="zh-CN" dirty="0" err="1">
                <a:solidFill>
                  <a:srgbClr val="000000"/>
                </a:solidFill>
                <a:ea typeface="宋体" panose="02010600030101010101" pitchFamily="2" charset="-122"/>
                <a:cs typeface="Times New Roman" panose="02020603050405020304" pitchFamily="18" charset="0"/>
              </a:rPr>
              <a:t>cultures,the</a:t>
            </a:r>
            <a:r>
              <a:rPr lang="en-US" altLang="zh-CN" dirty="0">
                <a:solidFill>
                  <a:srgbClr val="000000"/>
                </a:solidFill>
                <a:ea typeface="宋体" panose="02010600030101010101" pitchFamily="2" charset="-122"/>
                <a:cs typeface="Times New Roman" panose="02020603050405020304" pitchFamily="18" charset="0"/>
              </a:rPr>
              <a:t> caves are part of the history of many countries</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4052509" y="2358500"/>
            <a:ext cx="617477" cy="584775"/>
          </a:xfrm>
          <a:prstGeom prst="rect">
            <a:avLst/>
          </a:prstGeom>
        </p:spPr>
        <p:txBody>
          <a:bodyPr wrap="none">
            <a:spAutoFit/>
          </a:bodyPr>
          <a:lstStyle/>
          <a:p>
            <a:r>
              <a:rPr lang="en-US" altLang="zh-CN" dirty="0">
                <a:ea typeface="宋体" panose="02010600030101010101" pitchFamily="2" charset="-122"/>
              </a:rPr>
              <a:t>an</a:t>
            </a:r>
            <a:endParaRPr lang="zh-CN" altLang="en-US" dirty="0"/>
          </a:p>
        </p:txBody>
      </p:sp>
      <p:sp>
        <p:nvSpPr>
          <p:cNvPr id="4" name="矩形 3"/>
          <p:cNvSpPr/>
          <p:nvPr/>
        </p:nvSpPr>
        <p:spPr>
          <a:xfrm>
            <a:off x="8199477" y="2348434"/>
            <a:ext cx="2158540" cy="584775"/>
          </a:xfrm>
          <a:prstGeom prst="rect">
            <a:avLst/>
          </a:prstGeom>
        </p:spPr>
        <p:txBody>
          <a:bodyPr wrap="none">
            <a:spAutoFit/>
          </a:bodyPr>
          <a:lstStyle/>
          <a:p>
            <a:r>
              <a:rPr lang="en-US" altLang="zh-CN" dirty="0">
                <a:ea typeface="宋体" panose="02010600030101010101" pitchFamily="2" charset="-122"/>
              </a:rPr>
              <a:t>throughout</a:t>
            </a:r>
            <a:endParaRPr lang="zh-CN" altLang="en-US" dirty="0"/>
          </a:p>
        </p:txBody>
      </p:sp>
      <p:sp>
        <p:nvSpPr>
          <p:cNvPr id="5" name="矩形 4"/>
          <p:cNvSpPr/>
          <p:nvPr/>
        </p:nvSpPr>
        <p:spPr>
          <a:xfrm>
            <a:off x="5165309" y="2943275"/>
            <a:ext cx="1460656" cy="584775"/>
          </a:xfrm>
          <a:prstGeom prst="rect">
            <a:avLst/>
          </a:prstGeom>
        </p:spPr>
        <p:txBody>
          <a:bodyPr wrap="none">
            <a:spAutoFit/>
          </a:bodyPr>
          <a:lstStyle/>
          <a:p>
            <a:r>
              <a:rPr lang="en-US" altLang="zh-CN" dirty="0">
                <a:ea typeface="宋体" panose="02010600030101010101" pitchFamily="2" charset="-122"/>
              </a:rPr>
              <a:t>Known</a:t>
            </a:r>
            <a:endParaRPr lang="zh-CN" altLang="en-US" dirty="0"/>
          </a:p>
        </p:txBody>
      </p:sp>
    </p:spTree>
    <p:extLst>
      <p:ext uri="{BB962C8B-B14F-4D97-AF65-F5344CB8AC3E}">
        <p14:creationId xmlns:p14="http://schemas.microsoft.com/office/powerpoint/2010/main" val="7143427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a:spLocks noChangeAspect="1"/>
          </p:cNvSpPr>
          <p:nvPr/>
        </p:nvSpPr>
        <p:spPr>
          <a:xfrm>
            <a:off x="361950" y="81567"/>
            <a:ext cx="10807700" cy="6001643"/>
          </a:xfrm>
          <a:prstGeom prst="rect">
            <a:avLst/>
          </a:prstGeom>
        </p:spPr>
        <p:txBody>
          <a:bodyPr>
            <a:spAutoFit/>
          </a:bodyPr>
          <a:lstStyle/>
          <a:p>
            <a:pPr>
              <a:lnSpc>
                <a:spcPct val="120000"/>
              </a:lnSpc>
            </a:pPr>
            <a:r>
              <a:rPr lang="en-US" altLang="zh-CN" dirty="0" err="1">
                <a:solidFill>
                  <a:srgbClr val="000000"/>
                </a:solidFill>
                <a:latin typeface="+mn-lt"/>
                <a:ea typeface="宋体" panose="02010600030101010101" pitchFamily="2" charset="-122"/>
                <a:cs typeface="Times New Roman" panose="02020603050405020304" pitchFamily="18" charset="0"/>
              </a:rPr>
              <a:t>Today,the</a:t>
            </a:r>
            <a:r>
              <a:rPr lang="en-US" altLang="zh-CN" dirty="0">
                <a:solidFill>
                  <a:srgbClr val="000000"/>
                </a:solidFill>
                <a:latin typeface="+mn-lt"/>
                <a:ea typeface="宋体" panose="02010600030101010101" pitchFamily="2" charset="-122"/>
                <a:cs typeface="Times New Roman" panose="02020603050405020304" pitchFamily="18" charset="0"/>
              </a:rPr>
              <a:t> caves attract tourists from home and </a:t>
            </a:r>
            <a:r>
              <a:rPr lang="en-US" altLang="zh-CN" dirty="0" err="1">
                <a:solidFill>
                  <a:srgbClr val="000000"/>
                </a:solidFill>
                <a:latin typeface="+mn-lt"/>
                <a:ea typeface="宋体" panose="02010600030101010101" pitchFamily="2" charset="-122"/>
                <a:cs typeface="Times New Roman" panose="02020603050405020304" pitchFamily="18" charset="0"/>
              </a:rPr>
              <a:t>abroad,and</a:t>
            </a:r>
            <a:r>
              <a:rPr lang="en-US" altLang="zh-CN" dirty="0">
                <a:solidFill>
                  <a:srgbClr val="000000"/>
                </a:solidFill>
                <a:latin typeface="+mn-lt"/>
                <a:ea typeface="宋体" panose="02010600030101010101" pitchFamily="2" charset="-122"/>
                <a:cs typeface="Times New Roman" panose="02020603050405020304" pitchFamily="18" charset="0"/>
              </a:rPr>
              <a:t> a copy of the caves and paintings 4.</a:t>
            </a:r>
            <a:r>
              <a:rPr lang="en-US" altLang="zh-CN" u="sng" dirty="0">
                <a:solidFill>
                  <a:srgbClr val="000000"/>
                </a:solidFill>
                <a:uFill>
                  <a:solidFill>
                    <a:srgbClr val="000000"/>
                  </a:solidFill>
                </a:uFill>
                <a:latin typeface="+mn-lt"/>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mn-lt"/>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mn-lt"/>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mn-lt"/>
                <a:ea typeface="宋体" panose="02010600030101010101" pitchFamily="2" charset="-122"/>
                <a:cs typeface="Times New Roman" panose="02020603050405020304" pitchFamily="18" charset="0"/>
              </a:rPr>
              <a:t>　　　　　　</a:t>
            </a:r>
            <a:r>
              <a:rPr lang="en-US" altLang="zh-CN" dirty="0">
                <a:solidFill>
                  <a:srgbClr val="000000"/>
                </a:solidFill>
                <a:latin typeface="+mn-lt"/>
                <a:ea typeface="宋体" panose="02010600030101010101" pitchFamily="2" charset="-122"/>
                <a:cs typeface="Times New Roman" panose="02020603050405020304" pitchFamily="18" charset="0"/>
              </a:rPr>
              <a:t>(produce) for people to admire in America.5.</a:t>
            </a:r>
            <a:r>
              <a:rPr lang="zh-CN" altLang="zh-CN" u="sng" dirty="0">
                <a:solidFill>
                  <a:srgbClr val="000000"/>
                </a:solidFill>
                <a:uFill>
                  <a:solidFill>
                    <a:srgbClr val="000000"/>
                  </a:solidFill>
                </a:uFill>
                <a:latin typeface="+mn-lt"/>
                <a:ea typeface="宋体" panose="02010600030101010101" pitchFamily="2" charset="-122"/>
                <a:cs typeface="Times New Roman" panose="02020603050405020304" pitchFamily="18" charset="0"/>
              </a:rPr>
              <a:t>　　　</a:t>
            </a:r>
            <a:r>
              <a:rPr lang="en-US" altLang="zh-CN" dirty="0">
                <a:solidFill>
                  <a:srgbClr val="000000"/>
                </a:solidFill>
                <a:latin typeface="+mn-lt"/>
                <a:ea typeface="宋体" panose="02010600030101010101" pitchFamily="2" charset="-122"/>
                <a:cs typeface="Times New Roman" panose="02020603050405020304" pitchFamily="18" charset="0"/>
              </a:rPr>
              <a:t> sharing so many digital photos over the </a:t>
            </a:r>
            <a:r>
              <a:rPr lang="en-US" altLang="zh-CN" dirty="0" err="1">
                <a:solidFill>
                  <a:srgbClr val="000000"/>
                </a:solidFill>
                <a:latin typeface="+mn-lt"/>
                <a:ea typeface="宋体" panose="02010600030101010101" pitchFamily="2" charset="-122"/>
                <a:cs typeface="Times New Roman" panose="02020603050405020304" pitchFamily="18" charset="0"/>
              </a:rPr>
              <a:t>Internet,the</a:t>
            </a:r>
            <a:r>
              <a:rPr lang="en-US" altLang="zh-CN" dirty="0">
                <a:solidFill>
                  <a:srgbClr val="000000"/>
                </a:solidFill>
                <a:latin typeface="+mn-lt"/>
                <a:ea typeface="宋体" panose="02010600030101010101" pitchFamily="2" charset="-122"/>
                <a:cs typeface="Times New Roman" panose="02020603050405020304" pitchFamily="18" charset="0"/>
              </a:rPr>
              <a:t> group hopes to educate people about the 6.</a:t>
            </a:r>
            <a:r>
              <a:rPr lang="en-US" altLang="zh-CN" u="sng" dirty="0">
                <a:solidFill>
                  <a:srgbClr val="000000"/>
                </a:solidFill>
                <a:uFill>
                  <a:solidFill>
                    <a:srgbClr val="000000"/>
                  </a:solidFill>
                </a:uFill>
                <a:latin typeface="+mn-lt"/>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mn-lt"/>
                <a:ea typeface="宋体" panose="02010600030101010101" pitchFamily="2" charset="-122"/>
                <a:cs typeface="Times New Roman" panose="02020603050405020304" pitchFamily="18" charset="0"/>
              </a:rPr>
              <a:t>　　　　　　</a:t>
            </a:r>
            <a:r>
              <a:rPr lang="en-US" altLang="zh-CN" dirty="0">
                <a:solidFill>
                  <a:srgbClr val="000000"/>
                </a:solidFill>
                <a:latin typeface="+mn-lt"/>
                <a:ea typeface="宋体" panose="02010600030101010101" pitchFamily="2" charset="-122"/>
                <a:cs typeface="Times New Roman" panose="02020603050405020304" pitchFamily="18" charset="0"/>
              </a:rPr>
              <a:t>(important) of preserving historic and cultural relics,7.</a:t>
            </a:r>
            <a:r>
              <a:rPr lang="zh-CN" altLang="zh-CN" u="sng" dirty="0">
                <a:solidFill>
                  <a:srgbClr val="000000"/>
                </a:solidFill>
                <a:uFill>
                  <a:solidFill>
                    <a:srgbClr val="000000"/>
                  </a:solidFill>
                </a:uFill>
                <a:latin typeface="+mn-lt"/>
                <a:ea typeface="宋体" panose="02010600030101010101" pitchFamily="2" charset="-122"/>
                <a:cs typeface="Times New Roman" panose="02020603050405020304" pitchFamily="18" charset="0"/>
              </a:rPr>
              <a:t>　　　　</a:t>
            </a:r>
            <a:r>
              <a:rPr lang="en-US" altLang="zh-CN" dirty="0">
                <a:solidFill>
                  <a:srgbClr val="000000"/>
                </a:solidFill>
                <a:latin typeface="+mn-lt"/>
                <a:ea typeface="宋体" panose="02010600030101010101" pitchFamily="2" charset="-122"/>
                <a:cs typeface="Times New Roman" panose="02020603050405020304" pitchFamily="18" charset="0"/>
              </a:rPr>
              <a:t> future generations can understand and appreciate them.8.</a:t>
            </a:r>
            <a:r>
              <a:rPr lang="en-US" altLang="zh-CN" u="sng" dirty="0">
                <a:solidFill>
                  <a:srgbClr val="000000"/>
                </a:solidFill>
                <a:uFill>
                  <a:solidFill>
                    <a:srgbClr val="000000"/>
                  </a:solidFill>
                </a:uFill>
                <a:latin typeface="+mn-lt"/>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mn-lt"/>
                <a:ea typeface="宋体" panose="02010600030101010101" pitchFamily="2" charset="-122"/>
                <a:cs typeface="Times New Roman" panose="02020603050405020304" pitchFamily="18" charset="0"/>
              </a:rPr>
              <a:t>　　　　</a:t>
            </a:r>
            <a:r>
              <a:rPr lang="en-US" altLang="zh-CN" dirty="0">
                <a:solidFill>
                  <a:srgbClr val="000000"/>
                </a:solidFill>
                <a:latin typeface="+mn-lt"/>
                <a:ea typeface="宋体" panose="02010600030101010101" pitchFamily="2" charset="-122"/>
                <a:cs typeface="Times New Roman" panose="02020603050405020304" pitchFamily="18" charset="0"/>
              </a:rPr>
              <a:t> a researcher </a:t>
            </a:r>
            <a:r>
              <a:rPr lang="en-US" altLang="zh-CN" dirty="0" err="1">
                <a:solidFill>
                  <a:srgbClr val="000000"/>
                </a:solidFill>
                <a:latin typeface="+mn-lt"/>
                <a:ea typeface="宋体" panose="02010600030101010101" pitchFamily="2" charset="-122"/>
                <a:cs typeface="Times New Roman" panose="02020603050405020304" pitchFamily="18" charset="0"/>
              </a:rPr>
              <a:t>says,we</a:t>
            </a:r>
            <a:r>
              <a:rPr lang="en-US" altLang="zh-CN" dirty="0">
                <a:solidFill>
                  <a:srgbClr val="000000"/>
                </a:solidFill>
                <a:latin typeface="+mn-lt"/>
                <a:ea typeface="宋体" panose="02010600030101010101" pitchFamily="2" charset="-122"/>
                <a:cs typeface="Times New Roman" panose="02020603050405020304" pitchFamily="18" charset="0"/>
              </a:rPr>
              <a:t> should not only appreciate our own cultural heritage 9.</a:t>
            </a:r>
            <a:r>
              <a:rPr lang="en-US" altLang="zh-CN" u="sng" dirty="0">
                <a:solidFill>
                  <a:srgbClr val="000000"/>
                </a:solidFill>
                <a:uFill>
                  <a:solidFill>
                    <a:srgbClr val="000000"/>
                  </a:solidFill>
                </a:uFill>
                <a:latin typeface="+mn-lt"/>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mn-lt"/>
                <a:ea typeface="宋体" panose="02010600030101010101" pitchFamily="2" charset="-122"/>
                <a:cs typeface="Times New Roman" panose="02020603050405020304" pitchFamily="18" charset="0"/>
              </a:rPr>
              <a:t>　　　</a:t>
            </a:r>
            <a:r>
              <a:rPr lang="en-US" altLang="zh-CN" dirty="0">
                <a:solidFill>
                  <a:srgbClr val="000000"/>
                </a:solidFill>
                <a:latin typeface="+mn-lt"/>
                <a:ea typeface="宋体" panose="02010600030101010101" pitchFamily="2" charset="-122"/>
                <a:cs typeface="Times New Roman" panose="02020603050405020304" pitchFamily="18" charset="0"/>
              </a:rPr>
              <a:t> appreciate those from other countries for they are 10.</a:t>
            </a:r>
            <a:r>
              <a:rPr lang="en-US" altLang="zh-CN" u="sng" dirty="0">
                <a:solidFill>
                  <a:srgbClr val="000000"/>
                </a:solidFill>
                <a:uFill>
                  <a:solidFill>
                    <a:srgbClr val="000000"/>
                  </a:solidFill>
                </a:uFill>
                <a:latin typeface="+mn-lt"/>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mn-lt"/>
                <a:ea typeface="宋体" panose="02010600030101010101" pitchFamily="2" charset="-122"/>
                <a:cs typeface="Times New Roman" panose="02020603050405020304" pitchFamily="18" charset="0"/>
              </a:rPr>
              <a:t>　　　　</a:t>
            </a:r>
            <a:r>
              <a:rPr lang="zh-CN" altLang="zh-CN" dirty="0">
                <a:solidFill>
                  <a:srgbClr val="000000"/>
                </a:solidFill>
                <a:latin typeface="+mn-lt"/>
                <a:ea typeface="Times New Roman" panose="02020603050405020304" pitchFamily="18" charset="0"/>
                <a:cs typeface="Times New Roman" panose="02020603050405020304" pitchFamily="18" charset="0"/>
              </a:rPr>
              <a:t> </a:t>
            </a:r>
            <a:r>
              <a:rPr lang="en-US" altLang="zh-CN" dirty="0">
                <a:solidFill>
                  <a:srgbClr val="000000"/>
                </a:solidFill>
                <a:latin typeface="+mn-lt"/>
                <a:ea typeface="Times New Roman" panose="02020603050405020304" pitchFamily="18" charset="0"/>
                <a:cs typeface="Times New Roman" panose="02020603050405020304" pitchFamily="18" charset="0"/>
              </a:rPr>
              <a:t>(equal) important</a:t>
            </a:r>
            <a:r>
              <a:rPr lang="en-US" altLang="zh-CN" dirty="0">
                <a:solidFill>
                  <a:srgbClr val="000000"/>
                </a:solidFill>
                <a:latin typeface="+mn-lt"/>
                <a:ea typeface="宋体" panose="02010600030101010101" pitchFamily="2" charset="-122"/>
                <a:cs typeface="Times New Roman" panose="02020603050405020304" pitchFamily="18" charset="0"/>
              </a:rPr>
              <a:t>. </a:t>
            </a:r>
            <a:endParaRPr lang="zh-CN" altLang="en-US" dirty="0">
              <a:latin typeface="+mn-lt"/>
            </a:endParaRPr>
          </a:p>
        </p:txBody>
      </p:sp>
      <p:sp>
        <p:nvSpPr>
          <p:cNvPr id="11" name="矩形 10"/>
          <p:cNvSpPr/>
          <p:nvPr/>
        </p:nvSpPr>
        <p:spPr>
          <a:xfrm>
            <a:off x="6164876" y="700793"/>
            <a:ext cx="3460178" cy="584775"/>
          </a:xfrm>
          <a:prstGeom prst="rect">
            <a:avLst/>
          </a:prstGeom>
        </p:spPr>
        <p:txBody>
          <a:bodyPr wrap="none">
            <a:spAutoFit/>
          </a:bodyPr>
          <a:lstStyle/>
          <a:p>
            <a:r>
              <a:rPr lang="en-US" altLang="zh-CN" dirty="0">
                <a:ea typeface="宋体" panose="02010600030101010101" pitchFamily="2" charset="-122"/>
              </a:rPr>
              <a:t>has been produced</a:t>
            </a:r>
            <a:endParaRPr lang="zh-CN" altLang="en-US" dirty="0"/>
          </a:p>
        </p:txBody>
      </p:sp>
      <p:sp>
        <p:nvSpPr>
          <p:cNvPr id="12" name="矩形 11"/>
          <p:cNvSpPr/>
          <p:nvPr/>
        </p:nvSpPr>
        <p:spPr>
          <a:xfrm>
            <a:off x="6644797" y="1281502"/>
            <a:ext cx="663964" cy="584775"/>
          </a:xfrm>
          <a:prstGeom prst="rect">
            <a:avLst/>
          </a:prstGeom>
        </p:spPr>
        <p:txBody>
          <a:bodyPr wrap="none">
            <a:spAutoFit/>
          </a:bodyPr>
          <a:lstStyle/>
          <a:p>
            <a:r>
              <a:rPr lang="en-US" altLang="zh-CN" dirty="0">
                <a:ea typeface="宋体" panose="02010600030101010101" pitchFamily="2" charset="-122"/>
              </a:rPr>
              <a:t>By</a:t>
            </a:r>
            <a:endParaRPr lang="zh-CN" altLang="en-US" dirty="0"/>
          </a:p>
        </p:txBody>
      </p:sp>
      <p:sp>
        <p:nvSpPr>
          <p:cNvPr id="13" name="矩形 12"/>
          <p:cNvSpPr/>
          <p:nvPr/>
        </p:nvSpPr>
        <p:spPr>
          <a:xfrm>
            <a:off x="3856488" y="2454415"/>
            <a:ext cx="2190023" cy="584775"/>
          </a:xfrm>
          <a:prstGeom prst="rect">
            <a:avLst/>
          </a:prstGeom>
        </p:spPr>
        <p:txBody>
          <a:bodyPr wrap="none">
            <a:spAutoFit/>
          </a:bodyPr>
          <a:lstStyle/>
          <a:p>
            <a:r>
              <a:rPr lang="en-US" altLang="zh-CN" dirty="0">
                <a:ea typeface="宋体" panose="02010600030101010101" pitchFamily="2" charset="-122"/>
              </a:rPr>
              <a:t>importance</a:t>
            </a:r>
            <a:endParaRPr lang="zh-CN" altLang="en-US" dirty="0"/>
          </a:p>
        </p:txBody>
      </p:sp>
      <p:sp>
        <p:nvSpPr>
          <p:cNvPr id="14" name="矩形 13"/>
          <p:cNvSpPr/>
          <p:nvPr/>
        </p:nvSpPr>
        <p:spPr>
          <a:xfrm>
            <a:off x="5967229" y="3055000"/>
            <a:ext cx="550151" cy="584775"/>
          </a:xfrm>
          <a:prstGeom prst="rect">
            <a:avLst/>
          </a:prstGeom>
        </p:spPr>
        <p:txBody>
          <a:bodyPr wrap="none">
            <a:spAutoFit/>
          </a:bodyPr>
          <a:lstStyle/>
          <a:p>
            <a:r>
              <a:rPr lang="en-US" altLang="zh-CN" dirty="0">
                <a:ea typeface="宋体" panose="02010600030101010101" pitchFamily="2" charset="-122"/>
              </a:rPr>
              <a:t>so</a:t>
            </a:r>
            <a:endParaRPr lang="zh-CN" altLang="en-US" dirty="0"/>
          </a:p>
        </p:txBody>
      </p:sp>
      <p:sp>
        <p:nvSpPr>
          <p:cNvPr id="15" name="矩形 14"/>
          <p:cNvSpPr/>
          <p:nvPr/>
        </p:nvSpPr>
        <p:spPr>
          <a:xfrm>
            <a:off x="6997832" y="3641836"/>
            <a:ext cx="641522" cy="584775"/>
          </a:xfrm>
          <a:prstGeom prst="rect">
            <a:avLst/>
          </a:prstGeom>
        </p:spPr>
        <p:txBody>
          <a:bodyPr wrap="none">
            <a:spAutoFit/>
          </a:bodyPr>
          <a:lstStyle/>
          <a:p>
            <a:r>
              <a:rPr lang="en-US" altLang="zh-CN" dirty="0">
                <a:ea typeface="宋体" panose="02010600030101010101" pitchFamily="2" charset="-122"/>
              </a:rPr>
              <a:t>As</a:t>
            </a:r>
            <a:endParaRPr lang="zh-CN" altLang="en-US" dirty="0"/>
          </a:p>
        </p:txBody>
      </p:sp>
      <p:sp>
        <p:nvSpPr>
          <p:cNvPr id="16" name="矩形 15"/>
          <p:cNvSpPr/>
          <p:nvPr/>
        </p:nvSpPr>
        <p:spPr>
          <a:xfrm>
            <a:off x="956165" y="4814263"/>
            <a:ext cx="776175" cy="584775"/>
          </a:xfrm>
          <a:prstGeom prst="rect">
            <a:avLst/>
          </a:prstGeom>
        </p:spPr>
        <p:txBody>
          <a:bodyPr wrap="none">
            <a:spAutoFit/>
          </a:bodyPr>
          <a:lstStyle/>
          <a:p>
            <a:r>
              <a:rPr lang="en-US" altLang="zh-CN" dirty="0">
                <a:ea typeface="宋体" panose="02010600030101010101" pitchFamily="2" charset="-122"/>
              </a:rPr>
              <a:t>but</a:t>
            </a:r>
            <a:endParaRPr lang="zh-CN" altLang="en-US" dirty="0"/>
          </a:p>
        </p:txBody>
      </p:sp>
      <p:sp>
        <p:nvSpPr>
          <p:cNvPr id="17" name="矩形 16"/>
          <p:cNvSpPr/>
          <p:nvPr/>
        </p:nvSpPr>
        <p:spPr>
          <a:xfrm>
            <a:off x="1060021" y="5369542"/>
            <a:ext cx="1460656" cy="584775"/>
          </a:xfrm>
          <a:prstGeom prst="rect">
            <a:avLst/>
          </a:prstGeom>
        </p:spPr>
        <p:txBody>
          <a:bodyPr wrap="none">
            <a:spAutoFit/>
          </a:bodyPr>
          <a:lstStyle/>
          <a:p>
            <a:r>
              <a:rPr lang="en-US" altLang="zh-CN" dirty="0">
                <a:ea typeface="宋体" panose="02010600030101010101" pitchFamily="2" charset="-122"/>
              </a:rPr>
              <a:t>equally</a:t>
            </a:r>
            <a:endParaRPr lang="zh-CN" altLang="en-US" dirty="0"/>
          </a:p>
        </p:txBody>
      </p:sp>
    </p:spTree>
    <p:extLst>
      <p:ext uri="{BB962C8B-B14F-4D97-AF65-F5344CB8AC3E}">
        <p14:creationId xmlns:p14="http://schemas.microsoft.com/office/powerpoint/2010/main" val="131859892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barn(inVertical)">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barn(inVertical)">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barn(inVertical)">
                                      <p:cBhvr>
                                        <p:cTn id="22" dur="500"/>
                                        <p:tgtEl>
                                          <p:spTgt spid="14"/>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barn(inVertical)">
                                      <p:cBhvr>
                                        <p:cTn id="27" dur="500"/>
                                        <p:tgtEl>
                                          <p:spTgt spid="15"/>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barn(inVertical)">
                                      <p:cBhvr>
                                        <p:cTn id="32" dur="500"/>
                                        <p:tgtEl>
                                          <p:spTgt spid="16"/>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barn(inVertical)">
                                      <p:cBhvr>
                                        <p:cTn id="3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16" grpId="0"/>
      <p:bldP spid="17"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横卷形 1"/>
          <p:cNvSpPr/>
          <p:nvPr/>
        </p:nvSpPr>
        <p:spPr>
          <a:xfrm>
            <a:off x="2592685" y="-273"/>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a:t>写作</a:t>
            </a:r>
            <a:r>
              <a:rPr lang="en-US" altLang="zh-CN" sz="4000" dirty="0"/>
              <a:t>·</a:t>
            </a:r>
            <a:r>
              <a:rPr lang="zh-CN" altLang="en-US" sz="4000" dirty="0"/>
              <a:t>触类旁通</a:t>
            </a:r>
          </a:p>
        </p:txBody>
      </p:sp>
      <p:sp>
        <p:nvSpPr>
          <p:cNvPr id="4" name="矩形 3"/>
          <p:cNvSpPr>
            <a:spLocks noChangeAspect="1"/>
          </p:cNvSpPr>
          <p:nvPr/>
        </p:nvSpPr>
        <p:spPr>
          <a:xfrm>
            <a:off x="361950" y="1583903"/>
            <a:ext cx="10807700" cy="3046988"/>
          </a:xfrm>
          <a:prstGeom prst="rect">
            <a:avLst/>
          </a:prstGeom>
        </p:spPr>
        <p:txBody>
          <a:bodyPr>
            <a:spAutoFit/>
          </a:bodyPr>
          <a:lstStyle/>
          <a:p>
            <a:pPr algn="ctr">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关于保护文化遗产的报道</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smtClean="0">
                <a:solidFill>
                  <a:srgbClr val="000000"/>
                </a:solidFill>
                <a:ea typeface="微软雅黑" panose="020B0503020204020204" pitchFamily="34" charset="-122"/>
                <a:cs typeface="Times New Roman" panose="02020603050405020304" pitchFamily="18" charset="0"/>
              </a:rPr>
              <a:t>写作</a:t>
            </a:r>
            <a:r>
              <a:rPr lang="zh-CN" altLang="zh-CN" dirty="0">
                <a:solidFill>
                  <a:srgbClr val="000000"/>
                </a:solidFill>
                <a:ea typeface="微软雅黑" panose="020B0503020204020204" pitchFamily="34" charset="-122"/>
                <a:cs typeface="Times New Roman" panose="02020603050405020304" pitchFamily="18" charset="0"/>
              </a:rPr>
              <a:t>指导</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新闻报道是对新近发生的事实的报道。新闻反映新发生的、重要的、有意义的、能引起广泛兴趣的事实</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具有迅速、明了、简短的特点。</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337917944"/>
      </p:ext>
    </p:extLst>
  </p:cSld>
  <p:clrMapOvr>
    <a:masterClrMapping/>
  </p:clrMapOvr>
  <p:transition spd="slow">
    <p:push dir="u"/>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430908"/>
            <a:ext cx="10807700" cy="4819781"/>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一、新闻报道写作的语言特点</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t>
            </a:r>
            <a:r>
              <a:rPr lang="zh-CN" altLang="zh-CN" dirty="0">
                <a:solidFill>
                  <a:srgbClr val="000000"/>
                </a:solidFill>
                <a:ea typeface="宋体" panose="02010600030101010101" pitchFamily="2" charset="-122"/>
                <a:cs typeface="Times New Roman" panose="02020603050405020304" pitchFamily="18" charset="0"/>
              </a:rPr>
              <a:t>具体。新闻用事实说话</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五个</a:t>
            </a:r>
            <a:r>
              <a:rPr lang="en-US" altLang="zh-CN" dirty="0">
                <a:solidFill>
                  <a:srgbClr val="000000"/>
                </a:solidFill>
                <a:ea typeface="宋体" panose="02010600030101010101" pitchFamily="2" charset="-122"/>
                <a:cs typeface="Times New Roman" panose="02020603050405020304" pitchFamily="18" charset="0"/>
              </a:rPr>
              <a:t>W</a:t>
            </a:r>
            <a:r>
              <a:rPr lang="zh-CN" altLang="zh-CN" dirty="0">
                <a:solidFill>
                  <a:srgbClr val="000000"/>
                </a:solidFill>
                <a:ea typeface="宋体" panose="02010600030101010101" pitchFamily="2" charset="-122"/>
                <a:cs typeface="Times New Roman" panose="02020603050405020304" pitchFamily="18" charset="0"/>
              </a:rPr>
              <a:t>和一个</a:t>
            </a:r>
            <a:r>
              <a:rPr lang="en-US" altLang="zh-CN" dirty="0">
                <a:solidFill>
                  <a:srgbClr val="000000"/>
                </a:solidFill>
                <a:ea typeface="宋体" panose="02010600030101010101" pitchFamily="2" charset="-122"/>
                <a:cs typeface="Times New Roman" panose="02020603050405020304" pitchFamily="18" charset="0"/>
              </a:rPr>
              <a:t>H(when</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where</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who</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what</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why</a:t>
            </a:r>
            <a:r>
              <a:rPr lang="zh-CN" altLang="zh-CN" dirty="0">
                <a:solidFill>
                  <a:srgbClr val="000000"/>
                </a:solidFill>
                <a:ea typeface="宋体" panose="02010600030101010101" pitchFamily="2" charset="-122"/>
                <a:cs typeface="Times New Roman" panose="02020603050405020304" pitchFamily="18" charset="0"/>
              </a:rPr>
              <a:t>和</a:t>
            </a:r>
            <a:r>
              <a:rPr lang="en-US" altLang="zh-CN" dirty="0">
                <a:solidFill>
                  <a:srgbClr val="000000"/>
                </a:solidFill>
                <a:ea typeface="宋体" panose="02010600030101010101" pitchFamily="2" charset="-122"/>
                <a:cs typeface="Times New Roman" panose="02020603050405020304" pitchFamily="18" charset="0"/>
              </a:rPr>
              <a:t>how)</a:t>
            </a:r>
            <a:r>
              <a:rPr lang="zh-CN" altLang="zh-CN" dirty="0">
                <a:solidFill>
                  <a:srgbClr val="000000"/>
                </a:solidFill>
                <a:ea typeface="宋体" panose="02010600030101010101" pitchFamily="2" charset="-122"/>
                <a:cs typeface="Times New Roman" panose="02020603050405020304" pitchFamily="18" charset="0"/>
              </a:rPr>
              <a:t>是构成一则完整消息不可缺少的要素</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这就需要记述具体的时间、地点、人、事、经过、因果等。</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2</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准确。新闻语言不能含糊其词、模棱两可</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也不能夸大或缩小事实。</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a:t>
            </a:r>
            <a:r>
              <a:rPr lang="zh-CN" altLang="zh-CN" dirty="0">
                <a:solidFill>
                  <a:srgbClr val="000000"/>
                </a:solidFill>
                <a:ea typeface="宋体" panose="02010600030101010101" pitchFamily="2" charset="-122"/>
                <a:cs typeface="Times New Roman" panose="02020603050405020304" pitchFamily="18" charset="0"/>
              </a:rPr>
              <a:t>简练。新闻语言要简明扼要、直截了当。</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581598273"/>
      </p:ext>
    </p:extLst>
  </p:cSld>
  <p:clrMapOvr>
    <a:masterClrMapping/>
  </p:clrMapOvr>
  <p:transition spd="slow">
    <p:push dir="u"/>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235415"/>
            <a:ext cx="10807700" cy="5354158"/>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二、新闻写作的结构</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新闻报道的主体结构主要由标题、导语、正文和结束语四部分组成。</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标题</a:t>
            </a:r>
            <a:r>
              <a:rPr lang="en-US" altLang="zh-CN" dirty="0">
                <a:solidFill>
                  <a:srgbClr val="000000"/>
                </a:solidFill>
                <a:ea typeface="宋体" panose="02010600030101010101" pitchFamily="2" charset="-122"/>
                <a:cs typeface="Times New Roman" panose="02020603050405020304" pitchFamily="18" charset="0"/>
              </a:rPr>
              <a:t>(headline):</a:t>
            </a:r>
            <a:r>
              <a:rPr lang="zh-CN" altLang="zh-CN" dirty="0">
                <a:solidFill>
                  <a:srgbClr val="000000"/>
                </a:solidFill>
                <a:ea typeface="宋体" panose="02010600030101010101" pitchFamily="2" charset="-122"/>
                <a:cs typeface="Times New Roman" panose="02020603050405020304" pitchFamily="18" charset="0"/>
              </a:rPr>
              <a:t>标题是文章的眼睛</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浓缩概括全文的中心问题</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要简洁、生动、具有概括性。</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导语</a:t>
            </a:r>
            <a:r>
              <a:rPr lang="en-US" altLang="zh-CN" dirty="0">
                <a:solidFill>
                  <a:srgbClr val="000000"/>
                </a:solidFill>
                <a:ea typeface="宋体" panose="02010600030101010101" pitchFamily="2" charset="-122"/>
                <a:cs typeface="Times New Roman" panose="02020603050405020304" pitchFamily="18" charset="0"/>
              </a:rPr>
              <a:t>(lead or introduction):</a:t>
            </a:r>
            <a:r>
              <a:rPr lang="zh-CN" altLang="zh-CN" dirty="0">
                <a:solidFill>
                  <a:srgbClr val="000000"/>
                </a:solidFill>
                <a:ea typeface="宋体" panose="02010600030101010101" pitchFamily="2" charset="-122"/>
                <a:cs typeface="Times New Roman" panose="02020603050405020304" pitchFamily="18" charset="0"/>
              </a:rPr>
              <a:t>导语是新闻的开头</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通常为文章的第一段。要求用极简明的文字概括新闻的主要事实。</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正文</a:t>
            </a:r>
            <a:r>
              <a:rPr lang="en-US" altLang="zh-CN" dirty="0">
                <a:solidFill>
                  <a:srgbClr val="000000"/>
                </a:solidFill>
                <a:ea typeface="宋体" panose="02010600030101010101" pitchFamily="2" charset="-122"/>
                <a:cs typeface="Times New Roman" panose="02020603050405020304" pitchFamily="18" charset="0"/>
              </a:rPr>
              <a:t>(body):</a:t>
            </a:r>
            <a:r>
              <a:rPr lang="zh-CN" altLang="zh-CN" dirty="0">
                <a:solidFill>
                  <a:srgbClr val="000000"/>
                </a:solidFill>
                <a:ea typeface="宋体" panose="02010600030101010101" pitchFamily="2" charset="-122"/>
                <a:cs typeface="Times New Roman" panose="02020603050405020304" pitchFamily="18" charset="0"/>
              </a:rPr>
              <a:t>在导语的基础上</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引入更多的与主题相关的事实</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使之更加翔实、具体</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并展开评论</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进而得出结论。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110020146"/>
      </p:ext>
    </p:extLst>
  </p:cSld>
  <p:clrMapOvr>
    <a:masterClrMapping/>
  </p:clrMapOvr>
  <p:transition spd="slow">
    <p:push dir="u"/>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823316"/>
            <a:ext cx="10807700" cy="1786643"/>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结束语</a:t>
            </a:r>
            <a:r>
              <a:rPr lang="en-US" altLang="zh-CN" dirty="0">
                <a:solidFill>
                  <a:srgbClr val="000000"/>
                </a:solidFill>
                <a:ea typeface="宋体" panose="02010600030101010101" pitchFamily="2" charset="-122"/>
                <a:cs typeface="Times New Roman" panose="02020603050405020304" pitchFamily="18" charset="0"/>
              </a:rPr>
              <a:t>(conclusion):</a:t>
            </a:r>
            <a:r>
              <a:rPr lang="zh-CN" altLang="zh-CN" dirty="0">
                <a:solidFill>
                  <a:srgbClr val="000000"/>
                </a:solidFill>
                <a:ea typeface="宋体" panose="02010600030101010101" pitchFamily="2" charset="-122"/>
                <a:cs typeface="Times New Roman" panose="02020603050405020304" pitchFamily="18" charset="0"/>
              </a:rPr>
              <a:t>一般是最后一句话或者一段话</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通常对全文内容作概括性的总结和对新闻事件的发展趋势作出预测。有时作者会根据报道的事实在结束语中提出令人深思的问题。</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403877668"/>
      </p:ext>
    </p:extLst>
  </p:cSld>
  <p:clrMapOvr>
    <a:masterClrMapping/>
  </p:clrMapOvr>
  <p:transition spd="slow">
    <p:push dir="u"/>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1567"/>
            <a:ext cx="10807700" cy="5945089"/>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微软雅黑" panose="020B0503020204020204" pitchFamily="34" charset="-122"/>
                <a:cs typeface="Times New Roman" panose="02020603050405020304" pitchFamily="18" charset="0"/>
              </a:rPr>
              <a:t>典题示例</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最近</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你们班进行了以</a:t>
            </a:r>
            <a:r>
              <a:rPr lang="en-US" altLang="zh-CN" dirty="0">
                <a:solidFill>
                  <a:srgbClr val="000000"/>
                </a:solidFill>
                <a:ea typeface="宋体" panose="02010600030101010101" pitchFamily="2" charset="-122"/>
                <a:cs typeface="Times New Roman" panose="02020603050405020304" pitchFamily="18" charset="0"/>
              </a:rPr>
              <a:t>“How to Protect Traditional Chinese Culture?”</a:t>
            </a:r>
            <a:r>
              <a:rPr lang="zh-CN" altLang="zh-CN" dirty="0">
                <a:solidFill>
                  <a:srgbClr val="000000"/>
                </a:solidFill>
                <a:ea typeface="宋体" panose="02010600030101010101" pitchFamily="2" charset="-122"/>
                <a:cs typeface="Times New Roman" panose="02020603050405020304" pitchFamily="18" charset="0"/>
              </a:rPr>
              <a:t>为主题的讨论活动。假定你是学校英语报记者</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请写一篇短文来报道此次活动。内容包括</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t>
            </a:r>
            <a:r>
              <a:rPr lang="zh-CN" altLang="zh-CN" dirty="0">
                <a:solidFill>
                  <a:srgbClr val="000000"/>
                </a:solidFill>
                <a:ea typeface="宋体" panose="02010600030101010101" pitchFamily="2" charset="-122"/>
                <a:cs typeface="Times New Roman" panose="02020603050405020304" pitchFamily="18" charset="0"/>
              </a:rPr>
              <a:t>时间与地点</a:t>
            </a:r>
            <a:r>
              <a:rPr lang="en-US" altLang="zh-CN" dirty="0">
                <a:solidFill>
                  <a:srgbClr val="000000"/>
                </a:solidFill>
                <a:ea typeface="宋体" panose="02010600030101010101" pitchFamily="2" charset="-122"/>
                <a:cs typeface="Times New Roman" panose="02020603050405020304" pitchFamily="18" charset="0"/>
              </a:rPr>
              <a:t>:4</a:t>
            </a:r>
            <a:r>
              <a:rPr lang="zh-CN" altLang="zh-CN" dirty="0">
                <a:solidFill>
                  <a:srgbClr val="000000"/>
                </a:solidFill>
                <a:ea typeface="宋体" panose="02010600030101010101" pitchFamily="2" charset="-122"/>
                <a:cs typeface="Times New Roman" panose="02020603050405020304" pitchFamily="18" charset="0"/>
              </a:rPr>
              <a:t>月</a:t>
            </a:r>
            <a:r>
              <a:rPr lang="en-US" altLang="zh-CN" dirty="0">
                <a:solidFill>
                  <a:srgbClr val="000000"/>
                </a:solidFill>
                <a:ea typeface="宋体" panose="02010600030101010101" pitchFamily="2" charset="-122"/>
                <a:cs typeface="Times New Roman" panose="02020603050405020304" pitchFamily="18" charset="0"/>
              </a:rPr>
              <a:t>10</a:t>
            </a:r>
            <a:r>
              <a:rPr lang="zh-CN" altLang="zh-CN" dirty="0">
                <a:solidFill>
                  <a:srgbClr val="000000"/>
                </a:solidFill>
                <a:ea typeface="宋体" panose="02010600030101010101" pitchFamily="2" charset="-122"/>
                <a:cs typeface="Times New Roman" panose="02020603050405020304" pitchFamily="18" charset="0"/>
              </a:rPr>
              <a:t>日</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学校演讲大厅</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ea typeface="宋体" panose="02010600030101010101" pitchFamily="2" charset="-122"/>
                <a:cs typeface="Times New Roman" panose="02020603050405020304" pitchFamily="18" charset="0"/>
              </a:rPr>
              <a:t>进行这次讨论的意义</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a:t>
            </a:r>
            <a:r>
              <a:rPr lang="zh-CN" altLang="zh-CN" dirty="0">
                <a:solidFill>
                  <a:srgbClr val="000000"/>
                </a:solidFill>
                <a:ea typeface="宋体" panose="02010600030101010101" pitchFamily="2" charset="-122"/>
                <a:cs typeface="Times New Roman" panose="02020603050405020304" pitchFamily="18" charset="0"/>
              </a:rPr>
              <a:t>同学们讨论的具体内容</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a:t>
            </a:r>
            <a:r>
              <a:rPr lang="zh-CN" altLang="zh-CN" dirty="0">
                <a:solidFill>
                  <a:srgbClr val="000000"/>
                </a:solidFill>
                <a:ea typeface="宋体" panose="02010600030101010101" pitchFamily="2" charset="-122"/>
                <a:cs typeface="Times New Roman" panose="02020603050405020304" pitchFamily="18" charset="0"/>
              </a:rPr>
              <a:t>对活动的感受。</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注意</a:t>
            </a:r>
            <a:r>
              <a:rPr lang="en-US" altLang="zh-CN" dirty="0">
                <a:solidFill>
                  <a:srgbClr val="000000"/>
                </a:solidFill>
                <a:ea typeface="宋体" panose="02010600030101010101" pitchFamily="2" charset="-122"/>
                <a:cs typeface="Times New Roman" panose="02020603050405020304" pitchFamily="18" charset="0"/>
              </a:rPr>
              <a:t>:1.</a:t>
            </a:r>
            <a:r>
              <a:rPr lang="zh-CN" altLang="zh-CN" dirty="0">
                <a:solidFill>
                  <a:srgbClr val="000000"/>
                </a:solidFill>
                <a:ea typeface="宋体" panose="02010600030101010101" pitchFamily="2" charset="-122"/>
                <a:cs typeface="Times New Roman" panose="02020603050405020304" pitchFamily="18" charset="0"/>
              </a:rPr>
              <a:t>词数</a:t>
            </a:r>
            <a:r>
              <a:rPr lang="en-US" altLang="zh-CN" dirty="0">
                <a:solidFill>
                  <a:srgbClr val="000000"/>
                </a:solidFill>
                <a:ea typeface="宋体" panose="02010600030101010101" pitchFamily="2" charset="-122"/>
                <a:cs typeface="Times New Roman" panose="02020603050405020304" pitchFamily="18" charset="0"/>
              </a:rPr>
              <a:t>80</a:t>
            </a:r>
            <a:r>
              <a:rPr lang="zh-CN" altLang="zh-CN" dirty="0">
                <a:solidFill>
                  <a:srgbClr val="000000"/>
                </a:solidFill>
                <a:ea typeface="宋体" panose="02010600030101010101" pitchFamily="2" charset="-122"/>
                <a:cs typeface="Times New Roman" panose="02020603050405020304" pitchFamily="18" charset="0"/>
              </a:rPr>
              <a:t>左右</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ea typeface="宋体" panose="02010600030101010101" pitchFamily="2" charset="-122"/>
                <a:cs typeface="Times New Roman" panose="02020603050405020304" pitchFamily="18" charset="0"/>
              </a:rPr>
              <a:t>可适当增加细节</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以使行文连贯。</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2782907"/>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935831"/>
            <a:ext cx="10807700" cy="3637919"/>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5.historic </a:t>
            </a:r>
            <a:r>
              <a:rPr lang="en-US" altLang="zh-CN" i="1" dirty="0">
                <a:solidFill>
                  <a:srgbClr val="000000"/>
                </a:solidFill>
                <a:ea typeface="宋体" panose="02010600030101010101" pitchFamily="2" charset="-122"/>
                <a:cs typeface="Times New Roman" panose="02020603050405020304" pitchFamily="18" charset="0"/>
              </a:rPr>
              <a:t>adj.</a:t>
            </a:r>
            <a:r>
              <a:rPr lang="zh-CN" altLang="zh-CN" dirty="0">
                <a:solidFill>
                  <a:srgbClr val="000000"/>
                </a:solidFill>
                <a:ea typeface="宋体" panose="02010600030101010101" pitchFamily="2" charset="-122"/>
                <a:cs typeface="Times New Roman" panose="02020603050405020304" pitchFamily="18" charset="0"/>
              </a:rPr>
              <a:t>历史上著名</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或重要</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有史时期</a:t>
            </a:r>
            <a:r>
              <a:rPr lang="zh-CN" altLang="zh-CN" dirty="0" smtClean="0">
                <a:solidFill>
                  <a:srgbClr val="000000"/>
                </a:solidFill>
                <a:ea typeface="宋体" panose="02010600030101010101" pitchFamily="2" charset="-122"/>
                <a:cs typeface="Times New Roman" panose="02020603050405020304" pitchFamily="18" charset="0"/>
              </a:rPr>
              <a:t>的</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n</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smtClean="0">
                <a:solidFill>
                  <a:srgbClr val="000000"/>
                </a:solidFill>
                <a:ea typeface="宋体" panose="02010600030101010101" pitchFamily="2" charset="-122"/>
                <a:cs typeface="Times New Roman" panose="02020603050405020304" pitchFamily="18" charset="0"/>
              </a:rPr>
              <a:t>历史</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adj</a:t>
            </a:r>
            <a:r>
              <a:rPr lang="en-US" altLang="zh-CN" i="1"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有关</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历史的</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6.quote </a:t>
            </a:r>
            <a:r>
              <a:rPr lang="en-US" altLang="zh-CN" i="1" dirty="0" err="1">
                <a:solidFill>
                  <a:srgbClr val="000000"/>
                </a:solidFill>
                <a:ea typeface="宋体" panose="02010600030101010101" pitchFamily="2" charset="-122"/>
                <a:cs typeface="Times New Roman" panose="02020603050405020304" pitchFamily="18" charset="0"/>
              </a:rPr>
              <a:t>vt.</a:t>
            </a:r>
            <a:r>
              <a:rPr lang="zh-CN" altLang="zh-CN" dirty="0">
                <a:solidFill>
                  <a:srgbClr val="000000"/>
                </a:solidFill>
                <a:ea typeface="宋体" panose="02010600030101010101" pitchFamily="2" charset="-122"/>
                <a:cs typeface="Times New Roman" panose="02020603050405020304" pitchFamily="18" charset="0"/>
              </a:rPr>
              <a:t>引用</a:t>
            </a:r>
            <a:r>
              <a:rPr lang="en-US" altLang="zh-CN" dirty="0">
                <a:solidFill>
                  <a:srgbClr val="000000"/>
                </a:solidFill>
                <a:ea typeface="宋体" panose="02010600030101010101" pitchFamily="2" charset="-122"/>
                <a:cs typeface="Times New Roman" panose="02020603050405020304" pitchFamily="18" charset="0"/>
              </a:rPr>
              <a:t>→</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n</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引文</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引语</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7.comparison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宋体" panose="02010600030101010101" pitchFamily="2" charset="-122"/>
                <a:cs typeface="Times New Roman" panose="02020603050405020304" pitchFamily="18" charset="0"/>
              </a:rPr>
              <a:t>比较</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相比</a:t>
            </a:r>
            <a:r>
              <a:rPr lang="en-US" altLang="zh-CN" dirty="0">
                <a:solidFill>
                  <a:srgbClr val="000000"/>
                </a:solidFill>
                <a:ea typeface="宋体" panose="02010600030101010101" pitchFamily="2" charset="-122"/>
                <a:cs typeface="Times New Roman" panose="02020603050405020304" pitchFamily="18" charset="0"/>
              </a:rPr>
              <a:t>→</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v</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比较</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8.identify </a:t>
            </a:r>
            <a:r>
              <a:rPr lang="en-US" altLang="zh-CN" i="1" dirty="0" err="1">
                <a:solidFill>
                  <a:srgbClr val="000000"/>
                </a:solidFill>
                <a:ea typeface="宋体" panose="02010600030101010101" pitchFamily="2" charset="-122"/>
                <a:cs typeface="Times New Roman" panose="02020603050405020304" pitchFamily="18" charset="0"/>
              </a:rPr>
              <a:t>vt.</a:t>
            </a:r>
            <a:r>
              <a:rPr lang="zh-CN" altLang="zh-CN" dirty="0">
                <a:solidFill>
                  <a:srgbClr val="000000"/>
                </a:solidFill>
                <a:ea typeface="宋体" panose="02010600030101010101" pitchFamily="2" charset="-122"/>
                <a:cs typeface="Times New Roman" panose="02020603050405020304" pitchFamily="18" charset="0"/>
              </a:rPr>
              <a:t>确认</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认出</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找到</a:t>
            </a:r>
            <a:r>
              <a:rPr lang="en-US" altLang="zh-CN" dirty="0">
                <a:solidFill>
                  <a:srgbClr val="000000"/>
                </a:solidFill>
                <a:ea typeface="宋体" panose="02010600030101010101" pitchFamily="2" charset="-122"/>
                <a:cs typeface="Times New Roman" panose="02020603050405020304" pitchFamily="18" charset="0"/>
              </a:rPr>
              <a:t>→</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n</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身份</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1440557" y="1541391"/>
            <a:ext cx="1415772" cy="584775"/>
          </a:xfrm>
          <a:prstGeom prst="rect">
            <a:avLst/>
          </a:prstGeom>
        </p:spPr>
        <p:txBody>
          <a:bodyPr wrap="none">
            <a:spAutoFit/>
          </a:bodyPr>
          <a:lstStyle/>
          <a:p>
            <a:r>
              <a:rPr lang="en-US" altLang="zh-CN" dirty="0">
                <a:ea typeface="宋体" panose="02010600030101010101" pitchFamily="2" charset="-122"/>
              </a:rPr>
              <a:t>history</a:t>
            </a:r>
            <a:endParaRPr lang="zh-CN" altLang="en-US" dirty="0"/>
          </a:p>
        </p:txBody>
      </p:sp>
      <p:sp>
        <p:nvSpPr>
          <p:cNvPr id="4" name="矩形 3"/>
          <p:cNvSpPr/>
          <p:nvPr/>
        </p:nvSpPr>
        <p:spPr>
          <a:xfrm>
            <a:off x="1235372" y="2135998"/>
            <a:ext cx="1826141" cy="584775"/>
          </a:xfrm>
          <a:prstGeom prst="rect">
            <a:avLst/>
          </a:prstGeom>
        </p:spPr>
        <p:txBody>
          <a:bodyPr wrap="none">
            <a:spAutoFit/>
          </a:bodyPr>
          <a:lstStyle/>
          <a:p>
            <a:r>
              <a:rPr lang="en-US" altLang="zh-CN" dirty="0" smtClean="0">
                <a:ea typeface="宋体" panose="02010600030101010101" pitchFamily="2" charset="-122"/>
              </a:rPr>
              <a:t>historical</a:t>
            </a:r>
            <a:endParaRPr lang="zh-CN" altLang="en-US" dirty="0"/>
          </a:p>
        </p:txBody>
      </p:sp>
      <p:sp>
        <p:nvSpPr>
          <p:cNvPr id="5" name="矩形 4"/>
          <p:cNvSpPr/>
          <p:nvPr/>
        </p:nvSpPr>
        <p:spPr>
          <a:xfrm>
            <a:off x="4003349" y="2710941"/>
            <a:ext cx="1869423" cy="584775"/>
          </a:xfrm>
          <a:prstGeom prst="rect">
            <a:avLst/>
          </a:prstGeom>
        </p:spPr>
        <p:txBody>
          <a:bodyPr wrap="none">
            <a:spAutoFit/>
          </a:bodyPr>
          <a:lstStyle/>
          <a:p>
            <a:r>
              <a:rPr lang="en-US" altLang="zh-CN" dirty="0">
                <a:ea typeface="宋体" panose="02010600030101010101" pitchFamily="2" charset="-122"/>
              </a:rPr>
              <a:t>quotation</a:t>
            </a:r>
            <a:endParaRPr lang="zh-CN" altLang="en-US" dirty="0"/>
          </a:p>
        </p:txBody>
      </p:sp>
      <p:sp>
        <p:nvSpPr>
          <p:cNvPr id="6" name="矩形 5"/>
          <p:cNvSpPr/>
          <p:nvPr/>
        </p:nvSpPr>
        <p:spPr>
          <a:xfrm>
            <a:off x="5894667" y="3305548"/>
            <a:ext cx="1704890" cy="584775"/>
          </a:xfrm>
          <a:prstGeom prst="rect">
            <a:avLst/>
          </a:prstGeom>
        </p:spPr>
        <p:txBody>
          <a:bodyPr wrap="none">
            <a:spAutoFit/>
          </a:bodyPr>
          <a:lstStyle/>
          <a:p>
            <a:r>
              <a:rPr lang="en-US" altLang="zh-CN" dirty="0" smtClean="0">
                <a:ea typeface="宋体" panose="02010600030101010101" pitchFamily="2" charset="-122"/>
              </a:rPr>
              <a:t>compare</a:t>
            </a:r>
            <a:endParaRPr lang="zh-CN" altLang="en-US" dirty="0"/>
          </a:p>
        </p:txBody>
      </p:sp>
      <p:sp>
        <p:nvSpPr>
          <p:cNvPr id="7" name="矩形 6"/>
          <p:cNvSpPr/>
          <p:nvPr/>
        </p:nvSpPr>
        <p:spPr>
          <a:xfrm>
            <a:off x="6337101" y="3880491"/>
            <a:ext cx="1527982" cy="584775"/>
          </a:xfrm>
          <a:prstGeom prst="rect">
            <a:avLst/>
          </a:prstGeom>
        </p:spPr>
        <p:txBody>
          <a:bodyPr wrap="none">
            <a:spAutoFit/>
          </a:bodyPr>
          <a:lstStyle/>
          <a:p>
            <a:r>
              <a:rPr lang="en-US" altLang="zh-CN" dirty="0">
                <a:ea typeface="宋体" panose="02010600030101010101" pitchFamily="2" charset="-122"/>
              </a:rPr>
              <a:t>identity</a:t>
            </a:r>
            <a:endParaRPr lang="zh-CN" altLang="en-US" dirty="0"/>
          </a:p>
        </p:txBody>
      </p:sp>
    </p:spTree>
    <p:extLst>
      <p:ext uri="{BB962C8B-B14F-4D97-AF65-F5344CB8AC3E}">
        <p14:creationId xmlns:p14="http://schemas.microsoft.com/office/powerpoint/2010/main" val="246526828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inVertic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arn(inVertical)">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81567"/>
            <a:ext cx="10807700" cy="1195712"/>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微软雅黑" panose="020B0503020204020204" pitchFamily="34" charset="-122"/>
                <a:cs typeface="Times New Roman" panose="02020603050405020304" pitchFamily="18" charset="0"/>
              </a:rPr>
              <a:t>写作探究</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审题谋篇</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pic>
        <p:nvPicPr>
          <p:cNvPr id="6" name="24TQC02.eps" descr="id:2147498283;FounderCES"/>
          <p:cNvPicPr/>
          <p:nvPr/>
        </p:nvPicPr>
        <p:blipFill>
          <a:blip r:embed="rId2"/>
          <a:stretch>
            <a:fillRect/>
          </a:stretch>
        </p:blipFill>
        <p:spPr>
          <a:xfrm>
            <a:off x="2623039" y="972574"/>
            <a:ext cx="6285522" cy="5127069"/>
          </a:xfrm>
          <a:prstGeom prst="rect">
            <a:avLst/>
          </a:prstGeom>
        </p:spPr>
      </p:pic>
    </p:spTree>
    <p:extLst>
      <p:ext uri="{BB962C8B-B14F-4D97-AF65-F5344CB8AC3E}">
        <p14:creationId xmlns:p14="http://schemas.microsoft.com/office/powerpoint/2010/main" val="2732656110"/>
      </p:ext>
    </p:extLst>
  </p:cSld>
  <p:clrMapOvr>
    <a:masterClrMapping/>
  </p:clrMapOvr>
  <p:transition spd="slow">
    <p:push dir="u"/>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402279"/>
            <a:ext cx="10807700" cy="4763227"/>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词汇推敲</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t>
            </a:r>
            <a:r>
              <a:rPr lang="zh-CN" altLang="zh-CN" dirty="0">
                <a:solidFill>
                  <a:srgbClr val="000000"/>
                </a:solidFill>
                <a:ea typeface="宋体" panose="02010600030101010101" pitchFamily="2" charset="-122"/>
                <a:cs typeface="Times New Roman" panose="02020603050405020304" pitchFamily="18" charset="0"/>
              </a:rPr>
              <a:t>激烈的</a:t>
            </a:r>
            <a:r>
              <a:rPr lang="en-US" altLang="zh-CN" dirty="0">
                <a:solidFill>
                  <a:srgbClr val="000000"/>
                </a:solidFill>
                <a:ea typeface="宋体" panose="02010600030101010101" pitchFamily="2" charset="-122"/>
                <a:cs typeface="Times New Roman" panose="02020603050405020304" pitchFamily="18" charset="0"/>
              </a:rPr>
              <a:t> heated</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ea typeface="宋体" panose="02010600030101010101" pitchFamily="2" charset="-122"/>
                <a:cs typeface="Times New Roman" panose="02020603050405020304" pitchFamily="18" charset="0"/>
              </a:rPr>
              <a:t>创造性的</a:t>
            </a:r>
            <a:r>
              <a:rPr lang="en-US" altLang="zh-CN" dirty="0">
                <a:solidFill>
                  <a:srgbClr val="000000"/>
                </a:solidFill>
                <a:ea typeface="宋体" panose="02010600030101010101" pitchFamily="2" charset="-122"/>
                <a:cs typeface="Times New Roman" panose="02020603050405020304" pitchFamily="18" charset="0"/>
              </a:rPr>
              <a:t> creative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a:t>
            </a:r>
            <a:r>
              <a:rPr lang="zh-CN" altLang="zh-CN" dirty="0">
                <a:solidFill>
                  <a:srgbClr val="000000"/>
                </a:solidFill>
                <a:ea typeface="宋体" panose="02010600030101010101" pitchFamily="2" charset="-122"/>
                <a:cs typeface="Times New Roman" panose="02020603050405020304" pitchFamily="18" charset="0"/>
              </a:rPr>
              <a:t>抵制</a:t>
            </a:r>
            <a:r>
              <a:rPr lang="en-US" altLang="zh-CN" dirty="0">
                <a:solidFill>
                  <a:srgbClr val="000000"/>
                </a:solidFill>
                <a:ea typeface="宋体" panose="02010600030101010101" pitchFamily="2" charset="-122"/>
                <a:cs typeface="Times New Roman" panose="02020603050405020304" pitchFamily="18" charset="0"/>
              </a:rPr>
              <a:t> resist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a:t>
            </a:r>
            <a:r>
              <a:rPr lang="zh-CN" altLang="zh-CN" dirty="0">
                <a:solidFill>
                  <a:srgbClr val="000000"/>
                </a:solidFill>
                <a:ea typeface="宋体" panose="02010600030101010101" pitchFamily="2" charset="-122"/>
                <a:cs typeface="Times New Roman" panose="02020603050405020304" pitchFamily="18" charset="0"/>
              </a:rPr>
              <a:t>应该</a:t>
            </a:r>
            <a:r>
              <a:rPr lang="en-US" altLang="zh-CN" dirty="0">
                <a:solidFill>
                  <a:srgbClr val="000000"/>
                </a:solidFill>
                <a:ea typeface="宋体" panose="02010600030101010101" pitchFamily="2" charset="-122"/>
                <a:cs typeface="Times New Roman" panose="02020603050405020304" pitchFamily="18" charset="0"/>
              </a:rPr>
              <a:t> be supposed to</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a:t>
            </a:r>
            <a:r>
              <a:rPr lang="zh-CN" altLang="zh-CN" dirty="0">
                <a:solidFill>
                  <a:srgbClr val="000000"/>
                </a:solidFill>
                <a:ea typeface="宋体" panose="02010600030101010101" pitchFamily="2" charset="-122"/>
                <a:cs typeface="Times New Roman" panose="02020603050405020304" pitchFamily="18" charset="0"/>
              </a:rPr>
              <a:t>不遗余力</a:t>
            </a:r>
            <a:r>
              <a:rPr lang="en-US" altLang="zh-CN" dirty="0">
                <a:solidFill>
                  <a:srgbClr val="000000"/>
                </a:solidFill>
                <a:ea typeface="宋体" panose="02010600030101010101" pitchFamily="2" charset="-122"/>
                <a:cs typeface="Times New Roman" panose="02020603050405020304" pitchFamily="18" charset="0"/>
              </a:rPr>
              <a:t> spare no effort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6.</a:t>
            </a:r>
            <a:r>
              <a:rPr lang="zh-CN" altLang="zh-CN" dirty="0">
                <a:solidFill>
                  <a:srgbClr val="000000"/>
                </a:solidFill>
                <a:ea typeface="宋体" panose="02010600030101010101" pitchFamily="2" charset="-122"/>
                <a:cs typeface="Times New Roman" panose="02020603050405020304" pitchFamily="18" charset="0"/>
              </a:rPr>
              <a:t>高兴</a:t>
            </a:r>
            <a:r>
              <a:rPr lang="en-US" altLang="zh-CN" dirty="0">
                <a:solidFill>
                  <a:srgbClr val="000000"/>
                </a:solidFill>
                <a:ea typeface="宋体" panose="02010600030101010101" pitchFamily="2" charset="-122"/>
                <a:cs typeface="Times New Roman" panose="02020603050405020304" pitchFamily="18" charset="0"/>
              </a:rPr>
              <a:t> have fun</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7.</a:t>
            </a:r>
            <a:r>
              <a:rPr lang="zh-CN" altLang="zh-CN" dirty="0">
                <a:solidFill>
                  <a:srgbClr val="000000"/>
                </a:solidFill>
                <a:ea typeface="宋体" panose="02010600030101010101" pitchFamily="2" charset="-122"/>
                <a:cs typeface="Times New Roman" panose="02020603050405020304" pitchFamily="18" charset="0"/>
              </a:rPr>
              <a:t>持不同观点</a:t>
            </a:r>
            <a:r>
              <a:rPr lang="en-US" altLang="zh-CN" dirty="0">
                <a:solidFill>
                  <a:srgbClr val="000000"/>
                </a:solidFill>
                <a:ea typeface="宋体" panose="02010600030101010101" pitchFamily="2" charset="-122"/>
                <a:cs typeface="Times New Roman" panose="02020603050405020304" pitchFamily="18" charset="0"/>
              </a:rPr>
              <a:t> hold different points of view</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05016640"/>
      </p:ext>
    </p:extLst>
  </p:cSld>
  <p:clrMapOvr>
    <a:masterClrMapping/>
  </p:clrMapOvr>
  <p:transition spd="slow">
    <p:push dir="u"/>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935831"/>
            <a:ext cx="10807700" cy="3581365"/>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提分句型</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1.When it comes to... </a:t>
            </a:r>
            <a:r>
              <a:rPr lang="zh-CN" altLang="zh-CN" dirty="0">
                <a:solidFill>
                  <a:srgbClr val="000000"/>
                </a:solidFill>
                <a:ea typeface="宋体" panose="02010600030101010101" pitchFamily="2" charset="-122"/>
                <a:cs typeface="Times New Roman" panose="02020603050405020304" pitchFamily="18" charset="0"/>
              </a:rPr>
              <a:t>当谈到</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的时候</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2.Some...some...others... </a:t>
            </a:r>
            <a:r>
              <a:rPr lang="zh-CN" altLang="zh-CN" dirty="0">
                <a:solidFill>
                  <a:srgbClr val="000000"/>
                </a:solidFill>
                <a:ea typeface="宋体" panose="02010600030101010101" pitchFamily="2" charset="-122"/>
                <a:cs typeface="Times New Roman" panose="02020603050405020304" pitchFamily="18" charset="0"/>
              </a:rPr>
              <a:t>一些</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一些</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另一些</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3.so that </a:t>
            </a:r>
            <a:r>
              <a:rPr lang="zh-CN" altLang="zh-CN" dirty="0">
                <a:solidFill>
                  <a:srgbClr val="000000"/>
                </a:solidFill>
                <a:ea typeface="宋体" panose="02010600030101010101" pitchFamily="2" charset="-122"/>
                <a:cs typeface="Times New Roman" panose="02020603050405020304" pitchFamily="18" charset="0"/>
              </a:rPr>
              <a:t>引导结果状语从句</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4.which</a:t>
            </a:r>
            <a:r>
              <a:rPr lang="zh-CN" altLang="zh-CN" dirty="0">
                <a:solidFill>
                  <a:srgbClr val="000000"/>
                </a:solidFill>
                <a:ea typeface="宋体" panose="02010600030101010101" pitchFamily="2" charset="-122"/>
                <a:cs typeface="Times New Roman" panose="02020603050405020304" pitchFamily="18" charset="0"/>
              </a:rPr>
              <a:t>引导非限制性定语从句</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5.It is high time that... </a:t>
            </a:r>
            <a:r>
              <a:rPr lang="zh-CN" altLang="zh-CN" dirty="0">
                <a:solidFill>
                  <a:srgbClr val="000000"/>
                </a:solidFill>
                <a:ea typeface="宋体" panose="02010600030101010101" pitchFamily="2" charset="-122"/>
                <a:cs typeface="Times New Roman" panose="02020603050405020304" pitchFamily="18" charset="0"/>
              </a:rPr>
              <a:t>该是干</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的时候了。</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621341229"/>
      </p:ext>
    </p:extLst>
  </p:cSld>
  <p:clrMapOvr>
    <a:masterClrMapping/>
  </p:clrMapOvr>
  <p:transition spd="slow">
    <p:push dir="u"/>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151855"/>
            <a:ext cx="10807700" cy="3046988"/>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微软雅黑" panose="020B0503020204020204" pitchFamily="34" charset="-122"/>
                <a:cs typeface="Times New Roman" panose="02020603050405020304" pitchFamily="18" charset="0"/>
              </a:rPr>
              <a:t>妙笔成篇</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gn="ct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How to Protect Traditional Chinese Culture?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8280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In order to encourage us students to protect traditional Chinese </a:t>
            </a:r>
            <a:r>
              <a:rPr lang="en-US" altLang="zh-CN" dirty="0" err="1">
                <a:solidFill>
                  <a:srgbClr val="000000"/>
                </a:solidFill>
                <a:ea typeface="宋体" panose="02010600030101010101" pitchFamily="2" charset="-122"/>
                <a:cs typeface="Times New Roman" panose="02020603050405020304" pitchFamily="18" charset="0"/>
              </a:rPr>
              <a:t>culture,a</a:t>
            </a:r>
            <a:r>
              <a:rPr lang="en-US" altLang="zh-CN" dirty="0">
                <a:solidFill>
                  <a:srgbClr val="000000"/>
                </a:solidFill>
                <a:ea typeface="宋体" panose="02010600030101010101" pitchFamily="2" charset="-122"/>
                <a:cs typeface="Times New Roman" panose="02020603050405020304" pitchFamily="18" charset="0"/>
              </a:rPr>
              <a:t> heated discussion was held in the lecture hall of our school on April 10th.</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351218571"/>
      </p:ext>
    </p:extLst>
  </p:cSld>
  <p:clrMapOvr>
    <a:masterClrMapping/>
  </p:clrMapOvr>
  <p:transition spd="slow">
    <p:push dir="u"/>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1567"/>
            <a:ext cx="10807700" cy="6133282"/>
          </a:xfrm>
          <a:prstGeom prst="rect">
            <a:avLst/>
          </a:prstGeom>
        </p:spPr>
        <p:txBody>
          <a:bodyPr>
            <a:spAutoFit/>
          </a:bodyPr>
          <a:lstStyle/>
          <a:p>
            <a:pPr indent="828000">
              <a:lnSpc>
                <a:spcPct val="120000"/>
              </a:lnSpc>
              <a:spcAft>
                <a:spcPts val="0"/>
              </a:spcAft>
              <a:tabLst>
                <a:tab pos="1029335" algn="l"/>
                <a:tab pos="1850390" algn="l"/>
                <a:tab pos="2538095" algn="l"/>
                <a:tab pos="3221990" algn="l"/>
              </a:tabLst>
            </a:pPr>
            <a:r>
              <a:rPr lang="en-US" altLang="zh-CN" sz="3000" u="sng" dirty="0">
                <a:solidFill>
                  <a:schemeClr val="tx1"/>
                </a:solidFill>
                <a:uFill>
                  <a:solidFill>
                    <a:srgbClr val="000000"/>
                  </a:solidFill>
                </a:uFill>
                <a:ea typeface="宋体" panose="02010600030101010101" pitchFamily="2" charset="-122"/>
                <a:cs typeface="Times New Roman" panose="02020603050405020304" pitchFamily="18" charset="0"/>
              </a:rPr>
              <a:t>When it comes to how to protect traditional Chinese </a:t>
            </a:r>
            <a:r>
              <a:rPr lang="en-US" altLang="zh-CN" sz="3000" u="sng" dirty="0" err="1">
                <a:solidFill>
                  <a:schemeClr val="tx1"/>
                </a:solidFill>
                <a:uFill>
                  <a:solidFill>
                    <a:srgbClr val="000000"/>
                  </a:solidFill>
                </a:uFill>
                <a:ea typeface="宋体" panose="02010600030101010101" pitchFamily="2" charset="-122"/>
                <a:cs typeface="Times New Roman" panose="02020603050405020304" pitchFamily="18" charset="0"/>
              </a:rPr>
              <a:t>culture,the</a:t>
            </a:r>
            <a:r>
              <a:rPr lang="en-US" altLang="zh-CN" sz="3000" u="sng" dirty="0">
                <a:solidFill>
                  <a:schemeClr val="tx1"/>
                </a:solidFill>
                <a:uFill>
                  <a:solidFill>
                    <a:srgbClr val="000000"/>
                  </a:solidFill>
                </a:uFill>
                <a:ea typeface="宋体" panose="02010600030101010101" pitchFamily="2" charset="-122"/>
                <a:cs typeface="Times New Roman" panose="02020603050405020304" pitchFamily="18" charset="0"/>
              </a:rPr>
              <a:t> students hold different points of </a:t>
            </a:r>
            <a:r>
              <a:rPr lang="en-US" altLang="zh-CN" sz="3000" u="sng" dirty="0" err="1">
                <a:solidFill>
                  <a:schemeClr val="tx1"/>
                </a:solidFill>
                <a:uFill>
                  <a:solidFill>
                    <a:srgbClr val="000000"/>
                  </a:solidFill>
                </a:uFill>
                <a:ea typeface="宋体" panose="02010600030101010101" pitchFamily="2" charset="-122"/>
                <a:cs typeface="Times New Roman" panose="02020603050405020304" pitchFamily="18" charset="0"/>
              </a:rPr>
              <a:t>view.Some</a:t>
            </a:r>
            <a:r>
              <a:rPr lang="en-US" altLang="zh-CN" sz="3000" u="sng" dirty="0">
                <a:solidFill>
                  <a:schemeClr val="tx1"/>
                </a:solidFill>
                <a:uFill>
                  <a:solidFill>
                    <a:srgbClr val="000000"/>
                  </a:solidFill>
                </a:uFill>
                <a:ea typeface="宋体" panose="02010600030101010101" pitchFamily="2" charset="-122"/>
                <a:cs typeface="Times New Roman" panose="02020603050405020304" pitchFamily="18" charset="0"/>
              </a:rPr>
              <a:t> suggest resisting Western holidays due to their strong </a:t>
            </a:r>
            <a:r>
              <a:rPr lang="en-US" altLang="zh-CN" sz="3000" u="sng" dirty="0" err="1">
                <a:solidFill>
                  <a:schemeClr val="tx1"/>
                </a:solidFill>
                <a:uFill>
                  <a:solidFill>
                    <a:srgbClr val="000000"/>
                  </a:solidFill>
                </a:uFill>
                <a:ea typeface="宋体" panose="02010600030101010101" pitchFamily="2" charset="-122"/>
                <a:cs typeface="Times New Roman" panose="02020603050405020304" pitchFamily="18" charset="0"/>
              </a:rPr>
              <a:t>influence.Some</a:t>
            </a:r>
            <a:r>
              <a:rPr lang="en-US" altLang="zh-CN" sz="3000" u="sng" dirty="0">
                <a:solidFill>
                  <a:schemeClr val="tx1"/>
                </a:solidFill>
                <a:uFill>
                  <a:solidFill>
                    <a:srgbClr val="000000"/>
                  </a:solidFill>
                </a:uFill>
                <a:ea typeface="宋体" panose="02010600030101010101" pitchFamily="2" charset="-122"/>
                <a:cs typeface="Times New Roman" panose="02020603050405020304" pitchFamily="18" charset="0"/>
              </a:rPr>
              <a:t> argue that we are supposed to hold some creative activities to celebrate traditional culture so that we can have fun during traditional Chinese </a:t>
            </a:r>
            <a:r>
              <a:rPr lang="en-US" altLang="zh-CN" sz="3000" u="sng" dirty="0" err="1">
                <a:solidFill>
                  <a:schemeClr val="tx1"/>
                </a:solidFill>
                <a:uFill>
                  <a:solidFill>
                    <a:srgbClr val="000000"/>
                  </a:solidFill>
                </a:uFill>
                <a:ea typeface="宋体" panose="02010600030101010101" pitchFamily="2" charset="-122"/>
                <a:cs typeface="Times New Roman" panose="02020603050405020304" pitchFamily="18" charset="0"/>
              </a:rPr>
              <a:t>festivals.Still</a:t>
            </a:r>
            <a:r>
              <a:rPr lang="en-US" altLang="zh-CN" sz="3000" u="sng" dirty="0">
                <a:solidFill>
                  <a:schemeClr val="tx1"/>
                </a:solidFill>
                <a:uFill>
                  <a:solidFill>
                    <a:srgbClr val="000000"/>
                  </a:solidFill>
                </a:uFill>
                <a:ea typeface="宋体" panose="02010600030101010101" pitchFamily="2" charset="-122"/>
                <a:cs typeface="Times New Roman" panose="02020603050405020304" pitchFamily="18" charset="0"/>
              </a:rPr>
              <a:t> others consider all kinds of competitions should be held from time to </a:t>
            </a:r>
            <a:r>
              <a:rPr lang="en-US" altLang="zh-CN" sz="3000" u="sng" dirty="0" err="1">
                <a:solidFill>
                  <a:schemeClr val="tx1"/>
                </a:solidFill>
                <a:uFill>
                  <a:solidFill>
                    <a:srgbClr val="000000"/>
                  </a:solidFill>
                </a:uFill>
                <a:ea typeface="宋体" panose="02010600030101010101" pitchFamily="2" charset="-122"/>
                <a:cs typeface="Times New Roman" panose="02020603050405020304" pitchFamily="18" charset="0"/>
              </a:rPr>
              <a:t>time,which</a:t>
            </a:r>
            <a:r>
              <a:rPr lang="en-US" altLang="zh-CN" sz="3000" u="sng" dirty="0">
                <a:solidFill>
                  <a:schemeClr val="tx1"/>
                </a:solidFill>
                <a:uFill>
                  <a:solidFill>
                    <a:srgbClr val="000000"/>
                  </a:solidFill>
                </a:uFill>
                <a:ea typeface="宋体" panose="02010600030101010101" pitchFamily="2" charset="-122"/>
                <a:cs typeface="Times New Roman" panose="02020603050405020304" pitchFamily="18" charset="0"/>
              </a:rPr>
              <a:t> can provide more chances for the citizens to recite Chinese poems and </a:t>
            </a:r>
            <a:r>
              <a:rPr lang="en-US" altLang="zh-CN" sz="3000" u="sng" dirty="0" err="1">
                <a:solidFill>
                  <a:schemeClr val="tx1"/>
                </a:solidFill>
                <a:uFill>
                  <a:solidFill>
                    <a:srgbClr val="000000"/>
                  </a:solidFill>
                </a:uFill>
                <a:ea typeface="宋体" panose="02010600030101010101" pitchFamily="2" charset="-122"/>
                <a:cs typeface="Times New Roman" panose="02020603050405020304" pitchFamily="18" charset="0"/>
              </a:rPr>
              <a:t>practise</a:t>
            </a:r>
            <a:r>
              <a:rPr lang="en-US" altLang="zh-CN" sz="3000" u="sng" dirty="0">
                <a:solidFill>
                  <a:schemeClr val="tx1"/>
                </a:solidFill>
                <a:uFill>
                  <a:solidFill>
                    <a:srgbClr val="000000"/>
                  </a:solidFill>
                </a:uFill>
                <a:ea typeface="宋体" panose="02010600030101010101" pitchFamily="2" charset="-122"/>
                <a:cs typeface="Times New Roman" panose="02020603050405020304" pitchFamily="18" charset="0"/>
              </a:rPr>
              <a:t> calligraphy.</a:t>
            </a:r>
            <a:r>
              <a:rPr lang="en-US" altLang="zh-CN" sz="3000" u="sng" dirty="0">
                <a:solidFill>
                  <a:schemeClr val="tx1"/>
                </a:solidFill>
                <a:uFill>
                  <a:solidFill>
                    <a:srgbClr val="000000"/>
                  </a:solidFill>
                </a:uFill>
                <a:latin typeface="宋体" panose="02010600030101010101" pitchFamily="2" charset="-122"/>
                <a:ea typeface="方正书宋_GBK" panose="03000509000000000000" pitchFamily="65" charset="-122"/>
                <a:cs typeface="Times New Roman" panose="02020603050405020304" pitchFamily="18" charset="0"/>
              </a:rPr>
              <a:t> </a:t>
            </a:r>
            <a:endParaRPr lang="en-US" altLang="zh-CN" sz="3000" u="sng" dirty="0" smtClean="0">
              <a:solidFill>
                <a:schemeClr val="tx1"/>
              </a:solidFill>
              <a:uFill>
                <a:solidFill>
                  <a:srgbClr val="000000"/>
                </a:solidFill>
              </a:uFill>
              <a:latin typeface="宋体" panose="02010600030101010101" pitchFamily="2" charset="-122"/>
              <a:ea typeface="方正书宋_GBK" panose="03000509000000000000" pitchFamily="65" charset="-122"/>
              <a:cs typeface="Times New Roman" panose="02020603050405020304" pitchFamily="18" charset="0"/>
            </a:endParaRPr>
          </a:p>
          <a:p>
            <a:pPr indent="828000">
              <a:lnSpc>
                <a:spcPct val="120000"/>
              </a:lnSpc>
              <a:spcAft>
                <a:spcPts val="0"/>
              </a:spcAft>
              <a:tabLst>
                <a:tab pos="1029335" algn="l"/>
                <a:tab pos="1850390" algn="l"/>
                <a:tab pos="2538095" algn="l"/>
                <a:tab pos="3221990" algn="l"/>
              </a:tabLst>
            </a:pPr>
            <a:r>
              <a:rPr lang="en-US" altLang="zh-CN" sz="3000" dirty="0" err="1">
                <a:solidFill>
                  <a:schemeClr val="tx1"/>
                </a:solidFill>
                <a:ea typeface="宋体" panose="02010600030101010101" pitchFamily="2" charset="-122"/>
                <a:cs typeface="Times New Roman" panose="02020603050405020304" pitchFamily="18" charset="0"/>
              </a:rPr>
              <a:t>Personally,</a:t>
            </a:r>
            <a:r>
              <a:rPr lang="en-US" altLang="zh-CN" sz="3000" u="sng" dirty="0" err="1">
                <a:solidFill>
                  <a:schemeClr val="tx1"/>
                </a:solidFill>
                <a:uFill>
                  <a:solidFill>
                    <a:srgbClr val="000000"/>
                  </a:solidFill>
                </a:uFill>
                <a:ea typeface="宋体" panose="02010600030101010101" pitchFamily="2" charset="-122"/>
                <a:cs typeface="Times New Roman" panose="02020603050405020304" pitchFamily="18" charset="0"/>
              </a:rPr>
              <a:t>it</a:t>
            </a:r>
            <a:r>
              <a:rPr lang="en-US" altLang="zh-CN" sz="3000" u="sng" dirty="0">
                <a:solidFill>
                  <a:schemeClr val="tx1"/>
                </a:solidFill>
                <a:uFill>
                  <a:solidFill>
                    <a:srgbClr val="000000"/>
                  </a:solidFill>
                </a:uFill>
                <a:ea typeface="宋体" panose="02010600030101010101" pitchFamily="2" charset="-122"/>
                <a:cs typeface="Times New Roman" panose="02020603050405020304" pitchFamily="18" charset="0"/>
              </a:rPr>
              <a:t> is high time that we spared no effort to protect traditional Chinese </a:t>
            </a:r>
            <a:r>
              <a:rPr lang="en-US" altLang="zh-CN" sz="3000" u="sng" dirty="0" err="1">
                <a:solidFill>
                  <a:schemeClr val="tx1"/>
                </a:solidFill>
                <a:uFill>
                  <a:solidFill>
                    <a:srgbClr val="000000"/>
                  </a:solidFill>
                </a:uFill>
                <a:ea typeface="宋体" panose="02010600030101010101" pitchFamily="2" charset="-122"/>
                <a:cs typeface="Times New Roman" panose="02020603050405020304" pitchFamily="18" charset="0"/>
              </a:rPr>
              <a:t>culture,or</a:t>
            </a:r>
            <a:r>
              <a:rPr lang="en-US" altLang="zh-CN" sz="3000" u="sng" dirty="0">
                <a:solidFill>
                  <a:schemeClr val="tx1"/>
                </a:solidFill>
                <a:uFill>
                  <a:solidFill>
                    <a:srgbClr val="000000"/>
                  </a:solidFill>
                </a:uFill>
                <a:ea typeface="宋体" panose="02010600030101010101" pitchFamily="2" charset="-122"/>
                <a:cs typeface="Times New Roman" panose="02020603050405020304" pitchFamily="18" charset="0"/>
              </a:rPr>
              <a:t> we will regret one day.</a:t>
            </a:r>
            <a:r>
              <a:rPr lang="en-US" altLang="zh-CN" sz="3000" u="sng" dirty="0">
                <a:solidFill>
                  <a:schemeClr val="tx1"/>
                </a:solidFill>
                <a:uFill>
                  <a:solidFill>
                    <a:srgbClr val="000000"/>
                  </a:solidFill>
                </a:u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sz="3000" dirty="0">
              <a:solidFill>
                <a:schemeClr val="tx1"/>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64404232"/>
      </p:ext>
    </p:extLst>
  </p:cSld>
  <p:clrMapOvr>
    <a:masterClrMapping/>
  </p:clrMapOvr>
  <p:transition spd="slow">
    <p:push dir="u"/>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63407"/>
            <a:ext cx="10807700" cy="2399503"/>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微软雅黑" panose="020B0503020204020204" pitchFamily="34" charset="-122"/>
                <a:cs typeface="Times New Roman" panose="02020603050405020304" pitchFamily="18" charset="0"/>
              </a:rPr>
              <a:t>即学即练</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据报道</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某历史文化名城为了修建公路</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将该市建于唐代的古城墙拆毁了。你班就此现象进行了辩论。请根据以下辩论结果写一篇短文</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并谈谈你的看法。</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graphicFrame>
        <p:nvGraphicFramePr>
          <p:cNvPr id="4" name="表格 3"/>
          <p:cNvGraphicFramePr>
            <a:graphicFrameLocks noGrp="1" noChangeAspect="1"/>
          </p:cNvGraphicFramePr>
          <p:nvPr>
            <p:extLst>
              <p:ext uri="{D42A27DB-BD31-4B8C-83A1-F6EECF244321}">
                <p14:modId xmlns:p14="http://schemas.microsoft.com/office/powerpoint/2010/main" val="179298893"/>
              </p:ext>
            </p:extLst>
          </p:nvPr>
        </p:nvGraphicFramePr>
        <p:xfrm>
          <a:off x="361950" y="2683687"/>
          <a:ext cx="10807700" cy="2926080"/>
        </p:xfrm>
        <a:graphic>
          <a:graphicData uri="http://schemas.openxmlformats.org/drawingml/2006/table">
            <a:tbl>
              <a:tblPr firstRow="1" firstCol="1" bandRow="1"/>
              <a:tblGrid>
                <a:gridCol w="3886919"/>
                <a:gridCol w="5184576"/>
                <a:gridCol w="1736205"/>
              </a:tblGrid>
              <a:tr h="0">
                <a:tc>
                  <a:txBody>
                    <a:bodyPr/>
                    <a:lstStyle/>
                    <a:p>
                      <a:pPr>
                        <a:lnSpc>
                          <a:spcPct val="120000"/>
                        </a:lnSpc>
                        <a:spcAft>
                          <a:spcPts val="0"/>
                        </a:spcAft>
                        <a:tabLst>
                          <a:tab pos="1029335" algn="l"/>
                          <a:tab pos="1850390" algn="l"/>
                          <a:tab pos="2538095" algn="l"/>
                          <a:tab pos="3221990" algn="l"/>
                        </a:tabLst>
                      </a:pPr>
                      <a:r>
                        <a:rPr lang="zh-CN" sz="3200" b="1" dirty="0">
                          <a:solidFill>
                            <a:srgbClr val="000000"/>
                          </a:solidFill>
                          <a:effectLst/>
                          <a:latin typeface="Arial" panose="020B0604020202020204" pitchFamily="34" charset="0"/>
                          <a:ea typeface="黑体" panose="02010609060101010101" pitchFamily="49" charset="-122"/>
                          <a:cs typeface="Times New Roman" panose="02020603050405020304" pitchFamily="18" charset="0"/>
                        </a:rPr>
                        <a:t>赞成</a:t>
                      </a:r>
                      <a:r>
                        <a:rPr lang="en-US" sz="3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endParaRPr lang="zh-CN" sz="3200" dirty="0">
                        <a:solidFill>
                          <a:srgbClr val="000000"/>
                        </a:solidFill>
                        <a:effectLst/>
                        <a:latin typeface="NEU-BZ-S92"/>
                        <a:ea typeface="方正书宋_GBK" panose="03000509000000000000" pitchFamily="65" charset="-122"/>
                        <a:cs typeface="Times New Roman" panose="02020603050405020304" pitchFamily="18" charset="0"/>
                      </a:endParaRPr>
                    </a:p>
                  </a:txBody>
                  <a:tcPr marL="60325" marR="6032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20000"/>
                        </a:lnSpc>
                        <a:spcAft>
                          <a:spcPts val="0"/>
                        </a:spcAft>
                        <a:tabLst>
                          <a:tab pos="1029335" algn="l"/>
                          <a:tab pos="1850390" algn="l"/>
                          <a:tab pos="2538095" algn="l"/>
                          <a:tab pos="3221990" algn="l"/>
                        </a:tabLst>
                      </a:pPr>
                      <a:r>
                        <a:rPr lang="zh-CN" sz="3200" b="1" dirty="0">
                          <a:solidFill>
                            <a:srgbClr val="000000"/>
                          </a:solidFill>
                          <a:effectLst/>
                          <a:latin typeface="Arial" panose="020B0604020202020204" pitchFamily="34" charset="0"/>
                          <a:ea typeface="黑体" panose="02010609060101010101" pitchFamily="49" charset="-122"/>
                          <a:cs typeface="Times New Roman" panose="02020603050405020304" pitchFamily="18" charset="0"/>
                        </a:rPr>
                        <a:t>反对</a:t>
                      </a:r>
                      <a:r>
                        <a:rPr lang="en-US" sz="3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(90%)</a:t>
                      </a:r>
                      <a:endParaRPr lang="zh-CN" sz="3200" dirty="0">
                        <a:solidFill>
                          <a:srgbClr val="000000"/>
                        </a:solidFill>
                        <a:effectLst/>
                        <a:latin typeface="NEU-BZ-S92"/>
                        <a:ea typeface="方正书宋_GBK" panose="03000509000000000000" pitchFamily="65" charset="-122"/>
                        <a:cs typeface="Times New Roman" panose="02020603050405020304" pitchFamily="18" charset="0"/>
                      </a:endParaRPr>
                    </a:p>
                  </a:txBody>
                  <a:tcPr marL="60325" marR="603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20000"/>
                        </a:lnSpc>
                        <a:spcAft>
                          <a:spcPts val="0"/>
                        </a:spcAft>
                        <a:tabLst>
                          <a:tab pos="1029335" algn="l"/>
                          <a:tab pos="1850390" algn="l"/>
                          <a:tab pos="2538095" algn="l"/>
                          <a:tab pos="3221990" algn="l"/>
                        </a:tabLst>
                      </a:pPr>
                      <a:r>
                        <a:rPr lang="zh-CN" sz="3200" b="1">
                          <a:solidFill>
                            <a:srgbClr val="000000"/>
                          </a:solidFill>
                          <a:effectLst/>
                          <a:latin typeface="Arial" panose="020B0604020202020204" pitchFamily="34" charset="0"/>
                          <a:ea typeface="黑体" panose="02010609060101010101" pitchFamily="49" charset="-122"/>
                          <a:cs typeface="Times New Roman" panose="02020603050405020304" pitchFamily="18" charset="0"/>
                        </a:rPr>
                        <a:t>你的观点</a:t>
                      </a:r>
                      <a:endParaRPr lang="zh-CN" sz="320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20000"/>
                        </a:lnSpc>
                        <a:spcAft>
                          <a:spcPts val="0"/>
                        </a:spcAft>
                        <a:tabLst>
                          <a:tab pos="1029335" algn="l"/>
                          <a:tab pos="1850390" algn="l"/>
                          <a:tab pos="2538095" algn="l"/>
                          <a:tab pos="3221990" algn="l"/>
                        </a:tabLst>
                      </a:pPr>
                      <a:r>
                        <a:rPr lang="en-US" sz="3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3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修建公路是社会发展的需要</a:t>
                      </a:r>
                      <a:endParaRPr lang="zh-CN" sz="3200">
                        <a:solidFill>
                          <a:srgbClr val="000000"/>
                        </a:solidFill>
                        <a:effectLst/>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sz="3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3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文化遗产在必要时应让步于社会发展</a:t>
                      </a:r>
                      <a:endParaRPr lang="zh-CN" sz="3200">
                        <a:solidFill>
                          <a:srgbClr val="000000"/>
                        </a:solidFill>
                        <a:effectLst/>
                        <a:latin typeface="NEU-BZ-S92"/>
                        <a:ea typeface="方正书宋_GBK" panose="03000509000000000000" pitchFamily="65" charset="-122"/>
                        <a:cs typeface="Times New Roman" panose="02020603050405020304" pitchFamily="18" charset="0"/>
                      </a:endParaRPr>
                    </a:p>
                  </a:txBody>
                  <a:tcPr marL="60325" marR="60325"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nSpc>
                          <a:spcPct val="120000"/>
                        </a:lnSpc>
                        <a:spcAft>
                          <a:spcPts val="0"/>
                        </a:spcAft>
                        <a:tabLst>
                          <a:tab pos="1029335" algn="l"/>
                          <a:tab pos="1850390" algn="l"/>
                          <a:tab pos="2538095" algn="l"/>
                          <a:tab pos="3221990" algn="l"/>
                        </a:tabLst>
                      </a:pPr>
                      <a:r>
                        <a:rPr lang="en-US" sz="3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3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古城墙具有极高的历史价值</a:t>
                      </a:r>
                      <a:r>
                        <a:rPr lang="en-US" sz="3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3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是城市文明的象征之一</a:t>
                      </a:r>
                      <a:endParaRPr lang="zh-CN" sz="3200" dirty="0">
                        <a:solidFill>
                          <a:srgbClr val="000000"/>
                        </a:solidFill>
                        <a:effectLst/>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sz="3200" b="1" dirty="0" smtClean="0">
                          <a:solidFill>
                            <a:srgbClr val="000000"/>
                          </a:solidFill>
                          <a:effectLst/>
                          <a:latin typeface="Times New Roman" panose="02020603050405020304" pitchFamily="18" charset="0"/>
                          <a:ea typeface="+mn-ea"/>
                          <a:cs typeface="Times New Roman" panose="02020603050405020304" pitchFamily="18" charset="0"/>
                        </a:rPr>
                        <a:t>2.</a:t>
                      </a:r>
                      <a:r>
                        <a:rPr lang="zh-CN" altLang="en-US" sz="3200" b="1" dirty="0" smtClean="0">
                          <a:solidFill>
                            <a:srgbClr val="000000"/>
                          </a:solidFill>
                          <a:effectLst/>
                          <a:latin typeface="Times New Roman" panose="02020603050405020304" pitchFamily="18" charset="0"/>
                          <a:ea typeface="+mn-ea"/>
                          <a:cs typeface="Times New Roman" panose="02020603050405020304" pitchFamily="18" charset="0"/>
                        </a:rPr>
                        <a:t>文化遗产能促进我国与世界各国的文化交流</a:t>
                      </a:r>
                      <a:endParaRPr lang="zh-CN" sz="3200" dirty="0">
                        <a:solidFill>
                          <a:srgbClr val="000000"/>
                        </a:solidFill>
                        <a:effectLst/>
                        <a:latin typeface="NEU-BZ-S92"/>
                        <a:ea typeface="方正书宋_GBK" panose="03000509000000000000" pitchFamily="65" charset="-122"/>
                        <a:cs typeface="Times New Roman" panose="02020603050405020304" pitchFamily="18" charset="0"/>
                      </a:endParaRPr>
                    </a:p>
                  </a:txBody>
                  <a:tcPr marL="60325" marR="603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nSpc>
                          <a:spcPct val="120000"/>
                        </a:lnSpc>
                        <a:spcAft>
                          <a:spcPts val="0"/>
                        </a:spcAft>
                        <a:tabLst>
                          <a:tab pos="1029335" algn="l"/>
                          <a:tab pos="1850390" algn="l"/>
                          <a:tab pos="2538095" algn="l"/>
                          <a:tab pos="3221990" algn="l"/>
                        </a:tabLst>
                      </a:pPr>
                      <a:r>
                        <a:rPr lang="en-US" sz="3200" b="1" dirty="0">
                          <a:solidFill>
                            <a:srgbClr val="000000"/>
                          </a:solidFill>
                          <a:effectLst/>
                          <a:latin typeface="NEU-BZ-S92"/>
                          <a:ea typeface="方正书宋_GBK" panose="03000509000000000000" pitchFamily="65" charset="-122"/>
                          <a:cs typeface="Times New Roman" panose="02020603050405020304" pitchFamily="18" charset="0"/>
                        </a:rPr>
                        <a:t> </a:t>
                      </a:r>
                      <a:endParaRPr lang="zh-CN" sz="3200" dirty="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773743349"/>
      </p:ext>
    </p:extLst>
  </p:cSld>
  <p:clrMapOvr>
    <a:masterClrMapping/>
  </p:clrMapOvr>
  <p:transition spd="slow">
    <p:push dir="u"/>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369599"/>
            <a:ext cx="10807700" cy="4763227"/>
          </a:xfrm>
          <a:prstGeom prst="rect">
            <a:avLst/>
          </a:prstGeom>
        </p:spPr>
        <p:txBody>
          <a:bodyPr>
            <a:spAutoFit/>
          </a:bodyPr>
          <a:lstStyle/>
          <a:p>
            <a:pPr indent="2664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注意</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4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t>
            </a:r>
            <a:r>
              <a:rPr lang="zh-CN" altLang="zh-CN" dirty="0">
                <a:solidFill>
                  <a:srgbClr val="000000"/>
                </a:solidFill>
                <a:ea typeface="宋体" panose="02010600030101010101" pitchFamily="2" charset="-122"/>
                <a:cs typeface="Times New Roman" panose="02020603050405020304" pitchFamily="18" charset="0"/>
              </a:rPr>
              <a:t>词数</a:t>
            </a:r>
            <a:r>
              <a:rPr lang="en-US" altLang="zh-CN" dirty="0">
                <a:solidFill>
                  <a:srgbClr val="000000"/>
                </a:solidFill>
                <a:ea typeface="宋体" panose="02010600030101010101" pitchFamily="2" charset="-122"/>
                <a:cs typeface="Times New Roman" panose="02020603050405020304" pitchFamily="18" charset="0"/>
              </a:rPr>
              <a:t>80</a:t>
            </a:r>
            <a:r>
              <a:rPr lang="zh-CN" altLang="zh-CN" dirty="0">
                <a:solidFill>
                  <a:srgbClr val="000000"/>
                </a:solidFill>
                <a:ea typeface="宋体" panose="02010600030101010101" pitchFamily="2" charset="-122"/>
                <a:cs typeface="Times New Roman" panose="02020603050405020304" pitchFamily="18" charset="0"/>
              </a:rPr>
              <a:t>左右</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4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ea typeface="宋体" panose="02010600030101010101" pitchFamily="2" charset="-122"/>
                <a:cs typeface="Times New Roman" panose="02020603050405020304" pitchFamily="18" charset="0"/>
              </a:rPr>
              <a:t>开头已给出</a:t>
            </a:r>
            <a:r>
              <a:rPr lang="en-US" altLang="zh-CN" dirty="0">
                <a:solidFill>
                  <a:srgbClr val="000000"/>
                </a:solidFill>
                <a:ea typeface="宋体" panose="02010600030101010101" pitchFamily="2" charset="-122"/>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不计入总词数。</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4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It is reported that to build a </a:t>
            </a:r>
            <a:r>
              <a:rPr lang="en-US" altLang="zh-CN" dirty="0" err="1">
                <a:solidFill>
                  <a:srgbClr val="000000"/>
                </a:solidFill>
                <a:ea typeface="宋体" panose="02010600030101010101" pitchFamily="2" charset="-122"/>
                <a:cs typeface="Times New Roman" panose="02020603050405020304" pitchFamily="18" charset="0"/>
              </a:rPr>
              <a:t>road,a</a:t>
            </a:r>
            <a:r>
              <a:rPr lang="en-US" altLang="zh-CN" dirty="0">
                <a:solidFill>
                  <a:srgbClr val="000000"/>
                </a:solidFill>
                <a:ea typeface="宋体" panose="02010600030101010101" pitchFamily="2" charset="-122"/>
                <a:cs typeface="Times New Roman" panose="02020603050405020304" pitchFamily="18" charset="0"/>
              </a:rPr>
              <a:t> well-known historical and cultural city has recently torn down one of its ancient city </a:t>
            </a:r>
            <a:r>
              <a:rPr lang="en-US" altLang="zh-CN" dirty="0" err="1">
                <a:solidFill>
                  <a:srgbClr val="000000"/>
                </a:solidFill>
                <a:ea typeface="宋体" panose="02010600030101010101" pitchFamily="2" charset="-122"/>
                <a:cs typeface="Times New Roman" panose="02020603050405020304" pitchFamily="18" charset="0"/>
              </a:rPr>
              <a:t>walls,which</a:t>
            </a:r>
            <a:r>
              <a:rPr lang="en-US" altLang="zh-CN" dirty="0">
                <a:solidFill>
                  <a:srgbClr val="000000"/>
                </a:solidFill>
                <a:ea typeface="宋体" panose="02010600030101010101" pitchFamily="2" charset="-122"/>
                <a:cs typeface="Times New Roman" panose="02020603050405020304" pitchFamily="18" charset="0"/>
              </a:rPr>
              <a:t> date back to the Tang </a:t>
            </a:r>
            <a:r>
              <a:rPr lang="en-US" altLang="zh-CN" dirty="0" err="1">
                <a:solidFill>
                  <a:srgbClr val="000000"/>
                </a:solidFill>
                <a:ea typeface="宋体" panose="02010600030101010101" pitchFamily="2" charset="-122"/>
                <a:cs typeface="Times New Roman" panose="02020603050405020304" pitchFamily="18" charset="0"/>
              </a:rPr>
              <a:t>Dynasty.Our</a:t>
            </a:r>
            <a:r>
              <a:rPr lang="en-US" altLang="zh-CN" dirty="0">
                <a:solidFill>
                  <a:srgbClr val="000000"/>
                </a:solidFill>
                <a:ea typeface="宋体" panose="02010600030101010101" pitchFamily="2" charset="-122"/>
                <a:cs typeface="Times New Roman" panose="02020603050405020304" pitchFamily="18" charset="0"/>
              </a:rPr>
              <a:t> class have had a debate on whether cultural relics like ancient city walls should be torn down or not.</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001104594"/>
      </p:ext>
    </p:extLst>
  </p:cSld>
  <p:clrMapOvr>
    <a:masterClrMapping/>
  </p:clrMapOvr>
  <p:transition spd="slow">
    <p:push dir="u"/>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73655"/>
            <a:ext cx="10807700" cy="3637919"/>
          </a:xfrm>
          <a:prstGeom prst="rect">
            <a:avLst/>
          </a:prstGeom>
        </p:spPr>
        <p:txBody>
          <a:bodyPr>
            <a:spAutoFit/>
          </a:bodyPr>
          <a:lstStyle/>
          <a:p>
            <a:pPr indent="828000">
              <a:lnSpc>
                <a:spcPct val="120000"/>
              </a:lnSpc>
              <a:spcAft>
                <a:spcPts val="0"/>
              </a:spcAft>
              <a:tabLst>
                <a:tab pos="1029335" algn="l"/>
                <a:tab pos="1850390" algn="l"/>
                <a:tab pos="2538095" algn="l"/>
                <a:tab pos="3221990" algn="l"/>
              </a:tabLst>
            </a:pPr>
            <a:r>
              <a:rPr lang="zh-CN" altLang="zh-CN" dirty="0">
                <a:solidFill>
                  <a:schemeClr val="tx1"/>
                </a:solidFill>
                <a:latin typeface="Arial" panose="020B0604020202020204" pitchFamily="34" charset="0"/>
                <a:cs typeface="Times New Roman" panose="02020603050405020304" pitchFamily="18" charset="0"/>
              </a:rPr>
              <a:t>参考范文</a:t>
            </a:r>
            <a:endParaRPr lang="zh-CN" altLang="zh-CN" dirty="0">
              <a:solidFill>
                <a:schemeClr val="tx1"/>
              </a:solidFill>
              <a:latin typeface="NEU-BZ-S92"/>
              <a:ea typeface="方正书宋_GBK" panose="03000509000000000000" pitchFamily="65" charset="-122"/>
              <a:cs typeface="Times New Roman" panose="02020603050405020304" pitchFamily="18" charset="0"/>
            </a:endParaRPr>
          </a:p>
          <a:p>
            <a:pPr indent="828000">
              <a:lnSpc>
                <a:spcPct val="120000"/>
              </a:lnSpc>
              <a:spcAft>
                <a:spcPts val="0"/>
              </a:spcAft>
              <a:tabLst>
                <a:tab pos="1029335" algn="l"/>
                <a:tab pos="1850390" algn="l"/>
                <a:tab pos="2538095" algn="l"/>
                <a:tab pos="3221990" algn="l"/>
              </a:tabLst>
            </a:pPr>
            <a:r>
              <a:rPr lang="en-US" altLang="zh-CN" u="sng" dirty="0">
                <a:solidFill>
                  <a:schemeClr val="tx1"/>
                </a:solidFill>
                <a:uFill>
                  <a:solidFill>
                    <a:srgbClr val="000000"/>
                  </a:solidFill>
                </a:uFill>
                <a:ea typeface="宋体" panose="02010600030101010101" pitchFamily="2" charset="-122"/>
                <a:cs typeface="Times New Roman" panose="02020603050405020304" pitchFamily="18" charset="0"/>
              </a:rPr>
              <a:t>It is reported that to build a </a:t>
            </a:r>
            <a:r>
              <a:rPr lang="en-US" altLang="zh-CN" u="sng" dirty="0" err="1">
                <a:solidFill>
                  <a:schemeClr val="tx1"/>
                </a:solidFill>
                <a:uFill>
                  <a:solidFill>
                    <a:srgbClr val="000000"/>
                  </a:solidFill>
                </a:uFill>
                <a:ea typeface="宋体" panose="02010600030101010101" pitchFamily="2" charset="-122"/>
                <a:cs typeface="Times New Roman" panose="02020603050405020304" pitchFamily="18" charset="0"/>
              </a:rPr>
              <a:t>road,a</a:t>
            </a:r>
            <a:r>
              <a:rPr lang="en-US" altLang="zh-CN" u="sng" dirty="0">
                <a:solidFill>
                  <a:schemeClr val="tx1"/>
                </a:solidFill>
                <a:uFill>
                  <a:solidFill>
                    <a:srgbClr val="000000"/>
                  </a:solidFill>
                </a:uFill>
                <a:ea typeface="宋体" panose="02010600030101010101" pitchFamily="2" charset="-122"/>
                <a:cs typeface="Times New Roman" panose="02020603050405020304" pitchFamily="18" charset="0"/>
              </a:rPr>
              <a:t> well-known historical and cultural city has recently torn down one of its ancient city </a:t>
            </a:r>
            <a:r>
              <a:rPr lang="en-US" altLang="zh-CN" u="sng" dirty="0" err="1">
                <a:solidFill>
                  <a:schemeClr val="tx1"/>
                </a:solidFill>
                <a:uFill>
                  <a:solidFill>
                    <a:srgbClr val="000000"/>
                  </a:solidFill>
                </a:uFill>
                <a:ea typeface="宋体" panose="02010600030101010101" pitchFamily="2" charset="-122"/>
                <a:cs typeface="Times New Roman" panose="02020603050405020304" pitchFamily="18" charset="0"/>
              </a:rPr>
              <a:t>walls,which</a:t>
            </a:r>
            <a:r>
              <a:rPr lang="en-US" altLang="zh-CN" u="sng" dirty="0">
                <a:solidFill>
                  <a:schemeClr val="tx1"/>
                </a:solidFill>
                <a:uFill>
                  <a:solidFill>
                    <a:srgbClr val="000000"/>
                  </a:solidFill>
                </a:uFill>
                <a:ea typeface="宋体" panose="02010600030101010101" pitchFamily="2" charset="-122"/>
                <a:cs typeface="Times New Roman" panose="02020603050405020304" pitchFamily="18" charset="0"/>
              </a:rPr>
              <a:t> date back to the Tang </a:t>
            </a:r>
            <a:r>
              <a:rPr lang="en-US" altLang="zh-CN" u="sng" dirty="0" err="1">
                <a:solidFill>
                  <a:schemeClr val="tx1"/>
                </a:solidFill>
                <a:uFill>
                  <a:solidFill>
                    <a:srgbClr val="000000"/>
                  </a:solidFill>
                </a:uFill>
                <a:ea typeface="宋体" panose="02010600030101010101" pitchFamily="2" charset="-122"/>
                <a:cs typeface="Times New Roman" panose="02020603050405020304" pitchFamily="18" charset="0"/>
              </a:rPr>
              <a:t>Dynasty.Our</a:t>
            </a:r>
            <a:r>
              <a:rPr lang="en-US" altLang="zh-CN" u="sng" dirty="0">
                <a:solidFill>
                  <a:schemeClr val="tx1"/>
                </a:solidFill>
                <a:uFill>
                  <a:solidFill>
                    <a:srgbClr val="000000"/>
                  </a:solidFill>
                </a:uFill>
                <a:ea typeface="宋体" panose="02010600030101010101" pitchFamily="2" charset="-122"/>
                <a:cs typeface="Times New Roman" panose="02020603050405020304" pitchFamily="18" charset="0"/>
              </a:rPr>
              <a:t> class have had a debate on whether cultural relics like ancient city walls should be torn down or not.</a:t>
            </a:r>
            <a:r>
              <a:rPr lang="en-US" altLang="zh-CN" u="sng" dirty="0">
                <a:solidFill>
                  <a:schemeClr val="tx1"/>
                </a:solidFill>
                <a:uFill>
                  <a:solidFill>
                    <a:srgbClr val="000000"/>
                  </a:solidFill>
                </a:u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chemeClr val="tx1"/>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552001955"/>
      </p:ext>
    </p:extLst>
  </p:cSld>
  <p:clrMapOvr>
    <a:masterClrMapping/>
  </p:clrMapOvr>
  <p:transition spd="slow">
    <p:push dir="u"/>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1567"/>
            <a:ext cx="10807700" cy="5945089"/>
          </a:xfrm>
          <a:prstGeom prst="rect">
            <a:avLst/>
          </a:prstGeom>
        </p:spPr>
        <p:txBody>
          <a:bodyPr>
            <a:spAutoFit/>
          </a:bodyPr>
          <a:lstStyle/>
          <a:p>
            <a:pPr indent="8280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About 10% of the </a:t>
            </a:r>
            <a:r>
              <a:rPr lang="en-US" altLang="zh-CN" dirty="0" err="1">
                <a:solidFill>
                  <a:srgbClr val="000000"/>
                </a:solidFill>
                <a:ea typeface="宋体" panose="02010600030101010101" pitchFamily="2" charset="-122"/>
                <a:cs typeface="Times New Roman" panose="02020603050405020304" pitchFamily="18" charset="0"/>
              </a:rPr>
              <a:t>students,who</a:t>
            </a:r>
            <a:r>
              <a:rPr lang="en-US" altLang="zh-CN" dirty="0">
                <a:solidFill>
                  <a:srgbClr val="000000"/>
                </a:solidFill>
                <a:ea typeface="宋体" panose="02010600030101010101" pitchFamily="2" charset="-122"/>
                <a:cs typeface="Times New Roman" panose="02020603050405020304" pitchFamily="18" charset="0"/>
              </a:rPr>
              <a:t> said building a road was necessary for the development of </a:t>
            </a:r>
            <a:r>
              <a:rPr lang="en-US" altLang="zh-CN" dirty="0" err="1">
                <a:solidFill>
                  <a:srgbClr val="000000"/>
                </a:solidFill>
                <a:ea typeface="宋体" panose="02010600030101010101" pitchFamily="2" charset="-122"/>
                <a:cs typeface="Times New Roman" panose="02020603050405020304" pitchFamily="18" charset="0"/>
              </a:rPr>
              <a:t>society,supported</a:t>
            </a:r>
            <a:r>
              <a:rPr lang="en-US" altLang="zh-CN" dirty="0">
                <a:solidFill>
                  <a:srgbClr val="000000"/>
                </a:solidFill>
                <a:ea typeface="宋体" panose="02010600030101010101" pitchFamily="2" charset="-122"/>
                <a:cs typeface="Times New Roman" panose="02020603050405020304" pitchFamily="18" charset="0"/>
              </a:rPr>
              <a:t> this </a:t>
            </a:r>
            <a:r>
              <a:rPr lang="en-US" altLang="zh-CN" dirty="0" err="1" smtClean="0">
                <a:solidFill>
                  <a:srgbClr val="000000"/>
                </a:solidFill>
                <a:ea typeface="宋体" panose="02010600030101010101" pitchFamily="2" charset="-122"/>
                <a:cs typeface="Times New Roman" panose="02020603050405020304" pitchFamily="18" charset="0"/>
              </a:rPr>
              <a:t>action.In</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their </a:t>
            </a:r>
            <a:r>
              <a:rPr lang="en-US" altLang="zh-CN" dirty="0" err="1">
                <a:solidFill>
                  <a:srgbClr val="000000"/>
                </a:solidFill>
                <a:ea typeface="宋体" panose="02010600030101010101" pitchFamily="2" charset="-122"/>
                <a:cs typeface="Times New Roman" panose="02020603050405020304" pitchFamily="18" charset="0"/>
              </a:rPr>
              <a:t>opinion,cultural</a:t>
            </a:r>
            <a:r>
              <a:rPr lang="en-US" altLang="zh-CN" dirty="0">
                <a:solidFill>
                  <a:srgbClr val="000000"/>
                </a:solidFill>
                <a:ea typeface="宋体" panose="02010600030101010101" pitchFamily="2" charset="-122"/>
                <a:cs typeface="Times New Roman" panose="02020603050405020304" pitchFamily="18" charset="0"/>
              </a:rPr>
              <a:t> relics should give way to the development of society if </a:t>
            </a:r>
            <a:r>
              <a:rPr lang="en-US" altLang="zh-CN" dirty="0" err="1">
                <a:solidFill>
                  <a:srgbClr val="000000"/>
                </a:solidFill>
                <a:ea typeface="宋体" panose="02010600030101010101" pitchFamily="2" charset="-122"/>
                <a:cs typeface="Times New Roman" panose="02020603050405020304" pitchFamily="18" charset="0"/>
              </a:rPr>
              <a:t>necessary.However,about</a:t>
            </a:r>
            <a:r>
              <a:rPr lang="en-US" altLang="zh-CN" dirty="0">
                <a:solidFill>
                  <a:srgbClr val="000000"/>
                </a:solidFill>
                <a:ea typeface="宋体" panose="02010600030101010101" pitchFamily="2" charset="-122"/>
                <a:cs typeface="Times New Roman" panose="02020603050405020304" pitchFamily="18" charset="0"/>
              </a:rPr>
              <a:t> 90% have the opposite </a:t>
            </a:r>
            <a:r>
              <a:rPr lang="en-US" altLang="zh-CN" dirty="0" err="1">
                <a:solidFill>
                  <a:srgbClr val="000000"/>
                </a:solidFill>
                <a:ea typeface="宋体" panose="02010600030101010101" pitchFamily="2" charset="-122"/>
                <a:cs typeface="Times New Roman" panose="02020603050405020304" pitchFamily="18" charset="0"/>
              </a:rPr>
              <a:t>opinion.They</a:t>
            </a:r>
            <a:r>
              <a:rPr lang="en-US" altLang="zh-CN" dirty="0">
                <a:solidFill>
                  <a:srgbClr val="000000"/>
                </a:solidFill>
                <a:ea typeface="宋体" panose="02010600030101010101" pitchFamily="2" charset="-122"/>
                <a:cs typeface="Times New Roman" panose="02020603050405020304" pitchFamily="18" charset="0"/>
              </a:rPr>
              <a:t> believe the ancient city walls are very valuable and they are the symbols of the </a:t>
            </a:r>
            <a:r>
              <a:rPr lang="en-US" altLang="zh-CN" dirty="0" err="1">
                <a:solidFill>
                  <a:srgbClr val="000000"/>
                </a:solidFill>
                <a:ea typeface="宋体" panose="02010600030101010101" pitchFamily="2" charset="-122"/>
                <a:cs typeface="Times New Roman" panose="02020603050405020304" pitchFamily="18" charset="0"/>
              </a:rPr>
              <a:t>city.There</a:t>
            </a:r>
            <a:r>
              <a:rPr lang="en-US" altLang="zh-CN" dirty="0">
                <a:solidFill>
                  <a:srgbClr val="000000"/>
                </a:solidFill>
                <a:ea typeface="宋体" panose="02010600030101010101" pitchFamily="2" charset="-122"/>
                <a:cs typeface="Times New Roman" panose="02020603050405020304" pitchFamily="18" charset="0"/>
              </a:rPr>
              <a:t> is no doubt that cultural relics play an important part in communication between China and the rest of the world.</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828000">
              <a:lnSpc>
                <a:spcPct val="120000"/>
              </a:lnSpc>
              <a:spcAft>
                <a:spcPts val="0"/>
              </a:spcAft>
              <a:tabLst>
                <a:tab pos="1029335" algn="l"/>
                <a:tab pos="1850390" algn="l"/>
                <a:tab pos="2538095" algn="l"/>
                <a:tab pos="3221990" algn="l"/>
              </a:tabLst>
            </a:pPr>
            <a:r>
              <a:rPr lang="en-US" altLang="zh-CN" dirty="0" err="1">
                <a:solidFill>
                  <a:srgbClr val="000000"/>
                </a:solidFill>
                <a:ea typeface="宋体" panose="02010600030101010101" pitchFamily="2" charset="-122"/>
                <a:cs typeface="Times New Roman" panose="02020603050405020304" pitchFamily="18" charset="0"/>
              </a:rPr>
              <a:t>Personally,I</a:t>
            </a:r>
            <a:r>
              <a:rPr lang="en-US" altLang="zh-CN" dirty="0">
                <a:solidFill>
                  <a:srgbClr val="000000"/>
                </a:solidFill>
                <a:ea typeface="宋体" panose="02010600030101010101" pitchFamily="2" charset="-122"/>
                <a:cs typeface="Times New Roman" panose="02020603050405020304" pitchFamily="18" charset="0"/>
              </a:rPr>
              <a:t> think cultural relics are so valuable that we should protect them.</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344449761"/>
      </p:ext>
    </p:extLst>
  </p:cSld>
  <p:clrMapOvr>
    <a:masterClrMapping/>
  </p:clrMapOvr>
  <p:transition spd="slow">
    <p:push dir="u"/>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7908190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1567"/>
            <a:ext cx="10807700" cy="6006644"/>
          </a:xfrm>
          <a:prstGeom prst="rect">
            <a:avLst/>
          </a:prstGeom>
        </p:spPr>
        <p:txBody>
          <a:bodyPr>
            <a:spAutoFit/>
          </a:bodyPr>
          <a:lstStyle/>
          <a:p>
            <a:pPr>
              <a:lnSpc>
                <a:spcPct val="11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重点短语</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1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1.all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the world </a:t>
            </a:r>
            <a:r>
              <a:rPr lang="zh-CN" altLang="zh-CN" dirty="0">
                <a:solidFill>
                  <a:srgbClr val="000000"/>
                </a:solidFill>
                <a:ea typeface="宋体" panose="02010600030101010101" pitchFamily="2" charset="-122"/>
                <a:cs typeface="Times New Roman" panose="02020603050405020304" pitchFamily="18" charset="0"/>
              </a:rPr>
              <a:t>在世界各地</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1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2.beg your </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对不起</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请再说一遍</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1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3.tell...</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辨别</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和</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1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money </a:t>
            </a:r>
            <a:r>
              <a:rPr lang="zh-CN" altLang="zh-CN" dirty="0">
                <a:solidFill>
                  <a:srgbClr val="000000"/>
                </a:solidFill>
                <a:ea typeface="宋体" panose="02010600030101010101" pitchFamily="2" charset="-122"/>
                <a:cs typeface="Times New Roman" panose="02020603050405020304" pitchFamily="18" charset="0"/>
              </a:rPr>
              <a:t>募捐</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1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5.end </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以</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结束</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1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6.come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with </a:t>
            </a:r>
            <a:r>
              <a:rPr lang="zh-CN" altLang="zh-CN" dirty="0">
                <a:solidFill>
                  <a:srgbClr val="000000"/>
                </a:solidFill>
                <a:ea typeface="宋体" panose="02010600030101010101" pitchFamily="2" charset="-122"/>
                <a:cs typeface="Times New Roman" panose="02020603050405020304" pitchFamily="18" charset="0"/>
              </a:rPr>
              <a:t>提出</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1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7.be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with </a:t>
            </a:r>
            <a:r>
              <a:rPr lang="zh-CN" altLang="zh-CN" dirty="0">
                <a:solidFill>
                  <a:srgbClr val="000000"/>
                </a:solidFill>
                <a:ea typeface="宋体" panose="02010600030101010101" pitchFamily="2" charset="-122"/>
                <a:cs typeface="Times New Roman" panose="02020603050405020304" pitchFamily="18" charset="0"/>
              </a:rPr>
              <a:t>对</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熟悉</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1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8.speed </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加速</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1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9.take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of </a:t>
            </a:r>
            <a:r>
              <a:rPr lang="zh-CN" altLang="zh-CN" dirty="0">
                <a:solidFill>
                  <a:srgbClr val="000000"/>
                </a:solidFill>
                <a:ea typeface="宋体" panose="02010600030101010101" pitchFamily="2" charset="-122"/>
                <a:cs typeface="Times New Roman" panose="02020603050405020304" pitchFamily="18" charset="0"/>
              </a:rPr>
              <a:t>照顾</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1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10.fall into </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变成废墟</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1915117" y="618303"/>
            <a:ext cx="960519" cy="584775"/>
          </a:xfrm>
          <a:prstGeom prst="rect">
            <a:avLst/>
          </a:prstGeom>
        </p:spPr>
        <p:txBody>
          <a:bodyPr wrap="none">
            <a:spAutoFit/>
          </a:bodyPr>
          <a:lstStyle/>
          <a:p>
            <a:r>
              <a:rPr lang="en-US" altLang="zh-CN" dirty="0">
                <a:ea typeface="宋体" panose="02010600030101010101" pitchFamily="2" charset="-122"/>
              </a:rPr>
              <a:t>over</a:t>
            </a:r>
            <a:endParaRPr lang="zh-CN" altLang="en-US" dirty="0"/>
          </a:p>
        </p:txBody>
      </p:sp>
      <p:sp>
        <p:nvSpPr>
          <p:cNvPr id="4" name="矩形 3"/>
          <p:cNvSpPr/>
          <p:nvPr/>
        </p:nvSpPr>
        <p:spPr>
          <a:xfrm>
            <a:off x="2825524" y="1155039"/>
            <a:ext cx="1460656" cy="584775"/>
          </a:xfrm>
          <a:prstGeom prst="rect">
            <a:avLst/>
          </a:prstGeom>
        </p:spPr>
        <p:txBody>
          <a:bodyPr wrap="none">
            <a:spAutoFit/>
          </a:bodyPr>
          <a:lstStyle/>
          <a:p>
            <a:r>
              <a:rPr lang="en-US" altLang="zh-CN" dirty="0">
                <a:ea typeface="宋体" panose="02010600030101010101" pitchFamily="2" charset="-122"/>
              </a:rPr>
              <a:t>pardon</a:t>
            </a:r>
            <a:endParaRPr lang="zh-CN" altLang="en-US" dirty="0"/>
          </a:p>
        </p:txBody>
      </p:sp>
      <p:sp>
        <p:nvSpPr>
          <p:cNvPr id="5" name="矩形 4"/>
          <p:cNvSpPr/>
          <p:nvPr/>
        </p:nvSpPr>
        <p:spPr>
          <a:xfrm>
            <a:off x="2232645" y="1700486"/>
            <a:ext cx="1042850" cy="584775"/>
          </a:xfrm>
          <a:prstGeom prst="rect">
            <a:avLst/>
          </a:prstGeom>
        </p:spPr>
        <p:txBody>
          <a:bodyPr wrap="none">
            <a:spAutoFit/>
          </a:bodyPr>
          <a:lstStyle/>
          <a:p>
            <a:r>
              <a:rPr lang="en-US" altLang="zh-CN" smtClean="0">
                <a:ea typeface="宋体" panose="02010600030101010101" pitchFamily="2" charset="-122"/>
              </a:rPr>
              <a:t>from</a:t>
            </a:r>
            <a:endParaRPr lang="zh-CN" altLang="en-US" dirty="0"/>
          </a:p>
        </p:txBody>
      </p:sp>
      <p:sp>
        <p:nvSpPr>
          <p:cNvPr id="6" name="矩形 5"/>
          <p:cNvSpPr/>
          <p:nvPr/>
        </p:nvSpPr>
        <p:spPr>
          <a:xfrm>
            <a:off x="1316767" y="2229768"/>
            <a:ext cx="1029449" cy="584775"/>
          </a:xfrm>
          <a:prstGeom prst="rect">
            <a:avLst/>
          </a:prstGeom>
        </p:spPr>
        <p:txBody>
          <a:bodyPr wrap="none">
            <a:spAutoFit/>
          </a:bodyPr>
          <a:lstStyle/>
          <a:p>
            <a:r>
              <a:rPr lang="en-US" altLang="zh-CN" dirty="0" smtClean="0">
                <a:ea typeface="宋体" panose="02010600030101010101" pitchFamily="2" charset="-122"/>
              </a:rPr>
              <a:t>raise</a:t>
            </a:r>
            <a:endParaRPr lang="zh-CN" altLang="en-US" dirty="0"/>
          </a:p>
        </p:txBody>
      </p:sp>
      <p:sp>
        <p:nvSpPr>
          <p:cNvPr id="7" name="矩形 6"/>
          <p:cNvSpPr/>
          <p:nvPr/>
        </p:nvSpPr>
        <p:spPr>
          <a:xfrm>
            <a:off x="2212981" y="2778714"/>
            <a:ext cx="958917" cy="584775"/>
          </a:xfrm>
          <a:prstGeom prst="rect">
            <a:avLst/>
          </a:prstGeom>
        </p:spPr>
        <p:txBody>
          <a:bodyPr wrap="none">
            <a:spAutoFit/>
          </a:bodyPr>
          <a:lstStyle/>
          <a:p>
            <a:r>
              <a:rPr lang="en-US" altLang="zh-CN" dirty="0">
                <a:ea typeface="宋体" panose="02010600030101010101" pitchFamily="2" charset="-122"/>
              </a:rPr>
              <a:t>with</a:t>
            </a:r>
            <a:endParaRPr lang="zh-CN" altLang="en-US" dirty="0"/>
          </a:p>
        </p:txBody>
      </p:sp>
      <p:sp>
        <p:nvSpPr>
          <p:cNvPr id="8" name="矩形 7"/>
          <p:cNvSpPr/>
          <p:nvPr/>
        </p:nvSpPr>
        <p:spPr>
          <a:xfrm>
            <a:off x="2635576" y="3291831"/>
            <a:ext cx="639919" cy="584775"/>
          </a:xfrm>
          <a:prstGeom prst="rect">
            <a:avLst/>
          </a:prstGeom>
        </p:spPr>
        <p:txBody>
          <a:bodyPr wrap="none">
            <a:spAutoFit/>
          </a:bodyPr>
          <a:lstStyle/>
          <a:p>
            <a:r>
              <a:rPr lang="en-US" altLang="zh-CN" dirty="0">
                <a:ea typeface="宋体" panose="02010600030101010101" pitchFamily="2" charset="-122"/>
              </a:rPr>
              <a:t>up</a:t>
            </a:r>
            <a:endParaRPr lang="zh-CN" altLang="en-US" dirty="0"/>
          </a:p>
        </p:txBody>
      </p:sp>
      <p:sp>
        <p:nvSpPr>
          <p:cNvPr id="9" name="矩形 8"/>
          <p:cNvSpPr/>
          <p:nvPr/>
        </p:nvSpPr>
        <p:spPr>
          <a:xfrm>
            <a:off x="1631236" y="3839655"/>
            <a:ext cx="1596912" cy="584775"/>
          </a:xfrm>
          <a:prstGeom prst="rect">
            <a:avLst/>
          </a:prstGeom>
        </p:spPr>
        <p:txBody>
          <a:bodyPr wrap="none">
            <a:spAutoFit/>
          </a:bodyPr>
          <a:lstStyle/>
          <a:p>
            <a:r>
              <a:rPr lang="en-US" altLang="zh-CN" dirty="0" smtClean="0">
                <a:ea typeface="宋体" panose="02010600030101010101" pitchFamily="2" charset="-122"/>
              </a:rPr>
              <a:t>familiar</a:t>
            </a:r>
            <a:endParaRPr lang="zh-CN" altLang="en-US" dirty="0"/>
          </a:p>
        </p:txBody>
      </p:sp>
      <p:sp>
        <p:nvSpPr>
          <p:cNvPr id="10" name="矩形 9"/>
          <p:cNvSpPr/>
          <p:nvPr/>
        </p:nvSpPr>
        <p:spPr>
          <a:xfrm>
            <a:off x="2767999" y="4359771"/>
            <a:ext cx="639919" cy="584775"/>
          </a:xfrm>
          <a:prstGeom prst="rect">
            <a:avLst/>
          </a:prstGeom>
        </p:spPr>
        <p:txBody>
          <a:bodyPr wrap="none">
            <a:spAutoFit/>
          </a:bodyPr>
          <a:lstStyle/>
          <a:p>
            <a:r>
              <a:rPr lang="en-US" altLang="zh-CN" dirty="0" smtClean="0">
                <a:ea typeface="宋体" panose="02010600030101010101" pitchFamily="2" charset="-122"/>
              </a:rPr>
              <a:t>up</a:t>
            </a:r>
            <a:endParaRPr lang="zh-CN" altLang="en-US" dirty="0"/>
          </a:p>
        </p:txBody>
      </p:sp>
      <p:sp>
        <p:nvSpPr>
          <p:cNvPr id="11" name="矩形 10"/>
          <p:cNvSpPr/>
          <p:nvPr/>
        </p:nvSpPr>
        <p:spPr>
          <a:xfrm>
            <a:off x="2337254" y="4922638"/>
            <a:ext cx="930639" cy="584775"/>
          </a:xfrm>
          <a:prstGeom prst="rect">
            <a:avLst/>
          </a:prstGeom>
        </p:spPr>
        <p:txBody>
          <a:bodyPr wrap="none">
            <a:spAutoFit/>
          </a:bodyPr>
          <a:lstStyle/>
          <a:p>
            <a:r>
              <a:rPr lang="en-US" altLang="zh-CN" dirty="0">
                <a:ea typeface="宋体" panose="02010600030101010101" pitchFamily="2" charset="-122"/>
              </a:rPr>
              <a:t>care</a:t>
            </a:r>
            <a:endParaRPr lang="zh-CN" altLang="en-US" dirty="0"/>
          </a:p>
        </p:txBody>
      </p:sp>
      <p:sp>
        <p:nvSpPr>
          <p:cNvPr id="12" name="矩形 11"/>
          <p:cNvSpPr/>
          <p:nvPr/>
        </p:nvSpPr>
        <p:spPr>
          <a:xfrm>
            <a:off x="3087958" y="5449132"/>
            <a:ext cx="1096775" cy="584775"/>
          </a:xfrm>
          <a:prstGeom prst="rect">
            <a:avLst/>
          </a:prstGeom>
        </p:spPr>
        <p:txBody>
          <a:bodyPr wrap="none">
            <a:spAutoFit/>
          </a:bodyPr>
          <a:lstStyle/>
          <a:p>
            <a:r>
              <a:rPr lang="en-US" altLang="zh-CN" dirty="0">
                <a:ea typeface="宋体" panose="02010600030101010101" pitchFamily="2" charset="-122"/>
              </a:rPr>
              <a:t>ruins</a:t>
            </a:r>
            <a:endParaRPr lang="zh-CN" altLang="en-US" dirty="0"/>
          </a:p>
        </p:txBody>
      </p:sp>
    </p:spTree>
    <p:extLst>
      <p:ext uri="{BB962C8B-B14F-4D97-AF65-F5344CB8AC3E}">
        <p14:creationId xmlns:p14="http://schemas.microsoft.com/office/powerpoint/2010/main" val="221149084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inVertic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arn(inVertical)">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barn(inVertical)">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barn(inVertical)">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barn(inVertical)">
                                      <p:cBhvr>
                                        <p:cTn id="42" dur="500"/>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16" presetClass="entr" presetSubtype="21"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barn(inVertical)">
                                      <p:cBhvr>
                                        <p:cTn id="47" dur="500"/>
                                        <p:tgtEl>
                                          <p:spTgt spid="11"/>
                                        </p:tgtEl>
                                      </p:cBhvr>
                                    </p:animEffect>
                                  </p:childTnLst>
                                </p:cTn>
                              </p:par>
                            </p:childTnLst>
                          </p:cTn>
                        </p:par>
                      </p:childTnLst>
                    </p:cTn>
                  </p:par>
                  <p:par>
                    <p:cTn id="48" fill="hold">
                      <p:stCondLst>
                        <p:cond delay="indefinite"/>
                      </p:stCondLst>
                      <p:childTnLst>
                        <p:par>
                          <p:cTn id="49" fill="hold">
                            <p:stCondLst>
                              <p:cond delay="0"/>
                            </p:stCondLst>
                            <p:childTnLst>
                              <p:par>
                                <p:cTn id="50" presetID="16" presetClass="entr" presetSubtype="21"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barn(inVertical)">
                                      <p:cBhvr>
                                        <p:cTn id="5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横卷形 1"/>
          <p:cNvSpPr/>
          <p:nvPr/>
        </p:nvSpPr>
        <p:spPr>
          <a:xfrm>
            <a:off x="2592685" y="-273"/>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4000" dirty="0"/>
              <a:t>课堂</a:t>
            </a:r>
            <a:r>
              <a:rPr lang="en-US" altLang="zh-CN" sz="4000" dirty="0"/>
              <a:t>·</a:t>
            </a:r>
            <a:r>
              <a:rPr lang="zh-CN" altLang="zh-CN" sz="4000" dirty="0"/>
              <a:t>重难突破</a:t>
            </a:r>
          </a:p>
        </p:txBody>
      </p:sp>
      <p:sp>
        <p:nvSpPr>
          <p:cNvPr id="3" name="矩形 2"/>
          <p:cNvSpPr>
            <a:spLocks noChangeAspect="1"/>
          </p:cNvSpPr>
          <p:nvPr/>
        </p:nvSpPr>
        <p:spPr>
          <a:xfrm>
            <a:off x="361950" y="1305703"/>
            <a:ext cx="10807700" cy="4228850"/>
          </a:xfrm>
          <a:prstGeom prst="rect">
            <a:avLst/>
          </a:prstGeom>
        </p:spPr>
        <p:txBody>
          <a:bodyPr>
            <a:spAutoFit/>
          </a:bodyPr>
          <a:lstStyle/>
          <a:p>
            <a:pPr indent="266700" algn="ctr">
              <a:lnSpc>
                <a:spcPct val="120000"/>
              </a:lnSpc>
              <a:spcAft>
                <a:spcPts val="0"/>
              </a:spcAft>
              <a:tabLst>
                <a:tab pos="1029335" algn="l"/>
                <a:tab pos="1850390" algn="l"/>
                <a:tab pos="2538095" algn="l"/>
                <a:tab pos="3221990" algn="l"/>
              </a:tabLst>
            </a:pPr>
            <a:r>
              <a:rPr lang="zh-CN" altLang="zh-CN" dirty="0">
                <a:solidFill>
                  <a:srgbClr val="000000"/>
                </a:solidFill>
                <a:ea typeface="微软雅黑" panose="020B0503020204020204" pitchFamily="34" charset="-122"/>
                <a:cs typeface="Times New Roman" panose="02020603050405020304" pitchFamily="18" charset="0"/>
              </a:rPr>
              <a:t>词汇精讲</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It is said that </a:t>
            </a:r>
            <a:r>
              <a:rPr lang="en-US" altLang="zh-CN" dirty="0" smtClean="0">
                <a:solidFill>
                  <a:srgbClr val="000000"/>
                </a:solidFill>
                <a:ea typeface="宋体" panose="02010600030101010101" pitchFamily="2" charset="-122"/>
                <a:cs typeface="Times New Roman" panose="02020603050405020304" pitchFamily="18" charset="0"/>
              </a:rPr>
              <a:t>it</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a:solidFill>
                  <a:srgbClr val="000000"/>
                </a:solidFill>
                <a:ea typeface="宋体" panose="02010600030101010101" pitchFamily="2" charset="-122"/>
                <a:cs typeface="Times New Roman" panose="02020603050405020304" pitchFamily="18" charset="0"/>
              </a:rPr>
              <a:t>a mirror that can tell right from wrong!(page 7)</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据说这是一面可以辨别是非的镜子</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7030A0"/>
                </a:solidFill>
                <a:latin typeface="Arial" panose="020B0604020202020204" pitchFamily="34" charset="0"/>
                <a:cs typeface="Times New Roman" panose="02020603050405020304" pitchFamily="18" charset="0"/>
              </a:rPr>
              <a:t>考点</a:t>
            </a:r>
            <a:r>
              <a:rPr lang="en-US" altLang="zh-CN" dirty="0">
                <a:solidFill>
                  <a:srgbClr val="000000"/>
                </a:solidFill>
                <a:ea typeface="宋体" panose="02010600030101010101" pitchFamily="2" charset="-122"/>
                <a:cs typeface="Times New Roman" panose="02020603050405020304" pitchFamily="18" charset="0"/>
              </a:rPr>
              <a:t>tell...from...</a:t>
            </a:r>
            <a:r>
              <a:rPr lang="zh-CN" altLang="zh-CN" dirty="0">
                <a:solidFill>
                  <a:srgbClr val="000000"/>
                </a:solidFill>
                <a:ea typeface="宋体" panose="02010600030101010101" pitchFamily="2" charset="-122"/>
                <a:cs typeface="Times New Roman" panose="02020603050405020304" pitchFamily="18" charset="0"/>
              </a:rPr>
              <a:t>辨别</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和</a:t>
            </a:r>
            <a:r>
              <a:rPr lang="en-US" altLang="zh-CN" dirty="0">
                <a:solidFill>
                  <a:srgbClr val="000000"/>
                </a:solidFill>
                <a:ea typeface="宋体" panose="02010600030101010101" pitchFamily="2" charset="-122"/>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把</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和</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区别开来</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tell</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difference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between...and</a:t>
            </a:r>
            <a:r>
              <a:rPr lang="en-US" altLang="zh-CN" dirty="0" smtClean="0">
                <a:solidFill>
                  <a:srgbClr val="000000"/>
                </a:solidFill>
                <a:ea typeface="宋体" panose="02010600030101010101" pitchFamily="2" charset="-122"/>
                <a:cs typeface="Times New Roman" panose="02020603050405020304" pitchFamily="18" charset="0"/>
              </a:rPr>
              <a:t>...</a:t>
            </a:r>
            <a:r>
              <a:rPr lang="zh-CN" altLang="en-US" dirty="0" smtClean="0">
                <a:solidFill>
                  <a:srgbClr val="000000"/>
                </a:solidFill>
                <a:ea typeface="楷体" panose="02010609060101010101" pitchFamily="49" charset="-122"/>
                <a:cs typeface="Times New Roman" panose="02020603050405020304" pitchFamily="18" charset="0"/>
              </a:rPr>
              <a:t>分辨</a:t>
            </a:r>
            <a:r>
              <a:rPr lang="en-US" altLang="zh-CN" dirty="0" smtClean="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和</a:t>
            </a:r>
            <a:r>
              <a:rPr lang="en-US" altLang="zh-CN" dirty="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的不同</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tell...apart</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把</a:t>
            </a:r>
            <a:r>
              <a:rPr lang="en-US" altLang="zh-CN" dirty="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区别开来</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916960461"/>
      </p:ext>
    </p:extLst>
  </p:cSld>
  <p:clrMapOvr>
    <a:masterClrMapping/>
  </p:clrMapOvr>
  <p:transition spd="slow">
    <p:wheel spokes="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412111"/>
            <a:ext cx="10807700" cy="4819781"/>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(1)I can hardly tell Tom from his twin brother.</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我几乎分辨不出汤姆和他的双胞胎弟弟。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2)It was hard to tell the difference between the two versions.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很难分辨出这两个版本之间的不同。</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(3)It is difficult to tell them apart.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很难把他们区别开来。</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836657217"/>
      </p:ext>
    </p:extLst>
  </p:cSld>
  <p:clrMapOvr>
    <a:masterClrMapping/>
  </p:clrMapOvr>
  <p:transition spd="slow">
    <p:push dir="u"/>
  </p:transition>
  <p:timing>
    <p:tnLst>
      <p:par>
        <p:cTn id="1" dur="indefinite" restart="never" nodeType="tmRoot"/>
      </p:par>
    </p:tnLst>
  </p:timing>
</p:sld>
</file>

<file path=ppt/theme/theme1.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全程设计.pptx" id="{E8D704A6-BD6D-4765-8393-FBD33C678F6A}" vid="{1D59626D-7F39-4B4E-B639-5FAB37CE2A2C}"/>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全程设计</Template>
  <TotalTime>436</TotalTime>
  <Words>3281</Words>
  <Application>Microsoft Office PowerPoint</Application>
  <PresentationFormat>自定义</PresentationFormat>
  <Paragraphs>448</Paragraphs>
  <Slides>69</Slides>
  <Notes>1</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69</vt:i4>
      </vt:variant>
    </vt:vector>
  </HeadingPairs>
  <TitlesOfParts>
    <vt:vector size="80" baseType="lpstr">
      <vt:lpstr>NEU-BZ-S92</vt:lpstr>
      <vt:lpstr>方正书宋_GBK</vt:lpstr>
      <vt:lpstr>黑体</vt:lpstr>
      <vt:lpstr>楷体</vt:lpstr>
      <vt:lpstr>隶书</vt:lpstr>
      <vt:lpstr>宋体</vt:lpstr>
      <vt:lpstr>微软雅黑</vt:lpstr>
      <vt:lpstr>Arial</vt:lpstr>
      <vt:lpstr>Calibri</vt:lpstr>
      <vt:lpstr>Times New Roman</vt:lpstr>
      <vt:lpstr>专业教辅课件Q:251490010</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ITSK.com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SkyUser</dc:creator>
  <cp:lastModifiedBy>SkyUser</cp:lastModifiedBy>
  <cp:revision>51</cp:revision>
  <dcterms:created xsi:type="dcterms:W3CDTF">2020-09-24T09:47:06Z</dcterms:created>
  <dcterms:modified xsi:type="dcterms:W3CDTF">2024-09-24T05:40:31Z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TAG2">
    <vt:lpwstr>0008007650000000000001024140</vt:lpwstr>
  </property>
  <property fmtid="{D5CDD505-2E9C-101B-9397-08002B2CF9AE}" pid="3" name="KSOProductBuildVer">
    <vt:lpwstr>2052-10.1.0.7698</vt:lpwstr>
  </property>
</Properties>
</file>