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731" r:id="rId3"/>
    <p:sldId id="736" r:id="rId4"/>
    <p:sldId id="740" r:id="rId5"/>
    <p:sldId id="744" r:id="rId6"/>
    <p:sldId id="745" r:id="rId7"/>
    <p:sldId id="737" r:id="rId8"/>
    <p:sldId id="741" r:id="rId9"/>
    <p:sldId id="750" r:id="rId10"/>
    <p:sldId id="751" r:id="rId11"/>
    <p:sldId id="752" r:id="rId12"/>
    <p:sldId id="759" r:id="rId13"/>
    <p:sldId id="761" r:id="rId14"/>
    <p:sldId id="803" r:id="rId15"/>
    <p:sldId id="807" r:id="rId16"/>
    <p:sldId id="804" r:id="rId17"/>
    <p:sldId id="805" r:id="rId18"/>
    <p:sldId id="806" r:id="rId19"/>
    <p:sldId id="762" r:id="rId20"/>
    <p:sldId id="763" r:id="rId21"/>
    <p:sldId id="764" r:id="rId22"/>
    <p:sldId id="765" r:id="rId23"/>
    <p:sldId id="766" r:id="rId24"/>
    <p:sldId id="767" r:id="rId25"/>
    <p:sldId id="768" r:id="rId26"/>
    <p:sldId id="769" r:id="rId27"/>
    <p:sldId id="775" r:id="rId28"/>
    <p:sldId id="776" r:id="rId29"/>
    <p:sldId id="779" r:id="rId30"/>
    <p:sldId id="780" r:id="rId31"/>
    <p:sldId id="777" r:id="rId32"/>
    <p:sldId id="778" r:id="rId33"/>
    <p:sldId id="781" r:id="rId34"/>
    <p:sldId id="782" r:id="rId35"/>
    <p:sldId id="783" r:id="rId36"/>
    <p:sldId id="784" r:id="rId37"/>
    <p:sldId id="786" r:id="rId38"/>
    <p:sldId id="787" r:id="rId39"/>
    <p:sldId id="788" r:id="rId40"/>
    <p:sldId id="789" r:id="rId41"/>
    <p:sldId id="790" r:id="rId42"/>
    <p:sldId id="791" r:id="rId43"/>
    <p:sldId id="792" r:id="rId44"/>
    <p:sldId id="793" r:id="rId45"/>
    <p:sldId id="794" r:id="rId46"/>
    <p:sldId id="795" r:id="rId47"/>
    <p:sldId id="796" r:id="rId48"/>
    <p:sldId id="797" r:id="rId49"/>
    <p:sldId id="798" r:id="rId50"/>
    <p:sldId id="799" r:id="rId51"/>
    <p:sldId id="800" r:id="rId52"/>
    <p:sldId id="801" r:id="rId53"/>
    <p:sldId id="802" r:id="rId54"/>
    <p:sldId id="735" r:id="rId5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27.xml"/><Relationship Id="rId4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253333" y="3349413"/>
            <a:ext cx="11024935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HISTORY 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AND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TRADITIONS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Ⅳ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Listening and Talking &amp; Reading for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Writing 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4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was eager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(have) those photos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developed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 I wanted to send them to my mother.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(2)As the Spring Festival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approaching,the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children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(eager) look forward to meeting their grandparents in the countryside.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wasn't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able to hide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(eager) to get back home.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41629" y="1429304"/>
            <a:ext cx="1449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have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33949" y="3159088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eagerly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15517" y="4329759"/>
            <a:ext cx="18742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eagerness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a quiet morning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mountains,feel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sun on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skin,and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breathe in the sweet scent of fresh flowers while birds greet the new day with their morning song.(page 44)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山里宁静的早晨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你可以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感受阳光洒落在身上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呼吸着鲜花的芬芳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听鸟儿用清晨的歌声迎接新的一天的到来。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迎接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with/by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做出反应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和某人打招呼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greeting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问候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招呼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问候语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复数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737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(1)His proposals were greeted with cheers.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他的提议受到欢呼。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greeted him with a smile.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她微笑着跟他打了招呼。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smiled a polite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greeting,but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woman hardly acknowledged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我客气地笑着打了个招呼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可是那女人没怎么搭理我。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greeted her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sweet kiss.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announcement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(greet) with surprise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(greet) was familiar and friendly.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97573" y="2291289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782421" y="2866232"/>
            <a:ext cx="22418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greeted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078797" y="3443552"/>
            <a:ext cx="1613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greeting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51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your homework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week,please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some research on the major achievements of Isaac Newton and give a full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one of these in class.(page 46)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本周的家庭作业是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请就艾萨克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牛顿的主要成就做一些研究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并在课堂上对其中一项成就进行全面的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721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186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达到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成就感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achievements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……(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取得巨大成就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达到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获得成功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达到目标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60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felt a great sense of achievement when I reached the top of the mountain.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当我到达山顶的时候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我有一种巨大的成就感。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(2)In the last few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years,China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made great achievements in environmental protection.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在过去的几年里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中国在环境保护方面取得了巨大成就。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eventually achieved her goal of becoming a professor.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她终于实现了成为一名教授的目标。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569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语境串记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only half of what I’d hoped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do,so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can not celebrate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achievements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I’ve made although everyone said I should feel a sense of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achievement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我只做到了原本希望做的一半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因此我不能庆祝自己所取得的成绩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尽管每个人都说我该有成就感。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7448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948530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try to celebrate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achieve) of our students.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(2)We’ve had a good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start,but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work needs to be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(achieve) the final success.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won first place in the knowledge competition on garbage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sorting,which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brought me a great sense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achievement.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78379" y="1439887"/>
            <a:ext cx="25330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achievements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80517" y="3177911"/>
            <a:ext cx="19287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achieve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577461" y="4382383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9181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Dave could not find a seat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very crowded.(page 46)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戴夫在房间里找不到座位。那里非常拥挤。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95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9608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0825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2204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5" name="横卷形 4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73259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写作</a:t>
            </a:r>
            <a:r>
              <a:rPr lang="en-US" altLang="zh-CN" sz="4000" dirty="0"/>
              <a:t>·</a:t>
            </a:r>
            <a:r>
              <a:rPr lang="zh-CN" altLang="en-US" sz="4000" dirty="0" smtClean="0"/>
              <a:t>触类旁通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63870" y="81270"/>
            <a:ext cx="11233520" cy="6134146"/>
            <a:chOff x="-63870" y="81270"/>
            <a:chExt cx="11233520" cy="613414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1270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>
                  <a:solidFill>
                    <a:srgbClr val="7030A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考点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crowd 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人群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一群人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民众　</a:t>
              </a:r>
              <a:r>
                <a:rPr lang="en-US" altLang="zh-CN" i="1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vt.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挤满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使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拥挤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crowd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of/crowds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of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一群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……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/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成群的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……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crowd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群众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老百姓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凡夫俗子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crowd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in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想法、问题等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涌上心头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涌入脑海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crowd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into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one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mind/head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(=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crowd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in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on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sb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涌上心头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涌入脑海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crowd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around/round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...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聚集在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……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周围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聚拢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793031"/>
                </p:ext>
              </p:extLst>
            </p:nvPr>
          </p:nvGraphicFramePr>
          <p:xfrm>
            <a:off x="-63870" y="4239445"/>
            <a:ext cx="10915777" cy="866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6" name="文档" r:id="rId3" imgW="3837245" imgH="304528" progId="Word.Document.12">
                    <p:embed/>
                  </p:oleObj>
                </mc:Choice>
                <mc:Fallback>
                  <p:oleObj name="文档" r:id="rId3" imgW="3837245" imgH="30452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63870" y="4239445"/>
                          <a:ext cx="10915777" cy="8662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4997775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crowded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adj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拥挤的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挤满的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充满的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be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crowded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with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挤满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(1)After seeing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report,problems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about the company crowded into my head/crowded in on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看了这份报告后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很多有关公司的问题涌上我的心头。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(2)People crowded into the new supermarket to go shopping.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人们涌入那家新开的超市去购物。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bus was crowded with passengers.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公共汽车上挤满了乘客。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571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was surrounded by crowds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journalists.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(2)Memories came crowding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mind.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3)Photographers were crowding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outside.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20861" y="2275312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363148" y="2842800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into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44509" y="3443995"/>
            <a:ext cx="26304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around/round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198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句型剖析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all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beauty,it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not surprising that Ireland has developed strong traditions that include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music,dancing,and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dining.(page 44)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这般美景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自然造就了爱尔兰包括音乐、舞蹈和美食在内的独特的民间传统。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92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在句中做形式主语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真正的主语是后面的从句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Ireland has developed strong traditions that include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music,dancing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dining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。当不定式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或从句在句中做主语时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为保持句子结构前后平衡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避免头重脚轻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做形式主语置于句首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而将真正的主语放在句尾。此时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本身无词义。另外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在该主语从句中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strong traditions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后面是由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引导的定语从句。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083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914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very important to learn a foreign language.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学一门外语非常重要。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no use arguing about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争吵是没有用的。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is uncertain who will come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不确定谁要来。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really surprising that she married a man like that.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believed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 will become one of the strongest countries in the world.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昨天你没有去看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遗憾。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see the film yesterday.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1765" y="129777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003349" y="2461882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80517" y="4791583"/>
            <a:ext cx="39004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 </a:t>
            </a:r>
            <a:r>
              <a:rPr lang="en-US" altLang="zh-CN" dirty="0" smtClean="0">
                <a:ea typeface="宋体" panose="02010600030101010101" pitchFamily="2" charset="-122"/>
              </a:rPr>
              <a:t>        is      a       pity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209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130570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 drop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means that it is a very small amount which is unimportant.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2.When she opened the door she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迎接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by smiling faces.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are the best approaches to experiencing Chinese traditions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93973" y="1924279"/>
            <a:ext cx="1188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ocean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109525" y="3069967"/>
            <a:ext cx="14772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greeted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227742" y="4846441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custom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4.In the courtyard of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farmhouse,there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一群人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people.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chief of the department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急切的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get the position of the manager.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92653" y="1337577"/>
            <a:ext cx="1272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crowd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402461" y="2488167"/>
            <a:ext cx="1143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eager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8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7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Ireland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beautiful countryside has always had a great influence on its people and 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(tradition).The country has 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long history of producing great writers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poets.Its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beautiful countryside excites and inspires all,3.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offer) something for each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senses.The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peaceful landscape of the “Emerald Isle” and its many green counties is a true feast 4.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eyes,with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its rolling green hills 5.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(dot) with sheep and cattle.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37733" y="1297778"/>
            <a:ext cx="1893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traditions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715003" y="188255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005069" y="3034150"/>
            <a:ext cx="1574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offering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76776" y="4218703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61453" y="4813310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dotted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6904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1.courtyard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点心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小吃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英国、爱尔兰的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美国的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4.feast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翻滚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滚动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翻滚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点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加点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遍布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52525" y="2455053"/>
            <a:ext cx="4896544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庭院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院子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snack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county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盛宴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宴会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节日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roll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dot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down by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sea,the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roar of the ocean waves 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cries of the seabirds make up the music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coast.With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this beauty,7.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not surprising that Ireland has developed strong traditions that include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music,dancing,and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dining.8.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(have) a chance of experiencing this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stop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a village pub and relax with a glass of wine or a local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beer.If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(luck),you might be able to enjoy some traditional music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dancing.If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introduce yourself to a friendly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10.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(much) than likely to experience local culture and customs first-hand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65910" y="135032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798877" y="129777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66829" y="2458285"/>
            <a:ext cx="154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have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93106" y="3619791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lucky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56349" y="4814431"/>
            <a:ext cx="10893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7225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写作</a:t>
            </a:r>
            <a:r>
              <a:rPr lang="en-US" altLang="zh-CN" sz="4000" dirty="0"/>
              <a:t>·</a:t>
            </a:r>
            <a:r>
              <a:rPr lang="zh-CN" altLang="en-US" sz="4000" dirty="0"/>
              <a:t>触类旁通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6559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读后续写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典题示例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根据其内容和所给段落开头语续写两段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使之构成一篇完整的短文。续写词数应为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91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 was waiting in the corridor outside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feeling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sick.She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two exams that day and physics was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really hated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physics.It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her worst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subject.Terry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looked back at her from the front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looked away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quickly.Mo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she looked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guilty.She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a problem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physics.She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a problem with anything...Miss Perfect!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5982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Hi,Mo,it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exam today.” said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Nina, laughing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she joined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line.Terry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looking at Mo again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wrong with her?” asked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Nina.“I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you were friends.” 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 I.” said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Mo.“But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spoken to me for two weeks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promised to help me review for the physics exam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she ignored all my calls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texts.And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when I rang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house,her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mum just told me she was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busy.She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forgotten who her friend is!” said Mo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angrily.“Are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listening to me?”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 was talking to the class and the other students were going into the exam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room.Mo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gave Nina a worried look and followed them.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510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answer question number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five.She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looked up and saw Terry sitting two rows in front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her.Mo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believe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it!Terry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holding her phone on her knee under the table and reading 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how Terry always got such good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grades?She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felt really angry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what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about telling the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teacher,but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would everyone else think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her?“Stop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writing and put your pens down.” said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 as he started to collect the exam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papers.Oh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no,Mo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answered two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questions.She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going to fail again!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40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859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 wanted to talk to Terry at lunch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anywhere.The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next exam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history.That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subject but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good.Mo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went to the library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concentrate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She 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what to do about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about telling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everyone would hate her if she did that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fair!” she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thought.“Terry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getting good grades by cheating all that time.” thought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Mo.Just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then,Mr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 walked past her table.“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Reed...”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901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 was sitting behind Terry again in the history exam that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afternoon.Mo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feeling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terrible.Why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she told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Reed?But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was too late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anyway,Terry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 to be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friend!Mr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 wanted her to look at him and nod if she saw that Terry was cheating in the exam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table._____________________</a:t>
            </a: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towards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footsteps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her.___________________________________</a:t>
            </a: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7778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4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写作指导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4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通读全文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理解大体故事情节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把握主线。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4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本文为记叙文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本文的主人公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是一对要好的朋友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不擅长物理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,Terry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原本答应帮助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但是连续两个星期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都不接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的电话也不回她的短信。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已经忘了她这个朋友。当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在考试时发现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看手机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她内心纠结、矛盾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最终她把情况报告给老师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我们将续写她报告老师之后的情节。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92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分析关键词及段首提示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展开想象进行合理推测。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在读懂原文的基础上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紧扣原文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以原文的结局为起点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写出故事情节的发展和变化。文章最后一段提到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就向他点头示意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以便抓住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作弊。续写的第一段可以延续故事情节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在下一场历史考试中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又在看手机。在一番纠结后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告诉了老师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然后老师抓住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Terry,Terry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被赶出了考场。本段中规中矩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开放性相对较小。第二段有很大的开放性。根据第二段首句提示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可知本段要写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考试后相遇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如何解释并解决矛盾。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199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该段有两条思路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被老师证明真的作弊了。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怪罪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也怪罪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没有帮助她复习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两人的友谊岌岌可危。然而我们在构思文章的时候要注意另外一个思路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不是真的作弊。那么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她看手机究竟是什么原因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从这个角度考虑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解释了自己不理她的原因是她父亲病了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并且今天有一场十分重要的手术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她不顾考场纪律看手机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就是想知道父亲的情况。最终两个人和好如初。对比两条思路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第二条思路宣传正能量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更能突出教育意义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所以选择第二条思路更好。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90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8.roar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大海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海洋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10.scent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酒吧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酒馆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葡萄酒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果酒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啤酒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炖菜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有肉和蔬菜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风俗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习俗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习惯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过渡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转变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变迁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人群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一群人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民众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挤满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拥挤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2021" y="71177"/>
            <a:ext cx="4146968" cy="605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cattle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吼叫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咆哮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ocean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气味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气息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pub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wine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stew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custom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transition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crowd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067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高分范文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table.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uneasy and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restless,she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looked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nodded.With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eyes fixed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phone,it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until the teacher patted on her back that Terry noticed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Reed.Immediately,Terry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asked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leave.Terry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rushed out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class,crying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the way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Instead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feeling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relaxed,Mo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ants in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pants.She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felt guilty for telling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 about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resulted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finishing her exam.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3046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towards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footsteps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turned to find it was Terry who had just come out of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office.Feeling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embarrassed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Mo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wanted to run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away.However,Terry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stopped her and said,“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Mo,I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kept my promise to help you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review,but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father has been badly ill for two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weeks.Today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had a significant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operation.I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so worried about him that I kept on reading the texts on the phone sent by my mother to get the latest news about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 forgave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me.Can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forgive me?” “Of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course!Let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hospital to see your father.” Mo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wait to reply.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2290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611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名师点评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全文叙述有条理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发挥自然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想象力丰富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充分利用了原文中的关键词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巧设情节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内容与原文紧密相连。第一段所给的关键点是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“Terry had her phone under the table”,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所以本段着重写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告知老师以及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被老师发现后的反应和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的心情。文中用到了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her eyes fixed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phone,rushed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crying,had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ants in her pants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felt guilty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形象、生动地描述了整个过程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画面感十足。第二段的首句提示在校门口两人相遇了。所以作者着重写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遇到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时的尴尬以及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的解释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最后两个好朋友冰释前嫌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一起去看望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的父亲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与原文的内容紧密相连。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326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3775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本文作者能熟练运用动词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Feeling uneasy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restless,crying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the way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until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以及定语从句等高级表达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语言功底深厚。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383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高分典句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短语做状语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Feeling uneasy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restless,she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looked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 and nodded.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复合结构做状语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her eyes fixed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phone,it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until the teacher patted on her back that Terry noticed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使用定语从句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felt guilty for telling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 about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resulted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finishing her exam.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368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使用强调句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turned to find it was Terry who had just come out of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office.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使用结果状语从句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was so worried about him that I kept on reading the texts on the phone sent by my mother to get the latest news about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Reed forgave me.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5582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5591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即学即练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阅读下面材料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根据其内容和所给段落开头语续写两段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使之构成一篇完整的短文。续写词数应为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60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99095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one pleasant New Year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morning,Edward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rose and washed and dressed himself 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quickly.He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wanted to be the first to wish everyone a happy New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looked in every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shouted the words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welcome.He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ran into the street to repeat them to those 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met.When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came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back,his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father gave him two bright new silver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dollars.His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face lit up as he took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wished for a long time to buy some pretty books that he had seen at the bookstore.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1067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left the house with a light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heart,intending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buy the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books.As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ran down the street he saw a poor German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family,the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three children shivering(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with cold.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285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524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 wish you a happy New Year,” said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Edward,as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was happily passing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 shook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head.“You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not belong to this country?” said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Edward.The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 shook his head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again,for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could not understand or speak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pointed to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mouth,and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children,he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seemed to say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These little ones have had nothing to eat for a long time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.” Edward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quickly understood that these poor people were in a very difficult situation and required some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out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dollars,and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gave one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other to his wife.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0926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70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1.eager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渴望的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热切地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渴望地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2.poet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3.greet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迎接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招呼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4.sensory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感官的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意识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敏感的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5.striking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引人注目的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撞击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罢工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6.achievement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04005" y="683506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eagerly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34349" y="1279273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poem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48885" y="1864048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poetry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59250" y="2438991"/>
            <a:ext cx="1613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greeting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389445" y="3060891"/>
            <a:ext cx="10983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sense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67532" y="3635834"/>
            <a:ext cx="1667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sensitive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348885" y="4805720"/>
            <a:ext cx="1188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strike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543273" y="5387120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achieve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993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their eyes sparkled(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闪耀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gratitude!They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said something in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language,which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doubtless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meant,“We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thank you a thousand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remember you in our lifetime.”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Edward came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home,his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father asked what books he had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bought.He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hung his head a moment but quickly looked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up.“I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bought no books,” said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he.“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gave my money to some poor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people,who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seemed to be very hungry.”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551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,”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continued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._________________________________________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holding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arms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Edward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felt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happiest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.____________________________________________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346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6255"/>
            <a:ext cx="108077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参考范文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,” </a:t>
            </a:r>
            <a:r>
              <a:rPr lang="en-US" altLang="zh-CN" sz="3000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continued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he.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father looked at him with a puzzled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look.He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explained that it was a German family that was badly in need of </a:t>
            </a:r>
            <a:r>
              <a:rPr lang="en-US" altLang="zh-CN" sz="30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help,and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even didn</a:t>
            </a:r>
            <a:r>
              <a:rPr lang="en-US" altLang="zh-CN" sz="300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enough clothes to wear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Edward</a:t>
            </a:r>
            <a:r>
              <a:rPr lang="en-US" altLang="zh-CN" sz="300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explanation made his father understand what had happened and he expressed that he 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sz="300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agree more with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him.In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order to praise Edward for the work he </a:t>
            </a:r>
            <a:r>
              <a:rPr lang="en-US" altLang="zh-CN" sz="30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did,his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bought the books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30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saying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,“Never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we turn a blind eye to those in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need.What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have done will make it a happy New Year for them.”</a:t>
            </a:r>
            <a:endParaRPr lang="zh-CN" altLang="zh-CN" sz="3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696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507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holding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arms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Edward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felt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happiest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world.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felt the sweetness of helping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others.A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few days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later,Edward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met the family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still thanked him a thousand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seemed the city was bathed in brilliant sunshine because of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Edward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feelings.Additionally,he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knew that help meant that under any circumstances could we all give a hand to people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trouble.Maybe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single word would be enough for them.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475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746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1.have an influence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 feast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eyes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视觉盛宴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3.be dotted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布满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do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可能做某事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19389" y="1241168"/>
            <a:ext cx="4153616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likely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9992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was eager/surprised to see/learn/hear that...(page 43)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我很渴望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惊讶看到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eager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渴望的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eager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渴望得到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eager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渴望做某事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eager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渴望某人做某事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eager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热切希望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从句的谓语动词用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“should+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”,should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可以省略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eagerly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热切地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eagerness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渴望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热切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eagerness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热切地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3796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are eager for news about 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我们渴望得到他们的消息。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(2)Everyone in the class seemed eager to learn.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班上每个人似乎都热爱学习。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(3)“So what do you think will happen?” he asked eagerly.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那么你觉得会发生什么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他急切地问道。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263</TotalTime>
  <Words>3074</Words>
  <Application>Microsoft Office PowerPoint</Application>
  <PresentationFormat>自定义</PresentationFormat>
  <Paragraphs>272</Paragraphs>
  <Slides>54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6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35</cp:revision>
  <dcterms:created xsi:type="dcterms:W3CDTF">2020-09-24T09:47:06Z</dcterms:created>
  <dcterms:modified xsi:type="dcterms:W3CDTF">2024-09-24T07:10:33Z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