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1"/>
  </p:notesMasterIdLst>
  <p:sldIdLst>
    <p:sldId id="256" r:id="rId2"/>
    <p:sldId id="731" r:id="rId3"/>
    <p:sldId id="736" r:id="rId4"/>
    <p:sldId id="740" r:id="rId5"/>
    <p:sldId id="743" r:id="rId6"/>
    <p:sldId id="737" r:id="rId7"/>
    <p:sldId id="741" r:id="rId8"/>
    <p:sldId id="750" r:id="rId9"/>
    <p:sldId id="751" r:id="rId10"/>
    <p:sldId id="752" r:id="rId11"/>
    <p:sldId id="758" r:id="rId12"/>
    <p:sldId id="802" r:id="rId13"/>
    <p:sldId id="759" r:id="rId14"/>
    <p:sldId id="761" r:id="rId15"/>
    <p:sldId id="762" r:id="rId16"/>
    <p:sldId id="763" r:id="rId17"/>
    <p:sldId id="764" r:id="rId18"/>
    <p:sldId id="765" r:id="rId19"/>
    <p:sldId id="766" r:id="rId20"/>
    <p:sldId id="768" r:id="rId21"/>
    <p:sldId id="769" r:id="rId22"/>
    <p:sldId id="775" r:id="rId23"/>
    <p:sldId id="803" r:id="rId24"/>
    <p:sldId id="776" r:id="rId25"/>
    <p:sldId id="779" r:id="rId26"/>
    <p:sldId id="780" r:id="rId27"/>
    <p:sldId id="781" r:id="rId28"/>
    <p:sldId id="782" r:id="rId29"/>
    <p:sldId id="777" r:id="rId30"/>
    <p:sldId id="801" r:id="rId31"/>
    <p:sldId id="778" r:id="rId32"/>
    <p:sldId id="783" r:id="rId33"/>
    <p:sldId id="784" r:id="rId34"/>
    <p:sldId id="785" r:id="rId35"/>
    <p:sldId id="786" r:id="rId36"/>
    <p:sldId id="787" r:id="rId37"/>
    <p:sldId id="789" r:id="rId38"/>
    <p:sldId id="790" r:id="rId39"/>
    <p:sldId id="791" r:id="rId40"/>
    <p:sldId id="792" r:id="rId41"/>
    <p:sldId id="793" r:id="rId42"/>
    <p:sldId id="794" r:id="rId43"/>
    <p:sldId id="795" r:id="rId44"/>
    <p:sldId id="796" r:id="rId45"/>
    <p:sldId id="797" r:id="rId46"/>
    <p:sldId id="798" r:id="rId47"/>
    <p:sldId id="799" r:id="rId48"/>
    <p:sldId id="800" r:id="rId49"/>
    <p:sldId id="735" r:id="rId50"/>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816" userDrawn="1">
          <p15:clr>
            <a:srgbClr val="A4A3A4"/>
          </p15:clr>
        </p15:guide>
        <p15:guide id="2" pos="454" userDrawn="1">
          <p15:clr>
            <a:srgbClr val="A4A3A4"/>
          </p15:clr>
        </p15:guide>
        <p15:guide id="3" orient="horz" pos="45" userDrawn="1">
          <p15:clr>
            <a:srgbClr val="A4A3A4"/>
          </p15:clr>
        </p15:guide>
        <p15:guide id="4" orient="horz"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A7DD"/>
    <a:srgbClr val="9E5ECE"/>
    <a:srgbClr val="FF3399"/>
    <a:srgbClr val="D60093"/>
    <a:srgbClr val="934BC9"/>
    <a:srgbClr val="339966"/>
    <a:srgbClr val="E3261E"/>
    <a:srgbClr val="B53D5A"/>
    <a:srgbClr val="5F5F5F"/>
    <a:srgbClr val="99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591" autoAdjust="0"/>
  </p:normalViewPr>
  <p:slideViewPr>
    <p:cSldViewPr>
      <p:cViewPr varScale="1">
        <p:scale>
          <a:sx n="97" d="100"/>
          <a:sy n="97" d="100"/>
        </p:scale>
        <p:origin x="498" y="90"/>
      </p:cViewPr>
      <p:guideLst>
        <p:guide orient="horz" pos="816"/>
        <p:guide pos="454"/>
        <p:guide orient="horz" pos="45"/>
        <p:guide orient="horz"/>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49</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339271659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
        <p:nvSpPr>
          <p:cNvPr id="14" name="云形 13">
            <a:hlinkClick r:id="rId8" action="ppaction://hlinksldjump">
              <a:snd r:embed="rId9" name="camera.wav"/>
            </a:hlinkClick>
          </p:cNvPr>
          <p:cNvSpPr/>
          <p:nvPr userDrawn="1"/>
        </p:nvSpPr>
        <p:spPr>
          <a:xfrm>
            <a:off x="10657979" y="0"/>
            <a:ext cx="864096" cy="624061"/>
          </a:xfrm>
          <a:prstGeom prst="cloud">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导航</a:t>
            </a:r>
            <a:endParaRPr lang="zh-CN" altLang="en-US" sz="1400" dirty="0"/>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90" r:id="rId3"/>
    <p:sldLayoutId id="2147483691" r:id="rId4"/>
    <p:sldLayoutId id="2147483692" r:id="rId5"/>
    <p:sldLayoutId id="2147483694" r:id="rId6"/>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slide" Target="slide22.xml"/><Relationship Id="rId4" Type="http://schemas.openxmlformats.org/officeDocument/2006/relationships/slide" Target="slide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3380035"/>
            <a:ext cx="10807700" cy="2308324"/>
          </a:xfrm>
          <a:prstGeom prst="rect">
            <a:avLst/>
          </a:prstGeom>
        </p:spPr>
        <p:txBody>
          <a:bodyPr>
            <a:spAutoFit/>
          </a:bodyPr>
          <a:lstStyle/>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UNIT </a:t>
            </a:r>
            <a:r>
              <a:rPr lang="en-US" altLang="zh-CN" sz="4800" dirty="0" smtClean="0">
                <a:solidFill>
                  <a:srgbClr val="7030A0"/>
                </a:solidFill>
                <a:latin typeface="+mn-lt"/>
                <a:ea typeface="隶书" panose="02010509060101010101" pitchFamily="49" charset="-122"/>
                <a:cs typeface="Times New Roman" panose="02020603050405020304" pitchFamily="18" charset="0"/>
              </a:rPr>
              <a:t>2</a:t>
            </a:r>
            <a:r>
              <a:rPr lang="zh-CN" altLang="en-US" sz="4800" dirty="0">
                <a:solidFill>
                  <a:srgbClr val="7030A0"/>
                </a:solidFill>
                <a:ea typeface="隶书" panose="02010509060101010101" pitchFamily="49" charset="-122"/>
                <a:cs typeface="Times New Roman" panose="02020603050405020304" pitchFamily="18" charset="0"/>
              </a:rPr>
              <a:t>　</a:t>
            </a:r>
            <a:r>
              <a:rPr lang="en-US" altLang="zh-CN" sz="4800" dirty="0" smtClean="0">
                <a:solidFill>
                  <a:srgbClr val="7030A0"/>
                </a:solidFill>
                <a:latin typeface="+mn-lt"/>
                <a:ea typeface="隶书" panose="02010509060101010101" pitchFamily="49" charset="-122"/>
                <a:cs typeface="Times New Roman" panose="02020603050405020304" pitchFamily="18" charset="0"/>
              </a:rPr>
              <a:t>WILDLIFE PROTECTION</a:t>
            </a:r>
          </a:p>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Section Ⅳ</a:t>
            </a:r>
            <a:r>
              <a:rPr lang="zh-CN" altLang="en-US" sz="4800" dirty="0">
                <a:solidFill>
                  <a:srgbClr val="7030A0"/>
                </a:solidFill>
                <a:latin typeface="+mn-lt"/>
                <a:ea typeface="隶书" panose="02010509060101010101" pitchFamily="49" charset="-122"/>
                <a:cs typeface="Times New Roman" panose="02020603050405020304" pitchFamily="18" charset="0"/>
              </a:rPr>
              <a:t>　</a:t>
            </a:r>
            <a:r>
              <a:rPr lang="en-US" altLang="zh-CN" sz="4800" dirty="0">
                <a:solidFill>
                  <a:srgbClr val="7030A0"/>
                </a:solidFill>
                <a:latin typeface="+mn-lt"/>
                <a:ea typeface="隶书" panose="02010509060101010101" pitchFamily="49" charset="-122"/>
                <a:cs typeface="Times New Roman" panose="02020603050405020304" pitchFamily="18" charset="0"/>
              </a:rPr>
              <a:t>Listening and Talking &amp; Reading for Writing</a:t>
            </a:r>
            <a:endParaRPr lang="zh-CN" altLang="zh-CN" sz="4800" dirty="0">
              <a:solidFill>
                <a:srgbClr val="7030A0"/>
              </a:solidFill>
              <a:effectLst/>
              <a:latin typeface="+mn-lt"/>
              <a:ea typeface="隶书" panose="02010509060101010101" pitchFamily="49" charset="-122"/>
              <a:cs typeface="Times New Roman" panose="02020603050405020304" pitchFamily="18"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708255"/>
            <a:ext cx="10807700" cy="180857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en-US" dirty="0">
                <a:solidFill>
                  <a:srgbClr val="000000"/>
                </a:solidFill>
                <a:latin typeface="黑体" panose="02010609060101010101" pitchFamily="49" charset="-122"/>
                <a:cs typeface="Times New Roman" panose="02020603050405020304" pitchFamily="18" charset="0"/>
              </a:rPr>
              <a:t>名师点津 </a:t>
            </a:r>
            <a:r>
              <a:rPr lang="en-US" altLang="zh-CN" dirty="0" smtClean="0">
                <a:solidFill>
                  <a:srgbClr val="000000"/>
                </a:solidFill>
                <a:ea typeface="宋体" panose="02010600030101010101" pitchFamily="2" charset="-122"/>
                <a:cs typeface="Times New Roman" panose="02020603050405020304" pitchFamily="18" charset="0"/>
              </a:rPr>
              <a:t>in </a:t>
            </a:r>
            <a:r>
              <a:rPr lang="en-US" altLang="zh-CN" dirty="0" smtClean="0">
                <a:solidFill>
                  <a:srgbClr val="000000"/>
                </a:solidFill>
                <a:ea typeface="宋体" panose="02010600030101010101" pitchFamily="2" charset="-122"/>
                <a:cs typeface="Times New Roman" panose="02020603050405020304" pitchFamily="18" charset="0"/>
              </a:rPr>
              <a:t>search </a:t>
            </a:r>
            <a:r>
              <a:rPr lang="en-US" altLang="zh-CN" dirty="0">
                <a:solidFill>
                  <a:srgbClr val="000000"/>
                </a:solidFill>
                <a:ea typeface="宋体" panose="02010600030101010101" pitchFamily="2" charset="-122"/>
                <a:cs typeface="Times New Roman" panose="02020603050405020304" pitchFamily="18" charset="0"/>
              </a:rPr>
              <a:t>of</a:t>
            </a:r>
            <a:r>
              <a:rPr lang="zh-CN" altLang="zh-CN" dirty="0">
                <a:solidFill>
                  <a:srgbClr val="000000"/>
                </a:solidFill>
                <a:ea typeface="宋体" panose="02010600030101010101" pitchFamily="2" charset="-122"/>
                <a:cs typeface="Times New Roman" panose="02020603050405020304" pitchFamily="18" charset="0"/>
              </a:rPr>
              <a:t>后接寻找的对象或目标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其中</a:t>
            </a:r>
            <a:r>
              <a:rPr lang="en-US" altLang="zh-CN" dirty="0">
                <a:solidFill>
                  <a:srgbClr val="000000"/>
                </a:solidFill>
                <a:ea typeface="宋体" panose="02010600030101010101" pitchFamily="2" charset="-122"/>
                <a:cs typeface="Times New Roman" panose="02020603050405020304" pitchFamily="18" charset="0"/>
              </a:rPr>
              <a:t>search</a:t>
            </a:r>
            <a:r>
              <a:rPr lang="zh-CN" altLang="zh-CN" dirty="0">
                <a:solidFill>
                  <a:srgbClr val="000000"/>
                </a:solidFill>
                <a:ea typeface="宋体" panose="02010600030101010101" pitchFamily="2" charset="-122"/>
                <a:cs typeface="Times New Roman" panose="02020603050405020304" pitchFamily="18" charset="0"/>
              </a:rPr>
              <a:t>前不加限定词。</a:t>
            </a:r>
            <a:r>
              <a:rPr lang="en-US" altLang="zh-CN" dirty="0">
                <a:solidFill>
                  <a:srgbClr val="000000"/>
                </a:solidFill>
                <a:ea typeface="宋体" panose="02010600030101010101" pitchFamily="2" charset="-122"/>
                <a:cs typeface="Times New Roman" panose="02020603050405020304" pitchFamily="18" charset="0"/>
              </a:rPr>
              <a:t>search for</a:t>
            </a:r>
            <a:r>
              <a:rPr lang="zh-CN" altLang="zh-CN" dirty="0">
                <a:solidFill>
                  <a:srgbClr val="000000"/>
                </a:solidFill>
                <a:ea typeface="宋体" panose="02010600030101010101" pitchFamily="2" charset="-122"/>
                <a:cs typeface="Times New Roman" panose="02020603050405020304" pitchFamily="18" charset="0"/>
              </a:rPr>
              <a:t>表示搜查的目的。</a:t>
            </a:r>
            <a:r>
              <a:rPr lang="en-US" altLang="zh-CN" dirty="0">
                <a:solidFill>
                  <a:srgbClr val="000000"/>
                </a:solidFill>
                <a:ea typeface="宋体" panose="02010600030101010101" pitchFamily="2" charset="-122"/>
                <a:cs typeface="Times New Roman" panose="02020603050405020304" pitchFamily="18" charset="0"/>
              </a:rPr>
              <a:t>search...for...</a:t>
            </a:r>
            <a:r>
              <a:rPr lang="zh-CN" altLang="zh-CN" dirty="0">
                <a:solidFill>
                  <a:srgbClr val="000000"/>
                </a:solidFill>
                <a:ea typeface="宋体" panose="02010600030101010101" pitchFamily="2" charset="-122"/>
                <a:cs typeface="Times New Roman" panose="02020603050405020304" pitchFamily="18" charset="0"/>
              </a:rPr>
              <a:t>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为寻找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而搜查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38208191"/>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33279"/>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(1)There are no more continents and no more moons to search </a:t>
            </a:r>
            <a:r>
              <a:rPr lang="en-US" altLang="zh-CN" dirty="0" err="1">
                <a:solidFill>
                  <a:srgbClr val="000000"/>
                </a:solidFill>
                <a:ea typeface="宋体" panose="02010600030101010101" pitchFamily="2" charset="-122"/>
                <a:cs typeface="Times New Roman" panose="02020603050405020304" pitchFamily="18" charset="0"/>
              </a:rPr>
              <a:t>for,little</a:t>
            </a:r>
            <a:r>
              <a:rPr lang="en-US" altLang="zh-CN" dirty="0">
                <a:solidFill>
                  <a:srgbClr val="000000"/>
                </a:solidFill>
                <a:ea typeface="宋体" panose="02010600030101010101" pitchFamily="2" charset="-122"/>
                <a:cs typeface="Times New Roman" panose="02020603050405020304" pitchFamily="18" charset="0"/>
              </a:rPr>
              <a:t> left to discover.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不再有大陆和卫星可供寻找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也几乎没什么可以去发现的了。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2)I </a:t>
            </a:r>
            <a:r>
              <a:rPr lang="en-US" altLang="zh-CN" dirty="0">
                <a:solidFill>
                  <a:srgbClr val="000000"/>
                </a:solidFill>
                <a:ea typeface="宋体" panose="02010600030101010101" pitchFamily="2" charset="-122"/>
                <a:cs typeface="Times New Roman" panose="02020603050405020304" pitchFamily="18" charset="0"/>
              </a:rPr>
              <a:t>quickly searched the crowd for the </a:t>
            </a:r>
            <a:r>
              <a:rPr lang="en-US" altLang="zh-CN" dirty="0" smtClean="0">
                <a:solidFill>
                  <a:srgbClr val="000000"/>
                </a:solidFill>
                <a:ea typeface="宋体" panose="02010600030101010101" pitchFamily="2" charset="-122"/>
                <a:cs typeface="Times New Roman" panose="02020603050405020304" pitchFamily="18" charset="0"/>
              </a:rPr>
              <a:t>school’s </a:t>
            </a:r>
            <a:r>
              <a:rPr lang="en-US" altLang="zh-CN" dirty="0">
                <a:solidFill>
                  <a:srgbClr val="000000"/>
                </a:solidFill>
                <a:ea typeface="宋体" panose="02010600030101010101" pitchFamily="2" charset="-122"/>
                <a:cs typeface="Times New Roman" panose="02020603050405020304" pitchFamily="18" charset="0"/>
              </a:rPr>
              <a:t>coach and asked him what had happened.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我迅速在人群中寻找学校的教练</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并问他发生了什么事。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82763237"/>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01647"/>
            <a:ext cx="10807700" cy="3581365"/>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police had to search everyone present at the meeting for some proofs.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警察不得不搜查出席会议的每一个人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以寻找一些证据。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(4)Tom hurried into the room as if in search of something important.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汤姆匆匆进入房间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好像在寻找重要的东西。</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554244015"/>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usually search the Internet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hotel information</a:t>
            </a:r>
            <a:r>
              <a:rPr lang="en-US"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科学家们一直在探索战胜癌症的方法。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Scientists have been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ways to fight against cancer.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人类为了寻找一些主要的资源而毁坏森林。</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Humans destroyed forests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some major resources.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235597" y="1305232"/>
            <a:ext cx="708848" cy="584775"/>
          </a:xfrm>
          <a:prstGeom prst="rect">
            <a:avLst/>
          </a:prstGeom>
        </p:spPr>
        <p:txBody>
          <a:bodyPr wrap="none">
            <a:spAutoFit/>
          </a:bodyPr>
          <a:lstStyle/>
          <a:p>
            <a:r>
              <a:rPr lang="en-US" altLang="zh-CN" dirty="0" smtClean="0">
                <a:ea typeface="宋体" panose="02010600030101010101" pitchFamily="2" charset="-122"/>
              </a:rPr>
              <a:t>for</a:t>
            </a:r>
            <a:endParaRPr lang="zh-CN" altLang="en-US" dirty="0"/>
          </a:p>
        </p:txBody>
      </p:sp>
      <p:sp>
        <p:nvSpPr>
          <p:cNvPr id="4" name="矩形 3"/>
          <p:cNvSpPr/>
          <p:nvPr/>
        </p:nvSpPr>
        <p:spPr>
          <a:xfrm>
            <a:off x="4317693" y="3033895"/>
            <a:ext cx="3415294" cy="584775"/>
          </a:xfrm>
          <a:prstGeom prst="rect">
            <a:avLst/>
          </a:prstGeom>
        </p:spPr>
        <p:txBody>
          <a:bodyPr wrap="none">
            <a:spAutoFit/>
          </a:bodyPr>
          <a:lstStyle/>
          <a:p>
            <a:r>
              <a:rPr lang="en-US" altLang="zh-CN" dirty="0">
                <a:ea typeface="宋体" panose="02010600030101010101" pitchFamily="2" charset="-122"/>
              </a:rPr>
              <a:t>searching </a:t>
            </a:r>
            <a:r>
              <a:rPr lang="en-US" altLang="zh-CN" dirty="0" smtClean="0">
                <a:ea typeface="宋体" panose="02010600030101010101" pitchFamily="2" charset="-122"/>
              </a:rPr>
              <a:t>         for</a:t>
            </a:r>
            <a:endParaRPr lang="zh-CN" altLang="en-US" dirty="0"/>
          </a:p>
        </p:txBody>
      </p:sp>
      <p:sp>
        <p:nvSpPr>
          <p:cNvPr id="5" name="矩形 4"/>
          <p:cNvSpPr/>
          <p:nvPr/>
        </p:nvSpPr>
        <p:spPr>
          <a:xfrm>
            <a:off x="5682143" y="4801886"/>
            <a:ext cx="3642920" cy="584775"/>
          </a:xfrm>
          <a:prstGeom prst="rect">
            <a:avLst/>
          </a:prstGeom>
        </p:spPr>
        <p:txBody>
          <a:bodyPr wrap="none">
            <a:spAutoFit/>
          </a:bodyPr>
          <a:lstStyle/>
          <a:p>
            <a:r>
              <a:rPr lang="en-US" altLang="zh-CN" dirty="0">
                <a:ea typeface="宋体" panose="02010600030101010101" pitchFamily="2" charset="-122"/>
              </a:rPr>
              <a:t>in </a:t>
            </a:r>
            <a:r>
              <a:rPr lang="en-US" altLang="zh-CN" dirty="0" smtClean="0">
                <a:ea typeface="宋体" panose="02010600030101010101" pitchFamily="2" charset="-122"/>
              </a:rPr>
              <a:t>       search       of</a:t>
            </a:r>
            <a:endParaRPr lang="zh-CN" altLang="en-US" dirty="0"/>
          </a:p>
        </p:txBody>
      </p:sp>
    </p:spTree>
    <p:extLst>
      <p:ext uri="{BB962C8B-B14F-4D97-AF65-F5344CB8AC3E}">
        <p14:creationId xmlns:p14="http://schemas.microsoft.com/office/powerpoint/2010/main" val="23752122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4663"/>
            <a:ext cx="10807700" cy="3637919"/>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句型剖析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err="1">
                <a:solidFill>
                  <a:srgbClr val="000000"/>
                </a:solidFill>
                <a:ea typeface="宋体" panose="02010600030101010101" pitchFamily="2" charset="-122"/>
                <a:cs typeface="Times New Roman" panose="02020603050405020304" pitchFamily="18" charset="0"/>
              </a:rPr>
              <a:t>Sure,and</a:t>
            </a:r>
            <a:r>
              <a:rPr lang="en-US" altLang="zh-CN" dirty="0">
                <a:solidFill>
                  <a:srgbClr val="000000"/>
                </a:solidFill>
                <a:ea typeface="宋体" panose="02010600030101010101" pitchFamily="2" charset="-122"/>
                <a:cs typeface="Times New Roman" panose="02020603050405020304" pitchFamily="18" charset="0"/>
              </a:rPr>
              <a:t> I think we could also put out boxes or other things for </a:t>
            </a:r>
            <a:r>
              <a:rPr lang="en-US" altLang="zh-CN" dirty="0" err="1">
                <a:solidFill>
                  <a:srgbClr val="000000"/>
                </a:solidFill>
                <a:ea typeface="宋体" panose="02010600030101010101" pitchFamily="2" charset="-122"/>
                <a:cs typeface="Times New Roman" panose="02020603050405020304" pitchFamily="18" charset="0"/>
              </a:rPr>
              <a:t>them,so</a:t>
            </a:r>
            <a:r>
              <a:rPr lang="en-US" altLang="zh-CN" dirty="0">
                <a:solidFill>
                  <a:srgbClr val="000000"/>
                </a:solidFill>
                <a:ea typeface="宋体" panose="02010600030101010101" pitchFamily="2" charset="-122"/>
                <a:cs typeface="Times New Roman" panose="02020603050405020304" pitchFamily="18" charset="0"/>
              </a:rPr>
              <a:t> that they can find shelter when it’s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cold or wet outside.(page 19)</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当然了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我认为我们可以给它们准备箱子或其他物品以便它们在外面寒冷或潮湿的时候找到躲避的地方。</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9723939"/>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270"/>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so that“</a:t>
            </a:r>
            <a:r>
              <a:rPr lang="zh-CN" altLang="zh-CN" dirty="0">
                <a:solidFill>
                  <a:srgbClr val="000000"/>
                </a:solidFill>
                <a:ea typeface="宋体" panose="02010600030101010101" pitchFamily="2" charset="-122"/>
                <a:cs typeface="Times New Roman" panose="02020603050405020304" pitchFamily="18" charset="0"/>
              </a:rPr>
              <a:t>为了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目的是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引导目的状语从句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相当于</a:t>
            </a:r>
            <a:r>
              <a:rPr lang="en-US" altLang="zh-CN" dirty="0">
                <a:solidFill>
                  <a:srgbClr val="000000"/>
                </a:solidFill>
                <a:ea typeface="宋体" panose="02010600030101010101" pitchFamily="2" charset="-122"/>
                <a:cs typeface="Times New Roman" panose="02020603050405020304" pitchFamily="18" charset="0"/>
              </a:rPr>
              <a:t>in order that(</a:t>
            </a:r>
            <a:r>
              <a:rPr lang="zh-CN" altLang="zh-CN" dirty="0">
                <a:solidFill>
                  <a:srgbClr val="000000"/>
                </a:solidFill>
                <a:ea typeface="宋体" panose="02010600030101010101" pitchFamily="2" charset="-122"/>
                <a:cs typeface="Times New Roman" panose="02020603050405020304" pitchFamily="18" charset="0"/>
              </a:rPr>
              <a:t>为了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(1)so that</a:t>
            </a:r>
            <a:r>
              <a:rPr lang="zh-CN" altLang="zh-CN" dirty="0">
                <a:solidFill>
                  <a:srgbClr val="000000"/>
                </a:solidFill>
                <a:ea typeface="宋体" panose="02010600030101010101" pitchFamily="2" charset="-122"/>
                <a:cs typeface="Times New Roman" panose="02020603050405020304" pitchFamily="18" charset="0"/>
              </a:rPr>
              <a:t>从句中常常使用情态动词</a:t>
            </a:r>
            <a:r>
              <a:rPr lang="en-US" altLang="zh-CN" dirty="0">
                <a:solidFill>
                  <a:srgbClr val="000000"/>
                </a:solidFill>
                <a:ea typeface="宋体" panose="02010600030101010101" pitchFamily="2" charset="-122"/>
                <a:cs typeface="Times New Roman" panose="02020603050405020304" pitchFamily="18" charset="0"/>
              </a:rPr>
              <a:t>can/could</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may/might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will/would</a:t>
            </a:r>
            <a:r>
              <a:rPr lang="zh-CN" altLang="zh-CN" dirty="0">
                <a:solidFill>
                  <a:srgbClr val="000000"/>
                </a:solidFill>
                <a:ea typeface="宋体" panose="02010600030101010101" pitchFamily="2" charset="-122"/>
                <a:cs typeface="Times New Roman" panose="02020603050405020304" pitchFamily="18" charset="0"/>
              </a:rPr>
              <a:t>等。</a:t>
            </a:r>
            <a:r>
              <a:rPr lang="en-US" altLang="zh-CN" dirty="0">
                <a:solidFill>
                  <a:srgbClr val="000000"/>
                </a:solidFill>
                <a:ea typeface="宋体" panose="02010600030101010101" pitchFamily="2" charset="-122"/>
                <a:cs typeface="Times New Roman" panose="02020603050405020304" pitchFamily="18" charset="0"/>
              </a:rPr>
              <a:t>so that</a:t>
            </a:r>
            <a:r>
              <a:rPr lang="zh-CN" altLang="zh-CN" dirty="0">
                <a:solidFill>
                  <a:srgbClr val="000000"/>
                </a:solidFill>
                <a:ea typeface="宋体" panose="02010600030101010101" pitchFamily="2" charset="-122"/>
                <a:cs typeface="Times New Roman" panose="02020603050405020304" pitchFamily="18" charset="0"/>
              </a:rPr>
              <a:t>引导的目的状语从句不能放于句首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而</a:t>
            </a:r>
            <a:r>
              <a:rPr lang="en-US" altLang="zh-CN" dirty="0">
                <a:solidFill>
                  <a:srgbClr val="000000"/>
                </a:solidFill>
                <a:ea typeface="宋体" panose="02010600030101010101" pitchFamily="2" charset="-122"/>
                <a:cs typeface="Times New Roman" panose="02020603050405020304" pitchFamily="18" charset="0"/>
              </a:rPr>
              <a:t>in order that</a:t>
            </a:r>
            <a:r>
              <a:rPr lang="zh-CN" altLang="zh-CN" dirty="0">
                <a:solidFill>
                  <a:srgbClr val="000000"/>
                </a:solidFill>
                <a:ea typeface="宋体" panose="02010600030101010101" pitchFamily="2" charset="-122"/>
                <a:cs typeface="Times New Roman" panose="02020603050405020304" pitchFamily="18" charset="0"/>
              </a:rPr>
              <a:t>引导的目的状语从句既可放在句首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也可放在主句之后。</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当</a:t>
            </a:r>
            <a:r>
              <a:rPr lang="en-US" altLang="zh-CN" dirty="0">
                <a:solidFill>
                  <a:srgbClr val="000000"/>
                </a:solidFill>
                <a:ea typeface="宋体" panose="02010600030101010101" pitchFamily="2" charset="-122"/>
                <a:cs typeface="Times New Roman" panose="02020603050405020304" pitchFamily="18" charset="0"/>
              </a:rPr>
              <a:t>so that</a:t>
            </a:r>
            <a:r>
              <a:rPr lang="zh-CN" altLang="zh-CN" dirty="0">
                <a:solidFill>
                  <a:srgbClr val="000000"/>
                </a:solidFill>
                <a:ea typeface="宋体" panose="02010600030101010101" pitchFamily="2" charset="-122"/>
                <a:cs typeface="Times New Roman" panose="02020603050405020304" pitchFamily="18" charset="0"/>
              </a:rPr>
              <a:t>或</a:t>
            </a:r>
            <a:r>
              <a:rPr lang="en-US" altLang="zh-CN" dirty="0">
                <a:solidFill>
                  <a:srgbClr val="000000"/>
                </a:solidFill>
                <a:ea typeface="宋体" panose="02010600030101010101" pitchFamily="2" charset="-122"/>
                <a:cs typeface="Times New Roman" panose="02020603050405020304" pitchFamily="18" charset="0"/>
              </a:rPr>
              <a:t>in order that</a:t>
            </a:r>
            <a:r>
              <a:rPr lang="zh-CN" altLang="zh-CN" dirty="0">
                <a:solidFill>
                  <a:srgbClr val="000000"/>
                </a:solidFill>
                <a:ea typeface="宋体" panose="02010600030101010101" pitchFamily="2" charset="-122"/>
                <a:cs typeface="Times New Roman" panose="02020603050405020304" pitchFamily="18" charset="0"/>
              </a:rPr>
              <a:t>引导的目的状语从句中的主语与主句的主语一致时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从句可变为</a:t>
            </a:r>
            <a:r>
              <a:rPr lang="en-US" altLang="zh-CN" dirty="0">
                <a:solidFill>
                  <a:srgbClr val="000000"/>
                </a:solidFill>
                <a:ea typeface="宋体" panose="02010600030101010101" pitchFamily="2" charset="-122"/>
                <a:cs typeface="Times New Roman" panose="02020603050405020304" pitchFamily="18" charset="0"/>
              </a:rPr>
              <a:t>so as to</a:t>
            </a:r>
            <a:r>
              <a:rPr lang="zh-CN" altLang="zh-CN" dirty="0">
                <a:solidFill>
                  <a:srgbClr val="000000"/>
                </a:solidFill>
                <a:ea typeface="宋体" panose="02010600030101010101" pitchFamily="2" charset="-122"/>
                <a:cs typeface="Times New Roman" panose="02020603050405020304" pitchFamily="18" charset="0"/>
              </a:rPr>
              <a:t>或</a:t>
            </a:r>
            <a:r>
              <a:rPr lang="en-US" altLang="zh-CN" dirty="0">
                <a:solidFill>
                  <a:srgbClr val="000000"/>
                </a:solidFill>
                <a:ea typeface="宋体" panose="02010600030101010101" pitchFamily="2" charset="-122"/>
                <a:cs typeface="Times New Roman" panose="02020603050405020304" pitchFamily="18" charset="0"/>
              </a:rPr>
              <a:t>in order to</a:t>
            </a:r>
            <a:r>
              <a:rPr lang="zh-CN" altLang="zh-CN" dirty="0">
                <a:solidFill>
                  <a:srgbClr val="000000"/>
                </a:solidFill>
                <a:ea typeface="宋体" panose="02010600030101010101" pitchFamily="2" charset="-122"/>
                <a:cs typeface="Times New Roman" panose="02020603050405020304" pitchFamily="18" charset="0"/>
              </a:rPr>
              <a:t>的动词不定式短语。</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24953648"/>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12111"/>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will give you all the facts so that you can judge for yourself.</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我会给你所有的事实以便你可以自己判断。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(2)He spoke loudly so that everybody could hear him.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他大声说话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以便大家都能</a:t>
            </a:r>
            <a:r>
              <a:rPr lang="zh-CN" altLang="zh-CN" dirty="0" smtClean="0">
                <a:solidFill>
                  <a:srgbClr val="000000"/>
                </a:solidFill>
                <a:ea typeface="宋体" panose="02010600030101010101" pitchFamily="2" charset="-122"/>
                <a:cs typeface="Times New Roman" panose="02020603050405020304" pitchFamily="18" charset="0"/>
              </a:rPr>
              <a:t>听见。</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(3)Go early in order that you can get a good seat.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为了得到好座位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你可以早点儿去。</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133436207"/>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85623"/>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en-US" dirty="0">
                <a:solidFill>
                  <a:srgbClr val="000000"/>
                </a:solidFill>
                <a:latin typeface="黑体" panose="02010609060101010101" pitchFamily="49" charset="-122"/>
                <a:cs typeface="Times New Roman" panose="02020603050405020304" pitchFamily="18" charset="0"/>
              </a:rPr>
              <a:t>名师点津 </a:t>
            </a:r>
            <a:r>
              <a:rPr lang="en-US" altLang="zh-CN" dirty="0" smtClean="0">
                <a:solidFill>
                  <a:srgbClr val="000000"/>
                </a:solidFill>
                <a:ea typeface="宋体" panose="02010600030101010101" pitchFamily="2" charset="-122"/>
                <a:cs typeface="Times New Roman" panose="02020603050405020304" pitchFamily="18" charset="0"/>
              </a:rPr>
              <a:t>so </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也可用来引导结果状语从句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意思是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结果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以至于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常和主句之间用逗号隔开。</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Everyone lent a </a:t>
            </a:r>
            <a:r>
              <a:rPr lang="en-US" altLang="zh-CN" dirty="0" err="1">
                <a:solidFill>
                  <a:srgbClr val="000000"/>
                </a:solidFill>
                <a:ea typeface="宋体" panose="02010600030101010101" pitchFamily="2" charset="-122"/>
                <a:cs typeface="Times New Roman" panose="02020603050405020304" pitchFamily="18" charset="0"/>
              </a:rPr>
              <a:t>hand,so</a:t>
            </a:r>
            <a:r>
              <a:rPr lang="en-US" altLang="zh-CN" dirty="0">
                <a:solidFill>
                  <a:srgbClr val="000000"/>
                </a:solidFill>
                <a:ea typeface="宋体" panose="02010600030101010101" pitchFamily="2" charset="-122"/>
                <a:cs typeface="Times New Roman" panose="02020603050405020304" pitchFamily="18" charset="0"/>
              </a:rPr>
              <a:t> that the work was finished ahead of schedule.</a:t>
            </a:r>
            <a:br>
              <a:rPr lang="en-US" altLang="zh-CN" dirty="0">
                <a:solidFill>
                  <a:srgbClr val="000000"/>
                </a:solidFill>
                <a:ea typeface="宋体" panose="02010600030101010101" pitchFamily="2" charset="-122"/>
                <a:cs typeface="Times New Roman" panose="02020603050405020304" pitchFamily="18" charset="0"/>
              </a:rPr>
            </a:br>
            <a:r>
              <a:rPr lang="zh-CN" altLang="zh-CN" dirty="0">
                <a:solidFill>
                  <a:srgbClr val="000000"/>
                </a:solidFill>
                <a:ea typeface="宋体" panose="02010600030101010101" pitchFamily="2" charset="-122"/>
                <a:cs typeface="Times New Roman" panose="02020603050405020304" pitchFamily="18" charset="0"/>
              </a:rPr>
              <a:t>每个人都帮了忙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所以工作提前完成了。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 bought a big </a:t>
            </a:r>
            <a:r>
              <a:rPr lang="en-US" altLang="zh-CN" dirty="0" err="1">
                <a:solidFill>
                  <a:srgbClr val="000000"/>
                </a:solidFill>
                <a:ea typeface="宋体" panose="02010600030101010101" pitchFamily="2" charset="-122"/>
                <a:cs typeface="Times New Roman" panose="02020603050405020304" pitchFamily="18" charset="0"/>
              </a:rPr>
              <a:t>house,so</a:t>
            </a:r>
            <a:r>
              <a:rPr lang="en-US" altLang="zh-CN" dirty="0">
                <a:solidFill>
                  <a:srgbClr val="000000"/>
                </a:solidFill>
                <a:ea typeface="宋体" panose="02010600030101010101" pitchFamily="2" charset="-122"/>
                <a:cs typeface="Times New Roman" panose="02020603050405020304" pitchFamily="18" charset="0"/>
              </a:rPr>
              <a:t> that he had more space to paint in.</a:t>
            </a:r>
            <a:br>
              <a:rPr lang="en-US" altLang="zh-CN" dirty="0">
                <a:solidFill>
                  <a:srgbClr val="000000"/>
                </a:solidFill>
                <a:ea typeface="宋体" panose="02010600030101010101" pitchFamily="2" charset="-122"/>
                <a:cs typeface="Times New Roman" panose="02020603050405020304" pitchFamily="18" charset="0"/>
              </a:rPr>
            </a:br>
            <a:r>
              <a:rPr lang="zh-CN" altLang="zh-CN" dirty="0">
                <a:solidFill>
                  <a:srgbClr val="000000"/>
                </a:solidFill>
                <a:ea typeface="宋体" panose="02010600030101010101" pitchFamily="2" charset="-122"/>
                <a:cs typeface="Times New Roman" panose="02020603050405020304" pitchFamily="18" charset="0"/>
              </a:rPr>
              <a:t>他买了一栋大房子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从而有了更大的地方作画。</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73496679"/>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句型转换</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(1)To take that </a:t>
            </a:r>
            <a:r>
              <a:rPr lang="en-US" altLang="zh-CN" dirty="0" err="1">
                <a:solidFill>
                  <a:srgbClr val="000000"/>
                </a:solidFill>
                <a:ea typeface="宋体" panose="02010600030101010101" pitchFamily="2" charset="-122"/>
                <a:cs typeface="Times New Roman" panose="02020603050405020304" pitchFamily="18" charset="0"/>
              </a:rPr>
              <a:t>job,you</a:t>
            </a:r>
            <a:r>
              <a:rPr lang="en-US" altLang="zh-CN" dirty="0">
                <a:solidFill>
                  <a:srgbClr val="000000"/>
                </a:solidFill>
                <a:ea typeface="宋体" panose="02010600030101010101" pitchFamily="2" charset="-122"/>
                <a:cs typeface="Times New Roman" panose="02020603050405020304" pitchFamily="18" charset="0"/>
              </a:rPr>
              <a:t> must leave another job.</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→You must leave another job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you can take that one.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little boy saved every </a:t>
            </a:r>
            <a:r>
              <a:rPr lang="en-US" altLang="zh-CN" dirty="0" err="1" smtClean="0">
                <a:solidFill>
                  <a:srgbClr val="000000"/>
                </a:solidFill>
                <a:ea typeface="宋体" panose="02010600030101010101" pitchFamily="2" charset="-122"/>
                <a:cs typeface="Times New Roman" panose="02020603050405020304" pitchFamily="18" charset="0"/>
              </a:rPr>
              <a:t>coin</a:t>
            </a:r>
            <a:r>
              <a:rPr lang="en-US" altLang="zh-CN" dirty="0" err="1" smtClean="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A</a:t>
            </a:r>
            <a:r>
              <a:rPr lang="en-US" altLang="zh-CN" dirty="0" err="1"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 </a:t>
            </a:r>
            <a:r>
              <a:rPr lang="en-US" altLang="zh-CN" dirty="0" err="1">
                <a:solidFill>
                  <a:srgbClr val="000000"/>
                </a:solidFill>
                <a:ea typeface="宋体" panose="02010600030101010101" pitchFamily="2" charset="-122"/>
                <a:cs typeface="Times New Roman" panose="02020603050405020304" pitchFamily="18" charset="0"/>
              </a:rPr>
              <a:t>result,he</a:t>
            </a:r>
            <a:r>
              <a:rPr lang="en-US" altLang="zh-CN" dirty="0">
                <a:solidFill>
                  <a:srgbClr val="000000"/>
                </a:solidFill>
                <a:ea typeface="宋体" panose="02010600030101010101" pitchFamily="2" charset="-122"/>
                <a:cs typeface="Times New Roman" panose="02020603050405020304" pitchFamily="18" charset="0"/>
              </a:rPr>
              <a:t> could buy his mum a gift.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little boy saved every coin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he could buy his mum a gift.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513797" y="2002189"/>
            <a:ext cx="2410212" cy="584775"/>
          </a:xfrm>
          <a:prstGeom prst="rect">
            <a:avLst/>
          </a:prstGeom>
        </p:spPr>
        <p:txBody>
          <a:bodyPr wrap="none">
            <a:spAutoFit/>
          </a:bodyPr>
          <a:lstStyle/>
          <a:p>
            <a:r>
              <a:rPr lang="en-US" altLang="zh-CN" dirty="0">
                <a:ea typeface="宋体" panose="02010600030101010101" pitchFamily="2" charset="-122"/>
              </a:rPr>
              <a:t>in order that</a:t>
            </a:r>
            <a:endParaRPr lang="zh-CN" altLang="en-US" dirty="0"/>
          </a:p>
        </p:txBody>
      </p:sp>
      <p:sp>
        <p:nvSpPr>
          <p:cNvPr id="4" name="矩形 3"/>
          <p:cNvSpPr/>
          <p:nvPr/>
        </p:nvSpPr>
        <p:spPr>
          <a:xfrm>
            <a:off x="7496168" y="4343906"/>
            <a:ext cx="1358064" cy="584775"/>
          </a:xfrm>
          <a:prstGeom prst="rect">
            <a:avLst/>
          </a:prstGeom>
        </p:spPr>
        <p:txBody>
          <a:bodyPr wrap="none">
            <a:spAutoFit/>
          </a:bodyPr>
          <a:lstStyle/>
          <a:p>
            <a:r>
              <a:rPr lang="en-US" altLang="zh-CN" dirty="0">
                <a:ea typeface="宋体" panose="02010600030101010101" pitchFamily="2" charset="-122"/>
              </a:rPr>
              <a:t>so that</a:t>
            </a:r>
            <a:endParaRPr lang="zh-CN" altLang="en-US" dirty="0"/>
          </a:p>
        </p:txBody>
      </p:sp>
    </p:spTree>
    <p:extLst>
      <p:ext uri="{BB962C8B-B14F-4D97-AF65-F5344CB8AC3E}">
        <p14:creationId xmlns:p14="http://schemas.microsoft.com/office/powerpoint/2010/main" val="30438250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When it comes to wildlife </a:t>
            </a:r>
            <a:r>
              <a:rPr lang="en-US" altLang="zh-CN" dirty="0" err="1">
                <a:solidFill>
                  <a:srgbClr val="000000"/>
                </a:solidFill>
                <a:ea typeface="宋体" panose="02010600030101010101" pitchFamily="2" charset="-122"/>
                <a:cs typeface="Times New Roman" panose="02020603050405020304" pitchFamily="18" charset="0"/>
              </a:rPr>
              <a:t>protection,all</a:t>
            </a:r>
            <a:r>
              <a:rPr lang="en-US" altLang="zh-CN" dirty="0">
                <a:solidFill>
                  <a:srgbClr val="000000"/>
                </a:solidFill>
                <a:ea typeface="宋体" panose="02010600030101010101" pitchFamily="2" charset="-122"/>
                <a:cs typeface="Times New Roman" panose="02020603050405020304" pitchFamily="18" charset="0"/>
              </a:rPr>
              <a:t> species—the </a:t>
            </a:r>
            <a:r>
              <a:rPr lang="en-US" altLang="zh-CN" dirty="0" err="1">
                <a:solidFill>
                  <a:srgbClr val="000000"/>
                </a:solidFill>
                <a:ea typeface="宋体" panose="02010600030101010101" pitchFamily="2" charset="-122"/>
                <a:cs typeface="Times New Roman" panose="02020603050405020304" pitchFamily="18" charset="0"/>
              </a:rPr>
              <a:t>good,the</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bad,and</a:t>
            </a:r>
            <a:r>
              <a:rPr lang="en-US" altLang="zh-CN" dirty="0">
                <a:solidFill>
                  <a:srgbClr val="000000"/>
                </a:solidFill>
                <a:ea typeface="宋体" panose="02010600030101010101" pitchFamily="2" charset="-122"/>
                <a:cs typeface="Times New Roman" panose="02020603050405020304" pitchFamily="18" charset="0"/>
              </a:rPr>
              <a:t> the ugly—should be treated equally.(page 20)</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谈到野生动物保护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所有的物种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好的、坏的、丑的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都应该得到平等的对待</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本句是主从复合句。</a:t>
            </a:r>
            <a:r>
              <a:rPr lang="en-US" altLang="zh-CN" dirty="0">
                <a:solidFill>
                  <a:srgbClr val="000000"/>
                </a:solidFill>
                <a:ea typeface="宋体" panose="02010600030101010101" pitchFamily="2" charset="-122"/>
                <a:cs typeface="Times New Roman" panose="02020603050405020304" pitchFamily="18" charset="0"/>
              </a:rPr>
              <a:t>When it comes to wildlife protection</a:t>
            </a:r>
            <a:r>
              <a:rPr lang="zh-CN" altLang="zh-CN" dirty="0">
                <a:solidFill>
                  <a:srgbClr val="000000"/>
                </a:solidFill>
                <a:ea typeface="宋体" panose="02010600030101010101" pitchFamily="2" charset="-122"/>
                <a:cs typeface="Times New Roman" panose="02020603050405020304" pitchFamily="18" charset="0"/>
              </a:rPr>
              <a:t>是</a:t>
            </a:r>
            <a:r>
              <a:rPr lang="en-US" altLang="zh-CN" dirty="0">
                <a:solidFill>
                  <a:srgbClr val="000000"/>
                </a:solidFill>
                <a:ea typeface="宋体" panose="02010600030101010101" pitchFamily="2" charset="-122"/>
                <a:cs typeface="Times New Roman" panose="02020603050405020304" pitchFamily="18" charset="0"/>
              </a:rPr>
              <a:t>when</a:t>
            </a:r>
            <a:r>
              <a:rPr lang="zh-CN" altLang="zh-CN" dirty="0">
                <a:solidFill>
                  <a:srgbClr val="000000"/>
                </a:solidFill>
                <a:ea typeface="宋体" panose="02010600030101010101" pitchFamily="2" charset="-122"/>
                <a:cs typeface="Times New Roman" panose="02020603050405020304" pitchFamily="18" charset="0"/>
              </a:rPr>
              <a:t>引导的时间状语从句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后面是主句。</a:t>
            </a:r>
            <a:r>
              <a:rPr lang="en-US" altLang="zh-CN" dirty="0">
                <a:solidFill>
                  <a:srgbClr val="000000"/>
                </a:solidFill>
                <a:ea typeface="宋体" panose="02010600030101010101" pitchFamily="2" charset="-122"/>
                <a:cs typeface="Times New Roman" panose="02020603050405020304" pitchFamily="18" charset="0"/>
              </a:rPr>
              <a:t>when it comes to...</a:t>
            </a:r>
            <a:r>
              <a:rPr lang="zh-CN" altLang="zh-CN" dirty="0">
                <a:solidFill>
                  <a:srgbClr val="000000"/>
                </a:solidFill>
                <a:ea typeface="宋体" panose="02010600030101010101" pitchFamily="2" charset="-122"/>
                <a:cs typeface="Times New Roman" panose="02020603050405020304" pitchFamily="18" charset="0"/>
              </a:rPr>
              <a:t>意为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一谈到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当提到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当谈到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当涉及某事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或做某事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to</a:t>
            </a:r>
            <a:r>
              <a:rPr lang="zh-CN" altLang="zh-CN" dirty="0">
                <a:solidFill>
                  <a:srgbClr val="000000"/>
                </a:solidFill>
                <a:ea typeface="宋体" panose="02010600030101010101" pitchFamily="2" charset="-122"/>
                <a:cs typeface="Times New Roman" panose="02020603050405020304" pitchFamily="18" charset="0"/>
              </a:rPr>
              <a:t>是介词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其后跟名词或动词</a:t>
            </a:r>
            <a:r>
              <a:rPr lang="en-US" altLang="zh-CN"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形式。</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2043610"/>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横卷形 10">
            <a:hlinkClick r:id="rId2" action="ppaction://hlinksldjump" highlightClick="1">
              <a:snd r:embed="rId3" name="chimes.wav"/>
            </a:hlinkClick>
          </p:cNvPr>
          <p:cNvSpPr/>
          <p:nvPr/>
        </p:nvSpPr>
        <p:spPr>
          <a:xfrm>
            <a:off x="2592685" y="196087"/>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12" name="横卷形 11">
            <a:hlinkClick r:id="rId4" action="ppaction://hlinksldjump" highlightClick="1">
              <a:snd r:embed="rId3" name="chimes.wav"/>
            </a:hlinkClick>
          </p:cNvPr>
          <p:cNvSpPr/>
          <p:nvPr/>
        </p:nvSpPr>
        <p:spPr>
          <a:xfrm>
            <a:off x="2592685" y="1708255"/>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4" name="横卷形 3">
            <a:hlinkClick r:id="rId5" action="ppaction://hlinksldjump" highlightClick="1">
              <a:snd r:embed="rId3" name="chimes.wav"/>
            </a:hlinkClick>
          </p:cNvPr>
          <p:cNvSpPr/>
          <p:nvPr/>
        </p:nvSpPr>
        <p:spPr>
          <a:xfrm>
            <a:off x="2592685" y="322042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
        <p:nvSpPr>
          <p:cNvPr id="5" name="横卷形 4">
            <a:hlinkClick r:id="rId6" action="ppaction://hlinksldjump" highlightClick="1">
              <a:snd r:embed="rId3" name="chimes.wav"/>
            </a:hlinkClick>
          </p:cNvPr>
          <p:cNvSpPr/>
          <p:nvPr/>
        </p:nvSpPr>
        <p:spPr>
          <a:xfrm>
            <a:off x="2592685" y="4732591"/>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写作</a:t>
            </a:r>
            <a:r>
              <a:rPr lang="en-US" altLang="zh-CN" sz="4000" dirty="0"/>
              <a:t>·</a:t>
            </a:r>
            <a:r>
              <a:rPr lang="zh-CN" altLang="en-US" sz="4000" dirty="0" smtClean="0"/>
              <a:t>触类旁通</a:t>
            </a:r>
            <a:endParaRPr lang="zh-CN" altLang="zh-CN" sz="4000" dirty="0"/>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65917"/>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(1)Both groups scored similarly when it came to </a:t>
            </a:r>
            <a:r>
              <a:rPr lang="en-US" altLang="zh-CN" dirty="0" err="1">
                <a:solidFill>
                  <a:srgbClr val="000000"/>
                </a:solidFill>
                <a:ea typeface="宋体" panose="02010600030101010101" pitchFamily="2" charset="-122"/>
                <a:cs typeface="Times New Roman" panose="02020603050405020304" pitchFamily="18" charset="0"/>
              </a:rPr>
              <a:t>memorising</a:t>
            </a:r>
            <a:r>
              <a:rPr lang="en-US" altLang="zh-CN" dirty="0">
                <a:solidFill>
                  <a:srgbClr val="000000"/>
                </a:solidFill>
                <a:ea typeface="宋体" panose="02010600030101010101" pitchFamily="2" charset="-122"/>
                <a:cs typeface="Times New Roman" panose="02020603050405020304" pitchFamily="18" charset="0"/>
              </a:rPr>
              <a:t> facts.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在记忆事实方面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两组得分差不多。</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(2)When it comes to travelling in </a:t>
            </a:r>
            <a:r>
              <a:rPr lang="en-US" altLang="zh-CN" dirty="0" err="1">
                <a:solidFill>
                  <a:srgbClr val="000000"/>
                </a:solidFill>
                <a:ea typeface="宋体" panose="02010600030101010101" pitchFamily="2" charset="-122"/>
                <a:cs typeface="Times New Roman" panose="02020603050405020304" pitchFamily="18" charset="0"/>
              </a:rPr>
              <a:t>China,Mount</a:t>
            </a:r>
            <a:r>
              <a:rPr lang="en-US" altLang="zh-CN" dirty="0">
                <a:solidFill>
                  <a:srgbClr val="000000"/>
                </a:solidFill>
                <a:ea typeface="宋体" panose="02010600030101010101" pitchFamily="2" charset="-122"/>
                <a:cs typeface="Times New Roman" panose="02020603050405020304" pitchFamily="18" charset="0"/>
              </a:rPr>
              <a:t> Tai is a must-see destination.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提起在中国旅行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泰山是一个必去之地。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237045211"/>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45663"/>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(1)But things are different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it comes to web mapping</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(2)When it comes to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(fish),he is an expert.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761037" y="2169799"/>
            <a:ext cx="1119217" cy="584775"/>
          </a:xfrm>
          <a:prstGeom prst="rect">
            <a:avLst/>
          </a:prstGeom>
        </p:spPr>
        <p:txBody>
          <a:bodyPr wrap="none">
            <a:spAutoFit/>
          </a:bodyPr>
          <a:lstStyle/>
          <a:p>
            <a:r>
              <a:rPr lang="en-US" altLang="zh-CN" dirty="0">
                <a:ea typeface="宋体" panose="02010600030101010101" pitchFamily="2" charset="-122"/>
              </a:rPr>
              <a:t>when</a:t>
            </a:r>
            <a:endParaRPr lang="zh-CN" altLang="en-US" dirty="0"/>
          </a:p>
        </p:txBody>
      </p:sp>
      <p:sp>
        <p:nvSpPr>
          <p:cNvPr id="4" name="矩形 3"/>
          <p:cNvSpPr/>
          <p:nvPr/>
        </p:nvSpPr>
        <p:spPr>
          <a:xfrm>
            <a:off x="4920366" y="3319303"/>
            <a:ext cx="1369286" cy="584775"/>
          </a:xfrm>
          <a:prstGeom prst="rect">
            <a:avLst/>
          </a:prstGeom>
        </p:spPr>
        <p:txBody>
          <a:bodyPr wrap="none">
            <a:spAutoFit/>
          </a:bodyPr>
          <a:lstStyle/>
          <a:p>
            <a:r>
              <a:rPr lang="en-US" altLang="zh-CN" dirty="0">
                <a:ea typeface="宋体" panose="02010600030101010101" pitchFamily="2" charset="-122"/>
              </a:rPr>
              <a:t>fishing</a:t>
            </a:r>
            <a:endParaRPr lang="zh-CN" altLang="en-US" dirty="0"/>
          </a:p>
        </p:txBody>
      </p:sp>
    </p:spTree>
    <p:extLst>
      <p:ext uri="{BB962C8B-B14F-4D97-AF65-F5344CB8AC3E}">
        <p14:creationId xmlns:p14="http://schemas.microsoft.com/office/powerpoint/2010/main" val="8520919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随  堂  训  练</a:t>
            </a:r>
          </a:p>
        </p:txBody>
      </p:sp>
      <p:sp>
        <p:nvSpPr>
          <p:cNvPr id="7" name="矩形 6"/>
          <p:cNvSpPr>
            <a:spLocks noChangeAspect="1"/>
          </p:cNvSpPr>
          <p:nvPr/>
        </p:nvSpPr>
        <p:spPr>
          <a:xfrm>
            <a:off x="361950" y="1449719"/>
            <a:ext cx="10807700" cy="3581365"/>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一、写出下列句子中重读的虚词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1.We saw him playing by the river.</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2.On my way to </a:t>
            </a:r>
            <a:r>
              <a:rPr lang="en-US" altLang="zh-CN" dirty="0" err="1">
                <a:solidFill>
                  <a:srgbClr val="000000"/>
                </a:solidFill>
                <a:ea typeface="宋体" panose="02010600030101010101" pitchFamily="2" charset="-122"/>
                <a:cs typeface="Times New Roman" panose="02020603050405020304" pitchFamily="18" charset="0"/>
              </a:rPr>
              <a:t>school,my</a:t>
            </a:r>
            <a:r>
              <a:rPr lang="en-US" altLang="zh-CN" dirty="0">
                <a:solidFill>
                  <a:srgbClr val="000000"/>
                </a:solidFill>
                <a:ea typeface="宋体" panose="02010600030101010101" pitchFamily="2" charset="-122"/>
                <a:cs typeface="Times New Roman" panose="02020603050405020304" pitchFamily="18" charset="0"/>
              </a:rPr>
              <a:t> bike was broken.</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mtClean="0">
                <a:solidFill>
                  <a:srgbClr val="000000"/>
                </a:solidFill>
                <a:ea typeface="宋体" panose="02010600030101010101" pitchFamily="2" charset="-122"/>
                <a:cs typeface="Times New Roman" panose="02020603050405020304" pitchFamily="18" charset="0"/>
              </a:rPr>
              <a:t>3.I’m </a:t>
            </a:r>
            <a:r>
              <a:rPr lang="en-US" altLang="zh-CN" dirty="0">
                <a:solidFill>
                  <a:srgbClr val="000000"/>
                </a:solidFill>
                <a:ea typeface="宋体" panose="02010600030101010101" pitchFamily="2" charset="-122"/>
                <a:cs typeface="Times New Roman" panose="02020603050405020304" pitchFamily="18" charset="0"/>
              </a:rPr>
              <a:t>sorry </a:t>
            </a:r>
            <a:r>
              <a:rPr lang="en-US" altLang="zh-CN">
                <a:solidFill>
                  <a:srgbClr val="000000"/>
                </a:solidFill>
                <a:ea typeface="宋体" panose="02010600030101010101" pitchFamily="2" charset="-122"/>
                <a:cs typeface="Times New Roman" panose="02020603050405020304" pitchFamily="18" charset="0"/>
              </a:rPr>
              <a:t>I </a:t>
            </a:r>
            <a:r>
              <a:rPr lang="en-US" altLang="zh-CN" smtClean="0">
                <a:solidFill>
                  <a:srgbClr val="000000"/>
                </a:solidFill>
                <a:ea typeface="宋体" panose="02010600030101010101" pitchFamily="2" charset="-122"/>
                <a:cs typeface="Times New Roman" panose="02020603050405020304" pitchFamily="18" charset="0"/>
              </a:rPr>
              <a:t>can’t </a:t>
            </a:r>
            <a:r>
              <a:rPr lang="en-US" altLang="zh-CN" dirty="0">
                <a:solidFill>
                  <a:srgbClr val="000000"/>
                </a:solidFill>
                <a:ea typeface="宋体" panose="02010600030101010101" pitchFamily="2" charset="-122"/>
                <a:cs typeface="Times New Roman" panose="02020603050405020304" pitchFamily="18" charset="0"/>
              </a:rPr>
              <a:t>do that.</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mtClean="0">
                <a:solidFill>
                  <a:srgbClr val="000000"/>
                </a:solidFill>
                <a:ea typeface="宋体" panose="02010600030101010101" pitchFamily="2" charset="-122"/>
                <a:cs typeface="Times New Roman" panose="02020603050405020304" pitchFamily="18" charset="0"/>
              </a:rPr>
              <a:t>4.Didn’t </a:t>
            </a:r>
            <a:r>
              <a:rPr lang="en-US" altLang="zh-CN" dirty="0">
                <a:solidFill>
                  <a:srgbClr val="000000"/>
                </a:solidFill>
                <a:ea typeface="宋体" panose="02010600030101010101" pitchFamily="2" charset="-122"/>
                <a:cs typeface="Times New Roman" panose="02020603050405020304" pitchFamily="18" charset="0"/>
              </a:rPr>
              <a:t>I tell you yesterday?</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5.—Are you a student?—</a:t>
            </a:r>
            <a:r>
              <a:rPr lang="en-US" altLang="zh-CN" dirty="0" err="1">
                <a:solidFill>
                  <a:srgbClr val="000000"/>
                </a:solidFill>
                <a:ea typeface="宋体" panose="02010600030101010101" pitchFamily="2" charset="-122"/>
                <a:cs typeface="Times New Roman" panose="02020603050405020304" pitchFamily="18" charset="0"/>
              </a:rPr>
              <a:t>Yes,I</a:t>
            </a:r>
            <a:r>
              <a:rPr lang="en-US" altLang="zh-CN" dirty="0">
                <a:solidFill>
                  <a:srgbClr val="000000"/>
                </a:solidFill>
                <a:ea typeface="宋体" panose="02010600030101010101" pitchFamily="2" charset="-122"/>
                <a:cs typeface="Times New Roman" panose="02020603050405020304" pitchFamily="18" charset="0"/>
              </a:rPr>
              <a:t> am.</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8" name="矩形 7"/>
          <p:cNvSpPr/>
          <p:nvPr/>
        </p:nvSpPr>
        <p:spPr>
          <a:xfrm>
            <a:off x="6903333" y="2059584"/>
            <a:ext cx="617477" cy="584775"/>
          </a:xfrm>
          <a:prstGeom prst="rect">
            <a:avLst/>
          </a:prstGeom>
        </p:spPr>
        <p:txBody>
          <a:bodyPr wrap="none">
            <a:spAutoFit/>
          </a:bodyPr>
          <a:lstStyle/>
          <a:p>
            <a:r>
              <a:rPr lang="en-US" altLang="zh-CN" dirty="0">
                <a:ea typeface="宋体" panose="02010600030101010101" pitchFamily="2" charset="-122"/>
              </a:rPr>
              <a:t>by</a:t>
            </a:r>
            <a:endParaRPr lang="zh-CN" altLang="en-US" dirty="0"/>
          </a:p>
        </p:txBody>
      </p:sp>
      <p:sp>
        <p:nvSpPr>
          <p:cNvPr id="9" name="矩形 8"/>
          <p:cNvSpPr/>
          <p:nvPr/>
        </p:nvSpPr>
        <p:spPr>
          <a:xfrm>
            <a:off x="8647056" y="2654191"/>
            <a:ext cx="731290" cy="584775"/>
          </a:xfrm>
          <a:prstGeom prst="rect">
            <a:avLst/>
          </a:prstGeom>
        </p:spPr>
        <p:txBody>
          <a:bodyPr wrap="none">
            <a:spAutoFit/>
          </a:bodyPr>
          <a:lstStyle/>
          <a:p>
            <a:r>
              <a:rPr lang="en-US" altLang="zh-CN" dirty="0">
                <a:ea typeface="宋体" panose="02010600030101010101" pitchFamily="2" charset="-122"/>
              </a:rPr>
              <a:t>On</a:t>
            </a:r>
            <a:endParaRPr lang="zh-CN" altLang="en-US" dirty="0"/>
          </a:p>
        </p:txBody>
      </p:sp>
      <p:sp>
        <p:nvSpPr>
          <p:cNvPr id="10" name="矩形 9"/>
          <p:cNvSpPr/>
          <p:nvPr/>
        </p:nvSpPr>
        <p:spPr>
          <a:xfrm>
            <a:off x="5463173" y="3238966"/>
            <a:ext cx="1072730" cy="584775"/>
          </a:xfrm>
          <a:prstGeom prst="rect">
            <a:avLst/>
          </a:prstGeom>
        </p:spPr>
        <p:txBody>
          <a:bodyPr wrap="none">
            <a:spAutoFit/>
          </a:bodyPr>
          <a:lstStyle/>
          <a:p>
            <a:r>
              <a:rPr lang="en-US" altLang="zh-CN" smtClean="0">
                <a:ea typeface="宋体" panose="02010600030101010101" pitchFamily="2" charset="-122"/>
              </a:rPr>
              <a:t>can’t</a:t>
            </a:r>
            <a:endParaRPr lang="zh-CN" altLang="en-US" dirty="0"/>
          </a:p>
        </p:txBody>
      </p:sp>
      <p:sp>
        <p:nvSpPr>
          <p:cNvPr id="11" name="矩形 10"/>
          <p:cNvSpPr/>
          <p:nvPr/>
        </p:nvSpPr>
        <p:spPr>
          <a:xfrm>
            <a:off x="5755968" y="3830474"/>
            <a:ext cx="1322798" cy="584775"/>
          </a:xfrm>
          <a:prstGeom prst="rect">
            <a:avLst/>
          </a:prstGeom>
        </p:spPr>
        <p:txBody>
          <a:bodyPr wrap="none">
            <a:spAutoFit/>
          </a:bodyPr>
          <a:lstStyle/>
          <a:p>
            <a:r>
              <a:rPr lang="en-US" altLang="zh-CN" smtClean="0">
                <a:ea typeface="宋体" panose="02010600030101010101" pitchFamily="2" charset="-122"/>
              </a:rPr>
              <a:t>Didn’t</a:t>
            </a:r>
            <a:endParaRPr lang="zh-CN" altLang="en-US" dirty="0"/>
          </a:p>
        </p:txBody>
      </p:sp>
      <p:sp>
        <p:nvSpPr>
          <p:cNvPr id="12" name="矩形 11"/>
          <p:cNvSpPr/>
          <p:nvPr/>
        </p:nvSpPr>
        <p:spPr>
          <a:xfrm>
            <a:off x="6828848" y="4415249"/>
            <a:ext cx="731290" cy="584775"/>
          </a:xfrm>
          <a:prstGeom prst="rect">
            <a:avLst/>
          </a:prstGeom>
        </p:spPr>
        <p:txBody>
          <a:bodyPr wrap="none">
            <a:spAutoFit/>
          </a:bodyPr>
          <a:lstStyle/>
          <a:p>
            <a:r>
              <a:rPr lang="en-US" altLang="zh-CN" dirty="0">
                <a:ea typeface="宋体" panose="02010600030101010101" pitchFamily="2" charset="-122"/>
              </a:rPr>
              <a:t>am</a:t>
            </a:r>
            <a:endParaRPr lang="zh-CN" altLang="en-US" dirty="0"/>
          </a:p>
        </p:txBody>
      </p:sp>
    </p:spTree>
    <p:extLst>
      <p:ext uri="{BB962C8B-B14F-4D97-AF65-F5344CB8AC3E}">
        <p14:creationId xmlns:p14="http://schemas.microsoft.com/office/powerpoint/2010/main" val="64351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349935"/>
            <a:ext cx="10807700" cy="4819781"/>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en-US" dirty="0">
                <a:solidFill>
                  <a:srgbClr val="000000"/>
                </a:solidFill>
                <a:latin typeface="Arial" panose="020B0604020202020204" pitchFamily="34" charset="0"/>
                <a:cs typeface="Times New Roman" panose="02020603050405020304" pitchFamily="18" charset="0"/>
              </a:rPr>
              <a:t>二</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1.Researchers might have found a(n)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(usual) way to reduce plastic </a:t>
            </a:r>
            <a:r>
              <a:rPr lang="en-US" altLang="zh-CN" dirty="0" smtClean="0">
                <a:solidFill>
                  <a:srgbClr val="000000"/>
                </a:solidFill>
                <a:ea typeface="宋体" panose="02010600030101010101" pitchFamily="2" charset="-122"/>
                <a:cs typeface="Times New Roman" panose="02020603050405020304" pitchFamily="18" charset="0"/>
              </a:rPr>
              <a:t>pollution.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2.We appreciate joining in this </a:t>
            </a:r>
            <a:r>
              <a:rPr lang="en-US" altLang="zh-CN" dirty="0" err="1">
                <a:solidFill>
                  <a:srgbClr val="000000"/>
                </a:solidFill>
                <a:ea typeface="宋体" panose="02010600030101010101" pitchFamily="2" charset="-122"/>
                <a:cs typeface="Times New Roman" panose="02020603050405020304" pitchFamily="18" charset="0"/>
              </a:rPr>
              <a:t>activity,which</a:t>
            </a:r>
            <a:r>
              <a:rPr lang="en-US" altLang="zh-CN" dirty="0">
                <a:solidFill>
                  <a:srgbClr val="000000"/>
                </a:solidFill>
                <a:ea typeface="宋体" panose="02010600030101010101" pitchFamily="2" charset="-122"/>
                <a:cs typeface="Times New Roman" panose="02020603050405020304" pitchFamily="18" charset="0"/>
              </a:rPr>
              <a:t> has helped to build an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(emotion) connection between the old and the young</a:t>
            </a:r>
            <a:r>
              <a:rPr lang="en-US" altLang="zh-CN" dirty="0" smtClean="0">
                <a:solidFill>
                  <a:srgbClr val="000000"/>
                </a:solidFill>
                <a:ea typeface="宋体" panose="02010600030101010101" pitchFamily="2" charset="-122"/>
                <a:cs typeface="Times New Roman" panose="02020603050405020304" pitchFamily="18" charset="0"/>
              </a:rPr>
              <a:t>.</a:t>
            </a: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3.Besides,what you told me about your country </a:t>
            </a:r>
            <a:r>
              <a:rPr lang="en-US" altLang="zh-CN" dirty="0" smtClean="0">
                <a:solidFill>
                  <a:srgbClr val="000000"/>
                </a:solidFill>
                <a:ea typeface="宋体" panose="02010600030101010101" pitchFamily="2" charset="-122"/>
                <a:cs typeface="Times New Roman" panose="02020603050405020304" pitchFamily="18" charset="0"/>
              </a:rPr>
              <a:t>stirred</a:t>
            </a: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my interest in foreign culture.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7273205" y="968511"/>
            <a:ext cx="1574470" cy="584775"/>
          </a:xfrm>
          <a:prstGeom prst="rect">
            <a:avLst/>
          </a:prstGeom>
        </p:spPr>
        <p:txBody>
          <a:bodyPr wrap="none">
            <a:spAutoFit/>
          </a:bodyPr>
          <a:lstStyle/>
          <a:p>
            <a:r>
              <a:rPr lang="en-US" altLang="zh-CN" dirty="0">
                <a:ea typeface="宋体" panose="02010600030101010101" pitchFamily="2" charset="-122"/>
              </a:rPr>
              <a:t>unusual</a:t>
            </a:r>
            <a:endParaRPr lang="zh-CN" altLang="en-US" dirty="0"/>
          </a:p>
        </p:txBody>
      </p:sp>
      <p:sp>
        <p:nvSpPr>
          <p:cNvPr id="5" name="矩形 4"/>
          <p:cNvSpPr/>
          <p:nvPr/>
        </p:nvSpPr>
        <p:spPr>
          <a:xfrm>
            <a:off x="2508292" y="2732706"/>
            <a:ext cx="1915909" cy="584775"/>
          </a:xfrm>
          <a:prstGeom prst="rect">
            <a:avLst/>
          </a:prstGeom>
        </p:spPr>
        <p:txBody>
          <a:bodyPr wrap="none">
            <a:spAutoFit/>
          </a:bodyPr>
          <a:lstStyle/>
          <a:p>
            <a:r>
              <a:rPr lang="en-US" altLang="zh-CN" dirty="0">
                <a:ea typeface="宋体" panose="02010600030101010101" pitchFamily="2" charset="-122"/>
              </a:rPr>
              <a:t>emotional</a:t>
            </a:r>
            <a:endParaRPr lang="zh-CN" altLang="en-US" dirty="0"/>
          </a:p>
        </p:txBody>
      </p:sp>
      <p:sp>
        <p:nvSpPr>
          <p:cNvPr id="6" name="矩形 5"/>
          <p:cNvSpPr/>
          <p:nvPr/>
        </p:nvSpPr>
        <p:spPr>
          <a:xfrm>
            <a:off x="1051021" y="4464223"/>
            <a:ext cx="639919" cy="584775"/>
          </a:xfrm>
          <a:prstGeom prst="rect">
            <a:avLst/>
          </a:prstGeom>
        </p:spPr>
        <p:txBody>
          <a:bodyPr wrap="none">
            <a:spAutoFit/>
          </a:bodyPr>
          <a:lstStyle/>
          <a:p>
            <a:r>
              <a:rPr lang="en-US" altLang="zh-CN" dirty="0">
                <a:ea typeface="宋体" panose="02010600030101010101" pitchFamily="2" charset="-122"/>
              </a:rPr>
              <a:t>up</a:t>
            </a:r>
            <a:endParaRPr lang="zh-CN" altLang="en-US" dirty="0"/>
          </a:p>
        </p:txBody>
      </p:sp>
    </p:spTree>
    <p:extLst>
      <p:ext uri="{BB962C8B-B14F-4D97-AF65-F5344CB8AC3E}">
        <p14:creationId xmlns:p14="http://schemas.microsoft.com/office/powerpoint/2010/main" val="19807585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504110"/>
            <a:ext cx="10807700" cy="245605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4.With </a:t>
            </a:r>
            <a:r>
              <a:rPr lang="en-US" altLang="zh-CN" dirty="0">
                <a:solidFill>
                  <a:srgbClr val="000000"/>
                </a:solidFill>
                <a:ea typeface="宋体" panose="02010600030101010101" pitchFamily="2" charset="-122"/>
                <a:cs typeface="Times New Roman" panose="02020603050405020304" pitchFamily="18" charset="0"/>
              </a:rPr>
              <a:t>more and more forests cut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 great deal of soil is being washed away.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5.Doctors worked through the night in order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(save) the life of the injured man.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811661" y="1547743"/>
            <a:ext cx="1141659" cy="584775"/>
          </a:xfrm>
          <a:prstGeom prst="rect">
            <a:avLst/>
          </a:prstGeom>
        </p:spPr>
        <p:txBody>
          <a:bodyPr wrap="none">
            <a:spAutoFit/>
          </a:bodyPr>
          <a:lstStyle/>
          <a:p>
            <a:r>
              <a:rPr lang="en-US" altLang="zh-CN" dirty="0">
                <a:ea typeface="宋体" panose="02010600030101010101" pitchFamily="2" charset="-122"/>
              </a:rPr>
              <a:t>down</a:t>
            </a:r>
            <a:endParaRPr lang="zh-CN" altLang="en-US" dirty="0"/>
          </a:p>
        </p:txBody>
      </p:sp>
      <p:sp>
        <p:nvSpPr>
          <p:cNvPr id="4" name="矩形 3"/>
          <p:cNvSpPr/>
          <p:nvPr/>
        </p:nvSpPr>
        <p:spPr>
          <a:xfrm>
            <a:off x="8386005" y="2714852"/>
            <a:ext cx="1382110" cy="584775"/>
          </a:xfrm>
          <a:prstGeom prst="rect">
            <a:avLst/>
          </a:prstGeom>
        </p:spPr>
        <p:txBody>
          <a:bodyPr wrap="none">
            <a:spAutoFit/>
          </a:bodyPr>
          <a:lstStyle/>
          <a:p>
            <a:r>
              <a:rPr lang="en-US" altLang="zh-CN" dirty="0">
                <a:ea typeface="宋体" panose="02010600030101010101" pitchFamily="2" charset="-122"/>
              </a:rPr>
              <a:t>to save</a:t>
            </a:r>
            <a:endParaRPr lang="zh-CN" altLang="en-US" dirty="0"/>
          </a:p>
        </p:txBody>
      </p:sp>
    </p:spTree>
    <p:extLst>
      <p:ext uri="{BB962C8B-B14F-4D97-AF65-F5344CB8AC3E}">
        <p14:creationId xmlns:p14="http://schemas.microsoft.com/office/powerpoint/2010/main" val="12568374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2770310" cy="683264"/>
          </a:xfrm>
          <a:prstGeom prst="rect">
            <a:avLst/>
          </a:prstGeom>
        </p:spPr>
        <p:txBody>
          <a:bodyPr wrap="none">
            <a:spAutoFit/>
          </a:bodyPr>
          <a:lstStyle/>
          <a:p>
            <a:pPr>
              <a:lnSpc>
                <a:spcPct val="120000"/>
              </a:lnSpc>
              <a:spcAft>
                <a:spcPts val="0"/>
              </a:spcAft>
              <a:tabLst>
                <a:tab pos="1029335" algn="l"/>
                <a:tab pos="1850390" algn="l"/>
                <a:tab pos="2538095" algn="l"/>
                <a:tab pos="3221990" algn="l"/>
              </a:tabLst>
            </a:pPr>
            <a:r>
              <a:rPr lang="zh-CN" altLang="en-US" dirty="0" smtClean="0">
                <a:solidFill>
                  <a:srgbClr val="000000"/>
                </a:solidFill>
                <a:latin typeface="Arial" panose="020B0604020202020204" pitchFamily="34" charset="0"/>
                <a:cs typeface="Times New Roman" panose="02020603050405020304" pitchFamily="18" charset="0"/>
              </a:rPr>
              <a:t>三</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选词</a:t>
            </a:r>
            <a:r>
              <a:rPr lang="zh-CN" altLang="zh-CN" dirty="0" smtClean="0">
                <a:solidFill>
                  <a:srgbClr val="000000"/>
                </a:solidFill>
                <a:latin typeface="Arial" panose="020B0604020202020204" pitchFamily="34" charset="0"/>
                <a:cs typeface="Times New Roman" panose="02020603050405020304" pitchFamily="18" charset="0"/>
              </a:rPr>
              <a:t>填空</a:t>
            </a:r>
            <a:r>
              <a:rPr lang="en-US" altLang="zh-CN" dirty="0" smtClean="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1950" y="755951"/>
            <a:ext cx="10807700" cy="1217641"/>
          </a:xfrm>
          <a:prstGeom prst="rect">
            <a:avLst/>
          </a:prstGeom>
          <a:ln>
            <a:solidFill>
              <a:schemeClr val="tx1"/>
            </a:solidFill>
          </a:ln>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cut down</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pay attention to</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 search of</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stir up</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when it comes to</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send out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carry out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 used for</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361950" y="2032584"/>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 history of </a:t>
            </a:r>
            <a:r>
              <a:rPr lang="en-US" altLang="zh-CN" dirty="0" err="1">
                <a:solidFill>
                  <a:srgbClr val="000000"/>
                </a:solidFill>
                <a:ea typeface="宋体" panose="02010600030101010101" pitchFamily="2" charset="-122"/>
                <a:cs typeface="Times New Roman" panose="02020603050405020304" pitchFamily="18" charset="0"/>
              </a:rPr>
              <a:t>Europe,she</a:t>
            </a:r>
            <a:r>
              <a:rPr lang="en-US" altLang="zh-CN" dirty="0">
                <a:solidFill>
                  <a:srgbClr val="000000"/>
                </a:solidFill>
                <a:ea typeface="宋体" panose="02010600030101010101" pitchFamily="2" charset="-122"/>
                <a:cs typeface="Times New Roman" panose="02020603050405020304" pitchFamily="18" charset="0"/>
              </a:rPr>
              <a:t> has a good knowledge of it.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2.They decided to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experiment even if they met with difficulties.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3.In the old </a:t>
            </a:r>
            <a:r>
              <a:rPr lang="en-US" altLang="zh-CN" dirty="0" err="1">
                <a:solidFill>
                  <a:srgbClr val="000000"/>
                </a:solidFill>
                <a:ea typeface="宋体" panose="02010600030101010101" pitchFamily="2" charset="-122"/>
                <a:cs typeface="Times New Roman" panose="02020603050405020304" pitchFamily="18" charset="0"/>
              </a:rPr>
              <a:t>days,this</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cooking.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4.We’re</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reminded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our pronunciation and handwriting.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1529898" y="2063201"/>
            <a:ext cx="3204723" cy="584775"/>
          </a:xfrm>
          <a:prstGeom prst="rect">
            <a:avLst/>
          </a:prstGeom>
        </p:spPr>
        <p:txBody>
          <a:bodyPr wrap="none">
            <a:spAutoFit/>
          </a:bodyPr>
          <a:lstStyle/>
          <a:p>
            <a:r>
              <a:rPr lang="en-US" altLang="zh-CN" dirty="0">
                <a:ea typeface="宋体" panose="02010600030101010101" pitchFamily="2" charset="-122"/>
              </a:rPr>
              <a:t>When it comes to</a:t>
            </a:r>
            <a:endParaRPr lang="zh-CN" altLang="en-US" dirty="0"/>
          </a:p>
        </p:txBody>
      </p:sp>
      <p:sp>
        <p:nvSpPr>
          <p:cNvPr id="6" name="矩形 5"/>
          <p:cNvSpPr/>
          <p:nvPr/>
        </p:nvSpPr>
        <p:spPr>
          <a:xfrm>
            <a:off x="4579413" y="3241208"/>
            <a:ext cx="1814920" cy="584775"/>
          </a:xfrm>
          <a:prstGeom prst="rect">
            <a:avLst/>
          </a:prstGeom>
        </p:spPr>
        <p:txBody>
          <a:bodyPr wrap="none">
            <a:spAutoFit/>
          </a:bodyPr>
          <a:lstStyle/>
          <a:p>
            <a:r>
              <a:rPr lang="en-US" altLang="zh-CN" dirty="0">
                <a:ea typeface="宋体" panose="02010600030101010101" pitchFamily="2" charset="-122"/>
              </a:rPr>
              <a:t>carry </a:t>
            </a:r>
            <a:r>
              <a:rPr lang="en-US" altLang="zh-CN" dirty="0" smtClean="0">
                <a:ea typeface="宋体" panose="02010600030101010101" pitchFamily="2" charset="-122"/>
              </a:rPr>
              <a:t>out</a:t>
            </a:r>
            <a:endParaRPr lang="zh-CN" altLang="en-US" dirty="0"/>
          </a:p>
        </p:txBody>
      </p:sp>
      <p:sp>
        <p:nvSpPr>
          <p:cNvPr id="7" name="矩形 6"/>
          <p:cNvSpPr/>
          <p:nvPr/>
        </p:nvSpPr>
        <p:spPr>
          <a:xfrm>
            <a:off x="5330885" y="4398695"/>
            <a:ext cx="2374368" cy="584775"/>
          </a:xfrm>
          <a:prstGeom prst="rect">
            <a:avLst/>
          </a:prstGeom>
        </p:spPr>
        <p:txBody>
          <a:bodyPr wrap="none">
            <a:spAutoFit/>
          </a:bodyPr>
          <a:lstStyle/>
          <a:p>
            <a:r>
              <a:rPr lang="en-US" altLang="zh-CN" dirty="0">
                <a:ea typeface="宋体" panose="02010600030101010101" pitchFamily="2" charset="-122"/>
              </a:rPr>
              <a:t>was used for</a:t>
            </a:r>
            <a:endParaRPr lang="zh-CN" altLang="en-US" dirty="0"/>
          </a:p>
        </p:txBody>
      </p:sp>
      <p:sp>
        <p:nvSpPr>
          <p:cNvPr id="8" name="矩形 7"/>
          <p:cNvSpPr/>
          <p:nvPr/>
        </p:nvSpPr>
        <p:spPr>
          <a:xfrm>
            <a:off x="4557368" y="4980383"/>
            <a:ext cx="3384260" cy="584775"/>
          </a:xfrm>
          <a:prstGeom prst="rect">
            <a:avLst/>
          </a:prstGeom>
        </p:spPr>
        <p:txBody>
          <a:bodyPr wrap="none">
            <a:spAutoFit/>
          </a:bodyPr>
          <a:lstStyle/>
          <a:p>
            <a:r>
              <a:rPr lang="en-US" altLang="zh-CN" dirty="0">
                <a:ea typeface="宋体" panose="02010600030101010101" pitchFamily="2" charset="-122"/>
              </a:rPr>
              <a:t>to pay attention to</a:t>
            </a:r>
            <a:endParaRPr lang="zh-CN" altLang="en-US" dirty="0"/>
          </a:p>
        </p:txBody>
      </p:sp>
    </p:spTree>
    <p:extLst>
      <p:ext uri="{BB962C8B-B14F-4D97-AF65-F5344CB8AC3E}">
        <p14:creationId xmlns:p14="http://schemas.microsoft.com/office/powerpoint/2010/main" val="40278238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70320"/>
            <a:ext cx="10807700" cy="3637919"/>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5.Invitations have been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 the </a:t>
            </a:r>
            <a:r>
              <a:rPr lang="en-US" altLang="zh-CN" dirty="0" smtClean="0">
                <a:solidFill>
                  <a:srgbClr val="000000"/>
                </a:solidFill>
                <a:ea typeface="宋体" panose="02010600030101010101" pitchFamily="2" charset="-122"/>
                <a:cs typeface="Times New Roman" panose="02020603050405020304" pitchFamily="18" charset="0"/>
              </a:rPr>
              <a:t>guests.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6.The speech she made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a:t>
            </a:r>
            <a:r>
              <a:rPr lang="en-US" altLang="zh-CN" dirty="0" smtClean="0">
                <a:solidFill>
                  <a:srgbClr val="000000"/>
                </a:solidFill>
                <a:ea typeface="宋体" panose="02010600030101010101" pitchFamily="2" charset="-122"/>
                <a:cs typeface="Times New Roman" panose="02020603050405020304" pitchFamily="18" charset="0"/>
              </a:rPr>
              <a:t>students</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interest in English learning.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7.Many trees are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present.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8.The rescue team started out early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tourists lost in the mountain.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492669" y="1017671"/>
            <a:ext cx="1563248" cy="584775"/>
          </a:xfrm>
          <a:prstGeom prst="rect">
            <a:avLst/>
          </a:prstGeom>
        </p:spPr>
        <p:txBody>
          <a:bodyPr wrap="none">
            <a:spAutoFit/>
          </a:bodyPr>
          <a:lstStyle/>
          <a:p>
            <a:r>
              <a:rPr lang="en-US" altLang="zh-CN" dirty="0">
                <a:ea typeface="宋体" panose="02010600030101010101" pitchFamily="2" charset="-122"/>
              </a:rPr>
              <a:t>sent out</a:t>
            </a:r>
            <a:endParaRPr lang="zh-CN" altLang="en-US" dirty="0"/>
          </a:p>
        </p:txBody>
      </p:sp>
      <p:sp>
        <p:nvSpPr>
          <p:cNvPr id="4" name="矩形 3"/>
          <p:cNvSpPr/>
          <p:nvPr/>
        </p:nvSpPr>
        <p:spPr>
          <a:xfrm>
            <a:off x="5323477" y="1570887"/>
            <a:ext cx="1921295" cy="584775"/>
          </a:xfrm>
          <a:prstGeom prst="rect">
            <a:avLst/>
          </a:prstGeom>
        </p:spPr>
        <p:txBody>
          <a:bodyPr wrap="none">
            <a:spAutoFit/>
          </a:bodyPr>
          <a:lstStyle/>
          <a:p>
            <a:r>
              <a:rPr lang="en-US" altLang="zh-CN" dirty="0">
                <a:ea typeface="宋体" panose="02010600030101010101" pitchFamily="2" charset="-122"/>
              </a:rPr>
              <a:t>stirred up</a:t>
            </a:r>
            <a:endParaRPr lang="zh-CN" altLang="en-US" dirty="0"/>
          </a:p>
        </p:txBody>
      </p:sp>
      <p:sp>
        <p:nvSpPr>
          <p:cNvPr id="5" name="矩形 4"/>
          <p:cNvSpPr/>
          <p:nvPr/>
        </p:nvSpPr>
        <p:spPr>
          <a:xfrm>
            <a:off x="4413976" y="2749733"/>
            <a:ext cx="2850460" cy="584775"/>
          </a:xfrm>
          <a:prstGeom prst="rect">
            <a:avLst/>
          </a:prstGeom>
        </p:spPr>
        <p:txBody>
          <a:bodyPr wrap="none">
            <a:spAutoFit/>
          </a:bodyPr>
          <a:lstStyle/>
          <a:p>
            <a:r>
              <a:rPr lang="en-US" altLang="zh-CN" dirty="0">
                <a:ea typeface="宋体" panose="02010600030101010101" pitchFamily="2" charset="-122"/>
              </a:rPr>
              <a:t>being cut </a:t>
            </a:r>
            <a:r>
              <a:rPr lang="en-US" altLang="zh-CN" dirty="0" smtClean="0">
                <a:ea typeface="宋体" panose="02010600030101010101" pitchFamily="2" charset="-122"/>
              </a:rPr>
              <a:t>down</a:t>
            </a:r>
            <a:endParaRPr lang="zh-CN" altLang="en-US" dirty="0"/>
          </a:p>
        </p:txBody>
      </p:sp>
      <p:sp>
        <p:nvSpPr>
          <p:cNvPr id="6" name="矩形 5"/>
          <p:cNvSpPr/>
          <p:nvPr/>
        </p:nvSpPr>
        <p:spPr>
          <a:xfrm>
            <a:off x="7197319" y="3345976"/>
            <a:ext cx="2206630" cy="584775"/>
          </a:xfrm>
          <a:prstGeom prst="rect">
            <a:avLst/>
          </a:prstGeom>
        </p:spPr>
        <p:txBody>
          <a:bodyPr wrap="none">
            <a:spAutoFit/>
          </a:bodyPr>
          <a:lstStyle/>
          <a:p>
            <a:r>
              <a:rPr lang="en-US" altLang="zh-CN" dirty="0">
                <a:ea typeface="宋体" panose="02010600030101010101" pitchFamily="2" charset="-122"/>
              </a:rPr>
              <a:t>in search of</a:t>
            </a:r>
            <a:endParaRPr lang="zh-CN" altLang="en-US" dirty="0"/>
          </a:p>
        </p:txBody>
      </p:sp>
    </p:spTree>
    <p:extLst>
      <p:ext uri="{BB962C8B-B14F-4D97-AF65-F5344CB8AC3E}">
        <p14:creationId xmlns:p14="http://schemas.microsoft.com/office/powerpoint/2010/main" val="15047848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en-US" dirty="0">
                <a:solidFill>
                  <a:srgbClr val="000000"/>
                </a:solidFill>
                <a:latin typeface="Arial" panose="020B0604020202020204" pitchFamily="34" charset="0"/>
                <a:cs typeface="Times New Roman" panose="02020603050405020304" pitchFamily="18" charset="0"/>
              </a:rPr>
              <a:t>四</a:t>
            </a:r>
            <a:r>
              <a:rPr lang="zh-CN" altLang="zh-CN" dirty="0" smtClean="0">
                <a:solidFill>
                  <a:srgbClr val="000000"/>
                </a:solidFill>
                <a:latin typeface="Arial" panose="020B0604020202020204" pitchFamily="34" charset="0"/>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只有当我们完全看不见时我们才意识到眼睛的重要性。</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completely </a:t>
            </a:r>
            <a:r>
              <a:rPr lang="en-US" altLang="zh-CN" dirty="0">
                <a:solidFill>
                  <a:srgbClr val="000000"/>
                </a:solidFill>
                <a:ea typeface="宋体" panose="02010600030101010101" pitchFamily="2" charset="-122"/>
                <a:cs typeface="Times New Roman" panose="02020603050405020304" pitchFamily="18" charset="0"/>
              </a:rPr>
              <a:t>do we </a:t>
            </a:r>
            <a:r>
              <a:rPr lang="en-US" altLang="zh-CN" dirty="0" err="1">
                <a:solidFill>
                  <a:srgbClr val="000000"/>
                </a:solidFill>
                <a:ea typeface="宋体" panose="02010600030101010101" pitchFamily="2" charset="-122"/>
                <a:cs typeface="Times New Roman" panose="02020603050405020304" pitchFamily="18" charset="0"/>
              </a:rPr>
              <a:t>realise</a:t>
            </a:r>
            <a:r>
              <a:rPr lang="en-US" altLang="zh-CN" dirty="0">
                <a:solidFill>
                  <a:srgbClr val="000000"/>
                </a:solidFill>
                <a:ea typeface="宋体" panose="02010600030101010101" pitchFamily="2" charset="-122"/>
                <a:cs typeface="Times New Roman" panose="02020603050405020304" pitchFamily="18" charset="0"/>
              </a:rPr>
              <a:t> how important our eyes are.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父亲教给我的是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永远直面困难。</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This is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to always face difficulties.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他们可以帮忙照料孩子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这样你就可以歇一歇了。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They may be able to help with </a:t>
            </a:r>
            <a:r>
              <a:rPr lang="en-US" altLang="zh-CN" dirty="0" smtClean="0">
                <a:solidFill>
                  <a:srgbClr val="000000"/>
                </a:solidFill>
                <a:ea typeface="宋体" panose="02010600030101010101" pitchFamily="2" charset="-122"/>
                <a:cs typeface="Times New Roman" panose="02020603050405020304" pitchFamily="18" charset="0"/>
              </a:rPr>
              <a:t>childcare___ _____ ____ ____</a:t>
            </a: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_____ ____ ___________.</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508049" y="1286039"/>
            <a:ext cx="6123792" cy="584775"/>
          </a:xfrm>
          <a:prstGeom prst="rect">
            <a:avLst/>
          </a:prstGeom>
        </p:spPr>
        <p:txBody>
          <a:bodyPr wrap="none">
            <a:spAutoFit/>
          </a:bodyPr>
          <a:lstStyle/>
          <a:p>
            <a:r>
              <a:rPr lang="en-US" altLang="zh-CN" dirty="0">
                <a:ea typeface="宋体" panose="02010600030101010101" pitchFamily="2" charset="-122"/>
              </a:rPr>
              <a:t>Only </a:t>
            </a:r>
            <a:r>
              <a:rPr lang="en-US" altLang="zh-CN" dirty="0" smtClean="0">
                <a:ea typeface="宋体" panose="02010600030101010101" pitchFamily="2" charset="-122"/>
              </a:rPr>
              <a:t>   when     we     cannot     see</a:t>
            </a:r>
            <a:endParaRPr lang="zh-CN" altLang="en-US" dirty="0"/>
          </a:p>
        </p:txBody>
      </p:sp>
      <p:sp>
        <p:nvSpPr>
          <p:cNvPr id="5" name="矩形 4"/>
          <p:cNvSpPr/>
          <p:nvPr/>
        </p:nvSpPr>
        <p:spPr>
          <a:xfrm>
            <a:off x="1772531" y="3035958"/>
            <a:ext cx="7070141" cy="584775"/>
          </a:xfrm>
          <a:prstGeom prst="rect">
            <a:avLst/>
          </a:prstGeom>
        </p:spPr>
        <p:txBody>
          <a:bodyPr wrap="none">
            <a:spAutoFit/>
          </a:bodyPr>
          <a:lstStyle/>
          <a:p>
            <a:r>
              <a:rPr lang="en-US" altLang="zh-CN" dirty="0">
                <a:ea typeface="宋体" panose="02010600030101010101" pitchFamily="2" charset="-122"/>
              </a:rPr>
              <a:t>what </a:t>
            </a:r>
            <a:r>
              <a:rPr lang="en-US" altLang="zh-CN" dirty="0" smtClean="0">
                <a:ea typeface="宋体" panose="02010600030101010101" pitchFamily="2" charset="-122"/>
              </a:rPr>
              <a:t>  my   father    has      taught     me</a:t>
            </a:r>
            <a:endParaRPr lang="zh-CN" altLang="en-US" dirty="0"/>
          </a:p>
        </p:txBody>
      </p:sp>
      <p:sp>
        <p:nvSpPr>
          <p:cNvPr id="6" name="矩形 5"/>
          <p:cNvSpPr/>
          <p:nvPr/>
        </p:nvSpPr>
        <p:spPr>
          <a:xfrm>
            <a:off x="7366259" y="4824263"/>
            <a:ext cx="3534942" cy="584775"/>
          </a:xfrm>
          <a:prstGeom prst="rect">
            <a:avLst/>
          </a:prstGeom>
        </p:spPr>
        <p:txBody>
          <a:bodyPr wrap="none">
            <a:spAutoFit/>
          </a:bodyPr>
          <a:lstStyle/>
          <a:p>
            <a:r>
              <a:rPr lang="en-US" altLang="zh-CN" dirty="0">
                <a:ea typeface="宋体" panose="02010600030101010101" pitchFamily="2" charset="-122"/>
              </a:rPr>
              <a:t>so </a:t>
            </a:r>
            <a:r>
              <a:rPr lang="en-US" altLang="zh-CN" dirty="0" smtClean="0">
                <a:ea typeface="宋体" panose="02010600030101010101" pitchFamily="2" charset="-122"/>
              </a:rPr>
              <a:t>   that    you  can</a:t>
            </a:r>
            <a:endParaRPr lang="zh-CN" altLang="en-US" dirty="0"/>
          </a:p>
        </p:txBody>
      </p:sp>
      <p:sp>
        <p:nvSpPr>
          <p:cNvPr id="7" name="矩形 6"/>
          <p:cNvSpPr/>
          <p:nvPr/>
        </p:nvSpPr>
        <p:spPr>
          <a:xfrm>
            <a:off x="478553" y="5409038"/>
            <a:ext cx="4418388" cy="584775"/>
          </a:xfrm>
          <a:prstGeom prst="rect">
            <a:avLst/>
          </a:prstGeom>
        </p:spPr>
        <p:txBody>
          <a:bodyPr wrap="square">
            <a:spAutoFit/>
          </a:bodyPr>
          <a:lstStyle/>
          <a:p>
            <a:r>
              <a:rPr lang="en-US" altLang="zh-CN" dirty="0" smtClean="0">
                <a:ea typeface="宋体" panose="02010600030101010101" pitchFamily="2" charset="-122"/>
              </a:rPr>
              <a:t>have     a      break/rest</a:t>
            </a:r>
            <a:endParaRPr lang="zh-CN" altLang="en-US" dirty="0"/>
          </a:p>
        </p:txBody>
      </p:sp>
    </p:spTree>
    <p:extLst>
      <p:ext uri="{BB962C8B-B14F-4D97-AF65-F5344CB8AC3E}">
        <p14:creationId xmlns:p14="http://schemas.microsoft.com/office/powerpoint/2010/main" val="15927935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arn(inVertical)">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63823"/>
            <a:ext cx="10807700" cy="3637919"/>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说到教育</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大部分人认为它是非常重要的。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,most people believe that it is of great importance.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5.20</a:t>
            </a:r>
            <a:r>
              <a:rPr lang="zh-CN" altLang="zh-CN" dirty="0">
                <a:solidFill>
                  <a:srgbClr val="000000"/>
                </a:solidFill>
                <a:ea typeface="宋体" panose="02010600030101010101" pitchFamily="2" charset="-122"/>
                <a:cs typeface="Times New Roman" panose="02020603050405020304" pitchFamily="18" charset="0"/>
              </a:rPr>
              <a:t>名士兵被派到山上去寻找那名迷路的登山者。</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Twenty soldiers were sent to the mountain </a:t>
            </a:r>
            <a:r>
              <a:rPr lang="en-US" altLang="zh-CN" dirty="0" smtClean="0">
                <a:solidFill>
                  <a:srgbClr val="000000"/>
                </a:solidFill>
                <a:ea typeface="宋体" panose="02010600030101010101" pitchFamily="2" charset="-122"/>
                <a:cs typeface="Times New Roman" panose="02020603050405020304" pitchFamily="18" charset="0"/>
              </a:rPr>
              <a:t>_______________</a:t>
            </a: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_______________the </a:t>
            </a:r>
            <a:r>
              <a:rPr lang="en-US" altLang="zh-CN" dirty="0">
                <a:solidFill>
                  <a:srgbClr val="000000"/>
                </a:solidFill>
                <a:ea typeface="宋体" panose="02010600030101010101" pitchFamily="2" charset="-122"/>
                <a:cs typeface="Times New Roman" panose="02020603050405020304" pitchFamily="18" charset="0"/>
              </a:rPr>
              <a:t>lost climber.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42277" y="1482399"/>
            <a:ext cx="6965368" cy="584775"/>
          </a:xfrm>
          <a:prstGeom prst="rect">
            <a:avLst/>
          </a:prstGeom>
        </p:spPr>
        <p:txBody>
          <a:bodyPr wrap="none">
            <a:spAutoFit/>
          </a:bodyPr>
          <a:lstStyle/>
          <a:p>
            <a:r>
              <a:rPr lang="en-US" altLang="zh-CN" dirty="0">
                <a:ea typeface="宋体" panose="02010600030101010101" pitchFamily="2" charset="-122"/>
              </a:rPr>
              <a:t>When </a:t>
            </a:r>
            <a:r>
              <a:rPr lang="en-US" altLang="zh-CN" dirty="0" smtClean="0">
                <a:ea typeface="宋体" panose="02010600030101010101" pitchFamily="2" charset="-122"/>
              </a:rPr>
              <a:t>     it       comes      to    education</a:t>
            </a:r>
            <a:endParaRPr lang="zh-CN" altLang="en-US" dirty="0"/>
          </a:p>
        </p:txBody>
      </p:sp>
      <p:sp>
        <p:nvSpPr>
          <p:cNvPr id="4" name="矩形 3"/>
          <p:cNvSpPr/>
          <p:nvPr/>
        </p:nvSpPr>
        <p:spPr>
          <a:xfrm>
            <a:off x="8174059" y="3272767"/>
            <a:ext cx="2503186" cy="584775"/>
          </a:xfrm>
          <a:prstGeom prst="rect">
            <a:avLst/>
          </a:prstGeom>
        </p:spPr>
        <p:txBody>
          <a:bodyPr wrap="none">
            <a:spAutoFit/>
          </a:bodyPr>
          <a:lstStyle/>
          <a:p>
            <a:r>
              <a:rPr lang="en-US" altLang="zh-CN" dirty="0">
                <a:ea typeface="宋体" panose="02010600030101010101" pitchFamily="2" charset="-122"/>
              </a:rPr>
              <a:t>to search for/</a:t>
            </a:r>
            <a:endParaRPr lang="zh-CN" altLang="en-US" dirty="0"/>
          </a:p>
        </p:txBody>
      </p:sp>
      <p:sp>
        <p:nvSpPr>
          <p:cNvPr id="5" name="矩形 4"/>
          <p:cNvSpPr/>
          <p:nvPr/>
        </p:nvSpPr>
        <p:spPr>
          <a:xfrm>
            <a:off x="755063" y="3850088"/>
            <a:ext cx="2206630" cy="584775"/>
          </a:xfrm>
          <a:prstGeom prst="rect">
            <a:avLst/>
          </a:prstGeom>
        </p:spPr>
        <p:txBody>
          <a:bodyPr wrap="none">
            <a:spAutoFit/>
          </a:bodyPr>
          <a:lstStyle/>
          <a:p>
            <a:r>
              <a:rPr lang="en-US" altLang="zh-CN" dirty="0">
                <a:ea typeface="宋体" panose="02010600030101010101" pitchFamily="2" charset="-122"/>
              </a:rPr>
              <a:t>in search of</a:t>
            </a:r>
            <a:endParaRPr lang="zh-CN" altLang="en-US" dirty="0"/>
          </a:p>
        </p:txBody>
      </p:sp>
    </p:spTree>
    <p:extLst>
      <p:ext uri="{BB962C8B-B14F-4D97-AF65-F5344CB8AC3E}">
        <p14:creationId xmlns:p14="http://schemas.microsoft.com/office/powerpoint/2010/main" val="17367688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写作</a:t>
            </a:r>
            <a:r>
              <a:rPr lang="en-US" altLang="zh-CN" sz="4000" dirty="0"/>
              <a:t>·</a:t>
            </a:r>
            <a:r>
              <a:rPr lang="zh-CN" altLang="en-US" sz="4000" dirty="0"/>
              <a:t>触类旁通</a:t>
            </a:r>
          </a:p>
        </p:txBody>
      </p:sp>
      <p:sp>
        <p:nvSpPr>
          <p:cNvPr id="3" name="矩形 2"/>
          <p:cNvSpPr>
            <a:spLocks noChangeAspect="1"/>
          </p:cNvSpPr>
          <p:nvPr/>
        </p:nvSpPr>
        <p:spPr>
          <a:xfrm>
            <a:off x="361950" y="1727919"/>
            <a:ext cx="10807700" cy="2456057"/>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读后续写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典题示例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阅读下面材料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根据其内容和所给段落开头语续写两段</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使之构成一篇完整的短文。续写词数应为</a:t>
            </a:r>
            <a:r>
              <a:rPr lang="en-US" altLang="zh-CN" dirty="0">
                <a:solidFill>
                  <a:srgbClr val="000000"/>
                </a:solidFill>
                <a:ea typeface="宋体" panose="02010600030101010101" pitchFamily="2" charset="-122"/>
                <a:cs typeface="Times New Roman" panose="02020603050405020304" pitchFamily="18" charset="0"/>
              </a:rPr>
              <a:t>150</a:t>
            </a:r>
            <a:r>
              <a:rPr lang="zh-CN" altLang="zh-CN" dirty="0">
                <a:solidFill>
                  <a:srgbClr val="000000"/>
                </a:solidFill>
                <a:ea typeface="宋体" panose="02010600030101010101" pitchFamily="2" charset="-122"/>
                <a:cs typeface="Times New Roman" panose="02020603050405020304" pitchFamily="18" charset="0"/>
              </a:rPr>
              <a:t>左右</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37917944"/>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3" name="矩形 2"/>
          <p:cNvSpPr>
            <a:spLocks noChangeAspect="1"/>
          </p:cNvSpPr>
          <p:nvPr/>
        </p:nvSpPr>
        <p:spPr>
          <a:xfrm>
            <a:off x="361950" y="1305703"/>
            <a:ext cx="10807700" cy="3581365"/>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词汇认知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重点单词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1.binoculars </a:t>
            </a:r>
            <a:r>
              <a:rPr lang="en-US" altLang="zh-CN" i="1" dirty="0">
                <a:solidFill>
                  <a:srgbClr val="000000"/>
                </a:solidFill>
                <a:ea typeface="宋体" panose="02010600030101010101" pitchFamily="2" charset="-122"/>
                <a:cs typeface="Times New Roman" panose="02020603050405020304" pitchFamily="18" charset="0"/>
              </a:rPr>
              <a:t>n.</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海豚</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3.koala </a:t>
            </a:r>
            <a:r>
              <a:rPr lang="en-US" altLang="zh-CN" i="1" dirty="0">
                <a:solidFill>
                  <a:srgbClr val="000000"/>
                </a:solidFill>
                <a:ea typeface="宋体" panose="02010600030101010101" pitchFamily="2" charset="-122"/>
                <a:cs typeface="Times New Roman" panose="02020603050405020304" pitchFamily="18" charset="0"/>
              </a:rPr>
              <a:t>n.</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皮肤</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3672805" y="2494324"/>
            <a:ext cx="2244525"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双筒望远镜</a:t>
            </a:r>
            <a:endParaRPr lang="zh-CN" altLang="en-US" dirty="0"/>
          </a:p>
        </p:txBody>
      </p:sp>
      <p:sp>
        <p:nvSpPr>
          <p:cNvPr id="5" name="矩形 4"/>
          <p:cNvSpPr/>
          <p:nvPr/>
        </p:nvSpPr>
        <p:spPr>
          <a:xfrm>
            <a:off x="1155709" y="3088931"/>
            <a:ext cx="1527982" cy="584775"/>
          </a:xfrm>
          <a:prstGeom prst="rect">
            <a:avLst/>
          </a:prstGeom>
        </p:spPr>
        <p:txBody>
          <a:bodyPr wrap="none">
            <a:spAutoFit/>
          </a:bodyPr>
          <a:lstStyle/>
          <a:p>
            <a:r>
              <a:rPr lang="en-US" altLang="zh-CN" smtClean="0">
                <a:ea typeface="宋体" panose="02010600030101010101" pitchFamily="2" charset="-122"/>
              </a:rPr>
              <a:t>dolphin</a:t>
            </a:r>
            <a:endParaRPr lang="zh-CN" altLang="en-US" dirty="0"/>
          </a:p>
        </p:txBody>
      </p:sp>
      <p:sp>
        <p:nvSpPr>
          <p:cNvPr id="6" name="矩形 5"/>
          <p:cNvSpPr/>
          <p:nvPr/>
        </p:nvSpPr>
        <p:spPr>
          <a:xfrm>
            <a:off x="2501013" y="3671031"/>
            <a:ext cx="2380780"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树袋熊</a:t>
            </a:r>
            <a:r>
              <a:rPr lang="en-US" altLang="zh-CN" dirty="0">
                <a:ea typeface="宋体" panose="02010600030101010101" pitchFamily="2" charset="-122"/>
              </a:rPr>
              <a:t>;</a:t>
            </a:r>
            <a:r>
              <a:rPr lang="zh-CN" altLang="zh-CN" dirty="0">
                <a:ea typeface="宋体" panose="02010600030101010101" pitchFamily="2" charset="-122"/>
                <a:cs typeface="Times New Roman" panose="02020603050405020304" pitchFamily="18" charset="0"/>
              </a:rPr>
              <a:t>考拉</a:t>
            </a:r>
            <a:endParaRPr lang="zh-CN" altLang="en-US" dirty="0"/>
          </a:p>
        </p:txBody>
      </p:sp>
      <p:sp>
        <p:nvSpPr>
          <p:cNvPr id="7" name="矩形 6"/>
          <p:cNvSpPr/>
          <p:nvPr/>
        </p:nvSpPr>
        <p:spPr>
          <a:xfrm>
            <a:off x="1335869" y="4273837"/>
            <a:ext cx="914033" cy="584775"/>
          </a:xfrm>
          <a:prstGeom prst="rect">
            <a:avLst/>
          </a:prstGeom>
        </p:spPr>
        <p:txBody>
          <a:bodyPr wrap="none">
            <a:spAutoFit/>
          </a:bodyPr>
          <a:lstStyle/>
          <a:p>
            <a:r>
              <a:rPr lang="en-US" altLang="zh-CN" dirty="0">
                <a:ea typeface="宋体" panose="02010600030101010101" pitchFamily="2" charset="-122"/>
              </a:rPr>
              <a:t>skin</a:t>
            </a:r>
            <a:endParaRPr lang="zh-CN" altLang="en-US" dirty="0"/>
          </a:p>
        </p:txBody>
      </p:sp>
    </p:spTree>
    <p:extLst>
      <p:ext uri="{BB962C8B-B14F-4D97-AF65-F5344CB8AC3E}">
        <p14:creationId xmlns:p14="http://schemas.microsoft.com/office/powerpoint/2010/main" val="34307408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1151855"/>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One spring morning many years </a:t>
            </a:r>
            <a:r>
              <a:rPr lang="en-US" altLang="zh-CN" dirty="0" err="1">
                <a:solidFill>
                  <a:srgbClr val="000000"/>
                </a:solidFill>
                <a:ea typeface="宋体" panose="02010600030101010101" pitchFamily="2" charset="-122"/>
                <a:cs typeface="Times New Roman" panose="02020603050405020304" pitchFamily="18" charset="0"/>
              </a:rPr>
              <a:t>ago,I</a:t>
            </a:r>
            <a:r>
              <a:rPr lang="en-US" altLang="zh-CN" dirty="0">
                <a:solidFill>
                  <a:srgbClr val="000000"/>
                </a:solidFill>
                <a:ea typeface="宋体" panose="02010600030101010101" pitchFamily="2" charset="-122"/>
                <a:cs typeface="Times New Roman" panose="02020603050405020304" pitchFamily="18" charset="0"/>
              </a:rPr>
              <a:t> had been prospecting for gold along Coho </a:t>
            </a:r>
            <a:r>
              <a:rPr lang="en-US" altLang="zh-CN" dirty="0" err="1">
                <a:solidFill>
                  <a:srgbClr val="000000"/>
                </a:solidFill>
                <a:ea typeface="宋体" panose="02010600030101010101" pitchFamily="2" charset="-122"/>
                <a:cs typeface="Times New Roman" panose="02020603050405020304" pitchFamily="18" charset="0"/>
              </a:rPr>
              <a:t>Creek.As</a:t>
            </a:r>
            <a:r>
              <a:rPr lang="en-US" altLang="zh-CN" dirty="0">
                <a:solidFill>
                  <a:srgbClr val="000000"/>
                </a:solidFill>
                <a:ea typeface="宋体" panose="02010600030101010101" pitchFamily="2" charset="-122"/>
                <a:cs typeface="Times New Roman" panose="02020603050405020304" pitchFamily="18" charset="0"/>
              </a:rPr>
              <a:t> I emerged from a </a:t>
            </a:r>
            <a:r>
              <a:rPr lang="en-US" altLang="zh-CN" dirty="0" err="1">
                <a:solidFill>
                  <a:srgbClr val="000000"/>
                </a:solidFill>
                <a:ea typeface="宋体" panose="02010600030101010101" pitchFamily="2" charset="-122"/>
                <a:cs typeface="Times New Roman" panose="02020603050405020304" pitchFamily="18" charset="0"/>
              </a:rPr>
              <a:t>forest,I</a:t>
            </a:r>
            <a:r>
              <a:rPr lang="en-US" altLang="zh-CN" dirty="0">
                <a:solidFill>
                  <a:srgbClr val="000000"/>
                </a:solidFill>
                <a:ea typeface="宋体" panose="02010600030101010101" pitchFamily="2" charset="-122"/>
                <a:cs typeface="Times New Roman" panose="02020603050405020304" pitchFamily="18" charset="0"/>
              </a:rPr>
              <a:t> froze in my </a:t>
            </a:r>
            <a:r>
              <a:rPr lang="en-US" altLang="zh-CN" dirty="0" err="1">
                <a:solidFill>
                  <a:srgbClr val="000000"/>
                </a:solidFill>
                <a:ea typeface="宋体" panose="02010600030101010101" pitchFamily="2" charset="-122"/>
                <a:cs typeface="Times New Roman" panose="02020603050405020304" pitchFamily="18" charset="0"/>
              </a:rPr>
              <a:t>tracks.No</a:t>
            </a:r>
            <a:r>
              <a:rPr lang="en-US" altLang="zh-CN" dirty="0">
                <a:solidFill>
                  <a:srgbClr val="000000"/>
                </a:solidFill>
                <a:ea typeface="宋体" panose="02010600030101010101" pitchFamily="2" charset="-122"/>
                <a:cs typeface="Times New Roman" panose="02020603050405020304" pitchFamily="18" charset="0"/>
              </a:rPr>
              <a:t> more than 20 paces away in the bog(</a:t>
            </a:r>
            <a:r>
              <a:rPr lang="zh-CN" altLang="zh-CN" dirty="0">
                <a:solidFill>
                  <a:srgbClr val="000000"/>
                </a:solidFill>
                <a:ea typeface="宋体" panose="02010600030101010101" pitchFamily="2" charset="-122"/>
                <a:cs typeface="Times New Roman" panose="02020603050405020304" pitchFamily="18" charset="0"/>
              </a:rPr>
              <a:t>沼泽</a:t>
            </a:r>
            <a:r>
              <a:rPr lang="en-US" altLang="zh-CN" dirty="0">
                <a:solidFill>
                  <a:srgbClr val="000000"/>
                </a:solidFill>
                <a:ea typeface="宋体" panose="02010600030101010101" pitchFamily="2" charset="-122"/>
                <a:cs typeface="Times New Roman" panose="02020603050405020304" pitchFamily="18" charset="0"/>
              </a:rPr>
              <a:t>) was a huge Alaskan timber wolf—caught in one of Trapper George’s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traps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189527002"/>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Old George had died the previous week of a heart </a:t>
            </a:r>
            <a:r>
              <a:rPr lang="en-US" altLang="zh-CN" dirty="0" err="1">
                <a:solidFill>
                  <a:srgbClr val="000000"/>
                </a:solidFill>
                <a:ea typeface="宋体" panose="02010600030101010101" pitchFamily="2" charset="-122"/>
                <a:cs typeface="Times New Roman" panose="02020603050405020304" pitchFamily="18" charset="0"/>
              </a:rPr>
              <a:t>attack,so</a:t>
            </a:r>
            <a:r>
              <a:rPr lang="en-US" altLang="zh-CN" dirty="0">
                <a:solidFill>
                  <a:srgbClr val="000000"/>
                </a:solidFill>
                <a:ea typeface="宋体" panose="02010600030101010101" pitchFamily="2" charset="-122"/>
                <a:cs typeface="Times New Roman" panose="02020603050405020304" pitchFamily="18" charset="0"/>
              </a:rPr>
              <a:t> the wolf was </a:t>
            </a:r>
            <a:r>
              <a:rPr lang="en-US" altLang="zh-CN" dirty="0" err="1">
                <a:solidFill>
                  <a:srgbClr val="000000"/>
                </a:solidFill>
                <a:ea typeface="宋体" panose="02010600030101010101" pitchFamily="2" charset="-122"/>
                <a:cs typeface="Times New Roman" panose="02020603050405020304" pitchFamily="18" charset="0"/>
              </a:rPr>
              <a:t>lucky.Confused</a:t>
            </a:r>
            <a:r>
              <a:rPr lang="en-US" altLang="zh-CN" dirty="0">
                <a:solidFill>
                  <a:srgbClr val="000000"/>
                </a:solidFill>
                <a:ea typeface="宋体" panose="02010600030101010101" pitchFamily="2" charset="-122"/>
                <a:cs typeface="Times New Roman" panose="02020603050405020304" pitchFamily="18" charset="0"/>
              </a:rPr>
              <a:t> and frightened at my approach</a:t>
            </a:r>
            <a:r>
              <a:rPr lang="en-US" altLang="zh-CN" dirty="0" smtClean="0">
                <a:solidFill>
                  <a:srgbClr val="000000"/>
                </a:solidFill>
                <a:ea typeface="宋体" panose="02010600030101010101" pitchFamily="2" charset="-122"/>
                <a:cs typeface="Times New Roman" panose="02020603050405020304" pitchFamily="18" charset="0"/>
              </a:rPr>
              <a:t>, the </a:t>
            </a:r>
            <a:r>
              <a:rPr lang="en-US" altLang="zh-CN" dirty="0">
                <a:solidFill>
                  <a:srgbClr val="000000"/>
                </a:solidFill>
                <a:ea typeface="宋体" panose="02010600030101010101" pitchFamily="2" charset="-122"/>
                <a:cs typeface="Times New Roman" panose="02020603050405020304" pitchFamily="18" charset="0"/>
              </a:rPr>
              <a:t>wolf backed </a:t>
            </a:r>
            <a:r>
              <a:rPr lang="en-US" altLang="zh-CN" dirty="0" err="1">
                <a:solidFill>
                  <a:srgbClr val="000000"/>
                </a:solidFill>
                <a:ea typeface="宋体" panose="02010600030101010101" pitchFamily="2" charset="-122"/>
                <a:cs typeface="Times New Roman" panose="02020603050405020304" pitchFamily="18" charset="0"/>
              </a:rPr>
              <a:t>away,pulling</a:t>
            </a:r>
            <a:r>
              <a:rPr lang="en-US" altLang="zh-CN" dirty="0">
                <a:solidFill>
                  <a:srgbClr val="000000"/>
                </a:solidFill>
                <a:ea typeface="宋体" panose="02010600030101010101" pitchFamily="2" charset="-122"/>
                <a:cs typeface="Times New Roman" panose="02020603050405020304" pitchFamily="18" charset="0"/>
              </a:rPr>
              <a:t> hard on the trap </a:t>
            </a:r>
            <a:r>
              <a:rPr lang="en-US" altLang="zh-CN" dirty="0" err="1">
                <a:solidFill>
                  <a:srgbClr val="000000"/>
                </a:solidFill>
                <a:ea typeface="宋体" panose="02010600030101010101" pitchFamily="2" charset="-122"/>
                <a:cs typeface="Times New Roman" panose="02020603050405020304" pitchFamily="18" charset="0"/>
              </a:rPr>
              <a:t>chain.Then</a:t>
            </a:r>
            <a:r>
              <a:rPr lang="en-US" altLang="zh-CN" dirty="0">
                <a:solidFill>
                  <a:srgbClr val="000000"/>
                </a:solidFill>
                <a:ea typeface="宋体" panose="02010600030101010101" pitchFamily="2" charset="-122"/>
                <a:cs typeface="Times New Roman" panose="02020603050405020304" pitchFamily="18" charset="0"/>
              </a:rPr>
              <a:t> I noticed something </a:t>
            </a:r>
            <a:r>
              <a:rPr lang="en-US" altLang="zh-CN" dirty="0" err="1">
                <a:solidFill>
                  <a:srgbClr val="000000"/>
                </a:solidFill>
                <a:ea typeface="宋体" panose="02010600030101010101" pitchFamily="2" charset="-122"/>
                <a:cs typeface="Times New Roman" panose="02020603050405020304" pitchFamily="18" charset="0"/>
              </a:rPr>
              <a:t>else:It</a:t>
            </a:r>
            <a:r>
              <a:rPr lang="en-US" altLang="zh-CN" dirty="0">
                <a:solidFill>
                  <a:srgbClr val="000000"/>
                </a:solidFill>
                <a:ea typeface="宋体" panose="02010600030101010101" pitchFamily="2" charset="-122"/>
                <a:cs typeface="Times New Roman" panose="02020603050405020304" pitchFamily="18" charset="0"/>
              </a:rPr>
              <a:t> was a </a:t>
            </a:r>
            <a:r>
              <a:rPr lang="en-US" altLang="zh-CN" dirty="0" err="1">
                <a:solidFill>
                  <a:srgbClr val="000000"/>
                </a:solidFill>
                <a:ea typeface="宋体" panose="02010600030101010101" pitchFamily="2" charset="-122"/>
                <a:cs typeface="Times New Roman" panose="02020603050405020304" pitchFamily="18" charset="0"/>
              </a:rPr>
              <a:t>female,and</a:t>
            </a:r>
            <a:r>
              <a:rPr lang="en-US" altLang="zh-CN" dirty="0">
                <a:solidFill>
                  <a:srgbClr val="000000"/>
                </a:solidFill>
                <a:ea typeface="宋体" panose="02010600030101010101" pitchFamily="2" charset="-122"/>
                <a:cs typeface="Times New Roman" panose="02020603050405020304" pitchFamily="18" charset="0"/>
              </a:rPr>
              <a:t> her teats(</a:t>
            </a:r>
            <a:r>
              <a:rPr lang="zh-CN" altLang="zh-CN" dirty="0">
                <a:solidFill>
                  <a:srgbClr val="000000"/>
                </a:solidFill>
                <a:ea typeface="宋体" panose="02010600030101010101" pitchFamily="2" charset="-122"/>
                <a:cs typeface="Times New Roman" panose="02020603050405020304" pitchFamily="18" charset="0"/>
              </a:rPr>
              <a:t>奶头</a:t>
            </a:r>
            <a:r>
              <a:rPr lang="en-US" altLang="zh-CN" dirty="0">
                <a:solidFill>
                  <a:srgbClr val="000000"/>
                </a:solidFill>
                <a:ea typeface="宋体" panose="02010600030101010101" pitchFamily="2" charset="-122"/>
                <a:cs typeface="Times New Roman" panose="02020603050405020304" pitchFamily="18" charset="0"/>
              </a:rPr>
              <a:t>) were full of </a:t>
            </a:r>
            <a:r>
              <a:rPr lang="en-US" altLang="zh-CN" dirty="0" err="1">
                <a:solidFill>
                  <a:srgbClr val="000000"/>
                </a:solidFill>
                <a:ea typeface="宋体" panose="02010600030101010101" pitchFamily="2" charset="-122"/>
                <a:cs typeface="Times New Roman" panose="02020603050405020304" pitchFamily="18" charset="0"/>
              </a:rPr>
              <a:t>milk.Somewhere</a:t>
            </a:r>
            <a:r>
              <a:rPr lang="en-US" altLang="zh-CN" dirty="0">
                <a:solidFill>
                  <a:srgbClr val="000000"/>
                </a:solidFill>
                <a:ea typeface="宋体" panose="02010600030101010101" pitchFamily="2" charset="-122"/>
                <a:cs typeface="Times New Roman" panose="02020603050405020304" pitchFamily="18" charset="0"/>
              </a:rPr>
              <a:t> there was a den(</a:t>
            </a:r>
            <a:r>
              <a:rPr lang="zh-CN" altLang="zh-CN" dirty="0">
                <a:solidFill>
                  <a:srgbClr val="000000"/>
                </a:solidFill>
                <a:ea typeface="宋体" panose="02010600030101010101" pitchFamily="2" charset="-122"/>
                <a:cs typeface="Times New Roman" panose="02020603050405020304" pitchFamily="18" charset="0"/>
              </a:rPr>
              <a:t>兽窝</a:t>
            </a:r>
            <a:r>
              <a:rPr lang="en-US" altLang="zh-CN" dirty="0">
                <a:solidFill>
                  <a:srgbClr val="000000"/>
                </a:solidFill>
                <a:ea typeface="宋体" panose="02010600030101010101" pitchFamily="2" charset="-122"/>
                <a:cs typeface="Times New Roman" panose="02020603050405020304" pitchFamily="18" charset="0"/>
              </a:rPr>
              <a:t>) of hungry pups waiting for their mother.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From her </a:t>
            </a:r>
            <a:r>
              <a:rPr lang="en-US" altLang="zh-CN" dirty="0" err="1">
                <a:solidFill>
                  <a:srgbClr val="000000"/>
                </a:solidFill>
                <a:ea typeface="宋体" panose="02010600030101010101" pitchFamily="2" charset="-122"/>
                <a:cs typeface="Times New Roman" panose="02020603050405020304" pitchFamily="18" charset="0"/>
              </a:rPr>
              <a:t>appearance,I</a:t>
            </a:r>
            <a:r>
              <a:rPr lang="en-US" altLang="zh-CN" dirty="0">
                <a:solidFill>
                  <a:srgbClr val="000000"/>
                </a:solidFill>
                <a:ea typeface="宋体" panose="02010600030101010101" pitchFamily="2" charset="-122"/>
                <a:cs typeface="Times New Roman" panose="02020603050405020304" pitchFamily="18" charset="0"/>
              </a:rPr>
              <a:t> guessed that she had been trapped only a few </a:t>
            </a:r>
            <a:r>
              <a:rPr lang="en-US" altLang="zh-CN" dirty="0" err="1">
                <a:solidFill>
                  <a:srgbClr val="000000"/>
                </a:solidFill>
                <a:ea typeface="宋体" panose="02010600030101010101" pitchFamily="2" charset="-122"/>
                <a:cs typeface="Times New Roman" panose="02020603050405020304" pitchFamily="18" charset="0"/>
              </a:rPr>
              <a:t>days.That</a:t>
            </a:r>
            <a:r>
              <a:rPr lang="en-US" altLang="zh-CN" dirty="0">
                <a:solidFill>
                  <a:srgbClr val="000000"/>
                </a:solidFill>
                <a:ea typeface="宋体" panose="02010600030101010101" pitchFamily="2" charset="-122"/>
                <a:cs typeface="Times New Roman" panose="02020603050405020304" pitchFamily="18" charset="0"/>
              </a:rPr>
              <a:t> meant her pups were probably still </a:t>
            </a:r>
            <a:r>
              <a:rPr lang="en-US" altLang="zh-CN" dirty="0" err="1">
                <a:solidFill>
                  <a:srgbClr val="000000"/>
                </a:solidFill>
                <a:ea typeface="宋体" panose="02010600030101010101" pitchFamily="2" charset="-122"/>
                <a:cs typeface="Times New Roman" panose="02020603050405020304" pitchFamily="18" charset="0"/>
              </a:rPr>
              <a:t>alive.But</a:t>
            </a:r>
            <a:r>
              <a:rPr lang="en-US" altLang="zh-CN" dirty="0">
                <a:solidFill>
                  <a:srgbClr val="000000"/>
                </a:solidFill>
                <a:ea typeface="宋体" panose="02010600030101010101" pitchFamily="2" charset="-122"/>
                <a:cs typeface="Times New Roman" panose="02020603050405020304" pitchFamily="18" charset="0"/>
              </a:rPr>
              <a:t> I suspected that if I tried to release the </a:t>
            </a:r>
            <a:r>
              <a:rPr lang="en-US" altLang="zh-CN" dirty="0" err="1">
                <a:solidFill>
                  <a:srgbClr val="000000"/>
                </a:solidFill>
                <a:ea typeface="宋体" panose="02010600030101010101" pitchFamily="2" charset="-122"/>
                <a:cs typeface="Times New Roman" panose="02020603050405020304" pitchFamily="18" charset="0"/>
              </a:rPr>
              <a:t>wolf,she</a:t>
            </a:r>
            <a:r>
              <a:rPr lang="en-US" altLang="zh-CN" dirty="0">
                <a:solidFill>
                  <a:srgbClr val="000000"/>
                </a:solidFill>
                <a:ea typeface="宋体" panose="02010600030101010101" pitchFamily="2" charset="-122"/>
                <a:cs typeface="Times New Roman" panose="02020603050405020304" pitchFamily="18" charset="0"/>
              </a:rPr>
              <a:t> would turn aggressive and try to tear me to pieces.</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581598273"/>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727919"/>
            <a:ext cx="10807700" cy="1865126"/>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So I decided to search for her pups instead and began to look for incoming tracks that might lead me to her den</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Fortunately,there</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were still a few remaining patches of snow</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58463162"/>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The tracks led a half mile through the </a:t>
            </a:r>
            <a:r>
              <a:rPr lang="en-US" altLang="zh-CN" dirty="0" err="1">
                <a:solidFill>
                  <a:srgbClr val="000000"/>
                </a:solidFill>
                <a:latin typeface="+mn-lt"/>
                <a:ea typeface="宋体" panose="02010600030101010101" pitchFamily="2" charset="-122"/>
                <a:cs typeface="Times New Roman" panose="02020603050405020304" pitchFamily="18" charset="0"/>
              </a:rPr>
              <a:t>forest,and</a:t>
            </a:r>
            <a:r>
              <a:rPr lang="en-US" altLang="zh-CN" dirty="0">
                <a:solidFill>
                  <a:srgbClr val="000000"/>
                </a:solidFill>
                <a:latin typeface="+mn-lt"/>
                <a:ea typeface="宋体" panose="02010600030101010101" pitchFamily="2" charset="-122"/>
                <a:cs typeface="Times New Roman" panose="02020603050405020304" pitchFamily="18" charset="0"/>
              </a:rPr>
              <a:t> I finally spotted the </a:t>
            </a:r>
            <a:r>
              <a:rPr lang="en-US" altLang="zh-CN" dirty="0" err="1">
                <a:solidFill>
                  <a:srgbClr val="000000"/>
                </a:solidFill>
                <a:latin typeface="+mn-lt"/>
                <a:ea typeface="宋体" panose="02010600030101010101" pitchFamily="2" charset="-122"/>
                <a:cs typeface="Times New Roman" panose="02020603050405020304" pitchFamily="18" charset="0"/>
              </a:rPr>
              <a:t>den.There</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dirty="0" smtClean="0">
                <a:solidFill>
                  <a:srgbClr val="000000"/>
                </a:solidFill>
                <a:latin typeface="+mn-lt"/>
                <a:ea typeface="宋体" panose="02010600030101010101" pitchFamily="2" charset="-122"/>
                <a:cs typeface="Times New Roman" panose="02020603050405020304" pitchFamily="18" charset="0"/>
              </a:rPr>
              <a:t>wasn</a:t>
            </a:r>
            <a:r>
              <a:rPr lang="en-US" altLang="zh-CN" dirty="0" smtClean="0">
                <a:solidFill>
                  <a:srgbClr val="000000"/>
                </a:solidFill>
                <a:latin typeface="+mn-lt"/>
                <a:ea typeface="方正书宋_GBK" panose="03000509000000000000" pitchFamily="65" charset="-122"/>
                <a:cs typeface="Times New Roman" panose="02020603050405020304" pitchFamily="18" charset="0"/>
              </a:rPr>
              <a:t>’</a:t>
            </a:r>
            <a:r>
              <a:rPr lang="en-US" altLang="zh-CN" dirty="0" smtClean="0">
                <a:solidFill>
                  <a:srgbClr val="000000"/>
                </a:solidFill>
                <a:latin typeface="+mn-lt"/>
                <a:ea typeface="宋体" panose="02010600030101010101" pitchFamily="2" charset="-122"/>
                <a:cs typeface="Times New Roman" panose="02020603050405020304" pitchFamily="18" charset="0"/>
              </a:rPr>
              <a:t>t </a:t>
            </a:r>
            <a:r>
              <a:rPr lang="en-US" altLang="zh-CN" dirty="0">
                <a:solidFill>
                  <a:srgbClr val="000000"/>
                </a:solidFill>
                <a:latin typeface="+mn-lt"/>
                <a:ea typeface="宋体" panose="02010600030101010101" pitchFamily="2" charset="-122"/>
                <a:cs typeface="Times New Roman" panose="02020603050405020304" pitchFamily="18" charset="0"/>
              </a:rPr>
              <a:t>a sound </a:t>
            </a:r>
            <a:r>
              <a:rPr lang="en-US" altLang="zh-CN" dirty="0" err="1">
                <a:solidFill>
                  <a:srgbClr val="000000"/>
                </a:solidFill>
                <a:latin typeface="+mn-lt"/>
                <a:ea typeface="宋体" panose="02010600030101010101" pitchFamily="2" charset="-122"/>
                <a:cs typeface="Times New Roman" panose="02020603050405020304" pitchFamily="18" charset="0"/>
              </a:rPr>
              <a:t>inside.Wolf</a:t>
            </a:r>
            <a:r>
              <a:rPr lang="en-US" altLang="zh-CN" dirty="0">
                <a:solidFill>
                  <a:srgbClr val="000000"/>
                </a:solidFill>
                <a:latin typeface="+mn-lt"/>
                <a:ea typeface="宋体" panose="02010600030101010101" pitchFamily="2" charset="-122"/>
                <a:cs typeface="Times New Roman" panose="02020603050405020304" pitchFamily="18" charset="0"/>
              </a:rPr>
              <a:t> pups are shy and </a:t>
            </a:r>
            <a:r>
              <a:rPr lang="en-US" altLang="zh-CN" dirty="0" err="1">
                <a:solidFill>
                  <a:srgbClr val="000000"/>
                </a:solidFill>
                <a:latin typeface="+mn-lt"/>
                <a:ea typeface="宋体" panose="02010600030101010101" pitchFamily="2" charset="-122"/>
                <a:cs typeface="Times New Roman" panose="02020603050405020304" pitchFamily="18" charset="0"/>
              </a:rPr>
              <a:t>cautious,and</a:t>
            </a:r>
            <a:r>
              <a:rPr lang="en-US" altLang="zh-CN" dirty="0">
                <a:solidFill>
                  <a:srgbClr val="000000"/>
                </a:solidFill>
                <a:latin typeface="+mn-lt"/>
                <a:ea typeface="宋体" panose="02010600030101010101" pitchFamily="2" charset="-122"/>
                <a:cs typeface="Times New Roman" panose="02020603050405020304" pitchFamily="18" charset="0"/>
              </a:rPr>
              <a:t> I </a:t>
            </a:r>
            <a:r>
              <a:rPr lang="en-US" altLang="zh-CN" dirty="0" smtClean="0">
                <a:solidFill>
                  <a:srgbClr val="000000"/>
                </a:solidFill>
                <a:latin typeface="+mn-lt"/>
                <a:ea typeface="宋体" panose="02010600030101010101" pitchFamily="2" charset="-122"/>
                <a:cs typeface="Times New Roman" panose="02020603050405020304" pitchFamily="18" charset="0"/>
              </a:rPr>
              <a:t>didn</a:t>
            </a:r>
            <a:r>
              <a:rPr lang="en-US" altLang="zh-CN" dirty="0" smtClean="0">
                <a:solidFill>
                  <a:srgbClr val="000000"/>
                </a:solidFill>
                <a:latin typeface="+mn-lt"/>
                <a:ea typeface="方正书宋_GBK" panose="03000509000000000000" pitchFamily="65" charset="-122"/>
                <a:cs typeface="Times New Roman" panose="02020603050405020304" pitchFamily="18" charset="0"/>
              </a:rPr>
              <a:t>’</a:t>
            </a:r>
            <a:r>
              <a:rPr lang="en-US" altLang="zh-CN" dirty="0" smtClean="0">
                <a:solidFill>
                  <a:srgbClr val="000000"/>
                </a:solidFill>
                <a:latin typeface="+mn-lt"/>
                <a:ea typeface="宋体" panose="02010600030101010101" pitchFamily="2" charset="-122"/>
                <a:cs typeface="Times New Roman" panose="02020603050405020304" pitchFamily="18" charset="0"/>
              </a:rPr>
              <a:t>t </a:t>
            </a:r>
            <a:r>
              <a:rPr lang="en-US" altLang="zh-CN" dirty="0">
                <a:solidFill>
                  <a:srgbClr val="000000"/>
                </a:solidFill>
                <a:latin typeface="+mn-lt"/>
                <a:ea typeface="宋体" panose="02010600030101010101" pitchFamily="2" charset="-122"/>
                <a:cs typeface="Times New Roman" panose="02020603050405020304" pitchFamily="18" charset="0"/>
              </a:rPr>
              <a:t>have much hope of tricking them </a:t>
            </a:r>
            <a:r>
              <a:rPr lang="en-US" altLang="zh-CN" dirty="0" err="1">
                <a:solidFill>
                  <a:srgbClr val="000000"/>
                </a:solidFill>
                <a:latin typeface="+mn-lt"/>
                <a:ea typeface="宋体" panose="02010600030101010101" pitchFamily="2" charset="-122"/>
                <a:cs typeface="Times New Roman" panose="02020603050405020304" pitchFamily="18" charset="0"/>
              </a:rPr>
              <a:t>outside.But</a:t>
            </a:r>
            <a:r>
              <a:rPr lang="en-US" altLang="zh-CN" dirty="0">
                <a:solidFill>
                  <a:srgbClr val="000000"/>
                </a:solidFill>
                <a:latin typeface="+mn-lt"/>
                <a:ea typeface="宋体" panose="02010600030101010101" pitchFamily="2" charset="-122"/>
                <a:cs typeface="Times New Roman" panose="02020603050405020304" pitchFamily="18" charset="0"/>
              </a:rPr>
              <a:t> I had to </a:t>
            </a:r>
            <a:r>
              <a:rPr lang="en-US" altLang="zh-CN" dirty="0" err="1">
                <a:solidFill>
                  <a:srgbClr val="000000"/>
                </a:solidFill>
                <a:latin typeface="+mn-lt"/>
                <a:ea typeface="宋体" panose="02010600030101010101" pitchFamily="2" charset="-122"/>
                <a:cs typeface="Times New Roman" panose="02020603050405020304" pitchFamily="18" charset="0"/>
              </a:rPr>
              <a:t>try.So</a:t>
            </a:r>
            <a:r>
              <a:rPr lang="en-US" altLang="zh-CN" dirty="0">
                <a:solidFill>
                  <a:srgbClr val="000000"/>
                </a:solidFill>
                <a:latin typeface="+mn-lt"/>
                <a:ea typeface="宋体" panose="02010600030101010101" pitchFamily="2" charset="-122"/>
                <a:cs typeface="Times New Roman" panose="02020603050405020304" pitchFamily="18" charset="0"/>
              </a:rPr>
              <a:t> I began copying the squeak(</a:t>
            </a:r>
            <a:r>
              <a:rPr lang="zh-CN" altLang="zh-CN" dirty="0">
                <a:solidFill>
                  <a:srgbClr val="000000"/>
                </a:solidFill>
                <a:latin typeface="+mn-lt"/>
                <a:ea typeface="宋体" panose="02010600030101010101" pitchFamily="2" charset="-122"/>
                <a:cs typeface="Times New Roman" panose="02020603050405020304" pitchFamily="18" charset="0"/>
              </a:rPr>
              <a:t>吱吱叫</a:t>
            </a:r>
            <a:r>
              <a:rPr lang="en-US" altLang="zh-CN" dirty="0">
                <a:solidFill>
                  <a:srgbClr val="000000"/>
                </a:solidFill>
                <a:latin typeface="+mn-lt"/>
                <a:ea typeface="宋体" panose="02010600030101010101" pitchFamily="2" charset="-122"/>
                <a:cs typeface="Times New Roman" panose="02020603050405020304" pitchFamily="18" charset="0"/>
              </a:rPr>
              <a:t>) of a mother wolf calling her </a:t>
            </a:r>
            <a:r>
              <a:rPr lang="en-US" altLang="zh-CN" dirty="0" err="1">
                <a:solidFill>
                  <a:srgbClr val="000000"/>
                </a:solidFill>
                <a:latin typeface="+mn-lt"/>
                <a:ea typeface="宋体" panose="02010600030101010101" pitchFamily="2" charset="-122"/>
                <a:cs typeface="Times New Roman" panose="02020603050405020304" pitchFamily="18" charset="0"/>
              </a:rPr>
              <a:t>young.No</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dirty="0" err="1">
                <a:solidFill>
                  <a:srgbClr val="000000"/>
                </a:solidFill>
                <a:latin typeface="+mn-lt"/>
                <a:ea typeface="宋体" panose="02010600030101010101" pitchFamily="2" charset="-122"/>
                <a:cs typeface="Times New Roman" panose="02020603050405020304" pitchFamily="18" charset="0"/>
              </a:rPr>
              <a:t>response.A</a:t>
            </a:r>
            <a:r>
              <a:rPr lang="en-US" altLang="zh-CN" dirty="0">
                <a:solidFill>
                  <a:srgbClr val="000000"/>
                </a:solidFill>
                <a:latin typeface="+mn-lt"/>
                <a:ea typeface="宋体" panose="02010600030101010101" pitchFamily="2" charset="-122"/>
                <a:cs typeface="Times New Roman" panose="02020603050405020304" pitchFamily="18" charset="0"/>
              </a:rPr>
              <a:t> few moments </a:t>
            </a:r>
            <a:r>
              <a:rPr lang="en-US" altLang="zh-CN" dirty="0" err="1">
                <a:solidFill>
                  <a:srgbClr val="000000"/>
                </a:solidFill>
                <a:latin typeface="+mn-lt"/>
                <a:ea typeface="宋体" panose="02010600030101010101" pitchFamily="2" charset="-122"/>
                <a:cs typeface="Times New Roman" panose="02020603050405020304" pitchFamily="18" charset="0"/>
              </a:rPr>
              <a:t>later,after</a:t>
            </a:r>
            <a:r>
              <a:rPr lang="en-US" altLang="zh-CN" dirty="0">
                <a:solidFill>
                  <a:srgbClr val="000000"/>
                </a:solidFill>
                <a:latin typeface="+mn-lt"/>
                <a:ea typeface="宋体" panose="02010600030101010101" pitchFamily="2" charset="-122"/>
                <a:cs typeface="Times New Roman" panose="02020603050405020304" pitchFamily="18" charset="0"/>
              </a:rPr>
              <a:t> I tried </a:t>
            </a:r>
            <a:r>
              <a:rPr lang="en-US" altLang="zh-CN" dirty="0" err="1">
                <a:solidFill>
                  <a:srgbClr val="000000"/>
                </a:solidFill>
                <a:latin typeface="+mn-lt"/>
                <a:ea typeface="宋体" panose="02010600030101010101" pitchFamily="2" charset="-122"/>
                <a:cs typeface="Times New Roman" panose="02020603050405020304" pitchFamily="18" charset="0"/>
              </a:rPr>
              <a:t>again,four</a:t>
            </a:r>
            <a:r>
              <a:rPr lang="en-US" altLang="zh-CN" dirty="0">
                <a:solidFill>
                  <a:srgbClr val="000000"/>
                </a:solidFill>
                <a:latin typeface="+mn-lt"/>
                <a:ea typeface="宋体" panose="02010600030101010101" pitchFamily="2" charset="-122"/>
                <a:cs typeface="Times New Roman" panose="02020603050405020304" pitchFamily="18" charset="0"/>
              </a:rPr>
              <a:t> tiny pups </a:t>
            </a:r>
            <a:r>
              <a:rPr lang="en-US" altLang="zh-CN" dirty="0" err="1">
                <a:solidFill>
                  <a:srgbClr val="000000"/>
                </a:solidFill>
                <a:latin typeface="+mn-lt"/>
                <a:ea typeface="宋体" panose="02010600030101010101" pitchFamily="2" charset="-122"/>
                <a:cs typeface="Times New Roman" panose="02020603050405020304" pitchFamily="18" charset="0"/>
              </a:rPr>
              <a:t>appeared.I</a:t>
            </a:r>
            <a:r>
              <a:rPr lang="en-US" altLang="zh-CN" dirty="0">
                <a:solidFill>
                  <a:srgbClr val="000000"/>
                </a:solidFill>
                <a:latin typeface="+mn-lt"/>
                <a:ea typeface="宋体" panose="02010600030101010101" pitchFamily="2" charset="-122"/>
                <a:cs typeface="Times New Roman" panose="02020603050405020304" pitchFamily="18" charset="0"/>
              </a:rPr>
              <a:t> extended my </a:t>
            </a:r>
            <a:r>
              <a:rPr lang="en-US" altLang="zh-CN" dirty="0" err="1">
                <a:solidFill>
                  <a:srgbClr val="000000"/>
                </a:solidFill>
                <a:latin typeface="+mn-lt"/>
                <a:ea typeface="宋体" panose="02010600030101010101" pitchFamily="2" charset="-122"/>
                <a:cs typeface="Times New Roman" panose="02020603050405020304" pitchFamily="18" charset="0"/>
              </a:rPr>
              <a:t>hands,and</a:t>
            </a:r>
            <a:r>
              <a:rPr lang="en-US" altLang="zh-CN" dirty="0">
                <a:solidFill>
                  <a:srgbClr val="000000"/>
                </a:solidFill>
                <a:latin typeface="+mn-lt"/>
                <a:ea typeface="宋体" panose="02010600030101010101" pitchFamily="2" charset="-122"/>
                <a:cs typeface="Times New Roman" panose="02020603050405020304" pitchFamily="18" charset="0"/>
              </a:rPr>
              <a:t> they tentatively(</a:t>
            </a:r>
            <a:r>
              <a:rPr lang="zh-CN" altLang="zh-CN" dirty="0">
                <a:solidFill>
                  <a:srgbClr val="000000"/>
                </a:solidFill>
                <a:latin typeface="+mn-lt"/>
                <a:ea typeface="宋体" panose="02010600030101010101" pitchFamily="2" charset="-122"/>
                <a:cs typeface="Times New Roman" panose="02020603050405020304" pitchFamily="18" charset="0"/>
              </a:rPr>
              <a:t>试探性地</a:t>
            </a:r>
            <a:r>
              <a:rPr lang="en-US" altLang="zh-CN" dirty="0">
                <a:solidFill>
                  <a:srgbClr val="000000"/>
                </a:solidFill>
                <a:latin typeface="+mn-lt"/>
                <a:ea typeface="宋体" panose="02010600030101010101" pitchFamily="2" charset="-122"/>
                <a:cs typeface="Times New Roman" panose="02020603050405020304" pitchFamily="18" charset="0"/>
              </a:rPr>
              <a:t>) suckled at my </a:t>
            </a:r>
            <a:r>
              <a:rPr lang="en-US" altLang="zh-CN" dirty="0" err="1">
                <a:solidFill>
                  <a:srgbClr val="000000"/>
                </a:solidFill>
                <a:latin typeface="+mn-lt"/>
                <a:ea typeface="宋体" panose="02010600030101010101" pitchFamily="2" charset="-122"/>
                <a:cs typeface="Times New Roman" panose="02020603050405020304" pitchFamily="18" charset="0"/>
              </a:rPr>
              <a:t>fingers.Perhaps</a:t>
            </a:r>
            <a:r>
              <a:rPr lang="en-US" altLang="zh-CN" dirty="0">
                <a:solidFill>
                  <a:srgbClr val="000000"/>
                </a:solidFill>
                <a:latin typeface="+mn-lt"/>
                <a:ea typeface="宋体" panose="02010600030101010101" pitchFamily="2" charset="-122"/>
                <a:cs typeface="Times New Roman" panose="02020603050405020304" pitchFamily="18" charset="0"/>
              </a:rPr>
              <a:t> hunger had helped overcome their natural </a:t>
            </a:r>
            <a:r>
              <a:rPr lang="en-US" altLang="zh-CN" dirty="0" err="1">
                <a:solidFill>
                  <a:srgbClr val="000000"/>
                </a:solidFill>
                <a:latin typeface="+mn-lt"/>
                <a:ea typeface="宋体" panose="02010600030101010101" pitchFamily="2" charset="-122"/>
                <a:cs typeface="Times New Roman" panose="02020603050405020304" pitchFamily="18" charset="0"/>
              </a:rPr>
              <a:t>fear.Then,one</a:t>
            </a:r>
            <a:r>
              <a:rPr lang="en-US" altLang="zh-CN" dirty="0">
                <a:solidFill>
                  <a:srgbClr val="000000"/>
                </a:solidFill>
                <a:latin typeface="+mn-lt"/>
                <a:ea typeface="宋体" panose="02010600030101010101" pitchFamily="2" charset="-122"/>
                <a:cs typeface="Times New Roman" panose="02020603050405020304" pitchFamily="18" charset="0"/>
              </a:rPr>
              <a:t> by </a:t>
            </a:r>
            <a:r>
              <a:rPr lang="en-US" altLang="zh-CN" dirty="0" err="1">
                <a:solidFill>
                  <a:srgbClr val="000000"/>
                </a:solidFill>
                <a:latin typeface="+mn-lt"/>
                <a:ea typeface="宋体" panose="02010600030101010101" pitchFamily="2" charset="-122"/>
                <a:cs typeface="Times New Roman" panose="02020603050405020304" pitchFamily="18" charset="0"/>
              </a:rPr>
              <a:t>one,I</a:t>
            </a:r>
            <a:r>
              <a:rPr lang="en-US" altLang="zh-CN" dirty="0">
                <a:solidFill>
                  <a:srgbClr val="000000"/>
                </a:solidFill>
                <a:latin typeface="+mn-lt"/>
                <a:ea typeface="宋体" panose="02010600030101010101" pitchFamily="2" charset="-122"/>
                <a:cs typeface="Times New Roman" panose="02020603050405020304" pitchFamily="18" charset="0"/>
              </a:rPr>
              <a:t> placed them in a bag and headed back.</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838781562"/>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79431"/>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When the mother wolf spotted </a:t>
            </a:r>
            <a:r>
              <a:rPr lang="en-US" altLang="zh-CN" dirty="0" err="1">
                <a:solidFill>
                  <a:srgbClr val="000000"/>
                </a:solidFill>
                <a:ea typeface="宋体" panose="02010600030101010101" pitchFamily="2" charset="-122"/>
                <a:cs typeface="Times New Roman" panose="02020603050405020304" pitchFamily="18" charset="0"/>
              </a:rPr>
              <a:t>me,she</a:t>
            </a:r>
            <a:r>
              <a:rPr lang="en-US" altLang="zh-CN" dirty="0">
                <a:solidFill>
                  <a:srgbClr val="000000"/>
                </a:solidFill>
                <a:ea typeface="宋体" panose="02010600030101010101" pitchFamily="2" charset="-122"/>
                <a:cs typeface="Times New Roman" panose="02020603050405020304" pitchFamily="18" charset="0"/>
              </a:rPr>
              <a:t> stood straight</a:t>
            </a:r>
            <a:r>
              <a:rPr lang="en-US" altLang="zh-CN" dirty="0" smtClean="0">
                <a:solidFill>
                  <a:srgbClr val="000000"/>
                </a:solidFill>
                <a:ea typeface="宋体" panose="02010600030101010101" pitchFamily="2" charset="-122"/>
                <a:cs typeface="Times New Roman" panose="02020603050405020304" pitchFamily="18" charset="0"/>
              </a:rPr>
              <a:t>. Possibly </a:t>
            </a:r>
            <a:r>
              <a:rPr lang="en-US" altLang="zh-CN" dirty="0">
                <a:solidFill>
                  <a:srgbClr val="000000"/>
                </a:solidFill>
                <a:ea typeface="宋体" panose="02010600030101010101" pitchFamily="2" charset="-122"/>
                <a:cs typeface="Times New Roman" panose="02020603050405020304" pitchFamily="18" charset="0"/>
              </a:rPr>
              <a:t>picking up the scent(</a:t>
            </a:r>
            <a:r>
              <a:rPr lang="zh-CN" altLang="zh-CN" dirty="0">
                <a:solidFill>
                  <a:srgbClr val="000000"/>
                </a:solidFill>
                <a:ea typeface="宋体" panose="02010600030101010101" pitchFamily="2" charset="-122"/>
                <a:cs typeface="Times New Roman" panose="02020603050405020304" pitchFamily="18" charset="0"/>
              </a:rPr>
              <a:t>气味</a:t>
            </a:r>
            <a:r>
              <a:rPr lang="en-US" altLang="zh-CN" dirty="0">
                <a:solidFill>
                  <a:srgbClr val="000000"/>
                </a:solidFill>
                <a:ea typeface="宋体" panose="02010600030101010101" pitchFamily="2" charset="-122"/>
                <a:cs typeface="Times New Roman" panose="02020603050405020304" pitchFamily="18" charset="0"/>
              </a:rPr>
              <a:t>) of her </a:t>
            </a:r>
            <a:r>
              <a:rPr lang="en-US" altLang="zh-CN" dirty="0" err="1">
                <a:solidFill>
                  <a:srgbClr val="000000"/>
                </a:solidFill>
                <a:ea typeface="宋体" panose="02010600030101010101" pitchFamily="2" charset="-122"/>
                <a:cs typeface="Times New Roman" panose="02020603050405020304" pitchFamily="18" charset="0"/>
              </a:rPr>
              <a:t>young,she</a:t>
            </a:r>
            <a:r>
              <a:rPr lang="en-US" altLang="zh-CN" dirty="0">
                <a:solidFill>
                  <a:srgbClr val="000000"/>
                </a:solidFill>
                <a:ea typeface="宋体" panose="02010600030101010101" pitchFamily="2" charset="-122"/>
                <a:cs typeface="Times New Roman" panose="02020603050405020304" pitchFamily="18" charset="0"/>
              </a:rPr>
              <a:t> let out a sorrow-stricken </a:t>
            </a:r>
            <a:r>
              <a:rPr lang="en-US" altLang="zh-CN" dirty="0" err="1">
                <a:solidFill>
                  <a:srgbClr val="000000"/>
                </a:solidFill>
                <a:ea typeface="宋体" panose="02010600030101010101" pitchFamily="2" charset="-122"/>
                <a:cs typeface="Times New Roman" panose="02020603050405020304" pitchFamily="18" charset="0"/>
              </a:rPr>
              <a:t>crying.I</a:t>
            </a:r>
            <a:r>
              <a:rPr lang="en-US" altLang="zh-CN" dirty="0">
                <a:solidFill>
                  <a:srgbClr val="000000"/>
                </a:solidFill>
                <a:ea typeface="宋体" panose="02010600030101010101" pitchFamily="2" charset="-122"/>
                <a:cs typeface="Times New Roman" panose="02020603050405020304" pitchFamily="18" charset="0"/>
              </a:rPr>
              <a:t> released the </a:t>
            </a:r>
            <a:r>
              <a:rPr lang="en-US" altLang="zh-CN" dirty="0" err="1">
                <a:solidFill>
                  <a:srgbClr val="000000"/>
                </a:solidFill>
                <a:ea typeface="宋体" panose="02010600030101010101" pitchFamily="2" charset="-122"/>
                <a:cs typeface="Times New Roman" panose="02020603050405020304" pitchFamily="18" charset="0"/>
              </a:rPr>
              <a:t>pups,and</a:t>
            </a:r>
            <a:r>
              <a:rPr lang="en-US" altLang="zh-CN" dirty="0">
                <a:solidFill>
                  <a:srgbClr val="000000"/>
                </a:solidFill>
                <a:ea typeface="宋体" panose="02010600030101010101" pitchFamily="2" charset="-122"/>
                <a:cs typeface="Times New Roman" panose="02020603050405020304" pitchFamily="18" charset="0"/>
              </a:rPr>
              <a:t> they raced to </a:t>
            </a:r>
            <a:r>
              <a:rPr lang="en-US" altLang="zh-CN" dirty="0" err="1">
                <a:solidFill>
                  <a:srgbClr val="000000"/>
                </a:solidFill>
                <a:ea typeface="宋体" panose="02010600030101010101" pitchFamily="2" charset="-122"/>
                <a:cs typeface="Times New Roman" panose="02020603050405020304" pitchFamily="18" charset="0"/>
              </a:rPr>
              <a:t>her.Within</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seconds,they</a:t>
            </a:r>
            <a:r>
              <a:rPr lang="en-US" altLang="zh-CN" dirty="0">
                <a:solidFill>
                  <a:srgbClr val="000000"/>
                </a:solidFill>
                <a:ea typeface="宋体" panose="02010600030101010101" pitchFamily="2" charset="-122"/>
                <a:cs typeface="Times New Roman" panose="02020603050405020304" pitchFamily="18" charset="0"/>
              </a:rPr>
              <a:t> were slurping at her belly.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i="1" dirty="0">
                <a:solidFill>
                  <a:srgbClr val="000000"/>
                </a:solidFill>
                <a:ea typeface="宋体" panose="02010600030101010101" pitchFamily="2" charset="-122"/>
                <a:cs typeface="Times New Roman" panose="02020603050405020304" pitchFamily="18" charset="0"/>
              </a:rPr>
              <a:t>What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next</a:t>
            </a:r>
            <a:r>
              <a:rPr lang="en-US" altLang="zh-CN" dirty="0" err="1">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wondered</a:t>
            </a:r>
            <a:r>
              <a:rPr lang="en-US" altLang="zh-CN" i="1" dirty="0" smtClean="0">
                <a:solidFill>
                  <a:srgbClr val="000000"/>
                </a:solidFill>
                <a:ea typeface="宋体" panose="02010600030101010101" pitchFamily="2" charset="-122"/>
                <a:cs typeface="Times New Roman" panose="02020603050405020304" pitchFamily="18" charset="0"/>
              </a:rPr>
              <a:t>._______________________________</a:t>
            </a:r>
          </a:p>
          <a:p>
            <a:pPr>
              <a:lnSpc>
                <a:spcPct val="120000"/>
              </a:lnSpc>
              <a:spcAft>
                <a:spcPts val="0"/>
              </a:spcAft>
              <a:tabLst>
                <a:tab pos="1029335" algn="l"/>
                <a:tab pos="1850390" algn="l"/>
                <a:tab pos="2538095" algn="l"/>
                <a:tab pos="3221990" algn="l"/>
              </a:tabLst>
            </a:pPr>
            <a:r>
              <a:rPr lang="en-US" altLang="zh-CN" i="1" dirty="0" smtClean="0">
                <a:solidFill>
                  <a:srgbClr val="000000"/>
                </a:solidFill>
                <a:ea typeface="宋体" panose="02010600030101010101" pitchFamily="2" charset="-122"/>
                <a:cs typeface="Times New Roman" panose="02020603050405020304" pitchFamily="18" charset="0"/>
              </a:rPr>
              <a:t>____________________________________________________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i="1" dirty="0">
                <a:solidFill>
                  <a:srgbClr val="000000"/>
                </a:solidFill>
                <a:ea typeface="宋体" panose="02010600030101010101" pitchFamily="2" charset="-122"/>
                <a:cs typeface="Times New Roman" panose="02020603050405020304" pitchFamily="18" charset="0"/>
              </a:rPr>
              <a:t>Four</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years</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later</a:t>
            </a:r>
            <a:r>
              <a:rPr lang="en-US" altLang="zh-CN" dirty="0" err="1">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returned</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Coho</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Creek</a:t>
            </a:r>
            <a:r>
              <a:rPr lang="en-US" altLang="zh-CN" i="1" dirty="0" smtClean="0">
                <a:solidFill>
                  <a:srgbClr val="000000"/>
                </a:solidFill>
                <a:ea typeface="宋体" panose="02010600030101010101" pitchFamily="2" charset="-122"/>
                <a:cs typeface="Times New Roman" panose="02020603050405020304" pitchFamily="18" charset="0"/>
              </a:rPr>
              <a:t>._______________</a:t>
            </a:r>
          </a:p>
          <a:p>
            <a:pPr>
              <a:lnSpc>
                <a:spcPct val="120000"/>
              </a:lnSpc>
              <a:spcAft>
                <a:spcPts val="0"/>
              </a:spcAft>
              <a:tabLst>
                <a:tab pos="1029335" algn="l"/>
                <a:tab pos="1850390" algn="l"/>
                <a:tab pos="2538095" algn="l"/>
                <a:tab pos="3221990" algn="l"/>
              </a:tabLst>
            </a:pPr>
            <a:r>
              <a:rPr lang="en-US" altLang="zh-CN" i="1" dirty="0" smtClean="0">
                <a:solidFill>
                  <a:srgbClr val="000000"/>
                </a:solidFill>
                <a:ea typeface="宋体" panose="02010600030101010101" pitchFamily="2" charset="-122"/>
                <a:cs typeface="Times New Roman" panose="02020603050405020304" pitchFamily="18" charset="0"/>
              </a:rPr>
              <a:t>____________________________________________________</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39908467"/>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18303"/>
            <a:ext cx="10807700" cy="4228850"/>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写作指导</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本篇书面表达属于记叙文。要求考生阅读后续写两段内容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每段第一句已给出。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通过阅读所给文章可知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作者在多年前的一个春天的早上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沿着</a:t>
            </a:r>
            <a:r>
              <a:rPr lang="en-US" altLang="zh-CN" dirty="0">
                <a:solidFill>
                  <a:srgbClr val="000000"/>
                </a:solidFill>
                <a:ea typeface="宋体" panose="02010600030101010101" pitchFamily="2" charset="-122"/>
                <a:cs typeface="Times New Roman" panose="02020603050405020304" pitchFamily="18" charset="0"/>
              </a:rPr>
              <a:t>Coho Creek </a:t>
            </a:r>
            <a:r>
              <a:rPr lang="zh-CN" altLang="zh-CN" dirty="0">
                <a:solidFill>
                  <a:srgbClr val="000000"/>
                </a:solidFill>
                <a:ea typeface="宋体" panose="02010600030101010101" pitchFamily="2" charset="-122"/>
                <a:cs typeface="Times New Roman" panose="02020603050405020304" pitchFamily="18" charset="0"/>
              </a:rPr>
              <a:t>淘金的时候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遇到了一只被困在猎人陷阱里的还在哺乳期的母狼</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于是循着踪迹找到幼崽并把幼崽送到被困的母狼身边。</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25524366"/>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续写部分分为两段</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第一段开头是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接下来怎么办呢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我想知道。那么后续应该写我因为担心幼崽离开母亲保护不能存活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决定要救出被困的母狼。在保护自己的情况下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想办法用棍子解开了母狼身上的铁链。动物是有灵性的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得救的母狼向我表示感谢后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带着幼崽们离开了。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第二段开头是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四年后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我又再次来到</a:t>
            </a:r>
            <a:r>
              <a:rPr lang="en-US" altLang="zh-CN" dirty="0">
                <a:solidFill>
                  <a:srgbClr val="000000"/>
                </a:solidFill>
                <a:ea typeface="宋体" panose="02010600030101010101" pitchFamily="2" charset="-122"/>
                <a:cs typeface="Times New Roman" panose="02020603050405020304" pitchFamily="18" charset="0"/>
              </a:rPr>
              <a:t>Coho Creek</a:t>
            </a:r>
            <a:r>
              <a:rPr lang="zh-CN" altLang="zh-CN" dirty="0">
                <a:solidFill>
                  <a:srgbClr val="000000"/>
                </a:solidFill>
                <a:ea typeface="宋体" panose="02010600030101010101" pitchFamily="2" charset="-122"/>
                <a:cs typeface="Times New Roman" panose="02020603050405020304" pitchFamily="18" charset="0"/>
              </a:rPr>
              <a:t>。因此接下来首先写</a:t>
            </a:r>
            <a:r>
              <a:rPr lang="en-US" altLang="zh-CN" dirty="0">
                <a:solidFill>
                  <a:srgbClr val="000000"/>
                </a:solidFill>
                <a:ea typeface="宋体" panose="02010600030101010101" pitchFamily="2" charset="-122"/>
                <a:cs typeface="Times New Roman" panose="02020603050405020304" pitchFamily="18" charset="0"/>
              </a:rPr>
              <a:t>Coho Creek</a:t>
            </a:r>
            <a:r>
              <a:rPr lang="zh-CN" altLang="zh-CN" dirty="0">
                <a:solidFill>
                  <a:srgbClr val="000000"/>
                </a:solidFill>
                <a:ea typeface="宋体" panose="02010600030101010101" pitchFamily="2" charset="-122"/>
                <a:cs typeface="Times New Roman" panose="02020603050405020304" pitchFamily="18" charset="0"/>
              </a:rPr>
              <a:t>发生的变化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这个地方变成了一个自然野生动物保护区。在我走动的时候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我遇到了狼群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非常害怕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但是当头狼向我嚎叫的时候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我认出这是我之前帮助过的那只母狼</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能够再次见到它我感觉十分惊奇。</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921846863"/>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79847"/>
            <a:ext cx="10807700" cy="2990434"/>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根据提示及关键词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进行遣词造句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注意主谓一致和时态问题。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连句成文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注意使用恰当的连词进行句子之间的衔接与过渡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书写一定要规范清晰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保持卷面的整洁美观。注意所续写短文的词数应为</a:t>
            </a:r>
            <a:r>
              <a:rPr lang="en-US" altLang="zh-CN" dirty="0">
                <a:solidFill>
                  <a:srgbClr val="000000"/>
                </a:solidFill>
                <a:ea typeface="宋体" panose="02010600030101010101" pitchFamily="2" charset="-122"/>
                <a:cs typeface="Times New Roman" panose="02020603050405020304" pitchFamily="18" charset="0"/>
              </a:rPr>
              <a:t>150</a:t>
            </a:r>
            <a:r>
              <a:rPr lang="zh-CN" altLang="zh-CN" dirty="0">
                <a:solidFill>
                  <a:srgbClr val="000000"/>
                </a:solidFill>
                <a:ea typeface="宋体" panose="02010600030101010101" pitchFamily="2" charset="-122"/>
                <a:cs typeface="Times New Roman" panose="02020603050405020304" pitchFamily="18" charset="0"/>
              </a:rPr>
              <a:t>左右。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014158450"/>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49" y="81567"/>
            <a:ext cx="11015711" cy="5816977"/>
          </a:xfrm>
          <a:prstGeom prst="rect">
            <a:avLst/>
          </a:prstGeom>
        </p:spPr>
        <p:txBody>
          <a:bodyPr wrap="square">
            <a:spAutoFit/>
          </a:bodyPr>
          <a:lstStyle/>
          <a:p>
            <a:pPr indent="266700">
              <a:lnSpc>
                <a:spcPct val="120000"/>
              </a:lnSpc>
              <a:spcAft>
                <a:spcPts val="0"/>
              </a:spcAft>
              <a:tabLst>
                <a:tab pos="1029335" algn="l"/>
                <a:tab pos="1850390" algn="l"/>
                <a:tab pos="2538095" algn="l"/>
                <a:tab pos="3221990" algn="l"/>
              </a:tabLst>
            </a:pPr>
            <a:r>
              <a:rPr lang="zh-CN" altLang="zh-CN" sz="3100" dirty="0">
                <a:solidFill>
                  <a:srgbClr val="000000"/>
                </a:solidFill>
                <a:latin typeface="Arial" panose="020B0604020202020204" pitchFamily="34" charset="0"/>
                <a:ea typeface="微软雅黑" panose="020B0503020204020204" pitchFamily="34" charset="-122"/>
                <a:cs typeface="Times New Roman" panose="02020603050405020304" pitchFamily="18" charset="0"/>
              </a:rPr>
              <a:t>高分范文</a:t>
            </a:r>
            <a:endParaRPr lang="zh-CN" altLang="zh-CN" sz="3100"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sz="3100" i="1" dirty="0">
                <a:solidFill>
                  <a:srgbClr val="000000"/>
                </a:solidFill>
                <a:ea typeface="宋体" panose="02010600030101010101" pitchFamily="2" charset="-122"/>
                <a:cs typeface="Times New Roman" panose="02020603050405020304" pitchFamily="18" charset="0"/>
              </a:rPr>
              <a:t>What</a:t>
            </a:r>
            <a:r>
              <a:rPr lang="en-US" altLang="zh-CN" sz="3100" dirty="0">
                <a:solidFill>
                  <a:srgbClr val="000000"/>
                </a:solidFill>
                <a:ea typeface="宋体" panose="02010600030101010101" pitchFamily="2" charset="-122"/>
                <a:cs typeface="Times New Roman" panose="02020603050405020304" pitchFamily="18" charset="0"/>
              </a:rPr>
              <a:t> </a:t>
            </a:r>
            <a:r>
              <a:rPr lang="en-US" altLang="zh-CN" sz="3100" i="1" dirty="0" err="1">
                <a:solidFill>
                  <a:srgbClr val="000000"/>
                </a:solidFill>
                <a:ea typeface="宋体" panose="02010600030101010101" pitchFamily="2" charset="-122"/>
                <a:cs typeface="Times New Roman" panose="02020603050405020304" pitchFamily="18" charset="0"/>
              </a:rPr>
              <a:t>next</a:t>
            </a:r>
            <a:r>
              <a:rPr lang="en-US" altLang="zh-CN" sz="3100" dirty="0" err="1">
                <a:solidFill>
                  <a:srgbClr val="000000"/>
                </a:solidFill>
                <a:ea typeface="宋体" panose="02010600030101010101" pitchFamily="2" charset="-122"/>
                <a:cs typeface="Times New Roman" panose="02020603050405020304" pitchFamily="18" charset="0"/>
              </a:rPr>
              <a:t>?</a:t>
            </a:r>
            <a:r>
              <a:rPr lang="en-US" altLang="zh-CN" sz="3100" i="1" dirty="0" err="1">
                <a:solidFill>
                  <a:srgbClr val="000000"/>
                </a:solidFill>
                <a:ea typeface="宋体" panose="02010600030101010101" pitchFamily="2" charset="-122"/>
                <a:cs typeface="Times New Roman" panose="02020603050405020304" pitchFamily="18" charset="0"/>
              </a:rPr>
              <a:t>I</a:t>
            </a:r>
            <a:r>
              <a:rPr lang="en-US" altLang="zh-CN" sz="3100" dirty="0">
                <a:solidFill>
                  <a:srgbClr val="000000"/>
                </a:solidFill>
                <a:ea typeface="宋体" panose="02010600030101010101" pitchFamily="2" charset="-122"/>
                <a:cs typeface="Times New Roman" panose="02020603050405020304" pitchFamily="18" charset="0"/>
              </a:rPr>
              <a:t> </a:t>
            </a:r>
            <a:r>
              <a:rPr lang="en-US" altLang="zh-CN" sz="3100" i="1" dirty="0" err="1">
                <a:solidFill>
                  <a:srgbClr val="000000"/>
                </a:solidFill>
                <a:ea typeface="宋体" panose="02010600030101010101" pitchFamily="2" charset="-122"/>
                <a:cs typeface="Times New Roman" panose="02020603050405020304" pitchFamily="18" charset="0"/>
              </a:rPr>
              <a:t>wondered.</a:t>
            </a:r>
            <a:r>
              <a:rPr lang="en-US" altLang="zh-CN" sz="3100" dirty="0" err="1">
                <a:solidFill>
                  <a:srgbClr val="000000"/>
                </a:solidFill>
                <a:ea typeface="宋体" panose="02010600030101010101" pitchFamily="2" charset="-122"/>
                <a:cs typeface="Times New Roman" panose="02020603050405020304" pitchFamily="18" charset="0"/>
              </a:rPr>
              <a:t>So</a:t>
            </a:r>
            <a:r>
              <a:rPr lang="en-US" altLang="zh-CN" sz="3100" dirty="0">
                <a:solidFill>
                  <a:srgbClr val="000000"/>
                </a:solidFill>
                <a:ea typeface="宋体" panose="02010600030101010101" pitchFamily="2" charset="-122"/>
                <a:cs typeface="Times New Roman" panose="02020603050405020304" pitchFamily="18" charset="0"/>
              </a:rPr>
              <a:t> tender were the pups that it was impossible for them to resist danger without mother’s</a:t>
            </a:r>
            <a:r>
              <a:rPr lang="en-US" altLang="zh-CN" sz="3100" dirty="0" smtClean="0">
                <a:solidFill>
                  <a:srgbClr val="000000"/>
                </a:solidFill>
                <a:ea typeface="宋体" panose="02010600030101010101" pitchFamily="2" charset="-122"/>
                <a:cs typeface="Times New Roman" panose="02020603050405020304" pitchFamily="18" charset="0"/>
              </a:rPr>
              <a:t> </a:t>
            </a:r>
            <a:r>
              <a:rPr lang="en-US" altLang="zh-CN" sz="3100" dirty="0" err="1" smtClean="0">
                <a:solidFill>
                  <a:srgbClr val="000000"/>
                </a:solidFill>
                <a:ea typeface="宋体" panose="02010600030101010101" pitchFamily="2" charset="-122"/>
                <a:cs typeface="Times New Roman" panose="02020603050405020304" pitchFamily="18" charset="0"/>
              </a:rPr>
              <a:t>protection.Therefore,I</a:t>
            </a:r>
            <a:r>
              <a:rPr lang="en-US" altLang="zh-CN" sz="3100" dirty="0" smtClean="0">
                <a:solidFill>
                  <a:srgbClr val="000000"/>
                </a:solidFill>
                <a:ea typeface="宋体" panose="02010600030101010101" pitchFamily="2" charset="-122"/>
                <a:cs typeface="Times New Roman" panose="02020603050405020304" pitchFamily="18" charset="0"/>
              </a:rPr>
              <a:t> </a:t>
            </a:r>
            <a:r>
              <a:rPr lang="en-US" altLang="zh-CN" sz="3100" dirty="0">
                <a:solidFill>
                  <a:srgbClr val="000000"/>
                </a:solidFill>
                <a:ea typeface="宋体" panose="02010600030101010101" pitchFamily="2" charset="-122"/>
                <a:cs typeface="Times New Roman" panose="02020603050405020304" pitchFamily="18" charset="0"/>
              </a:rPr>
              <a:t>made up my mind to release </a:t>
            </a:r>
            <a:r>
              <a:rPr lang="en-US" altLang="zh-CN" sz="3100" dirty="0" err="1">
                <a:solidFill>
                  <a:srgbClr val="000000"/>
                </a:solidFill>
                <a:ea typeface="宋体" panose="02010600030101010101" pitchFamily="2" charset="-122"/>
                <a:cs typeface="Times New Roman" panose="02020603050405020304" pitchFamily="18" charset="0"/>
              </a:rPr>
              <a:t>her.But</a:t>
            </a:r>
            <a:r>
              <a:rPr lang="en-US" altLang="zh-CN" sz="3100" dirty="0">
                <a:solidFill>
                  <a:srgbClr val="000000"/>
                </a:solidFill>
                <a:ea typeface="宋体" panose="02010600030101010101" pitchFamily="2" charset="-122"/>
                <a:cs typeface="Times New Roman" panose="02020603050405020304" pitchFamily="18" charset="0"/>
              </a:rPr>
              <a:t> </a:t>
            </a:r>
            <a:r>
              <a:rPr lang="en-US" altLang="zh-CN" sz="3100" dirty="0" smtClean="0">
                <a:solidFill>
                  <a:srgbClr val="000000"/>
                </a:solidFill>
                <a:ea typeface="宋体" panose="02010600030101010101" pitchFamily="2" charset="-122"/>
                <a:cs typeface="Times New Roman" panose="02020603050405020304" pitchFamily="18" charset="0"/>
              </a:rPr>
              <a:t>how? A </a:t>
            </a:r>
            <a:r>
              <a:rPr lang="en-US" altLang="zh-CN" sz="3100" dirty="0">
                <a:solidFill>
                  <a:srgbClr val="000000"/>
                </a:solidFill>
                <a:ea typeface="宋体" panose="02010600030101010101" pitchFamily="2" charset="-122"/>
                <a:cs typeface="Times New Roman" panose="02020603050405020304" pitchFamily="18" charset="0"/>
              </a:rPr>
              <a:t>good idea occurred to </a:t>
            </a:r>
            <a:r>
              <a:rPr lang="en-US" altLang="zh-CN" sz="3100" dirty="0" err="1">
                <a:solidFill>
                  <a:srgbClr val="000000"/>
                </a:solidFill>
                <a:ea typeface="宋体" panose="02010600030101010101" pitchFamily="2" charset="-122"/>
                <a:cs typeface="Times New Roman" panose="02020603050405020304" pitchFamily="18" charset="0"/>
              </a:rPr>
              <a:t>me.I</a:t>
            </a:r>
            <a:r>
              <a:rPr lang="en-US" altLang="zh-CN" sz="3100" dirty="0">
                <a:solidFill>
                  <a:srgbClr val="000000"/>
                </a:solidFill>
                <a:ea typeface="宋体" panose="02010600030101010101" pitchFamily="2" charset="-122"/>
                <a:cs typeface="Times New Roman" panose="02020603050405020304" pitchFamily="18" charset="0"/>
              </a:rPr>
              <a:t> went back to my truck and fetched an iron </a:t>
            </a:r>
            <a:r>
              <a:rPr lang="en-US" altLang="zh-CN" sz="3100" dirty="0" err="1">
                <a:solidFill>
                  <a:srgbClr val="000000"/>
                </a:solidFill>
                <a:ea typeface="宋体" panose="02010600030101010101" pitchFamily="2" charset="-122"/>
                <a:cs typeface="Times New Roman" panose="02020603050405020304" pitchFamily="18" charset="0"/>
              </a:rPr>
              <a:t>bar.Using</a:t>
            </a:r>
            <a:r>
              <a:rPr lang="en-US" altLang="zh-CN" sz="3100" dirty="0">
                <a:solidFill>
                  <a:srgbClr val="000000"/>
                </a:solidFill>
                <a:ea typeface="宋体" panose="02010600030101010101" pitchFamily="2" charset="-122"/>
                <a:cs typeface="Times New Roman" panose="02020603050405020304" pitchFamily="18" charset="0"/>
              </a:rPr>
              <a:t> a rock as the supporting </a:t>
            </a:r>
            <a:r>
              <a:rPr lang="en-US" altLang="zh-CN" sz="3100" dirty="0" err="1">
                <a:solidFill>
                  <a:srgbClr val="000000"/>
                </a:solidFill>
                <a:ea typeface="宋体" panose="02010600030101010101" pitchFamily="2" charset="-122"/>
                <a:cs typeface="Times New Roman" panose="02020603050405020304" pitchFamily="18" charset="0"/>
              </a:rPr>
              <a:t>point,I</a:t>
            </a:r>
            <a:r>
              <a:rPr lang="en-US" altLang="zh-CN" sz="3100" dirty="0">
                <a:solidFill>
                  <a:srgbClr val="000000"/>
                </a:solidFill>
                <a:ea typeface="宋体" panose="02010600030101010101" pitchFamily="2" charset="-122"/>
                <a:cs typeface="Times New Roman" panose="02020603050405020304" pitchFamily="18" charset="0"/>
              </a:rPr>
              <a:t> unlocked the chain and set the wolf </a:t>
            </a:r>
            <a:r>
              <a:rPr lang="en-US" altLang="zh-CN" sz="3100" dirty="0" err="1">
                <a:solidFill>
                  <a:srgbClr val="000000"/>
                </a:solidFill>
                <a:ea typeface="宋体" panose="02010600030101010101" pitchFamily="2" charset="-122"/>
                <a:cs typeface="Times New Roman" panose="02020603050405020304" pitchFamily="18" charset="0"/>
              </a:rPr>
              <a:t>free.Realising</a:t>
            </a:r>
            <a:r>
              <a:rPr lang="en-US" altLang="zh-CN" sz="3100" dirty="0">
                <a:solidFill>
                  <a:srgbClr val="000000"/>
                </a:solidFill>
                <a:ea typeface="宋体" panose="02010600030101010101" pitchFamily="2" charset="-122"/>
                <a:cs typeface="Times New Roman" panose="02020603050405020304" pitchFamily="18" charset="0"/>
              </a:rPr>
              <a:t> my rescue</a:t>
            </a:r>
            <a:r>
              <a:rPr lang="en-US" altLang="zh-CN" sz="3100" dirty="0" smtClean="0">
                <a:solidFill>
                  <a:srgbClr val="000000"/>
                </a:solidFill>
                <a:ea typeface="宋体" panose="02010600030101010101" pitchFamily="2" charset="-122"/>
                <a:cs typeface="Times New Roman" panose="02020603050405020304" pitchFamily="18" charset="0"/>
              </a:rPr>
              <a:t>, the </a:t>
            </a:r>
            <a:r>
              <a:rPr lang="en-US" altLang="zh-CN" sz="3100" dirty="0">
                <a:solidFill>
                  <a:srgbClr val="000000"/>
                </a:solidFill>
                <a:ea typeface="宋体" panose="02010600030101010101" pitchFamily="2" charset="-122"/>
                <a:cs typeface="Times New Roman" panose="02020603050405020304" pitchFamily="18" charset="0"/>
              </a:rPr>
              <a:t>wolf kept still to </a:t>
            </a:r>
            <a:r>
              <a:rPr lang="en-US" altLang="zh-CN" sz="3100" dirty="0" err="1">
                <a:solidFill>
                  <a:srgbClr val="000000"/>
                </a:solidFill>
                <a:ea typeface="宋体" panose="02010600030101010101" pitchFamily="2" charset="-122"/>
                <a:cs typeface="Times New Roman" panose="02020603050405020304" pitchFamily="18" charset="0"/>
              </a:rPr>
              <a:t>cooperate.After</a:t>
            </a:r>
            <a:r>
              <a:rPr lang="en-US" altLang="zh-CN" sz="3100" dirty="0">
                <a:solidFill>
                  <a:srgbClr val="000000"/>
                </a:solidFill>
                <a:ea typeface="宋体" panose="02010600030101010101" pitchFamily="2" charset="-122"/>
                <a:cs typeface="Times New Roman" panose="02020603050405020304" pitchFamily="18" charset="0"/>
              </a:rPr>
              <a:t> gaining </a:t>
            </a:r>
            <a:r>
              <a:rPr lang="en-US" altLang="zh-CN" sz="3100" dirty="0" err="1">
                <a:solidFill>
                  <a:srgbClr val="000000"/>
                </a:solidFill>
                <a:ea typeface="宋体" panose="02010600030101010101" pitchFamily="2" charset="-122"/>
                <a:cs typeface="Times New Roman" panose="02020603050405020304" pitchFamily="18" charset="0"/>
              </a:rPr>
              <a:t>freedom,she</a:t>
            </a:r>
            <a:r>
              <a:rPr lang="en-US" altLang="zh-CN" sz="3100" dirty="0">
                <a:solidFill>
                  <a:srgbClr val="000000"/>
                </a:solidFill>
                <a:ea typeface="宋体" panose="02010600030101010101" pitchFamily="2" charset="-122"/>
                <a:cs typeface="Times New Roman" panose="02020603050405020304" pitchFamily="18" charset="0"/>
              </a:rPr>
              <a:t> howled at me with her head </a:t>
            </a:r>
            <a:r>
              <a:rPr lang="en-US" altLang="zh-CN" sz="3100" dirty="0" err="1">
                <a:solidFill>
                  <a:srgbClr val="000000"/>
                </a:solidFill>
                <a:ea typeface="宋体" panose="02010600030101010101" pitchFamily="2" charset="-122"/>
                <a:cs typeface="Times New Roman" panose="02020603050405020304" pitchFamily="18" charset="0"/>
              </a:rPr>
              <a:t>low,showing</a:t>
            </a:r>
            <a:r>
              <a:rPr lang="en-US" altLang="zh-CN" sz="3100" dirty="0">
                <a:solidFill>
                  <a:srgbClr val="000000"/>
                </a:solidFill>
                <a:ea typeface="宋体" panose="02010600030101010101" pitchFamily="2" charset="-122"/>
                <a:cs typeface="Times New Roman" panose="02020603050405020304" pitchFamily="18" charset="0"/>
              </a:rPr>
              <a:t> her </a:t>
            </a:r>
            <a:r>
              <a:rPr lang="en-US" altLang="zh-CN" sz="3100" dirty="0" err="1" smtClean="0">
                <a:solidFill>
                  <a:srgbClr val="000000"/>
                </a:solidFill>
                <a:ea typeface="宋体" panose="02010600030101010101" pitchFamily="2" charset="-122"/>
                <a:cs typeface="Times New Roman" panose="02020603050405020304" pitchFamily="18" charset="0"/>
              </a:rPr>
              <a:t>gratitude.Then</a:t>
            </a:r>
            <a:r>
              <a:rPr lang="en-US" altLang="zh-CN" sz="3100" dirty="0" smtClean="0">
                <a:solidFill>
                  <a:srgbClr val="000000"/>
                </a:solidFill>
                <a:ea typeface="宋体" panose="02010600030101010101" pitchFamily="2" charset="-122"/>
                <a:cs typeface="Times New Roman" panose="02020603050405020304" pitchFamily="18" charset="0"/>
              </a:rPr>
              <a:t>, the </a:t>
            </a:r>
            <a:r>
              <a:rPr lang="en-US" altLang="zh-CN" sz="3100" dirty="0">
                <a:solidFill>
                  <a:srgbClr val="000000"/>
                </a:solidFill>
                <a:ea typeface="宋体" panose="02010600030101010101" pitchFamily="2" charset="-122"/>
                <a:cs typeface="Times New Roman" panose="02020603050405020304" pitchFamily="18" charset="0"/>
              </a:rPr>
              <a:t>mother wolf led her pups to go </a:t>
            </a:r>
            <a:r>
              <a:rPr lang="en-US" altLang="zh-CN" sz="3100" dirty="0" err="1">
                <a:solidFill>
                  <a:srgbClr val="000000"/>
                </a:solidFill>
                <a:ea typeface="宋体" panose="02010600030101010101" pitchFamily="2" charset="-122"/>
                <a:cs typeface="Times New Roman" panose="02020603050405020304" pitchFamily="18" charset="0"/>
              </a:rPr>
              <a:t>forward,disappearing</a:t>
            </a:r>
            <a:r>
              <a:rPr lang="en-US" altLang="zh-CN" sz="3100" dirty="0">
                <a:solidFill>
                  <a:srgbClr val="000000"/>
                </a:solidFill>
                <a:ea typeface="宋体" panose="02010600030101010101" pitchFamily="2" charset="-122"/>
                <a:cs typeface="Times New Roman" panose="02020603050405020304" pitchFamily="18" charset="0"/>
              </a:rPr>
              <a:t> in the forest.</a:t>
            </a:r>
            <a:endParaRPr lang="zh-CN" altLang="zh-CN" sz="3100"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00048109"/>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27291"/>
          </a:xfrm>
          <a:prstGeom prst="rect">
            <a:avLst/>
          </a:prstGeom>
        </p:spPr>
        <p:txBody>
          <a:bodyPr>
            <a:spAutoFit/>
          </a:bodyPr>
          <a:lstStyle/>
          <a:p>
            <a:pPr indent="267970">
              <a:lnSpc>
                <a:spcPct val="114000"/>
              </a:lnSpc>
              <a:spcAft>
                <a:spcPts val="0"/>
              </a:spcAft>
              <a:tabLst>
                <a:tab pos="1029335" algn="l"/>
                <a:tab pos="1850390" algn="l"/>
                <a:tab pos="2538095" algn="l"/>
                <a:tab pos="3221990" algn="l"/>
              </a:tabLst>
            </a:pPr>
            <a:r>
              <a:rPr lang="en-US" altLang="zh-CN" sz="3100" i="1" dirty="0">
                <a:solidFill>
                  <a:srgbClr val="000000"/>
                </a:solidFill>
                <a:ea typeface="宋体" panose="02010600030101010101" pitchFamily="2" charset="-122"/>
                <a:cs typeface="Times New Roman" panose="02020603050405020304" pitchFamily="18" charset="0"/>
              </a:rPr>
              <a:t>Four</a:t>
            </a:r>
            <a:r>
              <a:rPr lang="en-US" altLang="zh-CN" sz="3100" dirty="0">
                <a:solidFill>
                  <a:srgbClr val="000000"/>
                </a:solidFill>
                <a:ea typeface="宋体" panose="02010600030101010101" pitchFamily="2" charset="-122"/>
                <a:cs typeface="Times New Roman" panose="02020603050405020304" pitchFamily="18" charset="0"/>
              </a:rPr>
              <a:t> </a:t>
            </a:r>
            <a:r>
              <a:rPr lang="en-US" altLang="zh-CN" sz="3100" i="1" dirty="0">
                <a:solidFill>
                  <a:srgbClr val="000000"/>
                </a:solidFill>
                <a:ea typeface="宋体" panose="02010600030101010101" pitchFamily="2" charset="-122"/>
                <a:cs typeface="Times New Roman" panose="02020603050405020304" pitchFamily="18" charset="0"/>
              </a:rPr>
              <a:t>years</a:t>
            </a:r>
            <a:r>
              <a:rPr lang="en-US" altLang="zh-CN" sz="3100" dirty="0">
                <a:solidFill>
                  <a:srgbClr val="000000"/>
                </a:solidFill>
                <a:ea typeface="宋体" panose="02010600030101010101" pitchFamily="2" charset="-122"/>
                <a:cs typeface="Times New Roman" panose="02020603050405020304" pitchFamily="18" charset="0"/>
              </a:rPr>
              <a:t> </a:t>
            </a:r>
            <a:r>
              <a:rPr lang="en-US" altLang="zh-CN" sz="3100" i="1" dirty="0" err="1">
                <a:solidFill>
                  <a:srgbClr val="000000"/>
                </a:solidFill>
                <a:ea typeface="宋体" panose="02010600030101010101" pitchFamily="2" charset="-122"/>
                <a:cs typeface="Times New Roman" panose="02020603050405020304" pitchFamily="18" charset="0"/>
              </a:rPr>
              <a:t>later</a:t>
            </a:r>
            <a:r>
              <a:rPr lang="en-US" altLang="zh-CN" sz="3100" dirty="0" err="1">
                <a:solidFill>
                  <a:srgbClr val="000000"/>
                </a:solidFill>
                <a:ea typeface="宋体" panose="02010600030101010101" pitchFamily="2" charset="-122"/>
                <a:cs typeface="Times New Roman" panose="02020603050405020304" pitchFamily="18" charset="0"/>
              </a:rPr>
              <a:t>,</a:t>
            </a:r>
            <a:r>
              <a:rPr lang="en-US" altLang="zh-CN" sz="3100" i="1" dirty="0" err="1">
                <a:solidFill>
                  <a:srgbClr val="000000"/>
                </a:solidFill>
                <a:ea typeface="宋体" panose="02010600030101010101" pitchFamily="2" charset="-122"/>
                <a:cs typeface="Times New Roman" panose="02020603050405020304" pitchFamily="18" charset="0"/>
              </a:rPr>
              <a:t>I</a:t>
            </a:r>
            <a:r>
              <a:rPr lang="en-US" altLang="zh-CN" sz="3100" dirty="0">
                <a:solidFill>
                  <a:srgbClr val="000000"/>
                </a:solidFill>
                <a:ea typeface="宋体" panose="02010600030101010101" pitchFamily="2" charset="-122"/>
                <a:cs typeface="Times New Roman" panose="02020603050405020304" pitchFamily="18" charset="0"/>
              </a:rPr>
              <a:t> </a:t>
            </a:r>
            <a:r>
              <a:rPr lang="en-US" altLang="zh-CN" sz="3100" i="1" dirty="0">
                <a:solidFill>
                  <a:srgbClr val="000000"/>
                </a:solidFill>
                <a:ea typeface="宋体" panose="02010600030101010101" pitchFamily="2" charset="-122"/>
                <a:cs typeface="Times New Roman" panose="02020603050405020304" pitchFamily="18" charset="0"/>
              </a:rPr>
              <a:t>returned</a:t>
            </a:r>
            <a:r>
              <a:rPr lang="en-US" altLang="zh-CN" sz="3100" dirty="0">
                <a:solidFill>
                  <a:srgbClr val="000000"/>
                </a:solidFill>
                <a:ea typeface="宋体" panose="02010600030101010101" pitchFamily="2" charset="-122"/>
                <a:cs typeface="Times New Roman" panose="02020603050405020304" pitchFamily="18" charset="0"/>
              </a:rPr>
              <a:t> </a:t>
            </a:r>
            <a:r>
              <a:rPr lang="en-US" altLang="zh-CN" sz="3100" i="1" dirty="0">
                <a:solidFill>
                  <a:srgbClr val="000000"/>
                </a:solidFill>
                <a:ea typeface="宋体" panose="02010600030101010101" pitchFamily="2" charset="-122"/>
                <a:cs typeface="Times New Roman" panose="02020603050405020304" pitchFamily="18" charset="0"/>
              </a:rPr>
              <a:t>to</a:t>
            </a:r>
            <a:r>
              <a:rPr lang="en-US" altLang="zh-CN" sz="3100" dirty="0">
                <a:solidFill>
                  <a:srgbClr val="000000"/>
                </a:solidFill>
                <a:ea typeface="宋体" panose="02010600030101010101" pitchFamily="2" charset="-122"/>
                <a:cs typeface="Times New Roman" panose="02020603050405020304" pitchFamily="18" charset="0"/>
              </a:rPr>
              <a:t> </a:t>
            </a:r>
            <a:r>
              <a:rPr lang="en-US" altLang="zh-CN" sz="3100" i="1" dirty="0">
                <a:solidFill>
                  <a:srgbClr val="000000"/>
                </a:solidFill>
                <a:ea typeface="宋体" panose="02010600030101010101" pitchFamily="2" charset="-122"/>
                <a:cs typeface="Times New Roman" panose="02020603050405020304" pitchFamily="18" charset="0"/>
              </a:rPr>
              <a:t>Coho</a:t>
            </a:r>
            <a:r>
              <a:rPr lang="en-US" altLang="zh-CN" sz="3100" dirty="0">
                <a:solidFill>
                  <a:srgbClr val="000000"/>
                </a:solidFill>
                <a:ea typeface="宋体" panose="02010600030101010101" pitchFamily="2" charset="-122"/>
                <a:cs typeface="Times New Roman" panose="02020603050405020304" pitchFamily="18" charset="0"/>
              </a:rPr>
              <a:t> </a:t>
            </a:r>
            <a:r>
              <a:rPr lang="en-US" altLang="zh-CN" sz="3100" i="1" dirty="0" err="1">
                <a:solidFill>
                  <a:srgbClr val="000000"/>
                </a:solidFill>
                <a:ea typeface="宋体" panose="02010600030101010101" pitchFamily="2" charset="-122"/>
                <a:cs typeface="Times New Roman" panose="02020603050405020304" pitchFamily="18" charset="0"/>
              </a:rPr>
              <a:t>Creek.</a:t>
            </a:r>
            <a:r>
              <a:rPr lang="en-US" altLang="zh-CN" sz="3100" dirty="0" err="1">
                <a:solidFill>
                  <a:srgbClr val="000000"/>
                </a:solidFill>
                <a:ea typeface="宋体" panose="02010600030101010101" pitchFamily="2" charset="-122"/>
                <a:cs typeface="Times New Roman" panose="02020603050405020304" pitchFamily="18" charset="0"/>
              </a:rPr>
              <a:t>The</a:t>
            </a:r>
            <a:r>
              <a:rPr lang="en-US" altLang="zh-CN" sz="3100" dirty="0">
                <a:solidFill>
                  <a:srgbClr val="000000"/>
                </a:solidFill>
                <a:ea typeface="宋体" panose="02010600030101010101" pitchFamily="2" charset="-122"/>
                <a:cs typeface="Times New Roman" panose="02020603050405020304" pitchFamily="18" charset="0"/>
              </a:rPr>
              <a:t> previous searching spot had been changed into a natural wildlife reserve</a:t>
            </a:r>
            <a:r>
              <a:rPr lang="en-US" altLang="zh-CN" sz="3100" dirty="0" smtClean="0">
                <a:solidFill>
                  <a:srgbClr val="000000"/>
                </a:solidFill>
                <a:ea typeface="宋体" panose="02010600030101010101" pitchFamily="2" charset="-122"/>
                <a:cs typeface="Times New Roman" panose="02020603050405020304" pitchFamily="18" charset="0"/>
              </a:rPr>
              <a:t>. As </a:t>
            </a:r>
            <a:r>
              <a:rPr lang="en-US" altLang="zh-CN" sz="3100" dirty="0">
                <a:solidFill>
                  <a:srgbClr val="000000"/>
                </a:solidFill>
                <a:ea typeface="宋体" panose="02010600030101010101" pitchFamily="2" charset="-122"/>
                <a:cs typeface="Times New Roman" panose="02020603050405020304" pitchFamily="18" charset="0"/>
              </a:rPr>
              <a:t>I </a:t>
            </a:r>
            <a:r>
              <a:rPr lang="en-US" altLang="zh-CN" sz="3100" dirty="0" err="1">
                <a:solidFill>
                  <a:srgbClr val="000000"/>
                </a:solidFill>
                <a:ea typeface="宋体" panose="02010600030101010101" pitchFamily="2" charset="-122"/>
                <a:cs typeface="Times New Roman" panose="02020603050405020304" pitchFamily="18" charset="0"/>
              </a:rPr>
              <a:t>paced,the</a:t>
            </a:r>
            <a:r>
              <a:rPr lang="en-US" altLang="zh-CN" sz="3100" dirty="0">
                <a:solidFill>
                  <a:srgbClr val="000000"/>
                </a:solidFill>
                <a:ea typeface="宋体" panose="02010600030101010101" pitchFamily="2" charset="-122"/>
                <a:cs typeface="Times New Roman" panose="02020603050405020304" pitchFamily="18" charset="0"/>
              </a:rPr>
              <a:t> sound of my footsteps was accompanied only by the waving </a:t>
            </a:r>
            <a:r>
              <a:rPr lang="en-US" altLang="zh-CN" sz="3100" dirty="0" err="1">
                <a:solidFill>
                  <a:srgbClr val="000000"/>
                </a:solidFill>
                <a:ea typeface="宋体" panose="02010600030101010101" pitchFamily="2" charset="-122"/>
                <a:cs typeface="Times New Roman" panose="02020603050405020304" pitchFamily="18" charset="0"/>
              </a:rPr>
              <a:t>leaves.All</a:t>
            </a:r>
            <a:r>
              <a:rPr lang="en-US" altLang="zh-CN" sz="3100" dirty="0">
                <a:solidFill>
                  <a:srgbClr val="000000"/>
                </a:solidFill>
                <a:ea typeface="宋体" panose="02010600030101010101" pitchFamily="2" charset="-122"/>
                <a:cs typeface="Times New Roman" panose="02020603050405020304" pitchFamily="18" charset="0"/>
              </a:rPr>
              <a:t> of a </a:t>
            </a:r>
            <a:r>
              <a:rPr lang="en-US" altLang="zh-CN" sz="3100" dirty="0" err="1">
                <a:solidFill>
                  <a:srgbClr val="000000"/>
                </a:solidFill>
                <a:ea typeface="宋体" panose="02010600030101010101" pitchFamily="2" charset="-122"/>
                <a:cs typeface="Times New Roman" panose="02020603050405020304" pitchFamily="18" charset="0"/>
              </a:rPr>
              <a:t>sudden,a</a:t>
            </a:r>
            <a:r>
              <a:rPr lang="en-US" altLang="zh-CN" sz="3100" dirty="0">
                <a:solidFill>
                  <a:srgbClr val="000000"/>
                </a:solidFill>
                <a:ea typeface="宋体" panose="02010600030101010101" pitchFamily="2" charset="-122"/>
                <a:cs typeface="Times New Roman" panose="02020603050405020304" pitchFamily="18" charset="0"/>
              </a:rPr>
              <a:t> beautiful pool came into my </a:t>
            </a:r>
            <a:r>
              <a:rPr lang="en-US" altLang="zh-CN" sz="3100" dirty="0" err="1">
                <a:solidFill>
                  <a:srgbClr val="000000"/>
                </a:solidFill>
                <a:ea typeface="宋体" panose="02010600030101010101" pitchFamily="2" charset="-122"/>
                <a:cs typeface="Times New Roman" panose="02020603050405020304" pitchFamily="18" charset="0"/>
              </a:rPr>
              <a:t>sight.There</a:t>
            </a:r>
            <a:r>
              <a:rPr lang="en-US" altLang="zh-CN" sz="3100" dirty="0">
                <a:solidFill>
                  <a:srgbClr val="000000"/>
                </a:solidFill>
                <a:ea typeface="宋体" panose="02010600030101010101" pitchFamily="2" charset="-122"/>
                <a:cs typeface="Times New Roman" panose="02020603050405020304" pitchFamily="18" charset="0"/>
              </a:rPr>
              <a:t> was a group of wolves lying on the grass </a:t>
            </a:r>
            <a:r>
              <a:rPr lang="en-US" altLang="zh-CN" sz="3100" dirty="0" err="1" smtClean="0">
                <a:solidFill>
                  <a:srgbClr val="000000"/>
                </a:solidFill>
                <a:ea typeface="宋体" panose="02010600030101010101" pitchFamily="2" charset="-122"/>
                <a:cs typeface="Times New Roman" panose="02020603050405020304" pitchFamily="18" charset="0"/>
              </a:rPr>
              <a:t>leisurely.Noticing</a:t>
            </a:r>
            <a:r>
              <a:rPr lang="en-US" altLang="zh-CN" sz="3100" dirty="0" smtClean="0">
                <a:solidFill>
                  <a:srgbClr val="000000"/>
                </a:solidFill>
                <a:ea typeface="宋体" panose="02010600030101010101" pitchFamily="2" charset="-122"/>
                <a:cs typeface="Times New Roman" panose="02020603050405020304" pitchFamily="18" charset="0"/>
              </a:rPr>
              <a:t> </a:t>
            </a:r>
            <a:r>
              <a:rPr lang="en-US" altLang="zh-CN" sz="3100" dirty="0">
                <a:solidFill>
                  <a:srgbClr val="000000"/>
                </a:solidFill>
                <a:ea typeface="宋体" panose="02010600030101010101" pitchFamily="2" charset="-122"/>
                <a:cs typeface="Times New Roman" panose="02020603050405020304" pitchFamily="18" charset="0"/>
              </a:rPr>
              <a:t>my </a:t>
            </a:r>
            <a:r>
              <a:rPr lang="en-US" altLang="zh-CN" sz="3100" dirty="0" err="1">
                <a:solidFill>
                  <a:srgbClr val="000000"/>
                </a:solidFill>
                <a:ea typeface="宋体" panose="02010600030101010101" pitchFamily="2" charset="-122"/>
                <a:cs typeface="Times New Roman" panose="02020603050405020304" pitchFamily="18" charset="0"/>
              </a:rPr>
              <a:t>approaching,the</a:t>
            </a:r>
            <a:r>
              <a:rPr lang="en-US" altLang="zh-CN" sz="3100" dirty="0">
                <a:solidFill>
                  <a:srgbClr val="000000"/>
                </a:solidFill>
                <a:ea typeface="宋体" panose="02010600030101010101" pitchFamily="2" charset="-122"/>
                <a:cs typeface="Times New Roman" panose="02020603050405020304" pitchFamily="18" charset="0"/>
              </a:rPr>
              <a:t> wolves </a:t>
            </a:r>
            <a:r>
              <a:rPr lang="en-US" altLang="zh-CN" sz="3100" dirty="0" err="1">
                <a:solidFill>
                  <a:srgbClr val="000000"/>
                </a:solidFill>
                <a:ea typeface="宋体" panose="02010600030101010101" pitchFamily="2" charset="-122"/>
                <a:cs typeface="Times New Roman" panose="02020603050405020304" pitchFamily="18" charset="0"/>
              </a:rPr>
              <a:t>gathered.I</a:t>
            </a:r>
            <a:r>
              <a:rPr lang="en-US" altLang="zh-CN" sz="3100" dirty="0">
                <a:solidFill>
                  <a:srgbClr val="000000"/>
                </a:solidFill>
                <a:ea typeface="宋体" panose="02010600030101010101" pitchFamily="2" charset="-122"/>
                <a:cs typeface="Times New Roman" panose="02020603050405020304" pitchFamily="18" charset="0"/>
              </a:rPr>
              <a:t> was seized by a strong sense of </a:t>
            </a:r>
            <a:r>
              <a:rPr lang="en-US" altLang="zh-CN" sz="3100" dirty="0" err="1">
                <a:solidFill>
                  <a:srgbClr val="000000"/>
                </a:solidFill>
                <a:ea typeface="宋体" panose="02010600030101010101" pitchFamily="2" charset="-122"/>
                <a:cs typeface="Times New Roman" panose="02020603050405020304" pitchFamily="18" charset="0"/>
              </a:rPr>
              <a:t>horror.Meanwhile,a</a:t>
            </a:r>
            <a:r>
              <a:rPr lang="en-US" altLang="zh-CN" sz="3100" dirty="0">
                <a:solidFill>
                  <a:srgbClr val="000000"/>
                </a:solidFill>
                <a:ea typeface="宋体" panose="02010600030101010101" pitchFamily="2" charset="-122"/>
                <a:cs typeface="Times New Roman" panose="02020603050405020304" pitchFamily="18" charset="0"/>
              </a:rPr>
              <a:t> leading wolf came </a:t>
            </a:r>
            <a:r>
              <a:rPr lang="en-US" altLang="zh-CN" sz="3100" dirty="0" err="1">
                <a:solidFill>
                  <a:srgbClr val="000000"/>
                </a:solidFill>
                <a:ea typeface="宋体" panose="02010600030101010101" pitchFamily="2" charset="-122"/>
                <a:cs typeface="Times New Roman" panose="02020603050405020304" pitchFamily="18" charset="0"/>
              </a:rPr>
              <a:t>forwards,howling</a:t>
            </a:r>
            <a:r>
              <a:rPr lang="en-US" altLang="zh-CN" sz="3100" dirty="0">
                <a:solidFill>
                  <a:srgbClr val="000000"/>
                </a:solidFill>
                <a:ea typeface="宋体" panose="02010600030101010101" pitchFamily="2" charset="-122"/>
                <a:cs typeface="Times New Roman" panose="02020603050405020304" pitchFamily="18" charset="0"/>
              </a:rPr>
              <a:t> at me with her head </a:t>
            </a:r>
            <a:r>
              <a:rPr lang="en-US" altLang="zh-CN" sz="3100" dirty="0" err="1">
                <a:solidFill>
                  <a:srgbClr val="000000"/>
                </a:solidFill>
                <a:ea typeface="宋体" panose="02010600030101010101" pitchFamily="2" charset="-122"/>
                <a:cs typeface="Times New Roman" panose="02020603050405020304" pitchFamily="18" charset="0"/>
              </a:rPr>
              <a:t>low.The</a:t>
            </a:r>
            <a:r>
              <a:rPr lang="en-US" altLang="zh-CN" sz="3100" dirty="0">
                <a:solidFill>
                  <a:srgbClr val="000000"/>
                </a:solidFill>
                <a:ea typeface="宋体" panose="02010600030101010101" pitchFamily="2" charset="-122"/>
                <a:cs typeface="Times New Roman" panose="02020603050405020304" pitchFamily="18" charset="0"/>
              </a:rPr>
              <a:t> memory crossed my </a:t>
            </a:r>
            <a:r>
              <a:rPr lang="en-US" altLang="zh-CN" sz="3100" dirty="0" err="1">
                <a:solidFill>
                  <a:srgbClr val="000000"/>
                </a:solidFill>
                <a:ea typeface="宋体" panose="02010600030101010101" pitchFamily="2" charset="-122"/>
                <a:cs typeface="Times New Roman" panose="02020603050405020304" pitchFamily="18" charset="0"/>
              </a:rPr>
              <a:t>mind.It</a:t>
            </a:r>
            <a:r>
              <a:rPr lang="en-US" altLang="zh-CN" sz="3100" dirty="0">
                <a:solidFill>
                  <a:srgbClr val="000000"/>
                </a:solidFill>
                <a:ea typeface="宋体" panose="02010600030101010101" pitchFamily="2" charset="-122"/>
                <a:cs typeface="Times New Roman" panose="02020603050405020304" pitchFamily="18" charset="0"/>
              </a:rPr>
              <a:t> was the wolf that I saved years </a:t>
            </a:r>
            <a:r>
              <a:rPr lang="en-US" altLang="zh-CN" sz="3100" dirty="0" err="1">
                <a:solidFill>
                  <a:srgbClr val="000000"/>
                </a:solidFill>
                <a:ea typeface="宋体" panose="02010600030101010101" pitchFamily="2" charset="-122"/>
                <a:cs typeface="Times New Roman" panose="02020603050405020304" pitchFamily="18" charset="0"/>
              </a:rPr>
              <a:t>ago.Before</a:t>
            </a:r>
            <a:r>
              <a:rPr lang="en-US" altLang="zh-CN" sz="3100" dirty="0">
                <a:solidFill>
                  <a:srgbClr val="000000"/>
                </a:solidFill>
                <a:ea typeface="宋体" panose="02010600030101010101" pitchFamily="2" charset="-122"/>
                <a:cs typeface="Times New Roman" panose="02020603050405020304" pitchFamily="18" charset="0"/>
              </a:rPr>
              <a:t> </a:t>
            </a:r>
            <a:r>
              <a:rPr lang="en-US" altLang="zh-CN" sz="3100" dirty="0" err="1">
                <a:solidFill>
                  <a:srgbClr val="000000"/>
                </a:solidFill>
                <a:ea typeface="宋体" panose="02010600030101010101" pitchFamily="2" charset="-122"/>
                <a:cs typeface="Times New Roman" panose="02020603050405020304" pitchFamily="18" charset="0"/>
              </a:rPr>
              <a:t>long,she</a:t>
            </a:r>
            <a:r>
              <a:rPr lang="en-US" altLang="zh-CN" sz="3100" dirty="0">
                <a:solidFill>
                  <a:srgbClr val="000000"/>
                </a:solidFill>
                <a:ea typeface="宋体" panose="02010600030101010101" pitchFamily="2" charset="-122"/>
                <a:cs typeface="Times New Roman" panose="02020603050405020304" pitchFamily="18" charset="0"/>
              </a:rPr>
              <a:t> turned </a:t>
            </a:r>
            <a:r>
              <a:rPr lang="en-US" altLang="zh-CN" sz="3100" dirty="0" err="1">
                <a:solidFill>
                  <a:srgbClr val="000000"/>
                </a:solidFill>
                <a:ea typeface="宋体" panose="02010600030101010101" pitchFamily="2" charset="-122"/>
                <a:cs typeface="Times New Roman" panose="02020603050405020304" pitchFamily="18" charset="0"/>
              </a:rPr>
              <a:t>back,leading</a:t>
            </a:r>
            <a:r>
              <a:rPr lang="en-US" altLang="zh-CN" sz="3100" dirty="0">
                <a:solidFill>
                  <a:srgbClr val="000000"/>
                </a:solidFill>
                <a:ea typeface="宋体" panose="02010600030101010101" pitchFamily="2" charset="-122"/>
                <a:cs typeface="Times New Roman" panose="02020603050405020304" pitchFamily="18" charset="0"/>
              </a:rPr>
              <a:t> her offspring to the </a:t>
            </a:r>
            <a:r>
              <a:rPr lang="en-US" altLang="zh-CN" sz="3100" dirty="0" err="1">
                <a:solidFill>
                  <a:srgbClr val="000000"/>
                </a:solidFill>
                <a:ea typeface="宋体" panose="02010600030101010101" pitchFamily="2" charset="-122"/>
                <a:cs typeface="Times New Roman" panose="02020603050405020304" pitchFamily="18" charset="0"/>
              </a:rPr>
              <a:t>forest.How</a:t>
            </a:r>
            <a:r>
              <a:rPr lang="en-US" altLang="zh-CN" sz="3100" dirty="0">
                <a:solidFill>
                  <a:srgbClr val="000000"/>
                </a:solidFill>
                <a:ea typeface="宋体" panose="02010600030101010101" pitchFamily="2" charset="-122"/>
                <a:cs typeface="Times New Roman" panose="02020603050405020304" pitchFamily="18" charset="0"/>
              </a:rPr>
              <a:t> amazing to see them again!</a:t>
            </a:r>
            <a:endParaRPr lang="zh-CN" altLang="zh-CN" sz="3100"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27145612"/>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79847"/>
            <a:ext cx="10807700" cy="3046988"/>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词汇拓展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1.emotion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感情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情感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情绪</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情感的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2.unusual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特别的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不寻常的</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adv</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特别地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不寻常地</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通常的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寻常的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惯常</a:t>
            </a:r>
            <a:r>
              <a:rPr lang="zh-CN" altLang="zh-CN" dirty="0" smtClean="0">
                <a:solidFill>
                  <a:srgbClr val="000000"/>
                </a:solidFill>
                <a:ea typeface="宋体" panose="02010600030101010101" pitchFamily="2" charset="-122"/>
                <a:cs typeface="Times New Roman" panose="02020603050405020304" pitchFamily="18" charset="0"/>
              </a:rPr>
              <a:t>的</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adv</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通常地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正常地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经常地</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716640" y="1708255"/>
            <a:ext cx="1915909" cy="584775"/>
          </a:xfrm>
          <a:prstGeom prst="rect">
            <a:avLst/>
          </a:prstGeom>
        </p:spPr>
        <p:txBody>
          <a:bodyPr wrap="none">
            <a:spAutoFit/>
          </a:bodyPr>
          <a:lstStyle/>
          <a:p>
            <a:r>
              <a:rPr lang="en-US" altLang="zh-CN" dirty="0" smtClean="0">
                <a:ea typeface="宋体" panose="02010600030101010101" pitchFamily="2" charset="-122"/>
              </a:rPr>
              <a:t>emotional</a:t>
            </a:r>
            <a:endParaRPr lang="zh-CN" altLang="en-US" dirty="0"/>
          </a:p>
        </p:txBody>
      </p:sp>
      <p:sp>
        <p:nvSpPr>
          <p:cNvPr id="4" name="矩形 3"/>
          <p:cNvSpPr/>
          <p:nvPr/>
        </p:nvSpPr>
        <p:spPr>
          <a:xfrm>
            <a:off x="6448437" y="2283198"/>
            <a:ext cx="1893467" cy="584775"/>
          </a:xfrm>
          <a:prstGeom prst="rect">
            <a:avLst/>
          </a:prstGeom>
        </p:spPr>
        <p:txBody>
          <a:bodyPr wrap="none">
            <a:spAutoFit/>
          </a:bodyPr>
          <a:lstStyle/>
          <a:p>
            <a:r>
              <a:rPr lang="en-US" altLang="zh-CN" dirty="0">
                <a:ea typeface="宋体" panose="02010600030101010101" pitchFamily="2" charset="-122"/>
              </a:rPr>
              <a:t>unusually</a:t>
            </a:r>
            <a:endParaRPr lang="zh-CN" altLang="en-US" dirty="0"/>
          </a:p>
        </p:txBody>
      </p:sp>
      <p:sp>
        <p:nvSpPr>
          <p:cNvPr id="5" name="矩形 4"/>
          <p:cNvSpPr/>
          <p:nvPr/>
        </p:nvSpPr>
        <p:spPr>
          <a:xfrm>
            <a:off x="2903565" y="2867973"/>
            <a:ext cx="1119217" cy="584775"/>
          </a:xfrm>
          <a:prstGeom prst="rect">
            <a:avLst/>
          </a:prstGeom>
        </p:spPr>
        <p:txBody>
          <a:bodyPr wrap="none">
            <a:spAutoFit/>
          </a:bodyPr>
          <a:lstStyle/>
          <a:p>
            <a:r>
              <a:rPr lang="en-US" altLang="zh-CN" dirty="0">
                <a:ea typeface="宋体" panose="02010600030101010101" pitchFamily="2" charset="-122"/>
              </a:rPr>
              <a:t>usual</a:t>
            </a:r>
            <a:endParaRPr lang="zh-CN" altLang="en-US" dirty="0"/>
          </a:p>
        </p:txBody>
      </p:sp>
      <p:sp>
        <p:nvSpPr>
          <p:cNvPr id="6" name="矩形 5"/>
          <p:cNvSpPr/>
          <p:nvPr/>
        </p:nvSpPr>
        <p:spPr>
          <a:xfrm>
            <a:off x="1263861" y="3442916"/>
            <a:ext cx="1438214" cy="584775"/>
          </a:xfrm>
          <a:prstGeom prst="rect">
            <a:avLst/>
          </a:prstGeom>
        </p:spPr>
        <p:txBody>
          <a:bodyPr wrap="none">
            <a:spAutoFit/>
          </a:bodyPr>
          <a:lstStyle/>
          <a:p>
            <a:r>
              <a:rPr lang="en-US" altLang="zh-CN" dirty="0">
                <a:ea typeface="宋体" panose="02010600030101010101" pitchFamily="2" charset="-122"/>
              </a:rPr>
              <a:t>usually</a:t>
            </a:r>
            <a:endParaRPr lang="zh-CN" altLang="en-US" dirty="0"/>
          </a:p>
        </p:txBody>
      </p:sp>
    </p:spTree>
    <p:extLst>
      <p:ext uri="{BB962C8B-B14F-4D97-AF65-F5344CB8AC3E}">
        <p14:creationId xmlns:p14="http://schemas.microsoft.com/office/powerpoint/2010/main" val="17259239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57631"/>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名师点评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此范文逻辑连贯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故事完整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符合题目要求。文中的高级词汇有</a:t>
            </a:r>
            <a:r>
              <a:rPr lang="en-US" altLang="zh-CN" dirty="0">
                <a:solidFill>
                  <a:srgbClr val="000000"/>
                </a:solidFill>
                <a:ea typeface="宋体" panose="02010600030101010101" pitchFamily="2" charset="-122"/>
                <a:cs typeface="Times New Roman" panose="02020603050405020304" pitchFamily="18" charset="0"/>
              </a:rPr>
              <a:t>made up my mind</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occurred to</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paced</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All of a sudden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leisurely</a:t>
            </a:r>
            <a:r>
              <a:rPr lang="zh-CN" altLang="zh-CN" dirty="0">
                <a:solidFill>
                  <a:srgbClr val="000000"/>
                </a:solidFill>
                <a:ea typeface="宋体" panose="02010600030101010101" pitchFamily="2" charset="-122"/>
                <a:cs typeface="Times New Roman" panose="02020603050405020304" pitchFamily="18" charset="0"/>
              </a:rPr>
              <a:t>等。高级句型</a:t>
            </a:r>
            <a:r>
              <a:rPr lang="en-US" altLang="zh-CN" dirty="0">
                <a:solidFill>
                  <a:srgbClr val="000000"/>
                </a:solidFill>
                <a:ea typeface="宋体" panose="02010600030101010101" pitchFamily="2" charset="-122"/>
                <a:cs typeface="Times New Roman" panose="02020603050405020304" pitchFamily="18" charset="0"/>
              </a:rPr>
              <a:t>:so...that</a:t>
            </a:r>
            <a:r>
              <a:rPr lang="zh-CN" altLang="zh-CN" dirty="0">
                <a:solidFill>
                  <a:srgbClr val="000000"/>
                </a:solidFill>
                <a:ea typeface="宋体" panose="02010600030101010101" pitchFamily="2" charset="-122"/>
                <a:cs typeface="Times New Roman" panose="02020603050405020304" pitchFamily="18" charset="0"/>
              </a:rPr>
              <a:t>的倒装句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较多的非谓语动词</a:t>
            </a:r>
            <a:r>
              <a:rPr lang="en-US" altLang="zh-CN" dirty="0">
                <a:solidFill>
                  <a:srgbClr val="000000"/>
                </a:solidFill>
                <a:ea typeface="宋体" panose="02010600030101010101" pitchFamily="2" charset="-122"/>
                <a:cs typeface="Times New Roman" panose="02020603050405020304" pitchFamily="18" charset="0"/>
              </a:rPr>
              <a:t>,with</a:t>
            </a:r>
            <a:r>
              <a:rPr lang="zh-CN" altLang="zh-CN" dirty="0">
                <a:solidFill>
                  <a:srgbClr val="000000"/>
                </a:solidFill>
                <a:ea typeface="宋体" panose="02010600030101010101" pitchFamily="2" charset="-122"/>
                <a:cs typeface="Times New Roman" panose="02020603050405020304" pitchFamily="18" charset="0"/>
              </a:rPr>
              <a:t>的复合句等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显示了过硬的英语基本功和很高的驾驭英语的能力。另外文章思路清晰、层次分明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上下句转换自然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为文章增色添彩。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883764422"/>
      </p:ext>
    </p:extLst>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47799"/>
            <a:ext cx="10807700" cy="4228850"/>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ea typeface="微软雅黑" panose="020B0503020204020204" pitchFamily="34" charset="-122"/>
                <a:cs typeface="Times New Roman" panose="02020603050405020304" pitchFamily="18" charset="0"/>
              </a:rPr>
              <a:t>高分典句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使用倒装句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So tender were the pups that it was impossible for them to resist danger without mother’s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protection.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非谓语动词做状语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Using a rock as the supporting </a:t>
            </a:r>
            <a:r>
              <a:rPr lang="en-US" altLang="zh-CN" dirty="0" err="1">
                <a:solidFill>
                  <a:srgbClr val="000000"/>
                </a:solidFill>
                <a:ea typeface="宋体" panose="02010600030101010101" pitchFamily="2" charset="-122"/>
                <a:cs typeface="Times New Roman" panose="02020603050405020304" pitchFamily="18" charset="0"/>
              </a:rPr>
              <a:t>point,I</a:t>
            </a:r>
            <a:r>
              <a:rPr lang="en-US" altLang="zh-CN" dirty="0">
                <a:solidFill>
                  <a:srgbClr val="000000"/>
                </a:solidFill>
                <a:ea typeface="宋体" panose="02010600030101010101" pitchFamily="2" charset="-122"/>
                <a:cs typeface="Times New Roman" panose="02020603050405020304" pitchFamily="18" charset="0"/>
              </a:rPr>
              <a:t> unlocked the chain and set the wolf free.</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97062800"/>
      </p:ext>
    </p:extLst>
  </p:cSld>
  <p:clrMapOvr>
    <a:masterClrMapping/>
  </p:clrMapOvr>
  <p:transition spd="slow">
    <p:push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559"/>
            <a:ext cx="10807700" cy="6218305"/>
          </a:xfrm>
          <a:prstGeom prst="rect">
            <a:avLst/>
          </a:prstGeom>
        </p:spPr>
        <p:txBody>
          <a:bodyPr>
            <a:spAutoFit/>
          </a:bodyPr>
          <a:lstStyle/>
          <a:p>
            <a:pPr indent="266700">
              <a:lnSpc>
                <a:spcPct val="114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即学即练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4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阅读下面材料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根据其内容和所给段落开头语续写两段</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使之构成一篇完整的短文。续写词数应为</a:t>
            </a:r>
            <a:r>
              <a:rPr lang="en-US" altLang="zh-CN" dirty="0">
                <a:solidFill>
                  <a:srgbClr val="000000"/>
                </a:solidFill>
                <a:ea typeface="宋体" panose="02010600030101010101" pitchFamily="2" charset="-122"/>
                <a:cs typeface="Times New Roman" panose="02020603050405020304" pitchFamily="18" charset="0"/>
              </a:rPr>
              <a:t>150</a:t>
            </a:r>
            <a:r>
              <a:rPr lang="zh-CN" altLang="zh-CN" dirty="0">
                <a:solidFill>
                  <a:srgbClr val="000000"/>
                </a:solidFill>
                <a:ea typeface="宋体" panose="02010600030101010101" pitchFamily="2" charset="-122"/>
                <a:cs typeface="Times New Roman" panose="02020603050405020304" pitchFamily="18" charset="0"/>
              </a:rPr>
              <a:t>左右。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14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There was a thick forest on the sides of a </a:t>
            </a:r>
            <a:r>
              <a:rPr lang="en-US" altLang="zh-CN" dirty="0" err="1">
                <a:solidFill>
                  <a:srgbClr val="000000"/>
                </a:solidFill>
                <a:ea typeface="宋体" panose="02010600030101010101" pitchFamily="2" charset="-122"/>
                <a:cs typeface="Times New Roman" panose="02020603050405020304" pitchFamily="18" charset="0"/>
              </a:rPr>
              <a:t>mountain.Many</a:t>
            </a:r>
            <a:r>
              <a:rPr lang="en-US" altLang="zh-CN" dirty="0">
                <a:solidFill>
                  <a:srgbClr val="000000"/>
                </a:solidFill>
                <a:ea typeface="宋体" panose="02010600030101010101" pitchFamily="2" charset="-122"/>
                <a:cs typeface="Times New Roman" panose="02020603050405020304" pitchFamily="18" charset="0"/>
              </a:rPr>
              <a:t> kinds of animals lived in the </a:t>
            </a:r>
            <a:r>
              <a:rPr lang="en-US" altLang="zh-CN" dirty="0" err="1">
                <a:solidFill>
                  <a:srgbClr val="000000"/>
                </a:solidFill>
                <a:ea typeface="宋体" panose="02010600030101010101" pitchFamily="2" charset="-122"/>
                <a:cs typeface="Times New Roman" panose="02020603050405020304" pitchFamily="18" charset="0"/>
              </a:rPr>
              <a:t>forest.A</a:t>
            </a:r>
            <a:r>
              <a:rPr lang="en-US" altLang="zh-CN" dirty="0">
                <a:solidFill>
                  <a:srgbClr val="000000"/>
                </a:solidFill>
                <a:ea typeface="宋体" panose="02010600030101010101" pitchFamily="2" charset="-122"/>
                <a:cs typeface="Times New Roman" panose="02020603050405020304" pitchFamily="18" charset="0"/>
              </a:rPr>
              <a:t> deer was eating grass and leaves with her two young </a:t>
            </a:r>
            <a:r>
              <a:rPr lang="en-US" altLang="zh-CN" dirty="0" err="1">
                <a:solidFill>
                  <a:srgbClr val="000000"/>
                </a:solidFill>
                <a:ea typeface="宋体" panose="02010600030101010101" pitchFamily="2" charset="-122"/>
                <a:cs typeface="Times New Roman" panose="02020603050405020304" pitchFamily="18" charset="0"/>
              </a:rPr>
              <a:t>ones.The</a:t>
            </a:r>
            <a:r>
              <a:rPr lang="en-US" altLang="zh-CN" dirty="0">
                <a:solidFill>
                  <a:srgbClr val="000000"/>
                </a:solidFill>
                <a:ea typeface="宋体" panose="02010600030101010101" pitchFamily="2" charset="-122"/>
                <a:cs typeface="Times New Roman" panose="02020603050405020304" pitchFamily="18" charset="0"/>
              </a:rPr>
              <a:t> young ones wandered happily here and </a:t>
            </a:r>
            <a:r>
              <a:rPr lang="en-US" altLang="zh-CN" dirty="0" err="1">
                <a:solidFill>
                  <a:srgbClr val="000000"/>
                </a:solidFill>
                <a:ea typeface="宋体" panose="02010600030101010101" pitchFamily="2" charset="-122"/>
                <a:cs typeface="Times New Roman" panose="02020603050405020304" pitchFamily="18" charset="0"/>
              </a:rPr>
              <a:t>there.The</a:t>
            </a:r>
            <a:r>
              <a:rPr lang="en-US" altLang="zh-CN" dirty="0">
                <a:solidFill>
                  <a:srgbClr val="000000"/>
                </a:solidFill>
                <a:ea typeface="宋体" panose="02010600030101010101" pitchFamily="2" charset="-122"/>
                <a:cs typeface="Times New Roman" panose="02020603050405020304" pitchFamily="18" charset="0"/>
              </a:rPr>
              <a:t> deer followed her fawns(</a:t>
            </a:r>
            <a:r>
              <a:rPr lang="zh-CN" altLang="zh-CN" dirty="0">
                <a:solidFill>
                  <a:srgbClr val="000000"/>
                </a:solidFill>
                <a:ea typeface="宋体" panose="02010600030101010101" pitchFamily="2" charset="-122"/>
                <a:cs typeface="Times New Roman" panose="02020603050405020304" pitchFamily="18" charset="0"/>
              </a:rPr>
              <a:t>幼鹿</a:t>
            </a:r>
            <a:r>
              <a:rPr lang="en-US" altLang="zh-CN" dirty="0">
                <a:solidFill>
                  <a:srgbClr val="000000"/>
                </a:solidFill>
                <a:ea typeface="宋体" panose="02010600030101010101" pitchFamily="2" charset="-122"/>
                <a:cs typeface="Times New Roman" panose="02020603050405020304" pitchFamily="18" charset="0"/>
              </a:rPr>
              <a:t>) into a </a:t>
            </a:r>
            <a:r>
              <a:rPr lang="en-US" altLang="zh-CN" dirty="0" err="1">
                <a:solidFill>
                  <a:srgbClr val="000000"/>
                </a:solidFill>
                <a:ea typeface="宋体" panose="02010600030101010101" pitchFamily="2" charset="-122"/>
                <a:cs typeface="Times New Roman" panose="02020603050405020304" pitchFamily="18" charset="0"/>
              </a:rPr>
              <a:t>cave.The</a:t>
            </a:r>
            <a:r>
              <a:rPr lang="en-US" altLang="zh-CN" dirty="0">
                <a:solidFill>
                  <a:srgbClr val="000000"/>
                </a:solidFill>
                <a:ea typeface="宋体" panose="02010600030101010101" pitchFamily="2" charset="-122"/>
                <a:cs typeface="Times New Roman" panose="02020603050405020304" pitchFamily="18" charset="0"/>
              </a:rPr>
              <a:t> deer was frightened because it was a tiger’s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cave.There</a:t>
            </a:r>
            <a:r>
              <a:rPr lang="en-US" altLang="zh-CN" dirty="0">
                <a:solidFill>
                  <a:srgbClr val="000000"/>
                </a:solidFill>
                <a:ea typeface="宋体" panose="02010600030101010101" pitchFamily="2" charset="-122"/>
                <a:cs typeface="Times New Roman" panose="02020603050405020304" pitchFamily="18" charset="0"/>
              </a:rPr>
              <a:t> were bones of dead animals all over the </a:t>
            </a:r>
            <a:r>
              <a:rPr lang="en-US" altLang="zh-CN" dirty="0" err="1">
                <a:solidFill>
                  <a:srgbClr val="000000"/>
                </a:solidFill>
                <a:ea typeface="宋体" panose="02010600030101010101" pitchFamily="2" charset="-122"/>
                <a:cs typeface="Times New Roman" panose="02020603050405020304" pitchFamily="18" charset="0"/>
              </a:rPr>
              <a:t>cave.Fortunately,the</a:t>
            </a:r>
            <a:r>
              <a:rPr lang="en-US" altLang="zh-CN" dirty="0">
                <a:solidFill>
                  <a:srgbClr val="000000"/>
                </a:solidFill>
                <a:ea typeface="宋体" panose="02010600030101010101" pitchFamily="2" charset="-122"/>
                <a:cs typeface="Times New Roman" panose="02020603050405020304" pitchFamily="18" charset="0"/>
              </a:rPr>
              <a:t> tiger was not inside the cave at the time.</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934274300"/>
      </p:ext>
    </p:extLst>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18303"/>
            <a:ext cx="10807700" cy="4172296"/>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deer was trying to lead her young ones out of the cave when she heard a loud </a:t>
            </a:r>
            <a:r>
              <a:rPr lang="en-US" altLang="zh-CN" dirty="0" err="1">
                <a:solidFill>
                  <a:srgbClr val="000000"/>
                </a:solidFill>
                <a:ea typeface="宋体" panose="02010600030101010101" pitchFamily="2" charset="-122"/>
                <a:cs typeface="Times New Roman" panose="02020603050405020304" pitchFamily="18" charset="0"/>
              </a:rPr>
              <a:t>roar.She</a:t>
            </a:r>
            <a:r>
              <a:rPr lang="en-US" altLang="zh-CN" dirty="0">
                <a:solidFill>
                  <a:srgbClr val="000000"/>
                </a:solidFill>
                <a:ea typeface="宋体" panose="02010600030101010101" pitchFamily="2" charset="-122"/>
                <a:cs typeface="Times New Roman" panose="02020603050405020304" pitchFamily="18" charset="0"/>
              </a:rPr>
              <a:t> saw the tiger at a distance coming towards the </a:t>
            </a:r>
            <a:r>
              <a:rPr lang="en-US" altLang="zh-CN" dirty="0" err="1">
                <a:solidFill>
                  <a:srgbClr val="000000"/>
                </a:solidFill>
                <a:ea typeface="宋体" panose="02010600030101010101" pitchFamily="2" charset="-122"/>
                <a:cs typeface="Times New Roman" panose="02020603050405020304" pitchFamily="18" charset="0"/>
              </a:rPr>
              <a:t>cave.It</a:t>
            </a:r>
            <a:r>
              <a:rPr lang="en-US" altLang="zh-CN" dirty="0">
                <a:solidFill>
                  <a:srgbClr val="000000"/>
                </a:solidFill>
                <a:ea typeface="宋体" panose="02010600030101010101" pitchFamily="2" charset="-122"/>
                <a:cs typeface="Times New Roman" panose="02020603050405020304" pitchFamily="18" charset="0"/>
              </a:rPr>
              <a:t> was dangerous to go out of the cave </a:t>
            </a:r>
            <a:r>
              <a:rPr lang="en-US" altLang="zh-CN" dirty="0" err="1">
                <a:solidFill>
                  <a:srgbClr val="000000"/>
                </a:solidFill>
                <a:ea typeface="宋体" panose="02010600030101010101" pitchFamily="2" charset="-122"/>
                <a:cs typeface="Times New Roman" panose="02020603050405020304" pitchFamily="18" charset="0"/>
              </a:rPr>
              <a:t>now.She</a:t>
            </a:r>
            <a:r>
              <a:rPr lang="en-US" altLang="zh-CN" dirty="0">
                <a:solidFill>
                  <a:srgbClr val="000000"/>
                </a:solidFill>
                <a:ea typeface="宋体" panose="02010600030101010101" pitchFamily="2" charset="-122"/>
                <a:cs typeface="Times New Roman" panose="02020603050405020304" pitchFamily="18" charset="0"/>
              </a:rPr>
              <a:t> thought of a </a:t>
            </a:r>
            <a:r>
              <a:rPr lang="en-US" altLang="zh-CN" dirty="0" err="1">
                <a:solidFill>
                  <a:srgbClr val="000000"/>
                </a:solidFill>
                <a:ea typeface="宋体" panose="02010600030101010101" pitchFamily="2" charset="-122"/>
                <a:cs typeface="Times New Roman" panose="02020603050405020304" pitchFamily="18" charset="0"/>
              </a:rPr>
              <a:t>plan.The</a:t>
            </a:r>
            <a:r>
              <a:rPr lang="en-US" altLang="zh-CN" dirty="0">
                <a:solidFill>
                  <a:srgbClr val="000000"/>
                </a:solidFill>
                <a:ea typeface="宋体" panose="02010600030101010101" pitchFamily="2" charset="-122"/>
                <a:cs typeface="Times New Roman" panose="02020603050405020304" pitchFamily="18" charset="0"/>
              </a:rPr>
              <a:t> deer raised her voice and </a:t>
            </a:r>
            <a:r>
              <a:rPr lang="en-US" altLang="zh-CN" dirty="0" err="1">
                <a:solidFill>
                  <a:srgbClr val="000000"/>
                </a:solidFill>
                <a:ea typeface="宋体" panose="02010600030101010101" pitchFamily="2" charset="-122"/>
                <a:cs typeface="Times New Roman" panose="02020603050405020304" pitchFamily="18" charset="0"/>
              </a:rPr>
              <a:t>shouted,“My</a:t>
            </a:r>
            <a:r>
              <a:rPr lang="en-US" altLang="zh-CN" dirty="0">
                <a:solidFill>
                  <a:srgbClr val="000000"/>
                </a:solidFill>
                <a:ea typeface="宋体" panose="02010600030101010101" pitchFamily="2" charset="-122"/>
                <a:cs typeface="Times New Roman" panose="02020603050405020304" pitchFamily="18" charset="0"/>
              </a:rPr>
              <a:t> dear young </a:t>
            </a:r>
            <a:r>
              <a:rPr lang="en-US" altLang="zh-CN" dirty="0" err="1">
                <a:solidFill>
                  <a:srgbClr val="000000"/>
                </a:solidFill>
                <a:ea typeface="宋体" panose="02010600030101010101" pitchFamily="2" charset="-122"/>
                <a:cs typeface="Times New Roman" panose="02020603050405020304" pitchFamily="18" charset="0"/>
              </a:rPr>
              <a:t>children,do</a:t>
            </a:r>
            <a:r>
              <a:rPr lang="en-US" altLang="zh-CN" dirty="0">
                <a:solidFill>
                  <a:srgbClr val="000000"/>
                </a:solidFill>
                <a:ea typeface="宋体" panose="02010600030101010101" pitchFamily="2" charset="-122"/>
                <a:cs typeface="Times New Roman" panose="02020603050405020304" pitchFamily="18" charset="0"/>
              </a:rPr>
              <a:t> not </a:t>
            </a:r>
            <a:r>
              <a:rPr lang="en-US" altLang="zh-CN" dirty="0" err="1">
                <a:solidFill>
                  <a:srgbClr val="000000"/>
                </a:solidFill>
                <a:ea typeface="宋体" panose="02010600030101010101" pitchFamily="2" charset="-122"/>
                <a:cs typeface="Times New Roman" panose="02020603050405020304" pitchFamily="18" charset="0"/>
              </a:rPr>
              <a:t>weep.I</a:t>
            </a:r>
            <a:r>
              <a:rPr lang="en-US" altLang="zh-CN" dirty="0">
                <a:solidFill>
                  <a:srgbClr val="000000"/>
                </a:solidFill>
                <a:ea typeface="宋体" panose="02010600030101010101" pitchFamily="2" charset="-122"/>
                <a:cs typeface="Times New Roman" panose="02020603050405020304" pitchFamily="18" charset="0"/>
              </a:rPr>
              <a:t> shall capture(</a:t>
            </a:r>
            <a:r>
              <a:rPr lang="zh-CN" altLang="zh-CN" dirty="0">
                <a:solidFill>
                  <a:srgbClr val="000000"/>
                </a:solidFill>
                <a:ea typeface="宋体" panose="02010600030101010101" pitchFamily="2" charset="-122"/>
                <a:cs typeface="Times New Roman" panose="02020603050405020304" pitchFamily="18" charset="0"/>
              </a:rPr>
              <a:t>捕捉</a:t>
            </a:r>
            <a:r>
              <a:rPr lang="en-US" altLang="zh-CN" dirty="0">
                <a:solidFill>
                  <a:srgbClr val="000000"/>
                </a:solidFill>
                <a:ea typeface="宋体" panose="02010600030101010101" pitchFamily="2" charset="-122"/>
                <a:cs typeface="Times New Roman" panose="02020603050405020304" pitchFamily="18" charset="0"/>
              </a:rPr>
              <a:t>) a tiger for you to </a:t>
            </a:r>
            <a:r>
              <a:rPr lang="en-US" altLang="zh-CN" dirty="0" err="1">
                <a:solidFill>
                  <a:srgbClr val="000000"/>
                </a:solidFill>
                <a:ea typeface="宋体" panose="02010600030101010101" pitchFamily="2" charset="-122"/>
                <a:cs typeface="Times New Roman" panose="02020603050405020304" pitchFamily="18" charset="0"/>
              </a:rPr>
              <a:t>eat.You</a:t>
            </a:r>
            <a:r>
              <a:rPr lang="en-US" altLang="zh-CN" dirty="0">
                <a:solidFill>
                  <a:srgbClr val="000000"/>
                </a:solidFill>
                <a:ea typeface="宋体" panose="02010600030101010101" pitchFamily="2" charset="-122"/>
                <a:cs typeface="Times New Roman" panose="02020603050405020304" pitchFamily="18" charset="0"/>
              </a:rPr>
              <a:t> can have a good dinner.”</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44411011"/>
      </p:ext>
    </p:extLst>
  </p:cSld>
  <p:clrMapOvr>
    <a:masterClrMapping/>
  </p:clrMapOvr>
  <p:transition spd="slow">
    <p:push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tiger heard these words and became </a:t>
            </a:r>
            <a:r>
              <a:rPr lang="en-US" altLang="zh-CN" dirty="0" err="1">
                <a:solidFill>
                  <a:srgbClr val="000000"/>
                </a:solidFill>
                <a:ea typeface="宋体" panose="02010600030101010101" pitchFamily="2" charset="-122"/>
                <a:cs typeface="Times New Roman" panose="02020603050405020304" pitchFamily="18" charset="0"/>
              </a:rPr>
              <a:t>frightened.He</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thought,“Whose</a:t>
            </a:r>
            <a:r>
              <a:rPr lang="en-US" altLang="zh-CN" dirty="0">
                <a:solidFill>
                  <a:srgbClr val="000000"/>
                </a:solidFill>
                <a:ea typeface="宋体" panose="02010600030101010101" pitchFamily="2" charset="-122"/>
                <a:cs typeface="Times New Roman" panose="02020603050405020304" pitchFamily="18" charset="0"/>
              </a:rPr>
              <a:t> is that strange voice from the </a:t>
            </a:r>
            <a:r>
              <a:rPr lang="en-US" altLang="zh-CN" dirty="0" err="1">
                <a:solidFill>
                  <a:srgbClr val="000000"/>
                </a:solidFill>
                <a:ea typeface="宋体" panose="02010600030101010101" pitchFamily="2" charset="-122"/>
                <a:cs typeface="Times New Roman" panose="02020603050405020304" pitchFamily="18" charset="0"/>
              </a:rPr>
              <a:t>cave?A</a:t>
            </a:r>
            <a:r>
              <a:rPr lang="en-US" altLang="zh-CN" dirty="0">
                <a:solidFill>
                  <a:srgbClr val="000000"/>
                </a:solidFill>
                <a:ea typeface="宋体" panose="02010600030101010101" pitchFamily="2" charset="-122"/>
                <a:cs typeface="Times New Roman" panose="02020603050405020304" pitchFamily="18" charset="0"/>
              </a:rPr>
              <a:t> dangerous animal is staying inside to capture </a:t>
            </a:r>
            <a:r>
              <a:rPr lang="en-US" altLang="zh-CN" dirty="0" err="1">
                <a:solidFill>
                  <a:srgbClr val="000000"/>
                </a:solidFill>
                <a:ea typeface="宋体" panose="02010600030101010101" pitchFamily="2" charset="-122"/>
                <a:cs typeface="Times New Roman" panose="02020603050405020304" pitchFamily="18" charset="0"/>
              </a:rPr>
              <a:t>me.I</a:t>
            </a:r>
            <a:r>
              <a:rPr lang="en-US" altLang="zh-CN" dirty="0">
                <a:solidFill>
                  <a:srgbClr val="000000"/>
                </a:solidFill>
                <a:ea typeface="宋体" panose="02010600030101010101" pitchFamily="2" charset="-122"/>
                <a:cs typeface="Times New Roman" panose="02020603050405020304" pitchFamily="18" charset="0"/>
              </a:rPr>
              <a:t> shall run away to escape death.” The tiger began to run away from there as fast as possible.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 jackal(</a:t>
            </a:r>
            <a:r>
              <a:rPr lang="zh-CN" altLang="zh-CN" dirty="0">
                <a:solidFill>
                  <a:srgbClr val="000000"/>
                </a:solidFill>
                <a:ea typeface="宋体" panose="02010600030101010101" pitchFamily="2" charset="-122"/>
                <a:cs typeface="Times New Roman" panose="02020603050405020304" pitchFamily="18" charset="0"/>
              </a:rPr>
              <a:t>胡狼</a:t>
            </a:r>
            <a:r>
              <a:rPr lang="en-US" altLang="zh-CN" dirty="0">
                <a:solidFill>
                  <a:srgbClr val="000000"/>
                </a:solidFill>
                <a:ea typeface="宋体" panose="02010600030101010101" pitchFamily="2" charset="-122"/>
                <a:cs typeface="Times New Roman" panose="02020603050405020304" pitchFamily="18" charset="0"/>
              </a:rPr>
              <a:t>) saw the running </a:t>
            </a:r>
            <a:r>
              <a:rPr lang="en-US" altLang="zh-CN" dirty="0" err="1">
                <a:solidFill>
                  <a:srgbClr val="000000"/>
                </a:solidFill>
                <a:ea typeface="宋体" panose="02010600030101010101" pitchFamily="2" charset="-122"/>
                <a:cs typeface="Times New Roman" panose="02020603050405020304" pitchFamily="18" charset="0"/>
              </a:rPr>
              <a:t>tiger.“Why</a:t>
            </a:r>
            <a:r>
              <a:rPr lang="en-US" altLang="zh-CN" dirty="0">
                <a:solidFill>
                  <a:srgbClr val="000000"/>
                </a:solidFill>
                <a:ea typeface="宋体" panose="02010600030101010101" pitchFamily="2" charset="-122"/>
                <a:cs typeface="Times New Roman" panose="02020603050405020304" pitchFamily="18" charset="0"/>
              </a:rPr>
              <a:t> are you running in great fear?” the jackal </a:t>
            </a:r>
            <a:r>
              <a:rPr lang="en-US" altLang="zh-CN" dirty="0" err="1">
                <a:solidFill>
                  <a:srgbClr val="000000"/>
                </a:solidFill>
                <a:ea typeface="宋体" panose="02010600030101010101" pitchFamily="2" charset="-122"/>
                <a:cs typeface="Times New Roman" panose="02020603050405020304" pitchFamily="18" charset="0"/>
              </a:rPr>
              <a:t>asked.The</a:t>
            </a:r>
            <a:r>
              <a:rPr lang="en-US" altLang="zh-CN" dirty="0">
                <a:solidFill>
                  <a:srgbClr val="000000"/>
                </a:solidFill>
                <a:ea typeface="宋体" panose="02010600030101010101" pitchFamily="2" charset="-122"/>
                <a:cs typeface="Times New Roman" panose="02020603050405020304" pitchFamily="18" charset="0"/>
              </a:rPr>
              <a:t> tiger </a:t>
            </a:r>
            <a:r>
              <a:rPr lang="en-US" altLang="zh-CN" dirty="0" err="1">
                <a:solidFill>
                  <a:srgbClr val="000000"/>
                </a:solidFill>
                <a:ea typeface="宋体" panose="02010600030101010101" pitchFamily="2" charset="-122"/>
                <a:cs typeface="Times New Roman" panose="02020603050405020304" pitchFamily="18" charset="0"/>
              </a:rPr>
              <a:t>said,“My</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friend,a</a:t>
            </a:r>
            <a:r>
              <a:rPr lang="en-US" altLang="zh-CN" dirty="0">
                <a:solidFill>
                  <a:srgbClr val="000000"/>
                </a:solidFill>
                <a:ea typeface="宋体" panose="02010600030101010101" pitchFamily="2" charset="-122"/>
                <a:cs typeface="Times New Roman" panose="02020603050405020304" pitchFamily="18" charset="0"/>
              </a:rPr>
              <a:t> powerful and fierce animal is in my </a:t>
            </a:r>
            <a:r>
              <a:rPr lang="en-US" altLang="zh-CN" dirty="0" err="1">
                <a:solidFill>
                  <a:srgbClr val="000000"/>
                </a:solidFill>
                <a:ea typeface="宋体" panose="02010600030101010101" pitchFamily="2" charset="-122"/>
                <a:cs typeface="Times New Roman" panose="02020603050405020304" pitchFamily="18" charset="0"/>
              </a:rPr>
              <a:t>cave.The</a:t>
            </a:r>
            <a:r>
              <a:rPr lang="en-US" altLang="zh-CN" dirty="0">
                <a:solidFill>
                  <a:srgbClr val="000000"/>
                </a:solidFill>
                <a:ea typeface="宋体" panose="02010600030101010101" pitchFamily="2" charset="-122"/>
                <a:cs typeface="Times New Roman" panose="02020603050405020304" pitchFamily="18" charset="0"/>
              </a:rPr>
              <a:t> young ones are crying for a tiger to </a:t>
            </a:r>
            <a:r>
              <a:rPr lang="en-US" altLang="zh-CN" dirty="0" err="1">
                <a:solidFill>
                  <a:srgbClr val="000000"/>
                </a:solidFill>
                <a:ea typeface="宋体" panose="02010600030101010101" pitchFamily="2" charset="-122"/>
                <a:cs typeface="Times New Roman" panose="02020603050405020304" pitchFamily="18" charset="0"/>
              </a:rPr>
              <a:t>eat.The</a:t>
            </a:r>
            <a:r>
              <a:rPr lang="en-US" altLang="zh-CN" dirty="0">
                <a:solidFill>
                  <a:srgbClr val="000000"/>
                </a:solidFill>
                <a:ea typeface="宋体" panose="02010600030101010101" pitchFamily="2" charset="-122"/>
                <a:cs typeface="Times New Roman" panose="02020603050405020304" pitchFamily="18" charset="0"/>
              </a:rPr>
              <a:t> mother is promising to capture a tiger for </a:t>
            </a:r>
            <a:r>
              <a:rPr lang="en-US" altLang="zh-CN" dirty="0" err="1">
                <a:solidFill>
                  <a:srgbClr val="000000"/>
                </a:solidFill>
                <a:ea typeface="宋体" panose="02010600030101010101" pitchFamily="2" charset="-122"/>
                <a:cs typeface="Times New Roman" panose="02020603050405020304" pitchFamily="18" charset="0"/>
              </a:rPr>
              <a:t>them.So</a:t>
            </a:r>
            <a:r>
              <a:rPr lang="en-US" altLang="zh-CN" dirty="0">
                <a:solidFill>
                  <a:srgbClr val="000000"/>
                </a:solidFill>
                <a:ea typeface="宋体" panose="02010600030101010101" pitchFamily="2" charset="-122"/>
                <a:cs typeface="Times New Roman" panose="02020603050405020304" pitchFamily="18" charset="0"/>
              </a:rPr>
              <a:t> I am running away.”</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09841124"/>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The cunning jackal was now sure the tiger was a coward(</a:t>
            </a:r>
            <a:r>
              <a:rPr lang="zh-CN" altLang="zh-CN" dirty="0">
                <a:solidFill>
                  <a:srgbClr val="000000"/>
                </a:solidFill>
                <a:latin typeface="+mn-lt"/>
                <a:ea typeface="宋体" panose="02010600030101010101" pitchFamily="2" charset="-122"/>
                <a:cs typeface="Times New Roman" panose="02020603050405020304" pitchFamily="18" charset="0"/>
              </a:rPr>
              <a:t>懦夫</a:t>
            </a:r>
            <a:r>
              <a:rPr lang="en-US" altLang="zh-CN" dirty="0">
                <a:solidFill>
                  <a:srgbClr val="000000"/>
                </a:solidFill>
                <a:latin typeface="+mn-lt"/>
                <a:ea typeface="宋体" panose="02010600030101010101" pitchFamily="2" charset="-122"/>
                <a:cs typeface="Times New Roman" panose="02020603050405020304" pitchFamily="18" charset="0"/>
              </a:rPr>
              <a:t>).He </a:t>
            </a:r>
            <a:r>
              <a:rPr lang="en-US" altLang="zh-CN" dirty="0" err="1">
                <a:solidFill>
                  <a:srgbClr val="000000"/>
                </a:solidFill>
                <a:latin typeface="+mn-lt"/>
                <a:ea typeface="宋体" panose="02010600030101010101" pitchFamily="2" charset="-122"/>
                <a:cs typeface="Times New Roman" panose="02020603050405020304" pitchFamily="18" charset="0"/>
              </a:rPr>
              <a:t>said</a:t>
            </a:r>
            <a:r>
              <a:rPr lang="en-US" altLang="zh-CN" err="1">
                <a:solidFill>
                  <a:srgbClr val="000000"/>
                </a:solidFill>
                <a:latin typeface="+mn-lt"/>
                <a:ea typeface="宋体" panose="02010600030101010101" pitchFamily="2" charset="-122"/>
                <a:cs typeface="Times New Roman" panose="02020603050405020304" pitchFamily="18" charset="0"/>
              </a:rPr>
              <a:t>,“</a:t>
            </a:r>
            <a:r>
              <a:rPr lang="en-US" altLang="zh-CN" smtClean="0">
                <a:solidFill>
                  <a:srgbClr val="000000"/>
                </a:solidFill>
                <a:latin typeface="+mn-lt"/>
                <a:ea typeface="宋体" panose="02010600030101010101" pitchFamily="2" charset="-122"/>
                <a:cs typeface="Times New Roman" panose="02020603050405020304" pitchFamily="18" charset="0"/>
              </a:rPr>
              <a:t>Don</a:t>
            </a:r>
            <a:r>
              <a:rPr lang="en-US" altLang="zh-CN" smtClean="0">
                <a:solidFill>
                  <a:srgbClr val="000000"/>
                </a:solidFill>
                <a:latin typeface="+mn-lt"/>
                <a:ea typeface="方正书宋_GBK" panose="03000509000000000000" pitchFamily="65" charset="-122"/>
                <a:cs typeface="Times New Roman" panose="02020603050405020304" pitchFamily="18" charset="0"/>
              </a:rPr>
              <a:t>’</a:t>
            </a:r>
            <a:r>
              <a:rPr lang="en-US" altLang="zh-CN" smtClean="0">
                <a:solidFill>
                  <a:srgbClr val="000000"/>
                </a:solidFill>
                <a:latin typeface="+mn-lt"/>
                <a:ea typeface="宋体" panose="02010600030101010101" pitchFamily="2" charset="-122"/>
                <a:cs typeface="Times New Roman" panose="02020603050405020304" pitchFamily="18" charset="0"/>
              </a:rPr>
              <a:t>t </a:t>
            </a:r>
            <a:r>
              <a:rPr lang="en-US" altLang="zh-CN" dirty="0">
                <a:solidFill>
                  <a:srgbClr val="000000"/>
                </a:solidFill>
                <a:latin typeface="+mn-lt"/>
                <a:ea typeface="宋体" panose="02010600030101010101" pitchFamily="2" charset="-122"/>
                <a:cs typeface="Times New Roman" panose="02020603050405020304" pitchFamily="18" charset="0"/>
              </a:rPr>
              <a:t>be </a:t>
            </a:r>
            <a:r>
              <a:rPr lang="en-US" altLang="zh-CN" dirty="0" err="1">
                <a:solidFill>
                  <a:srgbClr val="000000"/>
                </a:solidFill>
                <a:latin typeface="+mn-lt"/>
                <a:ea typeface="宋体" panose="02010600030101010101" pitchFamily="2" charset="-122"/>
                <a:cs typeface="Times New Roman" panose="02020603050405020304" pitchFamily="18" charset="0"/>
              </a:rPr>
              <a:t>afraid.No</a:t>
            </a:r>
            <a:r>
              <a:rPr lang="en-US" altLang="zh-CN" dirty="0">
                <a:solidFill>
                  <a:srgbClr val="000000"/>
                </a:solidFill>
                <a:latin typeface="+mn-lt"/>
                <a:ea typeface="宋体" panose="02010600030101010101" pitchFamily="2" charset="-122"/>
                <a:cs typeface="Times New Roman" panose="02020603050405020304" pitchFamily="18" charset="0"/>
              </a:rPr>
              <a:t> animal is fiercer or stronger than </a:t>
            </a:r>
            <a:r>
              <a:rPr lang="en-US" altLang="zh-CN">
                <a:solidFill>
                  <a:srgbClr val="000000"/>
                </a:solidFill>
                <a:latin typeface="+mn-lt"/>
                <a:ea typeface="宋体" panose="02010600030101010101" pitchFamily="2" charset="-122"/>
                <a:cs typeface="Times New Roman" panose="02020603050405020304" pitchFamily="18" charset="0"/>
              </a:rPr>
              <a:t>a </a:t>
            </a:r>
            <a:r>
              <a:rPr lang="en-US" altLang="zh-CN" smtClean="0">
                <a:solidFill>
                  <a:srgbClr val="000000"/>
                </a:solidFill>
                <a:latin typeface="+mn-lt"/>
                <a:ea typeface="宋体" panose="02010600030101010101" pitchFamily="2" charset="-122"/>
                <a:cs typeface="Times New Roman" panose="02020603050405020304" pitchFamily="18" charset="0"/>
              </a:rPr>
              <a:t>tiger.Let</a:t>
            </a:r>
            <a:r>
              <a:rPr lang="en-US" altLang="zh-CN" smtClean="0">
                <a:solidFill>
                  <a:srgbClr val="000000"/>
                </a:solidFill>
                <a:latin typeface="+mn-lt"/>
                <a:ea typeface="方正书宋_GBK" panose="03000509000000000000" pitchFamily="65" charset="-122"/>
                <a:cs typeface="Times New Roman" panose="02020603050405020304" pitchFamily="18" charset="0"/>
              </a:rPr>
              <a:t>’</a:t>
            </a:r>
            <a:r>
              <a:rPr lang="en-US" altLang="zh-CN" smtClean="0">
                <a:solidFill>
                  <a:srgbClr val="000000"/>
                </a:solidFill>
                <a:latin typeface="+mn-lt"/>
                <a:ea typeface="宋体" panose="02010600030101010101" pitchFamily="2" charset="-122"/>
                <a:cs typeface="Times New Roman" panose="02020603050405020304" pitchFamily="18" charset="0"/>
              </a:rPr>
              <a:t>s </a:t>
            </a:r>
            <a:r>
              <a:rPr lang="en-US" altLang="zh-CN" dirty="0">
                <a:solidFill>
                  <a:srgbClr val="000000"/>
                </a:solidFill>
                <a:latin typeface="+mn-lt"/>
                <a:ea typeface="宋体" panose="02010600030101010101" pitchFamily="2" charset="-122"/>
                <a:cs typeface="Times New Roman" panose="02020603050405020304" pitchFamily="18" charset="0"/>
              </a:rPr>
              <a:t>go together to find out.”</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But the tiger </a:t>
            </a:r>
            <a:r>
              <a:rPr lang="en-US" altLang="zh-CN" dirty="0" err="1">
                <a:solidFill>
                  <a:srgbClr val="000000"/>
                </a:solidFill>
                <a:latin typeface="+mn-lt"/>
                <a:ea typeface="宋体" panose="02010600030101010101" pitchFamily="2" charset="-122"/>
                <a:cs typeface="Times New Roman" panose="02020603050405020304" pitchFamily="18" charset="0"/>
              </a:rPr>
              <a:t>said,“I</a:t>
            </a:r>
            <a:r>
              <a:rPr lang="en-US" altLang="zh-CN" dirty="0">
                <a:solidFill>
                  <a:srgbClr val="000000"/>
                </a:solidFill>
                <a:latin typeface="+mn-lt"/>
                <a:ea typeface="宋体" panose="02010600030101010101" pitchFamily="2" charset="-122"/>
                <a:cs typeface="Times New Roman" panose="02020603050405020304" pitchFamily="18" charset="0"/>
              </a:rPr>
              <a:t> do not want to take a </a:t>
            </a:r>
            <a:r>
              <a:rPr lang="en-US" altLang="zh-CN" dirty="0" err="1">
                <a:solidFill>
                  <a:srgbClr val="000000"/>
                </a:solidFill>
                <a:latin typeface="+mn-lt"/>
                <a:ea typeface="宋体" panose="02010600030101010101" pitchFamily="2" charset="-122"/>
                <a:cs typeface="Times New Roman" panose="02020603050405020304" pitchFamily="18" charset="0"/>
              </a:rPr>
              <a:t>chance.You</a:t>
            </a:r>
            <a:r>
              <a:rPr lang="en-US" altLang="zh-CN" dirty="0">
                <a:solidFill>
                  <a:srgbClr val="000000"/>
                </a:solidFill>
                <a:latin typeface="+mn-lt"/>
                <a:ea typeface="宋体" panose="02010600030101010101" pitchFamily="2" charset="-122"/>
                <a:cs typeface="Times New Roman" panose="02020603050405020304" pitchFamily="18" charset="0"/>
              </a:rPr>
              <a:t> may run </a:t>
            </a:r>
            <a:r>
              <a:rPr lang="en-US" altLang="zh-CN" dirty="0" err="1">
                <a:solidFill>
                  <a:srgbClr val="000000"/>
                </a:solidFill>
                <a:latin typeface="+mn-lt"/>
                <a:ea typeface="宋体" panose="02010600030101010101" pitchFamily="2" charset="-122"/>
                <a:cs typeface="Times New Roman" panose="02020603050405020304" pitchFamily="18" charset="0"/>
              </a:rPr>
              <a:t>away.I</a:t>
            </a:r>
            <a:r>
              <a:rPr lang="en-US" altLang="zh-CN" dirty="0">
                <a:solidFill>
                  <a:srgbClr val="000000"/>
                </a:solidFill>
                <a:latin typeface="+mn-lt"/>
                <a:ea typeface="宋体" panose="02010600030101010101" pitchFamily="2" charset="-122"/>
                <a:cs typeface="Times New Roman" panose="02020603050405020304" pitchFamily="18" charset="0"/>
              </a:rPr>
              <a:t> will be left alone to </a:t>
            </a:r>
            <a:r>
              <a:rPr lang="en-US" altLang="zh-CN" dirty="0" err="1">
                <a:solidFill>
                  <a:srgbClr val="000000"/>
                </a:solidFill>
                <a:latin typeface="+mn-lt"/>
                <a:ea typeface="宋体" panose="02010600030101010101" pitchFamily="2" charset="-122"/>
                <a:cs typeface="Times New Roman" panose="02020603050405020304" pitchFamily="18" charset="0"/>
              </a:rPr>
              <a:t>die.So</a:t>
            </a:r>
            <a:r>
              <a:rPr lang="en-US" altLang="zh-CN" dirty="0">
                <a:solidFill>
                  <a:srgbClr val="000000"/>
                </a:solidFill>
                <a:latin typeface="+mn-lt"/>
                <a:ea typeface="宋体" panose="02010600030101010101" pitchFamily="2" charset="-122"/>
                <a:cs typeface="Times New Roman" panose="02020603050405020304" pitchFamily="18" charset="0"/>
              </a:rPr>
              <a:t> I will not come with you.”</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The jackal </a:t>
            </a:r>
            <a:r>
              <a:rPr lang="en-US" altLang="zh-CN" dirty="0" err="1">
                <a:solidFill>
                  <a:srgbClr val="000000"/>
                </a:solidFill>
                <a:latin typeface="+mn-lt"/>
                <a:ea typeface="宋体" panose="02010600030101010101" pitchFamily="2" charset="-122"/>
                <a:cs typeface="Times New Roman" panose="02020603050405020304" pitchFamily="18" charset="0"/>
              </a:rPr>
              <a:t>said,“</a:t>
            </a:r>
            <a:r>
              <a:rPr lang="en-US" altLang="zh-CN" err="1">
                <a:solidFill>
                  <a:srgbClr val="000000"/>
                </a:solidFill>
                <a:latin typeface="+mn-lt"/>
                <a:ea typeface="宋体" panose="02010600030101010101" pitchFamily="2" charset="-122"/>
                <a:cs typeface="Times New Roman" panose="02020603050405020304" pitchFamily="18" charset="0"/>
              </a:rPr>
              <a:t>Trust</a:t>
            </a:r>
            <a:r>
              <a:rPr lang="en-US" altLang="zh-CN">
                <a:solidFill>
                  <a:srgbClr val="000000"/>
                </a:solidFill>
                <a:latin typeface="+mn-lt"/>
                <a:ea typeface="宋体" panose="02010600030101010101" pitchFamily="2" charset="-122"/>
                <a:cs typeface="Times New Roman" panose="02020603050405020304" pitchFamily="18" charset="0"/>
              </a:rPr>
              <a:t> </a:t>
            </a:r>
            <a:r>
              <a:rPr lang="en-US" altLang="zh-CN" smtClean="0">
                <a:solidFill>
                  <a:srgbClr val="000000"/>
                </a:solidFill>
                <a:latin typeface="+mn-lt"/>
                <a:ea typeface="宋体" panose="02010600030101010101" pitchFamily="2" charset="-122"/>
                <a:cs typeface="Times New Roman" panose="02020603050405020304" pitchFamily="18" charset="0"/>
              </a:rPr>
              <a:t>me.Let</a:t>
            </a:r>
            <a:r>
              <a:rPr lang="en-US" altLang="zh-CN" smtClean="0">
                <a:solidFill>
                  <a:srgbClr val="000000"/>
                </a:solidFill>
                <a:latin typeface="+mn-lt"/>
                <a:ea typeface="方正书宋_GBK" panose="03000509000000000000" pitchFamily="65" charset="-122"/>
                <a:cs typeface="Times New Roman" panose="02020603050405020304" pitchFamily="18" charset="0"/>
              </a:rPr>
              <a:t>’</a:t>
            </a:r>
            <a:r>
              <a:rPr lang="en-US" altLang="zh-CN" smtClean="0">
                <a:solidFill>
                  <a:srgbClr val="000000"/>
                </a:solidFill>
                <a:latin typeface="+mn-lt"/>
                <a:ea typeface="宋体" panose="02010600030101010101" pitchFamily="2" charset="-122"/>
                <a:cs typeface="Times New Roman" panose="02020603050405020304" pitchFamily="18" charset="0"/>
              </a:rPr>
              <a:t>s </a:t>
            </a:r>
            <a:r>
              <a:rPr lang="en-US" altLang="zh-CN" dirty="0">
                <a:solidFill>
                  <a:srgbClr val="000000"/>
                </a:solidFill>
                <a:latin typeface="+mn-lt"/>
                <a:ea typeface="宋体" panose="02010600030101010101" pitchFamily="2" charset="-122"/>
                <a:cs typeface="Times New Roman" panose="02020603050405020304" pitchFamily="18" charset="0"/>
              </a:rPr>
              <a:t>knot(</a:t>
            </a:r>
            <a:r>
              <a:rPr lang="zh-CN" altLang="zh-CN" dirty="0">
                <a:solidFill>
                  <a:srgbClr val="000000"/>
                </a:solidFill>
                <a:latin typeface="+mn-lt"/>
                <a:ea typeface="宋体" panose="02010600030101010101" pitchFamily="2" charset="-122"/>
                <a:cs typeface="Times New Roman" panose="02020603050405020304" pitchFamily="18" charset="0"/>
              </a:rPr>
              <a:t>把</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打成结</a:t>
            </a:r>
            <a:r>
              <a:rPr lang="en-US" altLang="zh-CN" dirty="0">
                <a:solidFill>
                  <a:srgbClr val="000000"/>
                </a:solidFill>
                <a:latin typeface="+mn-lt"/>
                <a:ea typeface="宋体" panose="02010600030101010101" pitchFamily="2" charset="-122"/>
                <a:cs typeface="Times New Roman" panose="02020603050405020304" pitchFamily="18" charset="0"/>
              </a:rPr>
              <a:t>) our tails </a:t>
            </a:r>
            <a:r>
              <a:rPr lang="en-US" altLang="zh-CN" dirty="0" err="1">
                <a:solidFill>
                  <a:srgbClr val="000000"/>
                </a:solidFill>
                <a:latin typeface="+mn-lt"/>
                <a:ea typeface="宋体" panose="02010600030101010101" pitchFamily="2" charset="-122"/>
                <a:cs typeface="Times New Roman" panose="02020603050405020304" pitchFamily="18" charset="0"/>
              </a:rPr>
              <a:t>together.Then</a:t>
            </a:r>
            <a:r>
              <a:rPr lang="en-US" altLang="zh-CN" dirty="0">
                <a:solidFill>
                  <a:srgbClr val="000000"/>
                </a:solidFill>
                <a:latin typeface="+mn-lt"/>
                <a:ea typeface="宋体" panose="02010600030101010101" pitchFamily="2" charset="-122"/>
                <a:cs typeface="Times New Roman" panose="02020603050405020304" pitchFamily="18" charset="0"/>
              </a:rPr>
              <a:t> I will not be able to leave you.” The tiger agreed unwillingly to this </a:t>
            </a:r>
            <a:r>
              <a:rPr lang="en-US" altLang="zh-CN" dirty="0" err="1">
                <a:solidFill>
                  <a:srgbClr val="000000"/>
                </a:solidFill>
                <a:latin typeface="+mn-lt"/>
                <a:ea typeface="宋体" panose="02010600030101010101" pitchFamily="2" charset="-122"/>
                <a:cs typeface="Times New Roman" panose="02020603050405020304" pitchFamily="18" charset="0"/>
              </a:rPr>
              <a:t>proposal.So</a:t>
            </a:r>
            <a:r>
              <a:rPr lang="en-US" altLang="zh-CN" dirty="0">
                <a:solidFill>
                  <a:srgbClr val="000000"/>
                </a:solidFill>
                <a:latin typeface="+mn-lt"/>
                <a:ea typeface="宋体" panose="02010600030101010101" pitchFamily="2" charset="-122"/>
                <a:cs typeface="Times New Roman" panose="02020603050405020304" pitchFamily="18" charset="0"/>
              </a:rPr>
              <a:t> the jackal tied their tails in a </a:t>
            </a:r>
            <a:r>
              <a:rPr lang="en-US" altLang="zh-CN" dirty="0" err="1">
                <a:solidFill>
                  <a:srgbClr val="000000"/>
                </a:solidFill>
                <a:latin typeface="+mn-lt"/>
                <a:ea typeface="宋体" panose="02010600030101010101" pitchFamily="2" charset="-122"/>
                <a:cs typeface="Times New Roman" panose="02020603050405020304" pitchFamily="18" charset="0"/>
              </a:rPr>
              <a:t>knot.Now</a:t>
            </a:r>
            <a:r>
              <a:rPr lang="en-US" altLang="zh-CN" dirty="0">
                <a:solidFill>
                  <a:srgbClr val="000000"/>
                </a:solidFill>
                <a:latin typeface="+mn-lt"/>
                <a:ea typeface="宋体" panose="02010600030101010101" pitchFamily="2" charset="-122"/>
                <a:cs typeface="Times New Roman" panose="02020603050405020304" pitchFamily="18" charset="0"/>
              </a:rPr>
              <a:t> they walked towards the cave together.</a:t>
            </a:r>
            <a:endParaRPr lang="zh-CN" altLang="zh-CN" dirty="0">
              <a:solidFill>
                <a:srgbClr val="000000"/>
              </a:solidFill>
              <a:effectLst/>
              <a:latin typeface="+mn-lt"/>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58205794"/>
      </p:ext>
    </p:extLst>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i="1"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deer</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saw</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jackal</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and</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tiger</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coming</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together</a:t>
            </a:r>
            <a:r>
              <a:rPr lang="en-US" altLang="zh-CN" i="1" dirty="0" smtClean="0">
                <a:solidFill>
                  <a:srgbClr val="000000"/>
                </a:solidFill>
                <a:ea typeface="宋体" panose="02010600030101010101" pitchFamily="2" charset="-122"/>
                <a:cs typeface="Times New Roman" panose="02020603050405020304" pitchFamily="18" charset="0"/>
              </a:rPr>
              <a:t>.______</a:t>
            </a:r>
          </a:p>
          <a:p>
            <a:pPr>
              <a:lnSpc>
                <a:spcPct val="120000"/>
              </a:lnSpc>
              <a:spcAft>
                <a:spcPts val="0"/>
              </a:spcAft>
              <a:tabLst>
                <a:tab pos="1029335" algn="l"/>
                <a:tab pos="1850390" algn="l"/>
                <a:tab pos="2538095" algn="l"/>
                <a:tab pos="3221990" algn="l"/>
              </a:tabLst>
            </a:pPr>
            <a:r>
              <a:rPr lang="en-US" altLang="zh-CN" i="1" dirty="0" smtClean="0">
                <a:solidFill>
                  <a:srgbClr val="000000"/>
                </a:solidFill>
                <a:ea typeface="宋体" panose="02010600030101010101" pitchFamily="2" charset="-122"/>
                <a:cs typeface="Times New Roman" panose="02020603050405020304" pitchFamily="18" charset="0"/>
              </a:rPr>
              <a:t>____________________________________________________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i="1"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tiger</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was</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shocked</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hear</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this</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and</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he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was</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sure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now</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jackal</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cheated</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him</a:t>
            </a:r>
            <a:r>
              <a:rPr lang="en-US" altLang="zh-CN" i="1" dirty="0" smtClean="0">
                <a:solidFill>
                  <a:srgbClr val="000000"/>
                </a:solidFill>
                <a:ea typeface="宋体" panose="02010600030101010101" pitchFamily="2" charset="-122"/>
                <a:cs typeface="Times New Roman" panose="02020603050405020304" pitchFamily="18" charset="0"/>
              </a:rPr>
              <a:t>.____________________________________</a:t>
            </a:r>
          </a:p>
          <a:p>
            <a:pPr>
              <a:lnSpc>
                <a:spcPct val="120000"/>
              </a:lnSpc>
              <a:spcAft>
                <a:spcPts val="0"/>
              </a:spcAft>
              <a:tabLst>
                <a:tab pos="1029335" algn="l"/>
                <a:tab pos="1850390" algn="l"/>
                <a:tab pos="2538095" algn="l"/>
                <a:tab pos="3221990" algn="l"/>
              </a:tabLst>
            </a:pPr>
            <a:r>
              <a:rPr lang="en-US" altLang="zh-CN" i="1" dirty="0" smtClean="0">
                <a:solidFill>
                  <a:srgbClr val="000000"/>
                </a:solidFill>
                <a:ea typeface="宋体" panose="02010600030101010101" pitchFamily="2" charset="-122"/>
                <a:cs typeface="Times New Roman" panose="02020603050405020304" pitchFamily="18" charset="0"/>
              </a:rPr>
              <a:t>____________________________________________________</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58197772"/>
      </p:ext>
    </p:extLst>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31775"/>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mn-lt"/>
                <a:cs typeface="Times New Roman" panose="02020603050405020304" pitchFamily="18" charset="0"/>
              </a:rPr>
              <a:t>参考范文</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i="1" dirty="0">
                <a:solidFill>
                  <a:srgbClr val="000000"/>
                </a:solidFill>
                <a:latin typeface="+mn-lt"/>
                <a:ea typeface="宋体" panose="02010600030101010101" pitchFamily="2" charset="-122"/>
                <a:cs typeface="Times New Roman" panose="02020603050405020304" pitchFamily="18" charset="0"/>
              </a:rPr>
              <a:t>The</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deer</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saw</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the</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jackal</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and</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the</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tiger</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coming</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err="1">
                <a:solidFill>
                  <a:srgbClr val="000000"/>
                </a:solidFill>
                <a:latin typeface="+mn-lt"/>
                <a:ea typeface="宋体" panose="02010600030101010101" pitchFamily="2" charset="-122"/>
                <a:cs typeface="Times New Roman" panose="02020603050405020304" pitchFamily="18" charset="0"/>
              </a:rPr>
              <a:t>together.</a:t>
            </a:r>
            <a:r>
              <a:rPr lang="en-US" altLang="zh-CN" dirty="0" err="1">
                <a:solidFill>
                  <a:srgbClr val="000000"/>
                </a:solidFill>
                <a:latin typeface="+mn-lt"/>
                <a:ea typeface="宋体" panose="02010600030101010101" pitchFamily="2" charset="-122"/>
                <a:cs typeface="Times New Roman" panose="02020603050405020304" pitchFamily="18" charset="0"/>
              </a:rPr>
              <a:t>She</a:t>
            </a:r>
            <a:r>
              <a:rPr lang="en-US" altLang="zh-CN" dirty="0">
                <a:solidFill>
                  <a:srgbClr val="000000"/>
                </a:solidFill>
                <a:latin typeface="+mn-lt"/>
                <a:ea typeface="宋体" panose="02010600030101010101" pitchFamily="2" charset="-122"/>
                <a:cs typeface="Times New Roman" panose="02020603050405020304" pitchFamily="18" charset="0"/>
              </a:rPr>
              <a:t> again raised her </a:t>
            </a:r>
            <a:r>
              <a:rPr lang="en-US" altLang="zh-CN" dirty="0" err="1">
                <a:solidFill>
                  <a:srgbClr val="000000"/>
                </a:solidFill>
                <a:latin typeface="+mn-lt"/>
                <a:ea typeface="宋体" panose="02010600030101010101" pitchFamily="2" charset="-122"/>
                <a:cs typeface="Times New Roman" panose="02020603050405020304" pitchFamily="18" charset="0"/>
              </a:rPr>
              <a:t>voice.She</a:t>
            </a:r>
            <a:r>
              <a:rPr lang="en-US" altLang="zh-CN" dirty="0">
                <a:solidFill>
                  <a:srgbClr val="000000"/>
                </a:solidFill>
                <a:latin typeface="+mn-lt"/>
                <a:ea typeface="宋体" panose="02010600030101010101" pitchFamily="2" charset="-122"/>
                <a:cs typeface="Times New Roman" panose="02020603050405020304" pitchFamily="18" charset="0"/>
              </a:rPr>
              <a:t> shouted towards her children standing inside the </a:t>
            </a:r>
            <a:r>
              <a:rPr lang="en-US" altLang="zh-CN" dirty="0" err="1">
                <a:solidFill>
                  <a:srgbClr val="000000"/>
                </a:solidFill>
                <a:latin typeface="+mn-lt"/>
                <a:ea typeface="宋体" panose="02010600030101010101" pitchFamily="2" charset="-122"/>
                <a:cs typeface="Times New Roman" panose="02020603050405020304" pitchFamily="18" charset="0"/>
              </a:rPr>
              <a:t>cave,“My</a:t>
            </a:r>
            <a:r>
              <a:rPr lang="en-US" altLang="zh-CN" dirty="0">
                <a:solidFill>
                  <a:srgbClr val="000000"/>
                </a:solidFill>
                <a:latin typeface="+mn-lt"/>
                <a:ea typeface="宋体" panose="02010600030101010101" pitchFamily="2" charset="-122"/>
                <a:cs typeface="Times New Roman" panose="02020603050405020304" pitchFamily="18" charset="0"/>
              </a:rPr>
              <a:t> dear </a:t>
            </a:r>
            <a:r>
              <a:rPr lang="en-US" altLang="zh-CN" dirty="0" err="1">
                <a:solidFill>
                  <a:srgbClr val="000000"/>
                </a:solidFill>
                <a:latin typeface="+mn-lt"/>
                <a:ea typeface="宋体" panose="02010600030101010101" pitchFamily="2" charset="-122"/>
                <a:cs typeface="Times New Roman" panose="02020603050405020304" pitchFamily="18" charset="0"/>
              </a:rPr>
              <a:t>children,I</a:t>
            </a:r>
            <a:r>
              <a:rPr lang="en-US" altLang="zh-CN" dirty="0">
                <a:solidFill>
                  <a:srgbClr val="000000"/>
                </a:solidFill>
                <a:latin typeface="+mn-lt"/>
                <a:ea typeface="宋体" panose="02010600030101010101" pitchFamily="2" charset="-122"/>
                <a:cs typeface="Times New Roman" panose="02020603050405020304" pitchFamily="18" charset="0"/>
              </a:rPr>
              <a:t> requested my </a:t>
            </a:r>
            <a:r>
              <a:rPr lang="en-US" altLang="zh-CN" dirty="0" err="1">
                <a:solidFill>
                  <a:srgbClr val="000000"/>
                </a:solidFill>
                <a:latin typeface="+mn-lt"/>
                <a:ea typeface="宋体" panose="02010600030101010101" pitchFamily="2" charset="-122"/>
                <a:cs typeface="Times New Roman" panose="02020603050405020304" pitchFamily="18" charset="0"/>
              </a:rPr>
              <a:t>friend,the</a:t>
            </a:r>
            <a:r>
              <a:rPr lang="en-US" altLang="zh-CN" dirty="0">
                <a:solidFill>
                  <a:srgbClr val="000000"/>
                </a:solidFill>
                <a:latin typeface="+mn-lt"/>
                <a:ea typeface="宋体" panose="02010600030101010101" pitchFamily="2" charset="-122"/>
                <a:cs typeface="Times New Roman" panose="02020603050405020304" pitchFamily="18" charset="0"/>
              </a:rPr>
              <a:t> clever </a:t>
            </a:r>
            <a:r>
              <a:rPr lang="en-US" altLang="zh-CN" dirty="0" err="1">
                <a:solidFill>
                  <a:srgbClr val="000000"/>
                </a:solidFill>
                <a:latin typeface="+mn-lt"/>
                <a:ea typeface="宋体" panose="02010600030101010101" pitchFamily="2" charset="-122"/>
                <a:cs typeface="Times New Roman" panose="02020603050405020304" pitchFamily="18" charset="0"/>
              </a:rPr>
              <a:t>jackal,to</a:t>
            </a:r>
            <a:r>
              <a:rPr lang="en-US" altLang="zh-CN" dirty="0">
                <a:solidFill>
                  <a:srgbClr val="000000"/>
                </a:solidFill>
                <a:latin typeface="+mn-lt"/>
                <a:ea typeface="宋体" panose="02010600030101010101" pitchFamily="2" charset="-122"/>
                <a:cs typeface="Times New Roman" panose="02020603050405020304" pitchFamily="18" charset="0"/>
              </a:rPr>
              <a:t> capture a tiger for </a:t>
            </a:r>
            <a:r>
              <a:rPr lang="en-US" altLang="zh-CN" dirty="0" err="1">
                <a:solidFill>
                  <a:srgbClr val="000000"/>
                </a:solidFill>
                <a:latin typeface="+mn-lt"/>
                <a:ea typeface="宋体" panose="02010600030101010101" pitchFamily="2" charset="-122"/>
                <a:cs typeface="Times New Roman" panose="02020603050405020304" pitchFamily="18" charset="0"/>
              </a:rPr>
              <a:t>us.Now</a:t>
            </a:r>
            <a:r>
              <a:rPr lang="en-US" altLang="zh-CN" dirty="0">
                <a:solidFill>
                  <a:srgbClr val="000000"/>
                </a:solidFill>
                <a:latin typeface="+mn-lt"/>
                <a:ea typeface="宋体" panose="02010600030101010101" pitchFamily="2" charset="-122"/>
                <a:cs typeface="Times New Roman" panose="02020603050405020304" pitchFamily="18" charset="0"/>
              </a:rPr>
              <a:t> look</a:t>
            </a:r>
            <a:r>
              <a:rPr lang="en-US" altLang="zh-CN" dirty="0" smtClean="0">
                <a:solidFill>
                  <a:srgbClr val="000000"/>
                </a:solidFill>
                <a:latin typeface="+mn-lt"/>
                <a:ea typeface="宋体" panose="02010600030101010101" pitchFamily="2" charset="-122"/>
                <a:cs typeface="Times New Roman" panose="02020603050405020304" pitchFamily="18" charset="0"/>
              </a:rPr>
              <a:t>! The </a:t>
            </a:r>
            <a:r>
              <a:rPr lang="en-US" altLang="zh-CN" dirty="0">
                <a:solidFill>
                  <a:srgbClr val="000000"/>
                </a:solidFill>
                <a:latin typeface="+mn-lt"/>
                <a:ea typeface="宋体" panose="02010600030101010101" pitchFamily="2" charset="-122"/>
                <a:cs typeface="Times New Roman" panose="02020603050405020304" pitchFamily="18" charset="0"/>
              </a:rPr>
              <a:t>jackal has caught a tiger for </a:t>
            </a:r>
            <a:r>
              <a:rPr lang="en-US" altLang="zh-CN" dirty="0" err="1">
                <a:solidFill>
                  <a:srgbClr val="000000"/>
                </a:solidFill>
                <a:latin typeface="+mn-lt"/>
                <a:ea typeface="宋体" panose="02010600030101010101" pitchFamily="2" charset="-122"/>
                <a:cs typeface="Times New Roman" panose="02020603050405020304" pitchFamily="18" charset="0"/>
              </a:rPr>
              <a:t>us.He</a:t>
            </a:r>
            <a:r>
              <a:rPr lang="en-US" altLang="zh-CN" dirty="0">
                <a:solidFill>
                  <a:srgbClr val="000000"/>
                </a:solidFill>
                <a:latin typeface="+mn-lt"/>
                <a:ea typeface="宋体" panose="02010600030101010101" pitchFamily="2" charset="-122"/>
                <a:cs typeface="Times New Roman" panose="02020603050405020304" pitchFamily="18" charset="0"/>
              </a:rPr>
              <a:t> has tied </a:t>
            </a:r>
            <a:r>
              <a:rPr lang="en-US" altLang="zh-CN">
                <a:solidFill>
                  <a:srgbClr val="000000"/>
                </a:solidFill>
                <a:latin typeface="+mn-lt"/>
                <a:ea typeface="宋体" panose="02010600030101010101" pitchFamily="2" charset="-122"/>
                <a:cs typeface="Times New Roman" panose="02020603050405020304" pitchFamily="18" charset="0"/>
              </a:rPr>
              <a:t>the </a:t>
            </a:r>
            <a:r>
              <a:rPr lang="en-US" altLang="zh-CN" smtClean="0">
                <a:solidFill>
                  <a:srgbClr val="000000"/>
                </a:solidFill>
                <a:latin typeface="+mn-lt"/>
                <a:ea typeface="宋体" panose="02010600030101010101" pitchFamily="2" charset="-122"/>
                <a:cs typeface="Times New Roman" panose="02020603050405020304" pitchFamily="18" charset="0"/>
              </a:rPr>
              <a:t>tiger</a:t>
            </a:r>
            <a:r>
              <a:rPr lang="en-US" altLang="zh-CN" smtClean="0">
                <a:solidFill>
                  <a:srgbClr val="000000"/>
                </a:solidFill>
                <a:latin typeface="+mn-lt"/>
                <a:ea typeface="方正书宋_GBK" panose="03000509000000000000" pitchFamily="65" charset="-122"/>
                <a:cs typeface="Times New Roman" panose="02020603050405020304" pitchFamily="18" charset="0"/>
              </a:rPr>
              <a:t>’</a:t>
            </a:r>
            <a:r>
              <a:rPr lang="en-US" altLang="zh-CN" smtClean="0">
                <a:solidFill>
                  <a:srgbClr val="000000"/>
                </a:solidFill>
                <a:latin typeface="+mn-lt"/>
                <a:ea typeface="宋体" panose="02010600030101010101" pitchFamily="2" charset="-122"/>
                <a:cs typeface="Times New Roman" panose="02020603050405020304" pitchFamily="18" charset="0"/>
              </a:rPr>
              <a:t>s </a:t>
            </a:r>
            <a:r>
              <a:rPr lang="en-US" altLang="zh-CN" dirty="0">
                <a:solidFill>
                  <a:srgbClr val="000000"/>
                </a:solidFill>
                <a:latin typeface="+mn-lt"/>
                <a:ea typeface="宋体" panose="02010600030101010101" pitchFamily="2" charset="-122"/>
                <a:cs typeface="Times New Roman" panose="02020603050405020304" pitchFamily="18" charset="0"/>
              </a:rPr>
              <a:t>tail to his </a:t>
            </a:r>
            <a:r>
              <a:rPr lang="en-US" altLang="zh-CN" dirty="0" err="1">
                <a:solidFill>
                  <a:srgbClr val="000000"/>
                </a:solidFill>
                <a:latin typeface="+mn-lt"/>
                <a:ea typeface="宋体" panose="02010600030101010101" pitchFamily="2" charset="-122"/>
                <a:cs typeface="Times New Roman" panose="02020603050405020304" pitchFamily="18" charset="0"/>
              </a:rPr>
              <a:t>tail.This</a:t>
            </a:r>
            <a:r>
              <a:rPr lang="en-US" altLang="zh-CN" dirty="0">
                <a:solidFill>
                  <a:srgbClr val="000000"/>
                </a:solidFill>
                <a:latin typeface="+mn-lt"/>
                <a:ea typeface="宋体" panose="02010600030101010101" pitchFamily="2" charset="-122"/>
                <a:cs typeface="Times New Roman" panose="02020603050405020304" pitchFamily="18" charset="0"/>
              </a:rPr>
              <a:t> is to prevent the tiger from </a:t>
            </a:r>
            <a:r>
              <a:rPr lang="en-US" altLang="zh-CN" dirty="0" err="1">
                <a:solidFill>
                  <a:srgbClr val="000000"/>
                </a:solidFill>
                <a:latin typeface="+mn-lt"/>
                <a:ea typeface="宋体" panose="02010600030101010101" pitchFamily="2" charset="-122"/>
                <a:cs typeface="Times New Roman" panose="02020603050405020304" pitchFamily="18" charset="0"/>
              </a:rPr>
              <a:t>escaping.You</a:t>
            </a:r>
            <a:r>
              <a:rPr lang="en-US" altLang="zh-CN" dirty="0">
                <a:solidFill>
                  <a:srgbClr val="000000"/>
                </a:solidFill>
                <a:latin typeface="+mn-lt"/>
                <a:ea typeface="宋体" panose="02010600030101010101" pitchFamily="2" charset="-122"/>
                <a:cs typeface="Times New Roman" panose="02020603050405020304" pitchFamily="18" charset="0"/>
              </a:rPr>
              <a:t> will soon have the tiger for dinner.”</a:t>
            </a:r>
            <a:endParaRPr lang="zh-CN" altLang="zh-CN" dirty="0">
              <a:solidFill>
                <a:srgbClr val="000000"/>
              </a:solidFill>
              <a:effectLst/>
              <a:latin typeface="+mn-lt"/>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76860402"/>
      </p:ext>
    </p:extLst>
  </p:cSld>
  <p:clrMapOvr>
    <a:masterClrMapping/>
  </p:clrMapOvr>
  <p:transition spd="slow">
    <p:push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i="1" dirty="0">
                <a:solidFill>
                  <a:srgbClr val="000000"/>
                </a:solidFill>
                <a:latin typeface="+mn-lt"/>
                <a:ea typeface="宋体" panose="02010600030101010101" pitchFamily="2" charset="-122"/>
                <a:cs typeface="Times New Roman" panose="02020603050405020304" pitchFamily="18" charset="0"/>
              </a:rPr>
              <a:t>The</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tiger</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was</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shocked</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to</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hear</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this</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and</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he</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was</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sure</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now</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the</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jackal</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a:solidFill>
                  <a:srgbClr val="000000"/>
                </a:solidFill>
                <a:latin typeface="+mn-lt"/>
                <a:ea typeface="宋体" panose="02010600030101010101" pitchFamily="2" charset="-122"/>
                <a:cs typeface="Times New Roman" panose="02020603050405020304" pitchFamily="18" charset="0"/>
              </a:rPr>
              <a:t>cheated</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i="1" dirty="0" err="1">
                <a:solidFill>
                  <a:srgbClr val="000000"/>
                </a:solidFill>
                <a:latin typeface="+mn-lt"/>
                <a:ea typeface="宋体" panose="02010600030101010101" pitchFamily="2" charset="-122"/>
                <a:cs typeface="Times New Roman" panose="02020603050405020304" pitchFamily="18" charset="0"/>
              </a:rPr>
              <a:t>him.</a:t>
            </a:r>
            <a:r>
              <a:rPr lang="en-US" altLang="zh-CN" dirty="0" err="1">
                <a:solidFill>
                  <a:srgbClr val="000000"/>
                </a:solidFill>
                <a:latin typeface="+mn-lt"/>
                <a:ea typeface="宋体" panose="02010600030101010101" pitchFamily="2" charset="-122"/>
                <a:cs typeface="Times New Roman" panose="02020603050405020304" pitchFamily="18" charset="0"/>
              </a:rPr>
              <a:t>So</a:t>
            </a:r>
            <a:r>
              <a:rPr lang="en-US" altLang="zh-CN" dirty="0">
                <a:solidFill>
                  <a:srgbClr val="000000"/>
                </a:solidFill>
                <a:latin typeface="+mn-lt"/>
                <a:ea typeface="宋体" panose="02010600030101010101" pitchFamily="2" charset="-122"/>
                <a:cs typeface="Times New Roman" panose="02020603050405020304" pitchFamily="18" charset="0"/>
              </a:rPr>
              <a:t> the tiger decided to escape from the terrible animal standing inside his </a:t>
            </a:r>
            <a:r>
              <a:rPr lang="en-US" altLang="zh-CN" dirty="0" err="1">
                <a:solidFill>
                  <a:srgbClr val="000000"/>
                </a:solidFill>
                <a:latin typeface="+mn-lt"/>
                <a:ea typeface="宋体" panose="02010600030101010101" pitchFamily="2" charset="-122"/>
                <a:cs typeface="Times New Roman" panose="02020603050405020304" pitchFamily="18" charset="0"/>
              </a:rPr>
              <a:t>cave.He</a:t>
            </a:r>
            <a:r>
              <a:rPr lang="en-US" altLang="zh-CN" dirty="0">
                <a:solidFill>
                  <a:srgbClr val="000000"/>
                </a:solidFill>
                <a:latin typeface="+mn-lt"/>
                <a:ea typeface="宋体" panose="02010600030101010101" pitchFamily="2" charset="-122"/>
                <a:cs typeface="Times New Roman" panose="02020603050405020304" pitchFamily="18" charset="0"/>
              </a:rPr>
              <a:t> started running</a:t>
            </a:r>
            <a:r>
              <a:rPr lang="en-US" altLang="zh-CN" dirty="0" smtClean="0">
                <a:solidFill>
                  <a:srgbClr val="000000"/>
                </a:solidFill>
                <a:latin typeface="+mn-lt"/>
                <a:ea typeface="宋体" panose="02010600030101010101" pitchFamily="2" charset="-122"/>
                <a:cs typeface="Times New Roman" panose="02020603050405020304" pitchFamily="18" charset="0"/>
              </a:rPr>
              <a:t>. He </a:t>
            </a:r>
            <a:r>
              <a:rPr lang="en-US" altLang="zh-CN" dirty="0">
                <a:solidFill>
                  <a:srgbClr val="000000"/>
                </a:solidFill>
                <a:latin typeface="+mn-lt"/>
                <a:ea typeface="宋体" panose="02010600030101010101" pitchFamily="2" charset="-122"/>
                <a:cs typeface="Times New Roman" panose="02020603050405020304" pitchFamily="18" charset="0"/>
              </a:rPr>
              <a:t>forgot about the </a:t>
            </a:r>
            <a:r>
              <a:rPr lang="en-US" altLang="zh-CN" dirty="0" err="1">
                <a:solidFill>
                  <a:srgbClr val="000000"/>
                </a:solidFill>
                <a:latin typeface="+mn-lt"/>
                <a:ea typeface="宋体" panose="02010600030101010101" pitchFamily="2" charset="-122"/>
                <a:cs typeface="Times New Roman" panose="02020603050405020304" pitchFamily="18" charset="0"/>
              </a:rPr>
              <a:t>jackal.He</a:t>
            </a:r>
            <a:r>
              <a:rPr lang="en-US" altLang="zh-CN" dirty="0">
                <a:solidFill>
                  <a:srgbClr val="000000"/>
                </a:solidFill>
                <a:latin typeface="+mn-lt"/>
                <a:ea typeface="宋体" panose="02010600030101010101" pitchFamily="2" charset="-122"/>
                <a:cs typeface="Times New Roman" panose="02020603050405020304" pitchFamily="18" charset="0"/>
              </a:rPr>
              <a:t> dragged the jackal over rocks and </a:t>
            </a:r>
            <a:r>
              <a:rPr lang="en-US" altLang="zh-CN" dirty="0" err="1">
                <a:solidFill>
                  <a:srgbClr val="000000"/>
                </a:solidFill>
                <a:latin typeface="+mn-lt"/>
                <a:ea typeface="宋体" panose="02010600030101010101" pitchFamily="2" charset="-122"/>
                <a:cs typeface="Times New Roman" panose="02020603050405020304" pitchFamily="18" charset="0"/>
              </a:rPr>
              <a:t>bushes.In</a:t>
            </a:r>
            <a:r>
              <a:rPr lang="en-US" altLang="zh-CN" dirty="0">
                <a:solidFill>
                  <a:srgbClr val="000000"/>
                </a:solidFill>
                <a:latin typeface="+mn-lt"/>
                <a:ea typeface="宋体" panose="02010600030101010101" pitchFamily="2" charset="-122"/>
                <a:cs typeface="Times New Roman" panose="02020603050405020304" pitchFamily="18" charset="0"/>
              </a:rPr>
              <a:t> the mad escape the jackal was stuck between two </a:t>
            </a:r>
            <a:r>
              <a:rPr lang="en-US" altLang="zh-CN" dirty="0" err="1">
                <a:solidFill>
                  <a:srgbClr val="000000"/>
                </a:solidFill>
                <a:latin typeface="+mn-lt"/>
                <a:ea typeface="宋体" panose="02010600030101010101" pitchFamily="2" charset="-122"/>
                <a:cs typeface="Times New Roman" panose="02020603050405020304" pitchFamily="18" charset="0"/>
              </a:rPr>
              <a:t>rocks.The</a:t>
            </a:r>
            <a:r>
              <a:rPr lang="en-US" altLang="zh-CN" dirty="0">
                <a:solidFill>
                  <a:srgbClr val="000000"/>
                </a:solidFill>
                <a:latin typeface="+mn-lt"/>
                <a:ea typeface="宋体" panose="02010600030101010101" pitchFamily="2" charset="-122"/>
                <a:cs typeface="Times New Roman" panose="02020603050405020304" pitchFamily="18" charset="0"/>
              </a:rPr>
              <a:t> tiger pulled with all his </a:t>
            </a:r>
            <a:r>
              <a:rPr lang="en-US" altLang="zh-CN" dirty="0" err="1">
                <a:solidFill>
                  <a:srgbClr val="000000"/>
                </a:solidFill>
                <a:latin typeface="+mn-lt"/>
                <a:ea typeface="宋体" panose="02010600030101010101" pitchFamily="2" charset="-122"/>
                <a:cs typeface="Times New Roman" panose="02020603050405020304" pitchFamily="18" charset="0"/>
              </a:rPr>
              <a:t>strength.His</a:t>
            </a:r>
            <a:r>
              <a:rPr lang="en-US" altLang="zh-CN" dirty="0">
                <a:solidFill>
                  <a:srgbClr val="000000"/>
                </a:solidFill>
                <a:latin typeface="+mn-lt"/>
                <a:ea typeface="宋体" panose="02010600030101010101" pitchFamily="2" charset="-122"/>
                <a:cs typeface="Times New Roman" panose="02020603050405020304" pitchFamily="18" charset="0"/>
              </a:rPr>
              <a:t> tail got </a:t>
            </a:r>
            <a:r>
              <a:rPr lang="en-US" altLang="zh-CN" dirty="0" err="1">
                <a:solidFill>
                  <a:srgbClr val="000000"/>
                </a:solidFill>
                <a:latin typeface="+mn-lt"/>
                <a:ea typeface="宋体" panose="02010600030101010101" pitchFamily="2" charset="-122"/>
                <a:cs typeface="Times New Roman" panose="02020603050405020304" pitchFamily="18" charset="0"/>
              </a:rPr>
              <a:t>cut.The</a:t>
            </a:r>
            <a:r>
              <a:rPr lang="en-US" altLang="zh-CN" dirty="0">
                <a:solidFill>
                  <a:srgbClr val="000000"/>
                </a:solidFill>
                <a:latin typeface="+mn-lt"/>
                <a:ea typeface="宋体" panose="02010600030101010101" pitchFamily="2" charset="-122"/>
                <a:cs typeface="Times New Roman" panose="02020603050405020304" pitchFamily="18" charset="0"/>
              </a:rPr>
              <a:t> jackal was </a:t>
            </a:r>
            <a:r>
              <a:rPr lang="en-US" altLang="zh-CN" dirty="0" err="1">
                <a:solidFill>
                  <a:srgbClr val="000000"/>
                </a:solidFill>
                <a:latin typeface="+mn-lt"/>
                <a:ea typeface="宋体" panose="02010600030101010101" pitchFamily="2" charset="-122"/>
                <a:cs typeface="Times New Roman" panose="02020603050405020304" pitchFamily="18" charset="0"/>
              </a:rPr>
              <a:t>killed.The</a:t>
            </a:r>
            <a:r>
              <a:rPr lang="en-US" altLang="zh-CN" dirty="0">
                <a:solidFill>
                  <a:srgbClr val="000000"/>
                </a:solidFill>
                <a:latin typeface="+mn-lt"/>
                <a:ea typeface="宋体" panose="02010600030101010101" pitchFamily="2" charset="-122"/>
                <a:cs typeface="Times New Roman" panose="02020603050405020304" pitchFamily="18" charset="0"/>
              </a:rPr>
              <a:t> tail-less tiger ran away to another part of the </a:t>
            </a:r>
            <a:r>
              <a:rPr lang="en-US" altLang="zh-CN" dirty="0" err="1">
                <a:solidFill>
                  <a:srgbClr val="000000"/>
                </a:solidFill>
                <a:latin typeface="+mn-lt"/>
                <a:ea typeface="宋体" panose="02010600030101010101" pitchFamily="2" charset="-122"/>
                <a:cs typeface="Times New Roman" panose="02020603050405020304" pitchFamily="18" charset="0"/>
              </a:rPr>
              <a:t>forest.The</a:t>
            </a:r>
            <a:r>
              <a:rPr lang="en-US" altLang="zh-CN" dirty="0">
                <a:solidFill>
                  <a:srgbClr val="000000"/>
                </a:solidFill>
                <a:latin typeface="+mn-lt"/>
                <a:ea typeface="宋体" panose="02010600030101010101" pitchFamily="2" charset="-122"/>
                <a:cs typeface="Times New Roman" panose="02020603050405020304" pitchFamily="18" charset="0"/>
              </a:rPr>
              <a:t> deer and her young ones left </a:t>
            </a:r>
            <a:r>
              <a:rPr lang="en-US" altLang="zh-CN">
                <a:solidFill>
                  <a:srgbClr val="000000"/>
                </a:solidFill>
                <a:latin typeface="+mn-lt"/>
                <a:ea typeface="宋体" panose="02010600030101010101" pitchFamily="2" charset="-122"/>
                <a:cs typeface="Times New Roman" panose="02020603050405020304" pitchFamily="18" charset="0"/>
              </a:rPr>
              <a:t>the </a:t>
            </a:r>
            <a:r>
              <a:rPr lang="en-US" altLang="zh-CN" smtClean="0">
                <a:solidFill>
                  <a:srgbClr val="000000"/>
                </a:solidFill>
                <a:latin typeface="+mn-lt"/>
                <a:ea typeface="宋体" panose="02010600030101010101" pitchFamily="2" charset="-122"/>
                <a:cs typeface="Times New Roman" panose="02020603050405020304" pitchFamily="18" charset="0"/>
              </a:rPr>
              <a:t>tiger</a:t>
            </a:r>
            <a:r>
              <a:rPr lang="en-US" altLang="zh-CN" smtClean="0">
                <a:solidFill>
                  <a:srgbClr val="000000"/>
                </a:solidFill>
                <a:latin typeface="+mn-lt"/>
                <a:ea typeface="方正书宋_GBK" panose="03000509000000000000" pitchFamily="65" charset="-122"/>
                <a:cs typeface="Times New Roman" panose="02020603050405020304" pitchFamily="18" charset="0"/>
              </a:rPr>
              <a:t>’</a:t>
            </a:r>
            <a:r>
              <a:rPr lang="en-US" altLang="zh-CN" smtClean="0">
                <a:solidFill>
                  <a:srgbClr val="000000"/>
                </a:solidFill>
                <a:latin typeface="+mn-lt"/>
                <a:ea typeface="宋体" panose="02010600030101010101" pitchFamily="2" charset="-122"/>
                <a:cs typeface="Times New Roman" panose="02020603050405020304" pitchFamily="18" charset="0"/>
              </a:rPr>
              <a:t>s </a:t>
            </a:r>
            <a:r>
              <a:rPr lang="en-US" altLang="zh-CN" dirty="0" err="1">
                <a:solidFill>
                  <a:srgbClr val="000000"/>
                </a:solidFill>
                <a:latin typeface="+mn-lt"/>
                <a:ea typeface="宋体" panose="02010600030101010101" pitchFamily="2" charset="-122"/>
                <a:cs typeface="Times New Roman" panose="02020603050405020304" pitchFamily="18" charset="0"/>
              </a:rPr>
              <a:t>cave.They</a:t>
            </a:r>
            <a:r>
              <a:rPr lang="en-US" altLang="zh-CN" dirty="0">
                <a:solidFill>
                  <a:srgbClr val="000000"/>
                </a:solidFill>
                <a:latin typeface="+mn-lt"/>
                <a:ea typeface="宋体" panose="02010600030101010101" pitchFamily="2" charset="-122"/>
                <a:cs typeface="Times New Roman" panose="02020603050405020304" pitchFamily="18" charset="0"/>
              </a:rPr>
              <a:t> joined their herd </a:t>
            </a:r>
            <a:r>
              <a:rPr lang="en-US" altLang="zh-CN" dirty="0" err="1">
                <a:solidFill>
                  <a:srgbClr val="000000"/>
                </a:solidFill>
                <a:latin typeface="+mn-lt"/>
                <a:ea typeface="宋体" panose="02010600030101010101" pitchFamily="2" charset="-122"/>
                <a:cs typeface="Times New Roman" panose="02020603050405020304" pitchFamily="18" charset="0"/>
              </a:rPr>
              <a:t>safely.Presence</a:t>
            </a:r>
            <a:r>
              <a:rPr lang="en-US" altLang="zh-CN" dirty="0">
                <a:solidFill>
                  <a:srgbClr val="000000"/>
                </a:solidFill>
                <a:latin typeface="+mn-lt"/>
                <a:ea typeface="宋体" panose="02010600030101010101" pitchFamily="2" charset="-122"/>
                <a:cs typeface="Times New Roman" panose="02020603050405020304" pitchFamily="18" charset="0"/>
              </a:rPr>
              <a:t> of mind and intelligence can save one from dangerous situations.</a:t>
            </a:r>
            <a:endParaRPr lang="zh-CN" altLang="zh-CN" dirty="0">
              <a:solidFill>
                <a:srgbClr val="000000"/>
              </a:solidFill>
              <a:effectLst/>
              <a:latin typeface="+mn-lt"/>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936243996"/>
      </p:ext>
    </p:extLst>
  </p:cSld>
  <p:clrMapOvr>
    <a:masterClrMapping/>
  </p:clrMapOvr>
  <p:transition spd="slow">
    <p:push dir="u"/>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6644"/>
          </a:xfrm>
          <a:prstGeom prst="rect">
            <a:avLst/>
          </a:prstGeom>
        </p:spPr>
        <p:txBody>
          <a:bodyPr>
            <a:spAutoFit/>
          </a:bodyPr>
          <a:lstStyle/>
          <a:p>
            <a:pPr>
              <a:lnSpc>
                <a:spcPct val="11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重点短语</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1.search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dirty="0" smtClean="0">
                <a:solidFill>
                  <a:srgbClr val="000000"/>
                </a:solidFill>
                <a:ea typeface="宋体" panose="02010600030101010101" pitchFamily="2" charset="-122"/>
                <a:cs typeface="Times New Roman" panose="02020603050405020304" pitchFamily="18" charset="0"/>
              </a:rPr>
              <a:t>搜索</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查找</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2.stir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dirty="0" smtClean="0">
                <a:solidFill>
                  <a:srgbClr val="000000"/>
                </a:solidFill>
                <a:ea typeface="宋体" panose="02010600030101010101" pitchFamily="2" charset="-122"/>
                <a:cs typeface="Times New Roman" panose="02020603050405020304" pitchFamily="18" charset="0"/>
              </a:rPr>
              <a:t>激起</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3.put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dirty="0" smtClean="0">
                <a:solidFill>
                  <a:srgbClr val="000000"/>
                </a:solidFill>
                <a:ea typeface="宋体" panose="02010600030101010101" pitchFamily="2" charset="-122"/>
                <a:cs typeface="Times New Roman" panose="02020603050405020304" pitchFamily="18" charset="0"/>
              </a:rPr>
              <a:t>伸出</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扑灭</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生产</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把</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放到外面</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4.pay attention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dirty="0" smtClean="0">
                <a:solidFill>
                  <a:srgbClr val="000000"/>
                </a:solidFill>
                <a:ea typeface="宋体" panose="02010600030101010101" pitchFamily="2" charset="-122"/>
                <a:cs typeface="Times New Roman" panose="02020603050405020304" pitchFamily="18" charset="0"/>
              </a:rPr>
              <a:t>注意</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5.cut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dirty="0" smtClean="0">
                <a:solidFill>
                  <a:srgbClr val="000000"/>
                </a:solidFill>
                <a:ea typeface="宋体" panose="02010600030101010101" pitchFamily="2" charset="-122"/>
                <a:cs typeface="Times New Roman" panose="02020603050405020304" pitchFamily="18" charset="0"/>
              </a:rPr>
              <a:t>把</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砍倒</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减少</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降低</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6.such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dirty="0" smtClean="0">
                <a:solidFill>
                  <a:srgbClr val="000000"/>
                </a:solidFill>
                <a:ea typeface="宋体" panose="02010600030101010101" pitchFamily="2" charset="-122"/>
                <a:cs typeface="Times New Roman" panose="02020603050405020304" pitchFamily="18" charset="0"/>
              </a:rPr>
              <a:t>像</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例如</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7.carry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dirty="0" smtClean="0">
                <a:solidFill>
                  <a:srgbClr val="000000"/>
                </a:solidFill>
                <a:ea typeface="宋体" panose="02010600030101010101" pitchFamily="2" charset="-122"/>
                <a:cs typeface="Times New Roman" panose="02020603050405020304" pitchFamily="18" charset="0"/>
              </a:rPr>
              <a:t>履行</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实施</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执行</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落实</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8.</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number of </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的数目</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9.</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this reason </a:t>
            </a:r>
            <a:r>
              <a:rPr lang="zh-CN" altLang="en-US" dirty="0" smtClean="0">
                <a:solidFill>
                  <a:srgbClr val="000000"/>
                </a:solidFill>
                <a:ea typeface="宋体" panose="02010600030101010101" pitchFamily="2" charset="-122"/>
                <a:cs typeface="Times New Roman" panose="02020603050405020304" pitchFamily="18" charset="0"/>
              </a:rPr>
              <a:t>因为</a:t>
            </a:r>
            <a:r>
              <a:rPr lang="zh-CN" altLang="zh-CN" dirty="0" smtClean="0">
                <a:solidFill>
                  <a:srgbClr val="000000"/>
                </a:solidFill>
                <a:ea typeface="宋体" panose="02010600030101010101" pitchFamily="2" charset="-122"/>
                <a:cs typeface="Times New Roman" panose="02020603050405020304" pitchFamily="18" charset="0"/>
              </a:rPr>
              <a:t>这个原因</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10.run the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dirty="0" smtClean="0">
                <a:solidFill>
                  <a:srgbClr val="000000"/>
                </a:solidFill>
                <a:ea typeface="宋体" panose="02010600030101010101" pitchFamily="2" charset="-122"/>
                <a:cs typeface="Times New Roman" panose="02020603050405020304" pitchFamily="18" charset="0"/>
              </a:rPr>
              <a:t>管理避难所</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622181" y="618303"/>
            <a:ext cx="708848" cy="584775"/>
          </a:xfrm>
          <a:prstGeom prst="rect">
            <a:avLst/>
          </a:prstGeom>
        </p:spPr>
        <p:txBody>
          <a:bodyPr wrap="none">
            <a:spAutoFit/>
          </a:bodyPr>
          <a:lstStyle/>
          <a:p>
            <a:r>
              <a:rPr lang="en-US" altLang="zh-CN" dirty="0">
                <a:ea typeface="宋体" panose="02010600030101010101" pitchFamily="2" charset="-122"/>
              </a:rPr>
              <a:t>for</a:t>
            </a:r>
            <a:endParaRPr lang="zh-CN" altLang="en-US" dirty="0"/>
          </a:p>
        </p:txBody>
      </p:sp>
      <p:sp>
        <p:nvSpPr>
          <p:cNvPr id="4" name="矩形 3"/>
          <p:cNvSpPr/>
          <p:nvPr/>
        </p:nvSpPr>
        <p:spPr>
          <a:xfrm>
            <a:off x="2068965" y="1155039"/>
            <a:ext cx="639919" cy="584775"/>
          </a:xfrm>
          <a:prstGeom prst="rect">
            <a:avLst/>
          </a:prstGeom>
        </p:spPr>
        <p:txBody>
          <a:bodyPr wrap="none">
            <a:spAutoFit/>
          </a:bodyPr>
          <a:lstStyle/>
          <a:p>
            <a:r>
              <a:rPr lang="en-US" altLang="zh-CN" dirty="0">
                <a:ea typeface="宋体" panose="02010600030101010101" pitchFamily="2" charset="-122"/>
              </a:rPr>
              <a:t>up</a:t>
            </a:r>
            <a:endParaRPr lang="zh-CN" altLang="en-US" dirty="0"/>
          </a:p>
        </p:txBody>
      </p:sp>
      <p:sp>
        <p:nvSpPr>
          <p:cNvPr id="5" name="矩形 4"/>
          <p:cNvSpPr/>
          <p:nvPr/>
        </p:nvSpPr>
        <p:spPr>
          <a:xfrm>
            <a:off x="2029637" y="1699681"/>
            <a:ext cx="753732" cy="584775"/>
          </a:xfrm>
          <a:prstGeom prst="rect">
            <a:avLst/>
          </a:prstGeom>
        </p:spPr>
        <p:txBody>
          <a:bodyPr wrap="none">
            <a:spAutoFit/>
          </a:bodyPr>
          <a:lstStyle/>
          <a:p>
            <a:r>
              <a:rPr lang="en-US" altLang="zh-CN" dirty="0">
                <a:ea typeface="宋体" panose="02010600030101010101" pitchFamily="2" charset="-122"/>
              </a:rPr>
              <a:t>out</a:t>
            </a:r>
            <a:endParaRPr lang="zh-CN" altLang="en-US" dirty="0"/>
          </a:p>
        </p:txBody>
      </p:sp>
      <p:sp>
        <p:nvSpPr>
          <p:cNvPr id="6" name="矩形 5"/>
          <p:cNvSpPr/>
          <p:nvPr/>
        </p:nvSpPr>
        <p:spPr>
          <a:xfrm>
            <a:off x="3944614" y="2245128"/>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7" name="矩形 6"/>
          <p:cNvSpPr/>
          <p:nvPr/>
        </p:nvSpPr>
        <p:spPr>
          <a:xfrm>
            <a:off x="1808262" y="2771227"/>
            <a:ext cx="1141659" cy="584775"/>
          </a:xfrm>
          <a:prstGeom prst="rect">
            <a:avLst/>
          </a:prstGeom>
        </p:spPr>
        <p:txBody>
          <a:bodyPr wrap="none">
            <a:spAutoFit/>
          </a:bodyPr>
          <a:lstStyle/>
          <a:p>
            <a:r>
              <a:rPr lang="en-US" altLang="zh-CN" dirty="0">
                <a:ea typeface="宋体" panose="02010600030101010101" pitchFamily="2" charset="-122"/>
              </a:rPr>
              <a:t>down</a:t>
            </a:r>
            <a:endParaRPr lang="zh-CN" altLang="en-US" dirty="0"/>
          </a:p>
        </p:txBody>
      </p:sp>
      <p:sp>
        <p:nvSpPr>
          <p:cNvPr id="8" name="矩形 7"/>
          <p:cNvSpPr/>
          <p:nvPr/>
        </p:nvSpPr>
        <p:spPr>
          <a:xfrm>
            <a:off x="2354705" y="3309536"/>
            <a:ext cx="550151" cy="584775"/>
          </a:xfrm>
          <a:prstGeom prst="rect">
            <a:avLst/>
          </a:prstGeom>
        </p:spPr>
        <p:txBody>
          <a:bodyPr wrap="none">
            <a:spAutoFit/>
          </a:bodyPr>
          <a:lstStyle/>
          <a:p>
            <a:r>
              <a:rPr lang="en-US" altLang="zh-CN" dirty="0">
                <a:ea typeface="宋体" panose="02010600030101010101" pitchFamily="2" charset="-122"/>
              </a:rPr>
              <a:t>as</a:t>
            </a:r>
            <a:endParaRPr lang="zh-CN" altLang="en-US" dirty="0"/>
          </a:p>
        </p:txBody>
      </p:sp>
      <p:sp>
        <p:nvSpPr>
          <p:cNvPr id="9" name="矩形 8"/>
          <p:cNvSpPr/>
          <p:nvPr/>
        </p:nvSpPr>
        <p:spPr>
          <a:xfrm>
            <a:off x="2431865" y="3852605"/>
            <a:ext cx="753732" cy="584775"/>
          </a:xfrm>
          <a:prstGeom prst="rect">
            <a:avLst/>
          </a:prstGeom>
        </p:spPr>
        <p:txBody>
          <a:bodyPr wrap="none">
            <a:spAutoFit/>
          </a:bodyPr>
          <a:lstStyle/>
          <a:p>
            <a:r>
              <a:rPr lang="en-US" altLang="zh-CN" dirty="0">
                <a:ea typeface="宋体" panose="02010600030101010101" pitchFamily="2" charset="-122"/>
              </a:rPr>
              <a:t>out</a:t>
            </a:r>
            <a:endParaRPr lang="zh-CN" altLang="en-US" dirty="0"/>
          </a:p>
        </p:txBody>
      </p:sp>
      <p:sp>
        <p:nvSpPr>
          <p:cNvPr id="10" name="矩形 9"/>
          <p:cNvSpPr/>
          <p:nvPr/>
        </p:nvSpPr>
        <p:spPr>
          <a:xfrm>
            <a:off x="1298347" y="4379509"/>
            <a:ext cx="731290" cy="584775"/>
          </a:xfrm>
          <a:prstGeom prst="rect">
            <a:avLst/>
          </a:prstGeom>
        </p:spPr>
        <p:txBody>
          <a:bodyPr wrap="none">
            <a:spAutoFit/>
          </a:bodyPr>
          <a:lstStyle/>
          <a:p>
            <a:r>
              <a:rPr lang="en-US" altLang="zh-CN" dirty="0">
                <a:ea typeface="宋体" panose="02010600030101010101" pitchFamily="2" charset="-122"/>
              </a:rPr>
              <a:t>the</a:t>
            </a:r>
            <a:endParaRPr lang="zh-CN" altLang="en-US" dirty="0"/>
          </a:p>
        </p:txBody>
      </p:sp>
      <p:sp>
        <p:nvSpPr>
          <p:cNvPr id="11" name="矩形 10"/>
          <p:cNvSpPr/>
          <p:nvPr/>
        </p:nvSpPr>
        <p:spPr>
          <a:xfrm>
            <a:off x="1360117" y="4916697"/>
            <a:ext cx="708848" cy="584775"/>
          </a:xfrm>
          <a:prstGeom prst="rect">
            <a:avLst/>
          </a:prstGeom>
        </p:spPr>
        <p:txBody>
          <a:bodyPr wrap="none">
            <a:spAutoFit/>
          </a:bodyPr>
          <a:lstStyle/>
          <a:p>
            <a:r>
              <a:rPr lang="en-US" altLang="zh-CN" dirty="0">
                <a:ea typeface="宋体" panose="02010600030101010101" pitchFamily="2" charset="-122"/>
              </a:rPr>
              <a:t>for</a:t>
            </a:r>
            <a:endParaRPr lang="zh-CN" altLang="en-US" dirty="0"/>
          </a:p>
        </p:txBody>
      </p:sp>
      <p:sp>
        <p:nvSpPr>
          <p:cNvPr id="12" name="矩形 11"/>
          <p:cNvSpPr/>
          <p:nvPr/>
        </p:nvSpPr>
        <p:spPr>
          <a:xfrm>
            <a:off x="2866275" y="5450250"/>
            <a:ext cx="1370888" cy="584775"/>
          </a:xfrm>
          <a:prstGeom prst="rect">
            <a:avLst/>
          </a:prstGeom>
        </p:spPr>
        <p:txBody>
          <a:bodyPr wrap="none">
            <a:spAutoFit/>
          </a:bodyPr>
          <a:lstStyle/>
          <a:p>
            <a:r>
              <a:rPr lang="en-US" altLang="zh-CN" dirty="0">
                <a:ea typeface="宋体" panose="02010600030101010101" pitchFamily="2" charset="-122"/>
              </a:rPr>
              <a:t>shelter</a:t>
            </a:r>
            <a:endParaRPr lang="zh-CN" altLang="en-US" dirty="0"/>
          </a:p>
        </p:txBody>
      </p:sp>
    </p:spTree>
    <p:extLst>
      <p:ext uri="{BB962C8B-B14F-4D97-AF65-F5344CB8AC3E}">
        <p14:creationId xmlns:p14="http://schemas.microsoft.com/office/powerpoint/2010/main" val="26725506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arn(inVertical)">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barn(inVertical)">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3" name="矩形 2"/>
          <p:cNvSpPr>
            <a:spLocks noChangeAspect="1"/>
          </p:cNvSpPr>
          <p:nvPr/>
        </p:nvSpPr>
        <p:spPr>
          <a:xfrm>
            <a:off x="361950" y="1305703"/>
            <a:ext cx="10807700" cy="4819781"/>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ea typeface="微软雅黑" panose="020B0503020204020204" pitchFamily="34" charset="-122"/>
                <a:cs typeface="Times New Roman" panose="02020603050405020304" pitchFamily="18" charset="0"/>
              </a:rPr>
              <a:t>词汇精讲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1</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Binoculars are used for watching birds from far away.(page 19)</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双筒望远镜是用来从远方观察鸟类的。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be used for...</a:t>
            </a:r>
            <a:r>
              <a:rPr lang="zh-CN" altLang="zh-CN" dirty="0">
                <a:solidFill>
                  <a:srgbClr val="000000"/>
                </a:solidFill>
                <a:ea typeface="宋体" panose="02010600030101010101" pitchFamily="2" charset="-122"/>
                <a:cs typeface="Times New Roman" panose="02020603050405020304" pitchFamily="18" charset="0"/>
              </a:rPr>
              <a:t>被用来</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used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zh-CN" altLang="zh-CN" dirty="0">
                <a:solidFill>
                  <a:srgbClr val="000000"/>
                </a:solidFill>
                <a:ea typeface="楷体" panose="02010609060101010101" pitchFamily="49" charset="-122"/>
                <a:cs typeface="Times New Roman" panose="02020603050405020304" pitchFamily="18" charset="0"/>
              </a:rPr>
              <a:t>被用来做某事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be/get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used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doing</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习惯于做某事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used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过去常常做某事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但是现在已不这样了</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16960461"/>
      </p:ext>
    </p:extLst>
  </p:cSld>
  <p:clrMapOvr>
    <a:masterClrMapping/>
  </p:clrMapOvr>
  <p:transition spd="slow">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33222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(1)Knives are used for cutting things.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刀子是用来切割东西的。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coat is used for keeping warm.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大衣是用来保暖的。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(3)Wood can be used to make paper.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木材可用来造纸。</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(4)There used to be a theatre here.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这儿曾有一家剧院。</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36657217"/>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35415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used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(go) to work on </a:t>
            </a:r>
            <a:r>
              <a:rPr lang="en-US" altLang="zh-CN" dirty="0" err="1">
                <a:solidFill>
                  <a:srgbClr val="000000"/>
                </a:solidFill>
                <a:ea typeface="宋体" panose="02010600030101010101" pitchFamily="2" charset="-122"/>
                <a:cs typeface="Times New Roman" panose="02020603050405020304" pitchFamily="18" charset="0"/>
              </a:rPr>
              <a:t>foot,but</a:t>
            </a:r>
            <a:r>
              <a:rPr lang="en-US" altLang="zh-CN" dirty="0">
                <a:solidFill>
                  <a:srgbClr val="000000"/>
                </a:solidFill>
                <a:ea typeface="宋体" panose="02010600030101010101" pitchFamily="2" charset="-122"/>
                <a:cs typeface="Times New Roman" panose="02020603050405020304" pitchFamily="18" charset="0"/>
              </a:rPr>
              <a:t> now I cycle there.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(2)Bamboo can be used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(make) desks and chairs.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old man has been used to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(live) in the city.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 pot is used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making tea.</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240757" y="1420223"/>
            <a:ext cx="1039067" cy="584775"/>
          </a:xfrm>
          <a:prstGeom prst="rect">
            <a:avLst/>
          </a:prstGeom>
        </p:spPr>
        <p:txBody>
          <a:bodyPr wrap="none">
            <a:spAutoFit/>
          </a:bodyPr>
          <a:lstStyle/>
          <a:p>
            <a:r>
              <a:rPr lang="en-US" altLang="zh-CN" dirty="0">
                <a:ea typeface="宋体" panose="02010600030101010101" pitchFamily="2" charset="-122"/>
              </a:rPr>
              <a:t>to go</a:t>
            </a:r>
            <a:endParaRPr lang="zh-CN" altLang="en-US" dirty="0"/>
          </a:p>
        </p:txBody>
      </p:sp>
      <p:sp>
        <p:nvSpPr>
          <p:cNvPr id="4" name="矩形 3"/>
          <p:cNvSpPr/>
          <p:nvPr/>
        </p:nvSpPr>
        <p:spPr>
          <a:xfrm>
            <a:off x="5824792" y="2600442"/>
            <a:ext cx="1585690" cy="584775"/>
          </a:xfrm>
          <a:prstGeom prst="rect">
            <a:avLst/>
          </a:prstGeom>
        </p:spPr>
        <p:txBody>
          <a:bodyPr wrap="none">
            <a:spAutoFit/>
          </a:bodyPr>
          <a:lstStyle/>
          <a:p>
            <a:r>
              <a:rPr lang="en-US" altLang="zh-CN" dirty="0">
                <a:ea typeface="宋体" panose="02010600030101010101" pitchFamily="2" charset="-122"/>
              </a:rPr>
              <a:t>to make</a:t>
            </a:r>
            <a:endParaRPr lang="zh-CN" altLang="en-US" dirty="0"/>
          </a:p>
        </p:txBody>
      </p:sp>
      <p:sp>
        <p:nvSpPr>
          <p:cNvPr id="5" name="矩形 4"/>
          <p:cNvSpPr/>
          <p:nvPr/>
        </p:nvSpPr>
        <p:spPr>
          <a:xfrm>
            <a:off x="7057181" y="3753459"/>
            <a:ext cx="1164101" cy="584775"/>
          </a:xfrm>
          <a:prstGeom prst="rect">
            <a:avLst/>
          </a:prstGeom>
        </p:spPr>
        <p:txBody>
          <a:bodyPr wrap="none">
            <a:spAutoFit/>
          </a:bodyPr>
          <a:lstStyle/>
          <a:p>
            <a:r>
              <a:rPr lang="en-US" altLang="zh-CN" dirty="0" smtClean="0">
                <a:ea typeface="宋体" panose="02010600030101010101" pitchFamily="2" charset="-122"/>
              </a:rPr>
              <a:t>living</a:t>
            </a:r>
            <a:endParaRPr lang="zh-CN" altLang="en-US" dirty="0"/>
          </a:p>
        </p:txBody>
      </p:sp>
      <p:sp>
        <p:nvSpPr>
          <p:cNvPr id="6" name="矩形 5"/>
          <p:cNvSpPr/>
          <p:nvPr/>
        </p:nvSpPr>
        <p:spPr>
          <a:xfrm>
            <a:off x="4713597" y="4948615"/>
            <a:ext cx="708848" cy="584775"/>
          </a:xfrm>
          <a:prstGeom prst="rect">
            <a:avLst/>
          </a:prstGeom>
        </p:spPr>
        <p:txBody>
          <a:bodyPr wrap="none">
            <a:spAutoFit/>
          </a:bodyPr>
          <a:lstStyle/>
          <a:p>
            <a:r>
              <a:rPr lang="en-US" altLang="zh-CN" dirty="0">
                <a:ea typeface="宋体" panose="02010600030101010101" pitchFamily="2" charset="-122"/>
              </a:rPr>
              <a:t>for</a:t>
            </a:r>
            <a:endParaRPr lang="zh-CN" altLang="en-US" dirty="0"/>
          </a:p>
        </p:txBody>
      </p:sp>
    </p:spTree>
    <p:extLst>
      <p:ext uri="{BB962C8B-B14F-4D97-AF65-F5344CB8AC3E}">
        <p14:creationId xmlns:p14="http://schemas.microsoft.com/office/powerpoint/2010/main" val="1989407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They got up early in order to search for wild birds.(page 19)</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为了寻找野生鸟类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他们很早就起床了。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search for </a:t>
            </a:r>
            <a:r>
              <a:rPr lang="zh-CN" altLang="zh-CN" dirty="0">
                <a:solidFill>
                  <a:srgbClr val="000000"/>
                </a:solidFill>
                <a:ea typeface="宋体" panose="02010600030101010101" pitchFamily="2" charset="-122"/>
                <a:cs typeface="Times New Roman" panose="02020603050405020304" pitchFamily="18" charset="0"/>
              </a:rPr>
              <a:t>搜索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查找</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search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for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搜查某物以寻找某物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search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for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搜某人的身以找到某物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search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寻找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寻求</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search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out</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找出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search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through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把</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仔细搜寻一遍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make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search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for...</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搜查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搜寻</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66724396"/>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全程设计.pptx" id="{E8D704A6-BD6D-4765-8393-FBD33C678F6A}" vid="{1D59626D-7F39-4B4E-B639-5FAB37CE2A2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全程设计</Template>
  <TotalTime>354</TotalTime>
  <Words>2766</Words>
  <Application>Microsoft Office PowerPoint</Application>
  <PresentationFormat>自定义</PresentationFormat>
  <Paragraphs>254</Paragraphs>
  <Slides>49</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49</vt:i4>
      </vt:variant>
    </vt:vector>
  </HeadingPairs>
  <TitlesOfParts>
    <vt:vector size="60" baseType="lpstr">
      <vt:lpstr>NEU-BZ-S92</vt:lpstr>
      <vt:lpstr>方正书宋_GBK</vt:lpstr>
      <vt:lpstr>黑体</vt:lpstr>
      <vt:lpstr>楷体</vt:lpstr>
      <vt:lpstr>隶书</vt:lpstr>
      <vt:lpstr>宋体</vt:lpstr>
      <vt:lpstr>微软雅黑</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ITSK.com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SkyUser</dc:creator>
  <cp:lastModifiedBy>SkyUser</cp:lastModifiedBy>
  <cp:revision>41</cp:revision>
  <dcterms:created xsi:type="dcterms:W3CDTF">2020-09-24T09:47:06Z</dcterms:created>
  <dcterms:modified xsi:type="dcterms:W3CDTF">2024-09-24T06:12:53Z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