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8"/>
  </p:notesMasterIdLst>
  <p:sldIdLst>
    <p:sldId id="256" r:id="rId2"/>
    <p:sldId id="731" r:id="rId3"/>
    <p:sldId id="736" r:id="rId4"/>
    <p:sldId id="740" r:id="rId5"/>
    <p:sldId id="743" r:id="rId6"/>
    <p:sldId id="744" r:id="rId7"/>
    <p:sldId id="745" r:id="rId8"/>
    <p:sldId id="746" r:id="rId9"/>
    <p:sldId id="747" r:id="rId10"/>
    <p:sldId id="748" r:id="rId11"/>
    <p:sldId id="749" r:id="rId12"/>
    <p:sldId id="737" r:id="rId13"/>
    <p:sldId id="741" r:id="rId14"/>
    <p:sldId id="750" r:id="rId15"/>
    <p:sldId id="751" r:id="rId16"/>
    <p:sldId id="752" r:id="rId17"/>
    <p:sldId id="758" r:id="rId18"/>
    <p:sldId id="834" r:id="rId19"/>
    <p:sldId id="759" r:id="rId20"/>
    <p:sldId id="760" r:id="rId21"/>
    <p:sldId id="761" r:id="rId22"/>
    <p:sldId id="762" r:id="rId23"/>
    <p:sldId id="763" r:id="rId24"/>
    <p:sldId id="764" r:id="rId25"/>
    <p:sldId id="765" r:id="rId26"/>
    <p:sldId id="766" r:id="rId27"/>
    <p:sldId id="767" r:id="rId28"/>
    <p:sldId id="768" r:id="rId29"/>
    <p:sldId id="770" r:id="rId30"/>
    <p:sldId id="771" r:id="rId31"/>
    <p:sldId id="772" r:id="rId32"/>
    <p:sldId id="773" r:id="rId33"/>
    <p:sldId id="774" r:id="rId34"/>
    <p:sldId id="778" r:id="rId35"/>
    <p:sldId id="779" r:id="rId36"/>
    <p:sldId id="780" r:id="rId37"/>
    <p:sldId id="781" r:id="rId38"/>
    <p:sldId id="782" r:id="rId39"/>
    <p:sldId id="783" r:id="rId40"/>
    <p:sldId id="784" r:id="rId41"/>
    <p:sldId id="785" r:id="rId42"/>
    <p:sldId id="786" r:id="rId43"/>
    <p:sldId id="787" r:id="rId44"/>
    <p:sldId id="788" r:id="rId45"/>
    <p:sldId id="790" r:id="rId46"/>
    <p:sldId id="791" r:id="rId47"/>
    <p:sldId id="792" r:id="rId48"/>
    <p:sldId id="793" r:id="rId49"/>
    <p:sldId id="794" r:id="rId50"/>
    <p:sldId id="795" r:id="rId51"/>
    <p:sldId id="796" r:id="rId52"/>
    <p:sldId id="797" r:id="rId53"/>
    <p:sldId id="798" r:id="rId54"/>
    <p:sldId id="799" r:id="rId55"/>
    <p:sldId id="800" r:id="rId56"/>
    <p:sldId id="801" r:id="rId57"/>
    <p:sldId id="807" r:id="rId58"/>
    <p:sldId id="808" r:id="rId59"/>
    <p:sldId id="809" r:id="rId60"/>
    <p:sldId id="810" r:id="rId61"/>
    <p:sldId id="811" r:id="rId62"/>
    <p:sldId id="812" r:id="rId63"/>
    <p:sldId id="813" r:id="rId64"/>
    <p:sldId id="814" r:id="rId65"/>
    <p:sldId id="815" r:id="rId66"/>
    <p:sldId id="835" r:id="rId67"/>
    <p:sldId id="816" r:id="rId68"/>
    <p:sldId id="817" r:id="rId69"/>
    <p:sldId id="818" r:id="rId70"/>
    <p:sldId id="819" r:id="rId71"/>
    <p:sldId id="820" r:id="rId72"/>
    <p:sldId id="821" r:id="rId73"/>
    <p:sldId id="822" r:id="rId74"/>
    <p:sldId id="823" r:id="rId75"/>
    <p:sldId id="824" r:id="rId76"/>
    <p:sldId id="825" r:id="rId77"/>
    <p:sldId id="826" r:id="rId78"/>
    <p:sldId id="827" r:id="rId79"/>
    <p:sldId id="828" r:id="rId80"/>
    <p:sldId id="775" r:id="rId81"/>
    <p:sldId id="829" r:id="rId82"/>
    <p:sldId id="830" r:id="rId83"/>
    <p:sldId id="831" r:id="rId84"/>
    <p:sldId id="832" r:id="rId85"/>
    <p:sldId id="833" r:id="rId86"/>
    <p:sldId id="735" r:id="rId8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54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816"/>
        <p:guide pos="454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viewProps" Target="viewProp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notesMaster" Target="notesMasters/notes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0.xml"/><Relationship Id="rId4" Type="http://schemas.openxmlformats.org/officeDocument/2006/relationships/slide" Target="slide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253333" y="3504921"/>
            <a:ext cx="11024935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4800" dirty="0">
                <a:solidFill>
                  <a:srgbClr val="7030A0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HISTORY 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AND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TRADITIONS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Ⅱ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Reading and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Thinking </a:t>
            </a:r>
            <a:endParaRPr lang="zh-CN" altLang="zh-CN" sz="48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Detailed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二、仔细阅读课文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1.What can help us find out the differences between some different names of the UK?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A.British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languages.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B.British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history.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C.British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location.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D.British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education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2.Which country is the first to be joined to the Kingdom of England?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A.Britain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B.Scotland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C.Wales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D.Ireland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75141" y="187193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160637" y="422853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9020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different for the four countries of the UK?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flag.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currency.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military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defence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education systems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4.Which of the following is the achievement of the Normans?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A.Building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towns and roads.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B.Changing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way of building houses.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C.Leaving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behind many new vocabulary.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D.Changing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legal system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85789" y="14374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929039" y="307546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4628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43988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词汇精讲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United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Kingdom,Great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Britain,Britain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England—many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 are confused by what these different names mean.(page 40)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联合王国、大不列颠、不列颠、英格兰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很多人对这些不同名称的含义感到困惑。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7365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confuse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使糊涂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使困惑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confuse...and/with...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混淆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confused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迷惑的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困惑的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难懂的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confusing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令人困惑的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难以理解的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confusion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困惑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混淆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不确定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confusion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困惑地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57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(1)People often confuse me and my twin sister.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人们经常把我和我的孪生妹妹搞错。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(2)Customers are confused about all the different labels on food these days.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顾客如今被五花八门的食物标签搞得稀里糊涂。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instructions on the bottle are very confusing.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瓶子上的使用说明令人费解。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(4)There is some confusion as to what to do next.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至于下一步该做什么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还不清楚。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40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(1)His explanation was so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(confuse) that I could hardly understand what he had done at all.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looked at me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confusion and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answer my question.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(3)Many students will confuse “similar”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“familiar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(4)There is some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(confuse) about what the correct procedure should be.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65800" y="1419752"/>
            <a:ext cx="187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confusing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855227" y="2603520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575926" y="3776823"/>
            <a:ext cx="17331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and/with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152473" y="4344312"/>
            <a:ext cx="187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confusion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672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Getting to know a little bit about British history will help you solve this puzzle.(page 40)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稍微了解一下英国历史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就可以帮助你解开这个谜题。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puzzle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智力游戏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迷惑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使困惑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puzzle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感到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困惑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puzzle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对某人来说是个谜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puzzle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about/over...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苦苦思索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仔细琢磨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puzzling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令人迷惑的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puzzled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迷惑不解的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困惑的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puzzled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迷惑不解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2081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2344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(1)What puzzles them is that it is difficult to adapt themselves to senior English study.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使他们困惑的是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他们难以适应高中英语学习。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(2)How my parents managed to get to the conference was a puzzle to 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我的父母是如何设法到达会议的对我来说是个谜。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632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2344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most puzzling thing is that our tone is too monotonous to present the character’s inner heart fully.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最令人困惑的是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我们的语调太过单调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难以充分表现人物的内心世界。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(4)To be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honest,I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sometimes feel puzzled about my future career.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说实话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有时我对我以后的职业生涯感到困惑。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7420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(1)Where he put the gold pot before he died remained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puzzle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the world.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been trying to puzzle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 piece of work is most important.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often read about incidents of misunderstanding or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conflict.I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left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(puzzle).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17205" y="160356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914885" y="2749993"/>
            <a:ext cx="20762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about/over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787325" y="4474055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puzzled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52122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71980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横卷形 3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74414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她脸上疑惑的表情表明她对那个令人困惑的数学题感到迷惑不解。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 on her face suggested she was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problem.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28589" y="2870215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puzzled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515285" y="2870214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puzzled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38837" y="3447534"/>
            <a:ext cx="16658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puzzling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053415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19th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century,the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Kingdom of Ireland was added to create the United Kingdom of Great Britain and Ireland.(page 40)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十九世纪时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爱尔兰王国加入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组成了大不列颠及爱尔兰联合王国。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239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增加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添加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增加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增添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加起来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总共是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总计为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addition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加法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添加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增加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additional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附加的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额外的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additionally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另外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此外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95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010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(1)What he did has added to our difficulty.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他的所作所为增加了我们的困难。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(2)Please add up all these figures and tell me the total.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请把这些数字全部加起来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告诉我总数。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(3)It is reported that the number of visitors to the exhibition adds up to 15,000 every 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据报道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每天参观此展览的游客多达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15 000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436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你的咖啡要多加糖吗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Will you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 sugar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coffee?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他在学校接受教育的时间加起来不到一年。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 education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 more than a year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船上的发动机出故障了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再加上恶劣的天气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令船员们更加无助。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engine of the ship was out of order and the bad weather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helplessness of the crew at sea.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70885" y="1883940"/>
            <a:ext cx="8451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add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126005" y="1883940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402717" y="3033895"/>
            <a:ext cx="29754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added </a:t>
            </a:r>
            <a:r>
              <a:rPr lang="en-US" altLang="zh-CN" dirty="0" smtClean="0">
                <a:ea typeface="宋体" panose="02010600030101010101" pitchFamily="2" charset="-122"/>
              </a:rPr>
              <a:t>   up     to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947660" y="5390495"/>
            <a:ext cx="24176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added </a:t>
            </a:r>
            <a:r>
              <a:rPr lang="en-US" altLang="zh-CN" dirty="0" smtClean="0">
                <a:ea typeface="宋体" panose="02010600030101010101" pitchFamily="2" charset="-122"/>
              </a:rPr>
              <a:t>       to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34966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7193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把你的得分加起来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看看你得了多少分。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score and see how many points you get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4325" y="2488563"/>
            <a:ext cx="19046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Add </a:t>
            </a:r>
            <a:r>
              <a:rPr lang="en-US" altLang="zh-CN" dirty="0" smtClean="0">
                <a:ea typeface="宋体" panose="02010600030101010101" pitchFamily="2" charset="-122"/>
              </a:rPr>
              <a:t>    up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3825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Finally,in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20th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century,the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southern part of Ireland broke away from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UK,which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resulted in the full name we have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today:the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United Kingdom of Great Britain and Northern Ireland.(page 40)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在二十世纪时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爱尔兰南部脱离了联合王国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形成了今天的英国全称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大不列颠及北爱尔兰联合王国。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43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break away (from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脱离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背叛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逃脱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破门而入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强行闯入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突然开始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笑、唱等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战争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爆发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火灾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拆开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结束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解散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出故障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失败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垮掉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突破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0830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(1)What can we do to help them break away from the difficult position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能做什么来帮助他们摆脱困境呢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(2)Close the door and windows carefully to prevent some strangers from breaking into your house.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仔细关好门窗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避免陌生人闯入你的家中。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(3)Does everyone know what to do if a fire breaks out?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如果发生火灾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大家都知道该怎么办吗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(4)Our car broke down on the freeway.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我们的车在高速公路上抛锚了。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045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result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/doing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造成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导致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起因于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结果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97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Times New Roman" panose="02020603050405020304" pitchFamily="18" charset="0"/>
              </a:rPr>
              <a:t>词汇认知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最重要的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最高级别的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公司或机构的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首领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酋长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附近的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邻近的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在附近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应在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某处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适应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4.currency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军事的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军用的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65541" y="2447999"/>
            <a:ext cx="4137136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chief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nearby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belong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通货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货币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military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74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report says lack of water may result in several problems.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报告提到水资源缺乏可能会导致一些问题。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(2)Many problems result from what you eat.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很多问题是由你吃的东西引起的。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(3)She died as a result of her injuries.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她由于受伤而死亡。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(4)He made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mistake,and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result,lost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 job.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他犯了一个错误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结果失去了工作。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8347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047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thief broke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took away the TV set.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American Civil War broke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1861.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(3)They broke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whole ship into two parts.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(4)Your health will break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you keep working like this.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84101" y="1904615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253541" y="2481936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out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938757" y="3056879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up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771506" y="3653864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down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2034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这些自然灾难使得许多人受苦。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These natural disasters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many people suffering.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那家公司因为经营不善而倒闭。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company closed down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bad management.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(7)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很明显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他的失败是懒惰和粗心导致的。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obvious that his failure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laziness and carelessness.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87109" y="1285568"/>
            <a:ext cx="30610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resulted </a:t>
            </a:r>
            <a:r>
              <a:rPr lang="en-US" altLang="zh-CN" dirty="0" smtClean="0">
                <a:ea typeface="宋体" panose="02010600030101010101" pitchFamily="2" charset="-122"/>
              </a:rPr>
              <a:t>          in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766031" y="3044279"/>
            <a:ext cx="44524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as </a:t>
            </a:r>
            <a:r>
              <a:rPr lang="en-US" altLang="zh-CN" dirty="0" smtClean="0">
                <a:ea typeface="宋体" panose="02010600030101010101" pitchFamily="2" charset="-122"/>
              </a:rPr>
              <a:t>     a        result         of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805128" y="4802990"/>
            <a:ext cx="36803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resulted </a:t>
            </a:r>
            <a:r>
              <a:rPr lang="en-US" altLang="zh-CN" dirty="0" smtClean="0">
                <a:ea typeface="宋体" panose="02010600030101010101" pitchFamily="2" charset="-122"/>
              </a:rPr>
              <a:t>           from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0022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People from the UK are called “British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 which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means the UK is also often referred to as Britain or Great Britain.(page 40)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联合王国的人被称为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英国人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这意味着联合王国也经常被称为英国或大不列颠。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6206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1298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refer to...as...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称为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叫作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谈及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描述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涉及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交给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求助于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referable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相关的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reference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参考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查阅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或提到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in/with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reference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关于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2586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6595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(1)Her mother never referred to him again.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她的母亲再也没有提到过他。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(2)This paragraph refers to the events of last year.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这一段说的是去年发生的事。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(3)My doctor referred me to a specialist.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我的医生让我去找一位专家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389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(4)She made no reference to her illness but only to her future plans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没有提到她的病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只说了说她未来的计划。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(5)With reference to your letter of last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week,I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nothing more to say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你上周的信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我没有更多要说的。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8348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074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(1)Write down the name of the hotel for further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(2)You know who I am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(refer) to.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symbol refers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items which are intended for advanced learners.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(4)She often refers to him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“that nice man”.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4157" y="2101844"/>
            <a:ext cx="18128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reference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69997" y="2666955"/>
            <a:ext cx="17738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referring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328989" y="3271644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156906" y="4435848"/>
            <a:ext cx="5501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3037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four countries that belong to the United Kingdom work together in some areas.(page 40)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同属于联合王国的这四个国家在某些领域紧密合作。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belong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是一个短语动词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属于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的一员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belong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是一个表示归属关系的短语动词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不用于被动语态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也不用于进行时态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其中的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后跟名词或代词做宾语。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belong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适应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belongings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[pl.]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财产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所有物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3083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students feel that they belong to a particular group.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学生们感觉他们属于某一特定群体。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(2)Paper-cutting has a history of over 1,500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years,which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belongs to traditional art in China.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剪纸有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1 500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多年的历史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属于中国传统艺术。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needed to sort my belongings.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我需要把我的财产分类。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7109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8176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战役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搏斗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搏斗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奋斗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港口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城市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99725" y="1862103"/>
            <a:ext cx="126346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battle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port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923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(1)She packed her few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(belong) in a bag and left.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(2)These books belong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句型转换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(3)This dictionary belongs to Tom.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→This book 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12965" y="1570887"/>
            <a:ext cx="2053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belongings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502747" y="2751212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582824" y="4508723"/>
            <a:ext cx="13347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Tom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19841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use the same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flag,known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 the Union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Jack,as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well as share the same currency and military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defence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.(page 40)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像拥有同样的货币和国防一样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他们也使用同一面国旗。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1444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well as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一样也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连接两种词性、结构对等的成分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如对等名词、动词、代词、形容词、介词短语、动词不定式等。重点掌握以下要点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连接两个名词或代词做主语时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en-US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的数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其前面的名词或代词确定。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位于句首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相当于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besides,in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addition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后接动词时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也可以表示同级比较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意思是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一样好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”,well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为副词。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(4)may/might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只好。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7441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43943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名师点津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常放在句子末尾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作为副词短语使用。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058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Amy,as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 as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brothers,was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given a warm welcome when returning to the village last week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埃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还有她的兄弟们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上周回到村子的时候受到了热烈欢迎。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(2)As well as being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photographer,she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talented musician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不但是个摄影师而且还是个天才音乐家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can speak fluent English and I can speak French as well.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我会说流利的英语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也会说法语。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weather is so bad that we might as well stay at home.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天气太糟了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我们只好待在家里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8243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defence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防御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保卫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defence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辩护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defend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防御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保卫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defend...against/from...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免受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伤害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1377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597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immune system is our main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defence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against disease.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免疫系统是我们抵御疾病的主要屏障。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(2)All the people were fighting against the flood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defence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their own homes.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为了保卫自己的家园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所有的人都在与洪水做斗争。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(3)Our forefathers built this wall to defend themselves from invasion.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我们的祖先修筑这道城墙是为了保护自己不受侵略。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3447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(1)Jack as well as his parents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(be) going to New York.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(2)They have a flat in town as well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country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(3)Some think that students should be trained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defend) themselves against some attacks.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monument is in memory of the soldiers who died in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(defend) of their country.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647981" y="142933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253541" y="2609055"/>
            <a:ext cx="5501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58606" y="3773639"/>
            <a:ext cx="18133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</a:t>
            </a:r>
            <a:r>
              <a:rPr lang="en-US" altLang="zh-CN" dirty="0" smtClean="0">
                <a:ea typeface="宋体" panose="02010600030101010101" pitchFamily="2" charset="-122"/>
              </a:rPr>
              <a:t>defend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51021" y="4938529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defence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24869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Almost everywhere you go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UK,you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be surrounded by evidence of four different groups of people who took over at different times throughout history.(page 40)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英国历史上有四个不同民族在不同历史时期执掌这个国家。无论你身处英国何方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这些民族的遗迹都随处可见。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3723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surround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围绕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包围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surround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包围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surrounded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by/with...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包围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surrounding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周围的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surroundings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[pl.]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环境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7940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1.kingdom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领域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君主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国王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2.puzzle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智力游戏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迷惑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困惑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令人迷惑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感到困惑的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3.defence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防御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辩护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防护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4.legal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法律的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合法的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非法的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违法的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5.surround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围绕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包围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周围的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附近的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环境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周围的事物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96344" y="690961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king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440557" y="1862103"/>
            <a:ext cx="16658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puzzling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249627" y="2449255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puzzled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430493" y="3052892"/>
            <a:ext cx="13692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defend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697146" y="3607366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illegal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140829" y="4801535"/>
            <a:ext cx="2365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surrounding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478744" y="5376478"/>
            <a:ext cx="2525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surroundings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2550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farmer surrounded his house and garden with a fence.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那个农民用一道篱笆把房子和花园围住。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used to be a huge continent surrounded by the great ocean.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它曾是一块幅员辽阔的大陆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四周环绕着海洋。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to bring up my child in healthy surroundings.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我想在健康的环境中养育我的孩子。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1584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语境串记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Once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upon a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time,a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king,who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 polite to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surrounding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countries,lived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a castle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surrounded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by a large forest and having wonderful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surroundings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从前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在一个绿树环绕、环境优美的城堡里住着一位国王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他对邻邦十分友好。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8330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83487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evidence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证据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evidence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显眼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显而易见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some/no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evidence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没有证据证明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evident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明显的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明白的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evident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很明显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evidently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明显地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3121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1)There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 evidence that outdoor activities are good for us.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有证据证明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户外活动对我们有好处。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(2)At present we have no evidence of life on other planets.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目前我们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没有其他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行星上存在生命的证据。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(3)It is evident that the man is highly thought of in the company.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很显然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这个人在公司里受到高度评价。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55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5227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名师点津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“There is some/no evidence that...”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句型中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引导的是同位语从句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evidence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的具体内容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不可以改为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163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(1)To some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people,happiness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means they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surround) by family and friends.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(2)We could see the building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(surround) by trees when we got there that morning.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(3)It took me a few weeks to get used to my new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(surround).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40941" y="1603567"/>
            <a:ext cx="28948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 surrounded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954213" y="2751390"/>
            <a:ext cx="2229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surrounded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91229" y="4483887"/>
            <a:ext cx="2525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surroundings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724051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(4)After receiving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order,the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police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(surround) the hospital immediately.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(5)There is no evidence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meeting actually took place.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(evidence),the Spanish team is likely to win the World Cup.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68517" y="975159"/>
            <a:ext cx="2229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surrounded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519122" y="2150135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that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708925" y="3302263"/>
            <a:ext cx="187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Evidently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52948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Vikings came in the eighth century and left behind lots of new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vocabulary,as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well as the names of many locations across the UK.(page 41)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维京人于公元八世纪到来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留下了诸多新的词汇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并给英国境内的许多地方命名。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4077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4415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behind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留下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忘了带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抛在后面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aside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搁置一边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不予考虑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停止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leave(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列入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不包括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不包括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不提及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动身去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1677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427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(1)Leaving the expense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aside,do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actually need a second car?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抛开费用多少不说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我们真的需要第二辆汽车吗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(2)Start reading from where you left off yesterday.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从你昨天停止的地方开始读。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better leave out the last paragraph.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你最好删掉最后一段。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plane leaves for Beijing at 12:35.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飞机于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12:35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飞往北京。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3088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485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6.evidence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证据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明显的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.location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的地点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定位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.conquer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占领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征服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控制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征服者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胜利者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.fascinating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极有吸引力的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迷人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使着迷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神魂颠倒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感到着迷的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被深深吸引的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79829" y="396396"/>
            <a:ext cx="14606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evident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265093" y="981987"/>
            <a:ext cx="1210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locate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162125" y="1566762"/>
            <a:ext cx="1438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located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204869" y="2710198"/>
            <a:ext cx="20014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conqueror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204869" y="3903798"/>
            <a:ext cx="17347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fascinate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243917" y="4478505"/>
            <a:ext cx="19623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fascinated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5268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location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位置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locate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找出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的准确位置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确定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的准确地点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located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位于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坐落在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located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at/in/on...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位于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602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offices are located just a few minutes from the main station.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办事处离总站仅几分钟的路程。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(2)What is the exact location of the ship?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那条船的确切位置在哪里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(3)They live in a small town located 30 miles south of Chicago.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他们生活在芝加哥以南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英里的一个小镇上。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5278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591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(1)You left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 “m” in the word “accommodation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left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playing the piano to answer the door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(3)Mother left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request and just carried on what she was doing.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(4)You will be left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 your classmates unless you work harder.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(5)I am leaving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Shanghai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next month.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20045" y="1430055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out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106573" y="2004998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off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186693" y="2599223"/>
            <a:ext cx="10743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aside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383904" y="3766379"/>
            <a:ext cx="13917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behind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225069" y="4933535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6534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6)They have chosen a secret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(locate) for their honeymoon.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(7)It is said that the new museum 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(locate) near the city library.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06101" y="1359168"/>
            <a:ext cx="15744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location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442015" y="2520007"/>
            <a:ext cx="1438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located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97895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255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capital city London is a great place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start,as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is an ancient port city that has a history dating all the way back to Roman times.(page 41)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以首都伦敦为第一站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是个不错的选择。伦敦是一个古老的港口城市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其历史可以追溯到罗马时代。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date back to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追溯到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始于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至今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from=date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(to)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追溯到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始于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自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至今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(to)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都不用于被动语态或进行时态。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后接时间点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;date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后接时间段。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5522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5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attraction of the museum lies in the fact that its collections date from the Middle Ages.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这家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博物馆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吸引人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之处在于它的收藏品的历史可以追溯到中世纪。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(2)Stonehenge is one of the world’s most famous prehistoric monuments dating back over 5,000 years.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巨石阵是世界上最著名的史前遗迹之一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其历史可追溯到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5 000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多年前。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318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(3)It’s a charming small French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clock,made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brass and dating from the nineteenth century.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它是一个迷人的法国小时钟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由黄铜做成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其历史可以追溯到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世纪。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2075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562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这一传统可以追溯到唐朝。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tradition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Tang Dynasty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中国有很多可以追溯到数千年前的习俗。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China has a number of customs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thousands of years.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21518" y="2387996"/>
            <a:ext cx="35573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date      back       to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481117" y="3537951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dating </a:t>
            </a:r>
            <a:r>
              <a:rPr lang="en-US" altLang="zh-CN" dirty="0" smtClean="0">
                <a:ea typeface="宋体" panose="02010600030101010101" pitchFamily="2" charset="-122"/>
              </a:rPr>
              <a:t>    back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91707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句型剖析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had castles built all around England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made changes to the legal system.(page 41)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他们在英格兰各地修建城堡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并改革了法律制度。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2309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had castles built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have+sth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宾语补足语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请别人做某事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。宾语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后面用过去分词做宾语补足语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与过去分词表示的动作之间是逻辑上的动宾关系。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某物做某事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这种动作往往具有持续进行的含义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此外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此句型还可用于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t/can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表示不允许或禁止。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使某人做某事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0213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54623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1.join...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连接或联结起来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2.break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(from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脱离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背叛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逃脱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3.belong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属于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4.as well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一样也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5.keep your eyes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(for)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留心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留意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6.be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迷惑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7.result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导致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造成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66413" y="1024039"/>
            <a:ext cx="3518560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away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as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open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confused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490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finds the washing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machine,which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had repaired last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week,has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broken down again.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他发现上周让人修理的洗衣机又坏了。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(2)All the passengers must have their baggage checked before boarding the plane.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所有乘客在登机之前都必须接受行李检查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(3)In order to finish the task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two men had their lights burning all night long.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为了及时完成任务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这两个人让灯整夜都亮着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1845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4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have my hair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(cut) this morning.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you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(stay) up so late.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 had his students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(read) English every morning for half an hour.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patient is going to have his temperature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en-US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45229" y="1789879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cut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949285" y="2348346"/>
            <a:ext cx="1438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staying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481117" y="2926838"/>
            <a:ext cx="15221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reading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857381" y="4138714"/>
            <a:ext cx="1164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taken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09294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capital city London is a great place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start,as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is an ancient port city that has a history dating all the way back to Roman times.(page 41)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以首都伦敦为第一站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是个不错的选择。伦敦是一个古老的港口城市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其历史可以追溯到罗马时代。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357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81567"/>
            <a:ext cx="10807700" cy="6134087"/>
            <a:chOff x="361950" y="81567"/>
            <a:chExt cx="10807700" cy="613408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81567"/>
              <a:ext cx="2216954" cy="6245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26797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句法分析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3816151"/>
              <a:ext cx="10807700" cy="239950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26797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句中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as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引导状语从句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表示原因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;that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引导定语从句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修饰先行词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an ancient port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city,that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在定语从句中做主语。动词</a:t>
              </a:r>
              <a:r>
                <a:rPr lang="en-US" altLang="zh-CN" i="1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-</a:t>
              </a:r>
              <a:r>
                <a:rPr lang="en-US" altLang="zh-CN" i="1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ing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短语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dating all the way back to Roman times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在句中做后置定语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修饰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history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6" name="23NQC01.eps" descr="id:2147499466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0434" y="664447"/>
            <a:ext cx="6710732" cy="305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2334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21943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man standing by the window is our teacher.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站在窗边的那个人是我们老师。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boy playing football on the playground is my younger brother.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在操场上踢足球的那个男孩是我的弟弟。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(3)They lived in the house facing the south.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他们住在朝南的房子里。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5490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76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(1)There were then more than 200 children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(listen) to music in the school.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句型转换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man who is reading a novel at the desk is my father.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→The man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novel at the desk is my father.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61828" y="1873056"/>
            <a:ext cx="16658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listening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178581" y="4195855"/>
            <a:ext cx="15221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reading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34262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you keep your eyes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open,you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be surprised to find that you can see both its past and its present.(page 41)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用心去观察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英国的过去与现在都将展示在你面前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令你叹为观止。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9829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6595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该句是一个主从复合句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引导的从句为条件状语从句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;that you can see both its past and its present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为宾语从句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的宾语。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find...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为动词不定式做状语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用于句型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sb+be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/become/feel/get...+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表示情绪的形容词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:surprised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shocked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disappointed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glad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pleased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satisfied...)+ to do...”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表示引起某种情绪的原因。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3491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felt disappointed to be told that he was unfit for the job.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被告知不适合这份工作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他感到很失望。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(2)Jane was excited to have got such a good chance for further study.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简因为获得一个如此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好的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继续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深造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机会而激动不已。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am really happy to see you again.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再次见到您我真的非常开心。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371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girl was shocked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(see) a big snake lying on the road.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(2)Jackson felt very excited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(elect) chairman of the football club.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was satisfied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(give) enough time to prepare for the lecture.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39237" y="1655911"/>
            <a:ext cx="11544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see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947565" y="2822001"/>
            <a:ext cx="36840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have been elected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981468" y="3978259"/>
            <a:ext cx="20762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be given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816047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83487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8.be referred to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被称为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被认为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9.be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包围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10.take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占据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11.leave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留下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12.make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做出变化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13.date back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追溯到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84573" y="863823"/>
            <a:ext cx="3456384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as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surrounded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over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behind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changes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to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055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随  堂  训  练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92327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1.There was no one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在附近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who might see him trying to break into the house.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2.He tried to run away but gave up when he found himself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包围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3.Early in the 11th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century,England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征服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by the Normans.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4.Madagascar is the most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迷人的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place I have ever been to.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52544" y="1819591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nearby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76461" y="3456111"/>
            <a:ext cx="2229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surrounded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95421" y="3979905"/>
            <a:ext cx="20238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conquered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073637" y="5050119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fascinating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351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5159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68816"/>
            <a:ext cx="10807700" cy="127419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surrounded 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eyes open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break away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well as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22713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1.It was wrong for him to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 his good friends.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2.Our house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trees,so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can enjoy shade in summer.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3.If you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,you will find your trip to England interesting and worthwhile.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42005" y="2259010"/>
            <a:ext cx="31786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break away from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728333" y="3439553"/>
            <a:ext cx="34826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 surrounded with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491181" y="4598329"/>
            <a:ext cx="3700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keep your eyes open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48850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visitors visited some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factories,hospitals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beautiful island will be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mainland by a bridge in the future.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51785" y="1376905"/>
            <a:ext cx="18277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as well as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121077" y="2494403"/>
            <a:ext cx="17219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joined to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7244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三、课文语篇填空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According to the British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history,Wales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the first country to be joined 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Kingdom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England,which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happened in the 16th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century.Later,Scotland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Ireland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add) to create the United Kingdom of Great Britain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Ireland.In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20th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century,the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southern part of Ireland 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(break) away from the UK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resulted in the full name we have today: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62973" y="1588980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345701" y="2762202"/>
            <a:ext cx="21954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were added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787325" y="3925916"/>
            <a:ext cx="12031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broke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129677" y="4503237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which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50764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7943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United Kingdom of Great Britain and Northern Ireland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whose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(shorten) name is “the United Kingdom” or “the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UK”.The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four countries of the UK use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same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flag as well as the same currency and military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defence.However,they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also have some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(different),like different legal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systems.The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long and interesting history can help you understand much more about the country and its traditions.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04653" y="994823"/>
            <a:ext cx="19175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shortened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306373" y="2175326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the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61202" y="3336165"/>
            <a:ext cx="20928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differences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07615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9331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Studying the history of the UK will make your visit much more 8.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enjoy).The capital city London is a great place 9.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(start),as it is an ancient port city that has a history 10.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(date) all the way back to Roman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times.There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countless historic sites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explore,and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lots of museums with ancient relics from all over the UK.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85621" y="1522848"/>
            <a:ext cx="187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enjoyable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273580" y="2107623"/>
            <a:ext cx="14494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start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888829" y="2675111"/>
            <a:ext cx="1300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dating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40548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3346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sz="30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阅读自测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1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 Reading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sz="30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一、快速浏览课文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将段落与其主旨大意相匹配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Para.1</a:t>
            </a:r>
            <a:r>
              <a:rPr lang="zh-CN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00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UK is a country that is well worth visiting.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Para.2	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similarities and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differences of the 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    countries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make up the UK.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Para.3	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four groups of people that influenced 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             history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traditions of the UK.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Para.4	</a:t>
            </a:r>
            <a:r>
              <a:rPr lang="en-US" altLang="zh-CN" sz="300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D.People</a:t>
            </a:r>
            <a:r>
              <a:rPr lang="en-US" altLang="zh-CN" sz="3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sz="300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confusion about the different names of </a:t>
            </a:r>
            <a:endParaRPr lang="en-US" altLang="zh-CN" sz="3000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    the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UK.</a:t>
            </a:r>
            <a:endParaRPr lang="zh-CN" altLang="zh-CN" sz="30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Para.5	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E.How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UK came into being.</a:t>
            </a:r>
            <a:endParaRPr lang="zh-CN" altLang="zh-CN" sz="300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483069" y="2058463"/>
            <a:ext cx="893592" cy="26021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483069" y="2736031"/>
            <a:ext cx="893592" cy="30243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1505917" y="2736031"/>
            <a:ext cx="870744" cy="10081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1505917" y="3803135"/>
            <a:ext cx="870744" cy="10081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1505917" y="2202479"/>
            <a:ext cx="870744" cy="366670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4553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全程设计</Template>
  <TotalTime>416</TotalTime>
  <Words>3781</Words>
  <Application>Microsoft Office PowerPoint</Application>
  <PresentationFormat>自定义</PresentationFormat>
  <Paragraphs>561</Paragraphs>
  <Slides>86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86</vt:i4>
      </vt:variant>
    </vt:vector>
  </HeadingPairs>
  <TitlesOfParts>
    <vt:vector size="97" baseType="lpstr">
      <vt:lpstr>NEU-BZ-S92</vt:lpstr>
      <vt:lpstr>方正书宋_GBK</vt:lpstr>
      <vt:lpstr>黑体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62</cp:revision>
  <dcterms:created xsi:type="dcterms:W3CDTF">2020-09-24T09:47:06Z</dcterms:created>
  <dcterms:modified xsi:type="dcterms:W3CDTF">2024-09-24T06:58:50Z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