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av" ContentType="audio/x-wav"/>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2"/>
  </p:notesMasterIdLst>
  <p:sldIdLst>
    <p:sldId id="256" r:id="rId2"/>
    <p:sldId id="731" r:id="rId3"/>
    <p:sldId id="736" r:id="rId4"/>
    <p:sldId id="740" r:id="rId5"/>
    <p:sldId id="743" r:id="rId6"/>
    <p:sldId id="744" r:id="rId7"/>
    <p:sldId id="745" r:id="rId8"/>
    <p:sldId id="746" r:id="rId9"/>
    <p:sldId id="748" r:id="rId10"/>
    <p:sldId id="749" r:id="rId11"/>
    <p:sldId id="777" r:id="rId12"/>
    <p:sldId id="737" r:id="rId13"/>
    <p:sldId id="741" r:id="rId14"/>
    <p:sldId id="750" r:id="rId15"/>
    <p:sldId id="752" r:id="rId16"/>
    <p:sldId id="758" r:id="rId17"/>
    <p:sldId id="759" r:id="rId18"/>
    <p:sldId id="760" r:id="rId19"/>
    <p:sldId id="761" r:id="rId20"/>
    <p:sldId id="763" r:id="rId21"/>
    <p:sldId id="764" r:id="rId22"/>
    <p:sldId id="765" r:id="rId23"/>
    <p:sldId id="766" r:id="rId24"/>
    <p:sldId id="767" r:id="rId25"/>
    <p:sldId id="769" r:id="rId26"/>
    <p:sldId id="770" r:id="rId27"/>
    <p:sldId id="771" r:id="rId28"/>
    <p:sldId id="772" r:id="rId29"/>
    <p:sldId id="773" r:id="rId30"/>
    <p:sldId id="774" r:id="rId31"/>
    <p:sldId id="778" r:id="rId32"/>
    <p:sldId id="779" r:id="rId33"/>
    <p:sldId id="781" r:id="rId34"/>
    <p:sldId id="782" r:id="rId35"/>
    <p:sldId id="783" r:id="rId36"/>
    <p:sldId id="784" r:id="rId37"/>
    <p:sldId id="785" r:id="rId38"/>
    <p:sldId id="786" r:id="rId39"/>
    <p:sldId id="788" r:id="rId40"/>
    <p:sldId id="789" r:id="rId41"/>
    <p:sldId id="790" r:id="rId42"/>
    <p:sldId id="827" r:id="rId43"/>
    <p:sldId id="791" r:id="rId44"/>
    <p:sldId id="793" r:id="rId45"/>
    <p:sldId id="825" r:id="rId46"/>
    <p:sldId id="794" r:id="rId47"/>
    <p:sldId id="795" r:id="rId48"/>
    <p:sldId id="796" r:id="rId49"/>
    <p:sldId id="797" r:id="rId50"/>
    <p:sldId id="798" r:id="rId51"/>
    <p:sldId id="799" r:id="rId52"/>
    <p:sldId id="800" r:id="rId53"/>
    <p:sldId id="801" r:id="rId54"/>
    <p:sldId id="802" r:id="rId55"/>
    <p:sldId id="803" r:id="rId56"/>
    <p:sldId id="826" r:id="rId57"/>
    <p:sldId id="804" r:id="rId58"/>
    <p:sldId id="805" r:id="rId59"/>
    <p:sldId id="806" r:id="rId60"/>
    <p:sldId id="807" r:id="rId61"/>
    <p:sldId id="808" r:id="rId62"/>
    <p:sldId id="809" r:id="rId63"/>
    <p:sldId id="811" r:id="rId64"/>
    <p:sldId id="812" r:id="rId65"/>
    <p:sldId id="813" r:id="rId66"/>
    <p:sldId id="814" r:id="rId67"/>
    <p:sldId id="815" r:id="rId68"/>
    <p:sldId id="816" r:id="rId69"/>
    <p:sldId id="817" r:id="rId70"/>
    <p:sldId id="818" r:id="rId71"/>
    <p:sldId id="819" r:id="rId72"/>
    <p:sldId id="828" r:id="rId73"/>
    <p:sldId id="820" r:id="rId74"/>
    <p:sldId id="775" r:id="rId75"/>
    <p:sldId id="776" r:id="rId76"/>
    <p:sldId id="821" r:id="rId77"/>
    <p:sldId id="822" r:id="rId78"/>
    <p:sldId id="823" r:id="rId79"/>
    <p:sldId id="824" r:id="rId80"/>
    <p:sldId id="735" r:id="rId81"/>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816" userDrawn="1">
          <p15:clr>
            <a:srgbClr val="A4A3A4"/>
          </p15:clr>
        </p15:guide>
        <p15:guide id="2" pos="454" userDrawn="1">
          <p15:clr>
            <a:srgbClr val="A4A3A4"/>
          </p15:clr>
        </p15:guide>
        <p15:guide id="3" orient="horz" pos="45" userDrawn="1">
          <p15:clr>
            <a:srgbClr val="A4A3A4"/>
          </p15:clr>
        </p15:guide>
        <p15:guide id="4" orient="horz"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6A7DD"/>
    <a:srgbClr val="9E5ECE"/>
    <a:srgbClr val="FF3399"/>
    <a:srgbClr val="D60093"/>
    <a:srgbClr val="934BC9"/>
    <a:srgbClr val="339966"/>
    <a:srgbClr val="E3261E"/>
    <a:srgbClr val="B53D5A"/>
    <a:srgbClr val="5F5F5F"/>
    <a:srgbClr val="99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591" autoAdjust="0"/>
  </p:normalViewPr>
  <p:slideViewPr>
    <p:cSldViewPr>
      <p:cViewPr varScale="1">
        <p:scale>
          <a:sx n="97" d="100"/>
          <a:sy n="97" d="100"/>
        </p:scale>
        <p:origin x="498" y="90"/>
      </p:cViewPr>
      <p:guideLst>
        <p:guide orient="horz" pos="816"/>
        <p:guide pos="454"/>
        <p:guide orient="horz" pos="45"/>
        <p:guide orient="horz"/>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80</a:t>
            </a:fld>
            <a:endParaRPr lang="zh-CN" altLang="en-US">
              <a:ea typeface="黑体" panose="02010609060101010101" pitchFamily="49" charset="-122"/>
            </a:endParaRPr>
          </a:p>
        </p:txBody>
      </p:sp>
    </p:spTree>
    <p:extLst>
      <p:ext uri="{BB962C8B-B14F-4D97-AF65-F5344CB8AC3E}">
        <p14:creationId xmlns:p14="http://schemas.microsoft.com/office/powerpoint/2010/main" val="8581476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054401"/>
            <a:ext cx="11522075" cy="4426046"/>
          </a:xfrm>
          <a:prstGeom prst="rect">
            <a:avLst/>
          </a:prstGeom>
        </p:spPr>
      </p:pic>
      <p:pic>
        <p:nvPicPr>
          <p:cNvPr id="9" name="图片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66326" y="254245"/>
            <a:ext cx="7927159" cy="1833714"/>
          </a:xfrm>
          <a:prstGeom prst="rect">
            <a:avLst/>
          </a:prstGeom>
        </p:spPr>
      </p:pic>
    </p:spTree>
    <p:extLst>
      <p:ext uri="{BB962C8B-B14F-4D97-AF65-F5344CB8AC3E}">
        <p14:creationId xmlns:p14="http://schemas.microsoft.com/office/powerpoint/2010/main" val="3161196167"/>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标题幻灯片">
    <p:bg>
      <p:bgPr>
        <a:pattFill prst="divot">
          <a:fgClr>
            <a:srgbClr val="C6A7DD"/>
          </a:fgClr>
          <a:bgClr>
            <a:schemeClr val="bg1"/>
          </a:bgClr>
        </a:patt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706848"/>
            <a:ext cx="1394768" cy="2762713"/>
          </a:xfrm>
          <a:prstGeom prst="rect">
            <a:avLst/>
          </a:prstGeom>
        </p:spPr>
      </p:pic>
    </p:spTree>
    <p:extLst>
      <p:ext uri="{BB962C8B-B14F-4D97-AF65-F5344CB8AC3E}">
        <p14:creationId xmlns:p14="http://schemas.microsoft.com/office/powerpoint/2010/main" val="3392716598"/>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478712"/>
            <a:ext cx="1394768" cy="2762713"/>
          </a:xfrm>
          <a:prstGeom prst="rect">
            <a:avLst/>
          </a:prstGeom>
        </p:spPr>
      </p:pic>
    </p:spTree>
    <p:extLst>
      <p:ext uri="{BB962C8B-B14F-4D97-AF65-F5344CB8AC3E}">
        <p14:creationId xmlns:p14="http://schemas.microsoft.com/office/powerpoint/2010/main" val="375246955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103702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8942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61000">
              <a:srgbClr val="B283D6"/>
            </a:gs>
            <a:gs pos="100000">
              <a:srgbClr val="9E5ECE"/>
            </a:gs>
            <a:gs pos="0">
              <a:srgbClr val="9E5ECE"/>
            </a:gs>
            <a:gs pos="40000">
              <a:srgbClr val="C6A7DD"/>
            </a:gs>
          </a:gsLst>
          <a:lin ang="5400000" scaled="1"/>
        </a:gradFill>
        <a:effectLst/>
      </p:bgPr>
    </p:bg>
    <p:spTree>
      <p:nvGrpSpPr>
        <p:cNvPr id="1" name=""/>
        <p:cNvGrpSpPr/>
        <p:nvPr/>
      </p:nvGrpSpPr>
      <p:grpSpPr>
        <a:xfrm>
          <a:off x="0" y="0"/>
          <a:ext cx="0" cy="0"/>
          <a:chOff x="0" y="0"/>
          <a:chExt cx="0" cy="0"/>
        </a:xfrm>
      </p:grpSpPr>
      <p:sp>
        <p:nvSpPr>
          <p:cNvPr id="2" name="矩形 1"/>
          <p:cNvSpPr/>
          <p:nvPr userDrawn="1"/>
        </p:nvSpPr>
        <p:spPr>
          <a:xfrm>
            <a:off x="2781170" y="1129203"/>
            <a:ext cx="6364243" cy="3046988"/>
          </a:xfrm>
          <a:prstGeom prst="rect">
            <a:avLst/>
          </a:prstGeom>
          <a:noFill/>
        </p:spPr>
        <p:txBody>
          <a:bodyPr wrap="none" lIns="91440" tIns="45720" rIns="91440" bIns="45720">
            <a:spAutoFit/>
          </a:bodyPr>
          <a:lstStyle/>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以梦为马，</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不负韶华！</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4260790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 Target="../slides/slide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0" y="6240412"/>
            <a:ext cx="11522075" cy="239763"/>
          </a:xfrm>
          <a:prstGeom prst="rect">
            <a:avLst/>
          </a:prstGeom>
          <a:solidFill>
            <a:srgbClr val="7030A0"/>
          </a:solidFill>
          <a:ln>
            <a:solidFill>
              <a:srgbClr val="7030A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sp>
        <p:nvSpPr>
          <p:cNvPr id="14" name="云形 13">
            <a:hlinkClick r:id="rId8" action="ppaction://hlinksldjump">
              <a:snd r:embed="rId9" name="camera.wav"/>
            </a:hlinkClick>
          </p:cNvPr>
          <p:cNvSpPr/>
          <p:nvPr userDrawn="1"/>
        </p:nvSpPr>
        <p:spPr>
          <a:xfrm>
            <a:off x="10657979" y="0"/>
            <a:ext cx="864096" cy="624061"/>
          </a:xfrm>
          <a:prstGeom prst="cloud">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导航</a:t>
            </a:r>
            <a:endParaRPr lang="zh-CN" altLang="en-US" sz="1400" dirty="0"/>
          </a:p>
        </p:txBody>
      </p:sp>
    </p:spTree>
    <p:extLst>
      <p:ext uri="{BB962C8B-B14F-4D97-AF65-F5344CB8AC3E}">
        <p14:creationId xmlns:p14="http://schemas.microsoft.com/office/powerpoint/2010/main" val="1345586147"/>
      </p:ext>
    </p:extLst>
  </p:cSld>
  <p:clrMap bg1="lt1" tx1="dk1" bg2="lt2" tx2="dk2" accent1="accent1" accent2="accent2" accent3="accent3" accent4="accent4" accent5="accent5" accent6="accent6" hlink="hlink" folHlink="folHlink"/>
  <p:sldLayoutIdLst>
    <p:sldLayoutId id="2147483661" r:id="rId1"/>
    <p:sldLayoutId id="2147483695" r:id="rId2"/>
    <p:sldLayoutId id="2147483690" r:id="rId3"/>
    <p:sldLayoutId id="2147483691" r:id="rId4"/>
    <p:sldLayoutId id="2147483692" r:id="rId5"/>
    <p:sldLayoutId id="2147483694" r:id="rId6"/>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3.xml"/><Relationship Id="rId1" Type="http://schemas.openxmlformats.org/officeDocument/2006/relationships/slideLayout" Target="../slideLayouts/slideLayout2.xml"/><Relationship Id="rId5" Type="http://schemas.openxmlformats.org/officeDocument/2006/relationships/slide" Target="slide74.xml"/><Relationship Id="rId4" Type="http://schemas.openxmlformats.org/officeDocument/2006/relationships/slide" Target="slide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package" Target="../embeddings/Microsoft_Word___1.docx"/><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5.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package" Target="../embeddings/Microsoft_Word___2.docx"/><Relationship Id="rId2" Type="http://schemas.openxmlformats.org/officeDocument/2006/relationships/slideLayout" Target="../slideLayouts/slideLayout3.xml"/><Relationship Id="rId1" Type="http://schemas.openxmlformats.org/officeDocument/2006/relationships/vmlDrawing" Target="../drawings/vmlDrawing2.vml"/><Relationship Id="rId4" Type="http://schemas.openxmlformats.org/officeDocument/2006/relationships/image" Target="../media/image6.emf"/></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61950" y="3528119"/>
            <a:ext cx="10807700" cy="1569660"/>
          </a:xfrm>
          <a:prstGeom prst="rect">
            <a:avLst/>
          </a:prstGeom>
        </p:spPr>
        <p:txBody>
          <a:bodyPr>
            <a:spAutoFit/>
          </a:bodyPr>
          <a:lstStyle/>
          <a:p>
            <a:pPr algn="ctr">
              <a:spcAft>
                <a:spcPts val="0"/>
              </a:spcAft>
              <a:tabLst>
                <a:tab pos="1188085" algn="l"/>
                <a:tab pos="2163445" algn="l"/>
                <a:tab pos="3142615" algn="l"/>
                <a:tab pos="4190365" algn="l"/>
              </a:tabLst>
            </a:pPr>
            <a:r>
              <a:rPr lang="en-US" altLang="zh-CN" sz="4800" dirty="0">
                <a:solidFill>
                  <a:srgbClr val="7030A0"/>
                </a:solidFill>
                <a:latin typeface="+mn-lt"/>
                <a:ea typeface="隶书" panose="02010509060101010101" pitchFamily="49" charset="-122"/>
                <a:cs typeface="Times New Roman" panose="02020603050405020304" pitchFamily="18" charset="0"/>
              </a:rPr>
              <a:t>UNIT </a:t>
            </a:r>
            <a:r>
              <a:rPr lang="en-US" altLang="zh-CN" sz="4800" dirty="0" smtClean="0">
                <a:solidFill>
                  <a:srgbClr val="7030A0"/>
                </a:solidFill>
                <a:latin typeface="+mn-lt"/>
                <a:ea typeface="隶书" panose="02010509060101010101" pitchFamily="49" charset="-122"/>
                <a:cs typeface="Times New Roman" panose="02020603050405020304" pitchFamily="18" charset="0"/>
              </a:rPr>
              <a:t>1</a:t>
            </a:r>
            <a:r>
              <a:rPr lang="zh-CN" altLang="en-US" sz="4800" dirty="0">
                <a:solidFill>
                  <a:srgbClr val="7030A0"/>
                </a:solidFill>
                <a:ea typeface="隶书" panose="02010509060101010101" pitchFamily="49" charset="-122"/>
                <a:cs typeface="Times New Roman" panose="02020603050405020304" pitchFamily="18" charset="0"/>
              </a:rPr>
              <a:t>　</a:t>
            </a:r>
            <a:r>
              <a:rPr lang="en-US" altLang="zh-CN" sz="4800" dirty="0" smtClean="0">
                <a:solidFill>
                  <a:srgbClr val="7030A0"/>
                </a:solidFill>
                <a:latin typeface="+mn-lt"/>
                <a:ea typeface="隶书" panose="02010509060101010101" pitchFamily="49" charset="-122"/>
                <a:cs typeface="Times New Roman" panose="02020603050405020304" pitchFamily="18" charset="0"/>
              </a:rPr>
              <a:t>CULTURAL HERITAGE</a:t>
            </a:r>
          </a:p>
          <a:p>
            <a:pPr algn="ctr">
              <a:spcAft>
                <a:spcPts val="0"/>
              </a:spcAft>
              <a:tabLst>
                <a:tab pos="1188085" algn="l"/>
                <a:tab pos="2163445" algn="l"/>
                <a:tab pos="3142615" algn="l"/>
                <a:tab pos="4190365" algn="l"/>
              </a:tabLst>
            </a:pPr>
            <a:r>
              <a:rPr lang="en-US" altLang="zh-CN" sz="4800" dirty="0">
                <a:solidFill>
                  <a:srgbClr val="7030A0"/>
                </a:solidFill>
                <a:latin typeface="+mn-lt"/>
                <a:ea typeface="隶书" panose="02010509060101010101" pitchFamily="49" charset="-122"/>
                <a:cs typeface="Times New Roman" panose="02020603050405020304" pitchFamily="18" charset="0"/>
              </a:rPr>
              <a:t>Section Ⅱ</a:t>
            </a:r>
            <a:r>
              <a:rPr lang="zh-CN" altLang="en-US" sz="4800" dirty="0">
                <a:solidFill>
                  <a:srgbClr val="7030A0"/>
                </a:solidFill>
                <a:latin typeface="+mn-lt"/>
                <a:ea typeface="隶书" panose="02010509060101010101" pitchFamily="49" charset="-122"/>
                <a:cs typeface="Times New Roman" panose="02020603050405020304" pitchFamily="18" charset="0"/>
              </a:rPr>
              <a:t>　</a:t>
            </a:r>
            <a:r>
              <a:rPr lang="en-US" altLang="zh-CN" sz="4800" dirty="0">
                <a:solidFill>
                  <a:srgbClr val="7030A0"/>
                </a:solidFill>
                <a:latin typeface="+mn-lt"/>
                <a:ea typeface="隶书" panose="02010509060101010101" pitchFamily="49" charset="-122"/>
                <a:cs typeface="Times New Roman" panose="02020603050405020304" pitchFamily="18" charset="0"/>
              </a:rPr>
              <a:t>Reading and Thinking</a:t>
            </a:r>
            <a:endParaRPr lang="zh-CN" altLang="zh-CN" sz="4800" dirty="0">
              <a:solidFill>
                <a:srgbClr val="7030A0"/>
              </a:solidFill>
              <a:effectLst/>
              <a:latin typeface="+mn-lt"/>
              <a:ea typeface="隶书" panose="02010509060101010101" pitchFamily="49" charset="-122"/>
              <a:cs typeface="Times New Roman" panose="02020603050405020304" pitchFamily="18" charset="0"/>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5945089"/>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2.Why did the government turn to the UN for help?</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A.Because</a:t>
            </a:r>
            <a:r>
              <a:rPr lang="en-US" altLang="zh-CN" dirty="0">
                <a:solidFill>
                  <a:srgbClr val="000000"/>
                </a:solidFill>
                <a:ea typeface="宋体" panose="02010600030101010101" pitchFamily="2" charset="-122"/>
                <a:cs typeface="Times New Roman" panose="02020603050405020304" pitchFamily="18" charset="0"/>
              </a:rPr>
              <a:t> the government met big challenges.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B.Because</a:t>
            </a:r>
            <a:r>
              <a:rPr lang="en-US" altLang="zh-CN" dirty="0">
                <a:solidFill>
                  <a:srgbClr val="000000"/>
                </a:solidFill>
                <a:ea typeface="宋体" panose="02010600030101010101" pitchFamily="2" charset="-122"/>
                <a:cs typeface="Times New Roman" panose="02020603050405020304" pitchFamily="18" charset="0"/>
              </a:rPr>
              <a:t> some citizens protested against building the dam.</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err="1" smtClean="0">
                <a:solidFill>
                  <a:srgbClr val="000000"/>
                </a:solidFill>
                <a:ea typeface="宋体" panose="02010600030101010101" pitchFamily="2" charset="-122"/>
                <a:cs typeface="Times New Roman" panose="02020603050405020304" pitchFamily="18" charset="0"/>
              </a:rPr>
              <a:t>C.Because</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scientists had studied the problem.</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D.Because</a:t>
            </a:r>
            <a:r>
              <a:rPr lang="en-US" altLang="zh-CN" dirty="0">
                <a:solidFill>
                  <a:srgbClr val="000000"/>
                </a:solidFill>
                <a:ea typeface="宋体" panose="02010600030101010101" pitchFamily="2" charset="-122"/>
                <a:cs typeface="Times New Roman" panose="02020603050405020304" pitchFamily="18" charset="0"/>
              </a:rPr>
              <a:t> there were many farmers in the area of Nile.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3.What can be inferred from the last two paragraphs?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A.Easier</a:t>
            </a:r>
            <a:r>
              <a:rPr lang="en-US" altLang="zh-CN" dirty="0">
                <a:solidFill>
                  <a:srgbClr val="000000"/>
                </a:solidFill>
                <a:ea typeface="宋体" panose="02010600030101010101" pitchFamily="2" charset="-122"/>
                <a:cs typeface="Times New Roman" panose="02020603050405020304" pitchFamily="18" charset="0"/>
              </a:rPr>
              <a:t> said than done.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B.More</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haste,less</a:t>
            </a:r>
            <a:r>
              <a:rPr lang="en-US" altLang="zh-CN" dirty="0">
                <a:solidFill>
                  <a:srgbClr val="000000"/>
                </a:solidFill>
                <a:ea typeface="宋体" panose="02010600030101010101" pitchFamily="2" charset="-122"/>
                <a:cs typeface="Times New Roman" panose="02020603050405020304" pitchFamily="18" charset="0"/>
              </a:rPr>
              <a:t> speed.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C.Action</a:t>
            </a:r>
            <a:r>
              <a:rPr lang="en-US" altLang="zh-CN" dirty="0">
                <a:solidFill>
                  <a:srgbClr val="000000"/>
                </a:solidFill>
                <a:ea typeface="宋体" panose="02010600030101010101" pitchFamily="2" charset="-122"/>
                <a:cs typeface="Times New Roman" panose="02020603050405020304" pitchFamily="18" charset="0"/>
              </a:rPr>
              <a:t> speaks louder than words.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D.Many</a:t>
            </a:r>
            <a:r>
              <a:rPr lang="en-US" altLang="zh-CN" dirty="0">
                <a:solidFill>
                  <a:srgbClr val="000000"/>
                </a:solidFill>
                <a:ea typeface="宋体" panose="02010600030101010101" pitchFamily="2" charset="-122"/>
                <a:cs typeface="Times New Roman" panose="02020603050405020304" pitchFamily="18" charset="0"/>
              </a:rPr>
              <a:t> hands make light work.</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9423613" y="143743"/>
            <a:ext cx="481222" cy="584775"/>
          </a:xfrm>
          <a:prstGeom prst="rect">
            <a:avLst/>
          </a:prstGeom>
        </p:spPr>
        <p:txBody>
          <a:bodyPr wrap="none">
            <a:spAutoFit/>
          </a:bodyPr>
          <a:lstStyle/>
          <a:p>
            <a:r>
              <a:rPr lang="en-US" altLang="zh-CN" dirty="0" smtClean="0">
                <a:ea typeface="宋体" panose="02010600030101010101" pitchFamily="2" charset="-122"/>
              </a:rPr>
              <a:t>A</a:t>
            </a:r>
            <a:endParaRPr lang="zh-CN" altLang="en-US" dirty="0"/>
          </a:p>
        </p:txBody>
      </p:sp>
      <p:sp>
        <p:nvSpPr>
          <p:cNvPr id="4" name="矩形 3"/>
          <p:cNvSpPr/>
          <p:nvPr/>
        </p:nvSpPr>
        <p:spPr>
          <a:xfrm>
            <a:off x="9813149" y="3085199"/>
            <a:ext cx="481222" cy="584775"/>
          </a:xfrm>
          <a:prstGeom prst="rect">
            <a:avLst/>
          </a:prstGeom>
        </p:spPr>
        <p:txBody>
          <a:bodyPr wrap="none">
            <a:spAutoFit/>
          </a:bodyPr>
          <a:lstStyle/>
          <a:p>
            <a:r>
              <a:rPr lang="en-US" altLang="zh-CN" dirty="0" smtClean="0">
                <a:ea typeface="宋体" panose="02010600030101010101" pitchFamily="2" charset="-122"/>
              </a:rPr>
              <a:t>D</a:t>
            </a:r>
            <a:endParaRPr lang="zh-CN" altLang="en-US" dirty="0"/>
          </a:p>
        </p:txBody>
      </p:sp>
    </p:spTree>
    <p:extLst>
      <p:ext uri="{BB962C8B-B14F-4D97-AF65-F5344CB8AC3E}">
        <p14:creationId xmlns:p14="http://schemas.microsoft.com/office/powerpoint/2010/main" val="18646282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1217641"/>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4.Which of the following shows the structure of the whole text</a:t>
            </a:r>
            <a:r>
              <a:rPr lang="en-US" altLang="zh-CN" dirty="0" smtClean="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3" name="21N02.eps" descr="id:2147498220;FounderCES"/>
          <p:cNvPicPr>
            <a:picLocks noChangeAspect="1"/>
          </p:cNvPicPr>
          <p:nvPr/>
        </p:nvPicPr>
        <p:blipFill>
          <a:blip r:embed="rId2"/>
          <a:stretch>
            <a:fillRect/>
          </a:stretch>
        </p:blipFill>
        <p:spPr>
          <a:xfrm>
            <a:off x="2218916" y="855457"/>
            <a:ext cx="7093769" cy="5255118"/>
          </a:xfrm>
          <a:prstGeom prst="rect">
            <a:avLst/>
          </a:prstGeom>
        </p:spPr>
      </p:pic>
      <p:sp>
        <p:nvSpPr>
          <p:cNvPr id="4" name="矩形 3"/>
          <p:cNvSpPr/>
          <p:nvPr/>
        </p:nvSpPr>
        <p:spPr>
          <a:xfrm>
            <a:off x="1368549" y="720457"/>
            <a:ext cx="458780" cy="584775"/>
          </a:xfrm>
          <a:prstGeom prst="rect">
            <a:avLst/>
          </a:prstGeom>
        </p:spPr>
        <p:txBody>
          <a:bodyPr wrap="none">
            <a:spAutoFit/>
          </a:bodyPr>
          <a:lstStyle/>
          <a:p>
            <a:r>
              <a:rPr lang="en-US" altLang="zh-CN" dirty="0" smtClean="0">
                <a:ea typeface="宋体" panose="02010600030101010101" pitchFamily="2" charset="-122"/>
              </a:rPr>
              <a:t>B</a:t>
            </a:r>
            <a:endParaRPr lang="zh-CN" altLang="en-US" dirty="0"/>
          </a:p>
        </p:txBody>
      </p:sp>
    </p:spTree>
    <p:extLst>
      <p:ext uri="{BB962C8B-B14F-4D97-AF65-F5344CB8AC3E}">
        <p14:creationId xmlns:p14="http://schemas.microsoft.com/office/powerpoint/2010/main" val="6789571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
        <p:nvSpPr>
          <p:cNvPr id="3" name="矩形 2"/>
          <p:cNvSpPr>
            <a:spLocks noChangeAspect="1"/>
          </p:cNvSpPr>
          <p:nvPr/>
        </p:nvSpPr>
        <p:spPr>
          <a:xfrm>
            <a:off x="361950" y="1439887"/>
            <a:ext cx="10807700" cy="3637919"/>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词汇精讲</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Finding and keeping the right balance between progress and the protection of cultural sites can be a big challenge.(page 4)</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社会</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进步和文化遗址保护之间找到并保持适当的平衡是</a:t>
            </a:r>
            <a:r>
              <a:rPr lang="zh-CN" altLang="zh-CN" dirty="0" smtClean="0">
                <a:solidFill>
                  <a:srgbClr val="000000"/>
                </a:solidFill>
                <a:ea typeface="宋体" panose="02010600030101010101" pitchFamily="2" charset="-122"/>
                <a:cs typeface="Times New Roman" panose="02020603050405020304" pitchFamily="18" charset="0"/>
              </a:rPr>
              <a:t>一</a:t>
            </a:r>
            <a:r>
              <a:rPr lang="zh-CN" altLang="en-US" dirty="0">
                <a:solidFill>
                  <a:srgbClr val="000000"/>
                </a:solidFill>
                <a:ea typeface="宋体" panose="02010600030101010101" pitchFamily="2" charset="-122"/>
                <a:cs typeface="Times New Roman" panose="02020603050405020304" pitchFamily="18" charset="0"/>
              </a:rPr>
              <a:t>项</a:t>
            </a:r>
            <a:r>
              <a:rPr lang="zh-CN" altLang="zh-CN" dirty="0" smtClean="0">
                <a:solidFill>
                  <a:srgbClr val="000000"/>
                </a:solidFill>
                <a:ea typeface="宋体" panose="02010600030101010101" pitchFamily="2" charset="-122"/>
                <a:cs typeface="Times New Roman" panose="02020603050405020304" pitchFamily="18" charset="0"/>
              </a:rPr>
              <a:t>巨大</a:t>
            </a:r>
            <a:r>
              <a:rPr lang="zh-CN" altLang="zh-CN" dirty="0">
                <a:solidFill>
                  <a:srgbClr val="000000"/>
                </a:solidFill>
                <a:ea typeface="宋体" panose="02010600030101010101" pitchFamily="2" charset="-122"/>
                <a:cs typeface="Times New Roman" panose="02020603050405020304" pitchFamily="18" charset="0"/>
              </a:rPr>
              <a:t>的挑战。</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16960461"/>
      </p:ext>
    </p:extLst>
  </p:cSld>
  <p:clrMapOvr>
    <a:masterClrMapping/>
  </p:clrMapOvr>
  <p:transition spd="slow">
    <p:wheel spokes="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85623"/>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balance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平衡</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均匀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使平衡</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keep(the/one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s)balance</a:t>
            </a:r>
            <a:r>
              <a:rPr lang="en-US" altLang="zh-CN" dirty="0" smtClean="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保持平衡</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lose(the/one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s)balance</a:t>
            </a:r>
            <a:r>
              <a:rPr lang="en-US" altLang="zh-CN" dirty="0" smtClean="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失去平衡</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keep</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balance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between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and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保持</a:t>
            </a:r>
            <a:r>
              <a:rPr lang="en-US" altLang="zh-CN" dirty="0">
                <a:solidFill>
                  <a:srgbClr val="000000"/>
                </a:solidFill>
                <a:ea typeface="宋体" panose="02010600030101010101" pitchFamily="2" charset="-122"/>
                <a:cs typeface="Times New Roman" panose="02020603050405020304" pitchFamily="18" charset="0"/>
              </a:rPr>
              <a:t>A</a:t>
            </a:r>
            <a:r>
              <a:rPr lang="zh-CN" altLang="zh-CN" dirty="0">
                <a:solidFill>
                  <a:srgbClr val="000000"/>
                </a:solidFill>
                <a:ea typeface="楷体" panose="02010609060101010101" pitchFamily="49" charset="-122"/>
                <a:cs typeface="Times New Roman" panose="02020603050405020304" pitchFamily="18" charset="0"/>
              </a:rPr>
              <a:t>与</a:t>
            </a:r>
            <a:r>
              <a:rPr lang="en-US" altLang="zh-CN" dirty="0">
                <a:solidFill>
                  <a:srgbClr val="000000"/>
                </a:solidFill>
                <a:ea typeface="宋体" panose="02010600030101010101" pitchFamily="2" charset="-122"/>
                <a:cs typeface="Times New Roman" panose="02020603050405020304" pitchFamily="18" charset="0"/>
              </a:rPr>
              <a:t>B</a:t>
            </a:r>
            <a:r>
              <a:rPr lang="zh-CN" altLang="zh-CN" dirty="0">
                <a:solidFill>
                  <a:srgbClr val="000000"/>
                </a:solidFill>
                <a:ea typeface="楷体" panose="02010609060101010101" pitchFamily="49" charset="-122"/>
                <a:cs typeface="Times New Roman" panose="02020603050405020304" pitchFamily="18" charset="0"/>
              </a:rPr>
              <a:t>间的平衡</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on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balance</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总的来说</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balance...with/and...</a:t>
            </a:r>
            <a:r>
              <a:rPr lang="zh-CN" altLang="zh-CN" dirty="0">
                <a:solidFill>
                  <a:srgbClr val="000000"/>
                </a:solidFill>
                <a:ea typeface="楷体" panose="02010609060101010101" pitchFamily="49" charset="-122"/>
                <a:cs typeface="Times New Roman" panose="02020603050405020304" pitchFamily="18" charset="0"/>
              </a:rPr>
              <a:t>同等重视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balanced</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楷体" panose="02010609060101010101" pitchFamily="49" charset="-122"/>
                <a:cs typeface="Times New Roman" panose="02020603050405020304" pitchFamily="18" charset="0"/>
              </a:rPr>
              <a:t>均衡的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平衡的</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36657217"/>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95807"/>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1)These </a:t>
            </a:r>
            <a:r>
              <a:rPr lang="en-US" altLang="zh-CN" dirty="0">
                <a:solidFill>
                  <a:srgbClr val="000000"/>
                </a:solidFill>
                <a:ea typeface="宋体" panose="02010600030101010101" pitchFamily="2" charset="-122"/>
                <a:cs typeface="Times New Roman" panose="02020603050405020304" pitchFamily="18" charset="0"/>
              </a:rPr>
              <a:t>actions have greatly affected the ecological balance.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这些行为极大地影响了生态平衡。</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2)It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very important to keep a balance between making and spending money.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在挣钱</a:t>
            </a:r>
            <a:r>
              <a:rPr lang="zh-CN" altLang="zh-CN" dirty="0" smtClean="0">
                <a:solidFill>
                  <a:srgbClr val="000000"/>
                </a:solidFill>
                <a:ea typeface="宋体" panose="02010600030101010101" pitchFamily="2" charset="-122"/>
                <a:cs typeface="Times New Roman" panose="02020603050405020304" pitchFamily="18" charset="0"/>
              </a:rPr>
              <a:t>和</a:t>
            </a:r>
            <a:r>
              <a:rPr lang="zh-CN" altLang="en-US" dirty="0">
                <a:solidFill>
                  <a:srgbClr val="000000"/>
                </a:solidFill>
                <a:ea typeface="宋体" panose="02010600030101010101" pitchFamily="2" charset="-122"/>
                <a:cs typeface="Times New Roman" panose="02020603050405020304" pitchFamily="18" charset="0"/>
              </a:rPr>
              <a:t>消费</a:t>
            </a:r>
            <a:r>
              <a:rPr lang="zh-CN" altLang="zh-CN" dirty="0" smtClean="0">
                <a:solidFill>
                  <a:srgbClr val="000000"/>
                </a:solidFill>
                <a:ea typeface="宋体" panose="02010600030101010101" pitchFamily="2" charset="-122"/>
                <a:cs typeface="Times New Roman" panose="02020603050405020304" pitchFamily="18" charset="0"/>
              </a:rPr>
              <a:t>上</a:t>
            </a:r>
            <a:r>
              <a:rPr lang="zh-CN" altLang="zh-CN" dirty="0">
                <a:solidFill>
                  <a:srgbClr val="000000"/>
                </a:solidFill>
                <a:ea typeface="宋体" panose="02010600030101010101" pitchFamily="2" charset="-122"/>
                <a:cs typeface="Times New Roman" panose="02020603050405020304" pitchFamily="18" charset="0"/>
              </a:rPr>
              <a:t>保持平衡非常重要。</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(3)He cut down on </a:t>
            </a:r>
            <a:r>
              <a:rPr lang="en-US" altLang="zh-CN" dirty="0" err="1">
                <a:solidFill>
                  <a:srgbClr val="000000"/>
                </a:solidFill>
                <a:ea typeface="宋体" panose="02010600030101010101" pitchFamily="2" charset="-122"/>
                <a:cs typeface="Times New Roman" panose="02020603050405020304" pitchFamily="18" charset="0"/>
              </a:rPr>
              <a:t>coffee,and</a:t>
            </a:r>
            <a:r>
              <a:rPr lang="en-US" altLang="zh-CN" dirty="0">
                <a:solidFill>
                  <a:srgbClr val="000000"/>
                </a:solidFill>
                <a:ea typeface="宋体" panose="02010600030101010101" pitchFamily="2" charset="-122"/>
                <a:cs typeface="Times New Roman" panose="02020603050405020304" pitchFamily="18" charset="0"/>
              </a:rPr>
              <a:t> ate a balanced diet.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他咖啡喝得比以前少了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饮食也均衡了。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98940797"/>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079847"/>
            <a:ext cx="10807700" cy="3046988"/>
          </a:xfrm>
          <a:prstGeom prst="rect">
            <a:avLst/>
          </a:prstGeom>
        </p:spPr>
        <p:txBody>
          <a:bodyPr>
            <a:spAutoFit/>
          </a:bodyPr>
          <a:lstStyle/>
          <a:p>
            <a:pPr lvl="0" indent="266700" fontAlgn="auto">
              <a:lnSpc>
                <a:spcPct val="120000"/>
              </a:lnSpc>
              <a:spcBef>
                <a:spcPts val="0"/>
              </a:spcBef>
              <a:spcAft>
                <a:spcPts val="0"/>
              </a:spcAft>
              <a:tabLst>
                <a:tab pos="1029335" algn="l"/>
                <a:tab pos="1850390" algn="l"/>
                <a:tab pos="2538095" algn="l"/>
                <a:tab pos="3221990" algn="l"/>
              </a:tabLst>
            </a:pPr>
            <a:r>
              <a:rPr lang="zh-CN" altLang="en-US" dirty="0">
                <a:solidFill>
                  <a:srgbClr val="000000"/>
                </a:solidFill>
                <a:latin typeface="黑体" panose="02010609060101010101" pitchFamily="49" charset="-122"/>
                <a:cs typeface="Times New Roman" panose="02020603050405020304" pitchFamily="18" charset="0"/>
              </a:rPr>
              <a:t>语境串记 </a:t>
            </a:r>
            <a:r>
              <a:rPr lang="en-US" altLang="zh-CN" b="0" dirty="0">
                <a:solidFill>
                  <a:srgbClr val="000000"/>
                </a:solidFill>
                <a:ea typeface="宋体" panose="02010600030101010101" pitchFamily="2" charset="-122"/>
                <a:cs typeface="Times New Roman" panose="02020603050405020304" pitchFamily="18" charset="0"/>
              </a:rPr>
              <a:t>When he first learned to </a:t>
            </a:r>
            <a:r>
              <a:rPr lang="en-US" altLang="zh-CN" b="0" dirty="0" err="1">
                <a:solidFill>
                  <a:srgbClr val="000000"/>
                </a:solidFill>
                <a:ea typeface="宋体" panose="02010600030101010101" pitchFamily="2" charset="-122"/>
                <a:cs typeface="Times New Roman" panose="02020603050405020304" pitchFamily="18" charset="0"/>
              </a:rPr>
              <a:t>skate,he</a:t>
            </a:r>
            <a:r>
              <a:rPr lang="en-US" altLang="zh-CN" b="0" dirty="0">
                <a:solidFill>
                  <a:srgbClr val="000000"/>
                </a:solidFill>
                <a:ea typeface="宋体" panose="02010600030101010101" pitchFamily="2" charset="-122"/>
                <a:cs typeface="Times New Roman" panose="02020603050405020304" pitchFamily="18" charset="0"/>
              </a:rPr>
              <a:t> </a:t>
            </a:r>
            <a:r>
              <a:rPr lang="en-US" altLang="zh-CN" b="0" dirty="0" smtClean="0">
                <a:solidFill>
                  <a:srgbClr val="000000"/>
                </a:solidFill>
                <a:ea typeface="宋体" panose="02010600030101010101" pitchFamily="2" charset="-122"/>
                <a:cs typeface="Times New Roman" panose="02020603050405020304" pitchFamily="18" charset="0"/>
              </a:rPr>
              <a:t>didn</a:t>
            </a:r>
            <a:r>
              <a:rPr lang="en-US" altLang="zh-CN" b="0"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b="0" dirty="0" smtClean="0">
                <a:solidFill>
                  <a:srgbClr val="000000"/>
                </a:solidFill>
                <a:ea typeface="宋体" panose="02010600030101010101" pitchFamily="2" charset="-122"/>
                <a:cs typeface="Times New Roman" panose="02020603050405020304" pitchFamily="18" charset="0"/>
              </a:rPr>
              <a:t>t </a:t>
            </a:r>
            <a:r>
              <a:rPr lang="en-US" altLang="zh-CN" b="0" dirty="0">
                <a:solidFill>
                  <a:srgbClr val="000000"/>
                </a:solidFill>
                <a:ea typeface="宋体" panose="02010600030101010101" pitchFamily="2" charset="-122"/>
                <a:cs typeface="Times New Roman" panose="02020603050405020304" pitchFamily="18" charset="0"/>
              </a:rPr>
              <a:t>know how to </a:t>
            </a:r>
            <a:r>
              <a:rPr lang="en-US" altLang="zh-CN" dirty="0">
                <a:solidFill>
                  <a:srgbClr val="000000"/>
                </a:solidFill>
                <a:ea typeface="宋体" panose="02010600030101010101" pitchFamily="2" charset="-122"/>
                <a:cs typeface="Times New Roman" panose="02020603050405020304" pitchFamily="18" charset="0"/>
              </a:rPr>
              <a:t>balance</a:t>
            </a:r>
            <a:r>
              <a:rPr lang="en-US" altLang="zh-CN" b="0" dirty="0">
                <a:solidFill>
                  <a:srgbClr val="000000"/>
                </a:solidFill>
                <a:ea typeface="宋体" panose="02010600030101010101" pitchFamily="2" charset="-122"/>
                <a:cs typeface="Times New Roman" panose="02020603050405020304" pitchFamily="18" charset="0"/>
              </a:rPr>
              <a:t> himself and lost his </a:t>
            </a:r>
            <a:r>
              <a:rPr lang="en-US" altLang="zh-CN" dirty="0">
                <a:solidFill>
                  <a:srgbClr val="000000"/>
                </a:solidFill>
                <a:ea typeface="宋体" panose="02010600030101010101" pitchFamily="2" charset="-122"/>
                <a:cs typeface="Times New Roman" panose="02020603050405020304" pitchFamily="18" charset="0"/>
              </a:rPr>
              <a:t>balance</a:t>
            </a:r>
            <a:r>
              <a:rPr lang="en-US" altLang="zh-CN" b="0" dirty="0">
                <a:solidFill>
                  <a:srgbClr val="000000"/>
                </a:solidFill>
                <a:ea typeface="宋体" panose="02010600030101010101" pitchFamily="2" charset="-122"/>
                <a:cs typeface="Times New Roman" panose="02020603050405020304" pitchFamily="18" charset="0"/>
              </a:rPr>
              <a:t> </a:t>
            </a:r>
            <a:r>
              <a:rPr lang="en-US" altLang="zh-CN" b="0" dirty="0" err="1">
                <a:solidFill>
                  <a:srgbClr val="000000"/>
                </a:solidFill>
                <a:ea typeface="宋体" panose="02010600030101010101" pitchFamily="2" charset="-122"/>
                <a:cs typeface="Times New Roman" panose="02020603050405020304" pitchFamily="18" charset="0"/>
              </a:rPr>
              <a:t>constantly.But</a:t>
            </a:r>
            <a:r>
              <a:rPr lang="en-US" altLang="zh-CN" b="0" dirty="0">
                <a:solidFill>
                  <a:srgbClr val="000000"/>
                </a:solidFill>
                <a:ea typeface="宋体" panose="02010600030101010101" pitchFamily="2" charset="-122"/>
                <a:cs typeface="Times New Roman" panose="02020603050405020304" pitchFamily="18" charset="0"/>
              </a:rPr>
              <a:t> now he has learned to keep his </a:t>
            </a:r>
            <a:r>
              <a:rPr lang="en-US" altLang="zh-CN" dirty="0">
                <a:solidFill>
                  <a:srgbClr val="000000"/>
                </a:solidFill>
                <a:ea typeface="宋体" panose="02010600030101010101" pitchFamily="2" charset="-122"/>
                <a:cs typeface="Times New Roman" panose="02020603050405020304" pitchFamily="18" charset="0"/>
              </a:rPr>
              <a:t>balance</a:t>
            </a:r>
            <a:r>
              <a:rPr lang="en-US" altLang="zh-CN" b="0" dirty="0">
                <a:solidFill>
                  <a:srgbClr val="000000"/>
                </a:solidFill>
                <a:ea typeface="宋体" panose="02010600030101010101" pitchFamily="2" charset="-122"/>
                <a:cs typeface="Times New Roman" panose="02020603050405020304" pitchFamily="18" charset="0"/>
              </a:rPr>
              <a:t> while skating.</a:t>
            </a:r>
            <a:endParaRPr lang="zh-CN" altLang="zh-CN" b="0" dirty="0">
              <a:solidFill>
                <a:srgbClr val="000000"/>
              </a:solidFill>
              <a:latin typeface="NEU-BZ-S92"/>
              <a:ea typeface="方正书宋_GBK" panose="03000509000000000000" pitchFamily="65" charset="-122"/>
              <a:cs typeface="Times New Roman" panose="02020603050405020304" pitchFamily="18" charset="0"/>
            </a:endParaRPr>
          </a:p>
          <a:p>
            <a:pPr lvl="0" indent="266700" fontAlgn="auto">
              <a:lnSpc>
                <a:spcPct val="120000"/>
              </a:lnSpc>
              <a:spcBef>
                <a:spcPts val="0"/>
              </a:spcBef>
              <a:spcAft>
                <a:spcPts val="0"/>
              </a:spcAft>
              <a:tabLst>
                <a:tab pos="1029335" algn="l"/>
                <a:tab pos="1850390" algn="l"/>
                <a:tab pos="2538095" algn="l"/>
                <a:tab pos="3221990" algn="l"/>
              </a:tabLst>
            </a:pPr>
            <a:r>
              <a:rPr lang="zh-CN" altLang="zh-CN" b="0" dirty="0">
                <a:solidFill>
                  <a:srgbClr val="000000"/>
                </a:solidFill>
                <a:ea typeface="宋体" panose="02010600030101010101" pitchFamily="2" charset="-122"/>
                <a:cs typeface="Times New Roman" panose="02020603050405020304" pitchFamily="18" charset="0"/>
              </a:rPr>
              <a:t>最初学习滑冰时</a:t>
            </a:r>
            <a:r>
              <a:rPr lang="en-US" altLang="zh-CN" b="0" dirty="0">
                <a:solidFill>
                  <a:srgbClr val="000000"/>
                </a:solidFill>
                <a:ea typeface="宋体" panose="02010600030101010101" pitchFamily="2" charset="-122"/>
                <a:cs typeface="Times New Roman" panose="02020603050405020304" pitchFamily="18" charset="0"/>
              </a:rPr>
              <a:t>,</a:t>
            </a:r>
            <a:r>
              <a:rPr lang="zh-CN" altLang="zh-CN" b="0" dirty="0">
                <a:solidFill>
                  <a:srgbClr val="000000"/>
                </a:solidFill>
                <a:ea typeface="宋体" panose="02010600030101010101" pitchFamily="2" charset="-122"/>
                <a:cs typeface="Times New Roman" panose="02020603050405020304" pitchFamily="18" charset="0"/>
              </a:rPr>
              <a:t>他不知道如何使自己保持平衡</a:t>
            </a:r>
            <a:r>
              <a:rPr lang="en-US" altLang="zh-CN" b="0" dirty="0">
                <a:solidFill>
                  <a:srgbClr val="000000"/>
                </a:solidFill>
                <a:ea typeface="宋体" panose="02010600030101010101" pitchFamily="2" charset="-122"/>
                <a:cs typeface="Times New Roman" panose="02020603050405020304" pitchFamily="18" charset="0"/>
              </a:rPr>
              <a:t>,</a:t>
            </a:r>
            <a:r>
              <a:rPr lang="zh-CN" altLang="zh-CN" b="0" dirty="0">
                <a:solidFill>
                  <a:srgbClr val="000000"/>
                </a:solidFill>
                <a:ea typeface="宋体" panose="02010600030101010101" pitchFamily="2" charset="-122"/>
                <a:cs typeface="Times New Roman" panose="02020603050405020304" pitchFamily="18" charset="0"/>
              </a:rPr>
              <a:t>经常失去平衡。但是</a:t>
            </a:r>
            <a:r>
              <a:rPr lang="en-US" altLang="zh-CN" b="0" dirty="0">
                <a:solidFill>
                  <a:srgbClr val="000000"/>
                </a:solidFill>
                <a:ea typeface="宋体" panose="02010600030101010101" pitchFamily="2" charset="-122"/>
                <a:cs typeface="Times New Roman" panose="02020603050405020304" pitchFamily="18" charset="0"/>
              </a:rPr>
              <a:t>,</a:t>
            </a:r>
            <a:r>
              <a:rPr lang="zh-CN" altLang="zh-CN" b="0" dirty="0">
                <a:solidFill>
                  <a:srgbClr val="000000"/>
                </a:solidFill>
                <a:ea typeface="宋体" panose="02010600030101010101" pitchFamily="2" charset="-122"/>
                <a:cs typeface="Times New Roman" panose="02020603050405020304" pitchFamily="18" charset="0"/>
              </a:rPr>
              <a:t>现在他已经学会了滑冰时使自己保持平衡。</a:t>
            </a:r>
            <a:endParaRPr lang="zh-CN" altLang="zh-CN" b="0"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38208191"/>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77647"/>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保持学习和社交的平衡是重要的。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It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important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between study and a social life.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他失去了平衡</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从自行车上摔了下来。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and fell off the bike.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为了保持健康</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我们应该保持均衡的饮食。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To keep </a:t>
            </a:r>
            <a:r>
              <a:rPr lang="en-US" altLang="zh-CN" dirty="0" err="1">
                <a:solidFill>
                  <a:srgbClr val="000000"/>
                </a:solidFill>
                <a:ea typeface="宋体" panose="02010600030101010101" pitchFamily="2" charset="-122"/>
                <a:cs typeface="Times New Roman" panose="02020603050405020304" pitchFamily="18" charset="0"/>
              </a:rPr>
              <a:t>fit,we</a:t>
            </a:r>
            <a:r>
              <a:rPr lang="en-US" altLang="zh-CN" dirty="0">
                <a:solidFill>
                  <a:srgbClr val="000000"/>
                </a:solidFill>
                <a:ea typeface="宋体" panose="02010600030101010101" pitchFamily="2" charset="-122"/>
                <a:cs typeface="Times New Roman" panose="02020603050405020304" pitchFamily="18" charset="0"/>
              </a:rPr>
              <a:t> should keep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3686137" y="2058463"/>
            <a:ext cx="5153975" cy="584775"/>
          </a:xfrm>
          <a:prstGeom prst="rect">
            <a:avLst/>
          </a:prstGeom>
        </p:spPr>
        <p:txBody>
          <a:bodyPr wrap="none">
            <a:spAutoFit/>
          </a:bodyPr>
          <a:lstStyle/>
          <a:p>
            <a:r>
              <a:rPr lang="en-US" altLang="zh-CN" dirty="0">
                <a:ea typeface="宋体" panose="02010600030101010101" pitchFamily="2" charset="-122"/>
              </a:rPr>
              <a:t>to </a:t>
            </a:r>
            <a:r>
              <a:rPr lang="en-US" altLang="zh-CN" dirty="0" smtClean="0">
                <a:ea typeface="宋体" panose="02010600030101010101" pitchFamily="2" charset="-122"/>
              </a:rPr>
              <a:t>      keep      a         balance</a:t>
            </a:r>
            <a:endParaRPr lang="zh-CN" altLang="en-US" dirty="0"/>
          </a:p>
        </p:txBody>
      </p:sp>
      <p:sp>
        <p:nvSpPr>
          <p:cNvPr id="4" name="矩形 3"/>
          <p:cNvSpPr/>
          <p:nvPr/>
        </p:nvSpPr>
        <p:spPr>
          <a:xfrm>
            <a:off x="1758085" y="3829447"/>
            <a:ext cx="4698722" cy="584775"/>
          </a:xfrm>
          <a:prstGeom prst="rect">
            <a:avLst/>
          </a:prstGeom>
        </p:spPr>
        <p:txBody>
          <a:bodyPr wrap="none">
            <a:spAutoFit/>
          </a:bodyPr>
          <a:lstStyle/>
          <a:p>
            <a:r>
              <a:rPr lang="en-US" altLang="zh-CN" dirty="0" smtClean="0">
                <a:ea typeface="宋体" panose="02010600030101010101" pitchFamily="2" charset="-122"/>
              </a:rPr>
              <a:t>lost          his         balance</a:t>
            </a:r>
            <a:endParaRPr lang="zh-CN" altLang="en-US" dirty="0"/>
          </a:p>
        </p:txBody>
      </p:sp>
      <p:sp>
        <p:nvSpPr>
          <p:cNvPr id="5" name="矩形 4"/>
          <p:cNvSpPr/>
          <p:nvPr/>
        </p:nvSpPr>
        <p:spPr>
          <a:xfrm>
            <a:off x="5617021" y="5000959"/>
            <a:ext cx="3956532" cy="584775"/>
          </a:xfrm>
          <a:prstGeom prst="rect">
            <a:avLst/>
          </a:prstGeom>
        </p:spPr>
        <p:txBody>
          <a:bodyPr wrap="none">
            <a:spAutoFit/>
          </a:bodyPr>
          <a:lstStyle/>
          <a:p>
            <a:r>
              <a:rPr lang="en-US" altLang="zh-CN" dirty="0">
                <a:ea typeface="宋体" panose="02010600030101010101" pitchFamily="2" charset="-122"/>
              </a:rPr>
              <a:t>a </a:t>
            </a:r>
            <a:r>
              <a:rPr lang="en-US" altLang="zh-CN" dirty="0" smtClean="0">
                <a:ea typeface="宋体" panose="02010600030101010101" pitchFamily="2" charset="-122"/>
              </a:rPr>
              <a:t>    balanced        diet</a:t>
            </a:r>
            <a:endParaRPr lang="zh-CN" altLang="en-US" dirty="0"/>
          </a:p>
        </p:txBody>
      </p:sp>
    </p:spTree>
    <p:extLst>
      <p:ext uri="{BB962C8B-B14F-4D97-AF65-F5344CB8AC3E}">
        <p14:creationId xmlns:p14="http://schemas.microsoft.com/office/powerpoint/2010/main" val="3827632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594508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Big </a:t>
            </a:r>
            <a:r>
              <a:rPr lang="en-US" altLang="zh-CN" dirty="0" err="1">
                <a:solidFill>
                  <a:srgbClr val="000000"/>
                </a:solidFill>
                <a:ea typeface="宋体" panose="02010600030101010101" pitchFamily="2" charset="-122"/>
                <a:cs typeface="Times New Roman" panose="02020603050405020304" pitchFamily="18" charset="0"/>
              </a:rPr>
              <a:t>challenges,however,can</a:t>
            </a:r>
            <a:r>
              <a:rPr lang="en-US" altLang="zh-CN" dirty="0">
                <a:solidFill>
                  <a:srgbClr val="000000"/>
                </a:solidFill>
                <a:ea typeface="宋体" panose="02010600030101010101" pitchFamily="2" charset="-122"/>
                <a:cs typeface="Times New Roman" panose="02020603050405020304" pitchFamily="18" charset="0"/>
              </a:rPr>
              <a:t> sometimes lead to great solutions.(page 4)</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然而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巨大的挑战有时会带来绝佳的解决方案。</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smtClean="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lead to </a:t>
            </a:r>
            <a:r>
              <a:rPr lang="zh-CN" altLang="zh-CN" dirty="0" smtClean="0">
                <a:solidFill>
                  <a:srgbClr val="000000"/>
                </a:solidFill>
                <a:ea typeface="宋体" panose="02010600030101010101" pitchFamily="2" charset="-122"/>
                <a:cs typeface="Times New Roman" panose="02020603050405020304" pitchFamily="18" charset="0"/>
              </a:rPr>
              <a:t>导致</a:t>
            </a:r>
            <a:r>
              <a:rPr lang="en-US" altLang="zh-CN" dirty="0">
                <a:solidFill>
                  <a:srgbClr val="000000"/>
                </a:solidFill>
                <a:ea typeface="宋体" panose="02010600030101010101" pitchFamily="2" charset="-122"/>
                <a:cs typeface="Times New Roman" panose="02020603050405020304" pitchFamily="18" charset="0"/>
              </a:rPr>
              <a:t>;</a:t>
            </a:r>
            <a:r>
              <a:rPr lang="zh-CN" altLang="en-US" dirty="0">
                <a:solidFill>
                  <a:srgbClr val="000000"/>
                </a:solidFill>
                <a:ea typeface="宋体" panose="02010600030101010101" pitchFamily="2" charset="-122"/>
                <a:cs typeface="Times New Roman" panose="02020603050405020304" pitchFamily="18" charset="0"/>
              </a:rPr>
              <a:t>通向</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lead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up</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是</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的先导</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是导致</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的原因</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lead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a...life</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过着</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的生活</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lead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引导某人做某事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lead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way</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带路</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lead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by</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nose</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牵着某人的鼻子走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lead</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领先</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375212265"/>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47799"/>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(1)Smoking can lead to </a:t>
            </a:r>
            <a:r>
              <a:rPr lang="en-US" altLang="zh-CN" dirty="0" smtClean="0">
                <a:solidFill>
                  <a:srgbClr val="000000"/>
                </a:solidFill>
                <a:ea typeface="宋体" panose="02010600030101010101" pitchFamily="2" charset="-122"/>
                <a:cs typeface="Times New Roman" panose="02020603050405020304" pitchFamily="18" charset="0"/>
              </a:rPr>
              <a:t>the lung </a:t>
            </a:r>
            <a:r>
              <a:rPr lang="en-US" altLang="zh-CN" dirty="0">
                <a:solidFill>
                  <a:srgbClr val="000000"/>
                </a:solidFill>
                <a:ea typeface="宋体" panose="02010600030101010101" pitchFamily="2" charset="-122"/>
                <a:cs typeface="Times New Roman" panose="02020603050405020304" pitchFamily="18" charset="0"/>
              </a:rPr>
              <a:t>disease.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吸烟会导致肺部的疾病。</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(2)We are leading a happier life than ever before.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我们过着比以前更幸福的生活。</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(3)What led you to believe I was lying?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是什么使你相信我在说谎</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05341581"/>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48431"/>
            <a:ext cx="10807700" cy="5410712"/>
          </a:xfrm>
          <a:prstGeom prst="rect">
            <a:avLst/>
          </a:prstGeom>
        </p:spPr>
        <p:txBody>
          <a:bodyPr>
            <a:spAutoFit/>
          </a:bodyPr>
          <a:lstStyle/>
          <a:p>
            <a:pPr lvl="0" indent="266700" fontAlgn="auto">
              <a:lnSpc>
                <a:spcPct val="120000"/>
              </a:lnSpc>
              <a:spcBef>
                <a:spcPts val="0"/>
              </a:spcBef>
              <a:spcAft>
                <a:spcPts val="0"/>
              </a:spcAft>
              <a:tabLst>
                <a:tab pos="1029335" algn="l"/>
                <a:tab pos="1850390" algn="l"/>
                <a:tab pos="2538095" algn="l"/>
                <a:tab pos="3221990" algn="l"/>
              </a:tabLst>
            </a:pPr>
            <a:r>
              <a:rPr lang="zh-CN" altLang="en-US" dirty="0">
                <a:solidFill>
                  <a:srgbClr val="000000"/>
                </a:solidFill>
                <a:latin typeface="黑体" panose="02010609060101010101" pitchFamily="49" charset="-122"/>
                <a:cs typeface="Times New Roman" panose="02020603050405020304" pitchFamily="18" charset="0"/>
              </a:rPr>
              <a:t>语境串记 </a:t>
            </a:r>
            <a:r>
              <a:rPr lang="en-US" altLang="zh-CN" b="0" dirty="0">
                <a:solidFill>
                  <a:srgbClr val="000000"/>
                </a:solidFill>
                <a:ea typeface="宋体" panose="02010600030101010101" pitchFamily="2" charset="-122"/>
                <a:cs typeface="Times New Roman" panose="02020603050405020304" pitchFamily="18" charset="0"/>
              </a:rPr>
              <a:t>With him </a:t>
            </a:r>
            <a:r>
              <a:rPr lang="en-US" altLang="zh-CN" dirty="0">
                <a:solidFill>
                  <a:srgbClr val="000000"/>
                </a:solidFill>
                <a:ea typeface="宋体" panose="02010600030101010101" pitchFamily="2" charset="-122"/>
                <a:cs typeface="Times New Roman" panose="02020603050405020304" pitchFamily="18" charset="0"/>
              </a:rPr>
              <a:t>leading</a:t>
            </a:r>
            <a:r>
              <a:rPr lang="en-US" altLang="zh-CN" b="0" dirty="0">
                <a:solidFill>
                  <a:srgbClr val="000000"/>
                </a:solidFill>
                <a:ea typeface="宋体" panose="02010600030101010101" pitchFamily="2" charset="-122"/>
                <a:cs typeface="Times New Roman" panose="02020603050405020304" pitchFamily="18" charset="0"/>
              </a:rPr>
              <a:t> the </a:t>
            </a:r>
            <a:r>
              <a:rPr lang="en-US" altLang="zh-CN" b="0" dirty="0" err="1">
                <a:solidFill>
                  <a:srgbClr val="000000"/>
                </a:solidFill>
                <a:ea typeface="宋体" panose="02010600030101010101" pitchFamily="2" charset="-122"/>
                <a:cs typeface="Times New Roman" panose="02020603050405020304" pitchFamily="18" charset="0"/>
              </a:rPr>
              <a:t>way,we</a:t>
            </a:r>
            <a:r>
              <a:rPr lang="en-US" altLang="zh-CN" b="0" dirty="0">
                <a:solidFill>
                  <a:srgbClr val="000000"/>
                </a:solidFill>
                <a:ea typeface="宋体" panose="02010600030101010101" pitchFamily="2" charset="-122"/>
                <a:cs typeface="Times New Roman" panose="02020603050405020304" pitchFamily="18" charset="0"/>
              </a:rPr>
              <a:t> got there without any </a:t>
            </a:r>
            <a:r>
              <a:rPr lang="en-US" altLang="zh-CN" b="0" dirty="0" err="1">
                <a:solidFill>
                  <a:srgbClr val="000000"/>
                </a:solidFill>
                <a:ea typeface="宋体" panose="02010600030101010101" pitchFamily="2" charset="-122"/>
                <a:cs typeface="Times New Roman" panose="02020603050405020304" pitchFamily="18" charset="0"/>
              </a:rPr>
              <a:t>difficulty.But</a:t>
            </a:r>
            <a:r>
              <a:rPr lang="en-US" altLang="zh-CN" b="0" dirty="0">
                <a:solidFill>
                  <a:srgbClr val="000000"/>
                </a:solidFill>
                <a:ea typeface="宋体" panose="02010600030101010101" pitchFamily="2" charset="-122"/>
                <a:cs typeface="Times New Roman" panose="02020603050405020304" pitchFamily="18" charset="0"/>
              </a:rPr>
              <a:t> for </a:t>
            </a:r>
            <a:r>
              <a:rPr lang="en-US" altLang="zh-CN" b="0" dirty="0" err="1">
                <a:solidFill>
                  <a:srgbClr val="000000"/>
                </a:solidFill>
                <a:ea typeface="宋体" panose="02010600030101010101" pitchFamily="2" charset="-122"/>
                <a:cs typeface="Times New Roman" panose="02020603050405020304" pitchFamily="18" charset="0"/>
              </a:rPr>
              <a:t>him,we</a:t>
            </a:r>
            <a:r>
              <a:rPr lang="en-US" altLang="zh-CN" b="0" dirty="0">
                <a:solidFill>
                  <a:srgbClr val="000000"/>
                </a:solidFill>
                <a:ea typeface="宋体" panose="02010600030101010101" pitchFamily="2" charset="-122"/>
                <a:cs typeface="Times New Roman" panose="02020603050405020304" pitchFamily="18" charset="0"/>
              </a:rPr>
              <a:t> would have been </a:t>
            </a:r>
            <a:r>
              <a:rPr lang="en-US" altLang="zh-CN" b="0" dirty="0" err="1">
                <a:solidFill>
                  <a:srgbClr val="000000"/>
                </a:solidFill>
                <a:ea typeface="宋体" panose="02010600030101010101" pitchFamily="2" charset="-122"/>
                <a:cs typeface="Times New Roman" panose="02020603050405020304" pitchFamily="18" charset="0"/>
              </a:rPr>
              <a:t>lost,which</a:t>
            </a:r>
            <a:r>
              <a:rPr lang="en-US" altLang="zh-CN" b="0" dirty="0">
                <a:solidFill>
                  <a:srgbClr val="000000"/>
                </a:solidFill>
                <a:ea typeface="宋体" panose="02010600030101010101" pitchFamily="2" charset="-122"/>
                <a:cs typeface="Times New Roman" panose="02020603050405020304" pitchFamily="18" charset="0"/>
              </a:rPr>
              <a:t> would </a:t>
            </a:r>
            <a:r>
              <a:rPr lang="en-US" altLang="zh-CN" dirty="0">
                <a:solidFill>
                  <a:srgbClr val="000000"/>
                </a:solidFill>
                <a:ea typeface="宋体" panose="02010600030101010101" pitchFamily="2" charset="-122"/>
                <a:cs typeface="Times New Roman" panose="02020603050405020304" pitchFamily="18" charset="0"/>
              </a:rPr>
              <a:t>lead</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b="0" dirty="0">
                <a:solidFill>
                  <a:srgbClr val="000000"/>
                </a:solidFill>
                <a:ea typeface="宋体" panose="02010600030101010101" pitchFamily="2" charset="-122"/>
                <a:cs typeface="Times New Roman" panose="02020603050405020304" pitchFamily="18" charset="0"/>
              </a:rPr>
              <a:t> serious </a:t>
            </a:r>
            <a:r>
              <a:rPr lang="en-US" altLang="zh-CN" b="0" dirty="0" err="1">
                <a:solidFill>
                  <a:srgbClr val="000000"/>
                </a:solidFill>
                <a:ea typeface="宋体" panose="02010600030101010101" pitchFamily="2" charset="-122"/>
                <a:cs typeface="Times New Roman" panose="02020603050405020304" pitchFamily="18" charset="0"/>
              </a:rPr>
              <a:t>consequences.His</a:t>
            </a:r>
            <a:r>
              <a:rPr lang="en-US" altLang="zh-CN" b="0" dirty="0">
                <a:solidFill>
                  <a:srgbClr val="000000"/>
                </a:solidFill>
                <a:ea typeface="宋体" panose="02010600030101010101" pitchFamily="2" charset="-122"/>
                <a:cs typeface="Times New Roman" panose="02020603050405020304" pitchFamily="18" charset="0"/>
              </a:rPr>
              <a:t> action </a:t>
            </a:r>
            <a:r>
              <a:rPr lang="en-US" altLang="zh-CN" dirty="0">
                <a:solidFill>
                  <a:srgbClr val="000000"/>
                </a:solidFill>
                <a:ea typeface="宋体" panose="02010600030101010101" pitchFamily="2" charset="-122"/>
                <a:cs typeface="Times New Roman" panose="02020603050405020304" pitchFamily="18" charset="0"/>
              </a:rPr>
              <a:t>led</a:t>
            </a:r>
            <a:r>
              <a:rPr lang="en-US" altLang="zh-CN" b="0" dirty="0">
                <a:solidFill>
                  <a:srgbClr val="000000"/>
                </a:solidFill>
                <a:ea typeface="宋体" panose="02010600030101010101" pitchFamily="2" charset="-122"/>
                <a:cs typeface="Times New Roman" panose="02020603050405020304" pitchFamily="18" charset="0"/>
              </a:rPr>
              <a:t> us </a:t>
            </a:r>
            <a:r>
              <a:rPr lang="en-US" altLang="zh-CN" dirty="0">
                <a:solidFill>
                  <a:srgbClr val="000000"/>
                </a:solidFill>
                <a:ea typeface="宋体" panose="02010600030101010101" pitchFamily="2" charset="-122"/>
                <a:cs typeface="Times New Roman" panose="02020603050405020304" pitchFamily="18" charset="0"/>
              </a:rPr>
              <a:t>to</a:t>
            </a:r>
            <a:r>
              <a:rPr lang="en-US" altLang="zh-CN" b="0" dirty="0">
                <a:solidFill>
                  <a:srgbClr val="000000"/>
                </a:solidFill>
                <a:ea typeface="宋体" panose="02010600030101010101" pitchFamily="2" charset="-122"/>
                <a:cs typeface="Times New Roman" panose="02020603050405020304" pitchFamily="18" charset="0"/>
              </a:rPr>
              <a:t> believe that he was our true friend.</a:t>
            </a:r>
            <a:endParaRPr lang="zh-CN" altLang="zh-CN" b="0" dirty="0">
              <a:solidFill>
                <a:srgbClr val="000000"/>
              </a:solidFill>
              <a:latin typeface="NEU-BZ-S92"/>
              <a:ea typeface="方正书宋_GBK" panose="03000509000000000000" pitchFamily="65" charset="-122"/>
              <a:cs typeface="Times New Roman" panose="02020603050405020304" pitchFamily="18" charset="0"/>
            </a:endParaRPr>
          </a:p>
          <a:p>
            <a:pPr lvl="0" indent="266700" fontAlgn="auto">
              <a:lnSpc>
                <a:spcPct val="120000"/>
              </a:lnSpc>
              <a:spcBef>
                <a:spcPts val="0"/>
              </a:spcBef>
              <a:spcAft>
                <a:spcPts val="0"/>
              </a:spcAft>
              <a:tabLst>
                <a:tab pos="1029335" algn="l"/>
                <a:tab pos="1850390" algn="l"/>
                <a:tab pos="2538095" algn="l"/>
                <a:tab pos="3221990" algn="l"/>
              </a:tabLst>
            </a:pPr>
            <a:r>
              <a:rPr lang="zh-CN" altLang="zh-CN" b="0" dirty="0">
                <a:solidFill>
                  <a:srgbClr val="000000"/>
                </a:solidFill>
                <a:ea typeface="宋体" panose="02010600030101010101" pitchFamily="2" charset="-122"/>
                <a:cs typeface="Times New Roman" panose="02020603050405020304" pitchFamily="18" charset="0"/>
              </a:rPr>
              <a:t>有他带路</a:t>
            </a:r>
            <a:r>
              <a:rPr lang="en-US" altLang="zh-CN" b="0" dirty="0">
                <a:solidFill>
                  <a:srgbClr val="000000"/>
                </a:solidFill>
                <a:ea typeface="宋体" panose="02010600030101010101" pitchFamily="2" charset="-122"/>
                <a:cs typeface="Times New Roman" panose="02020603050405020304" pitchFamily="18" charset="0"/>
              </a:rPr>
              <a:t>,</a:t>
            </a:r>
            <a:r>
              <a:rPr lang="zh-CN" altLang="zh-CN" b="0" dirty="0">
                <a:solidFill>
                  <a:srgbClr val="000000"/>
                </a:solidFill>
                <a:ea typeface="宋体" panose="02010600030101010101" pitchFamily="2" charset="-122"/>
                <a:cs typeface="Times New Roman" panose="02020603050405020304" pitchFamily="18" charset="0"/>
              </a:rPr>
              <a:t>我们毫不费力地到达了那里。要不是他</a:t>
            </a:r>
            <a:r>
              <a:rPr lang="en-US" altLang="zh-CN" b="0" dirty="0">
                <a:solidFill>
                  <a:srgbClr val="000000"/>
                </a:solidFill>
                <a:ea typeface="宋体" panose="02010600030101010101" pitchFamily="2" charset="-122"/>
                <a:cs typeface="Times New Roman" panose="02020603050405020304" pitchFamily="18" charset="0"/>
              </a:rPr>
              <a:t>,</a:t>
            </a:r>
            <a:r>
              <a:rPr lang="zh-CN" altLang="zh-CN" b="0" dirty="0">
                <a:solidFill>
                  <a:srgbClr val="000000"/>
                </a:solidFill>
                <a:ea typeface="宋体" panose="02010600030101010101" pitchFamily="2" charset="-122"/>
                <a:cs typeface="Times New Roman" panose="02020603050405020304" pitchFamily="18" charset="0"/>
              </a:rPr>
              <a:t>我们就可能迷路了</a:t>
            </a:r>
            <a:r>
              <a:rPr lang="en-US" altLang="zh-CN" b="0" dirty="0">
                <a:solidFill>
                  <a:srgbClr val="000000"/>
                </a:solidFill>
                <a:ea typeface="宋体" panose="02010600030101010101" pitchFamily="2" charset="-122"/>
                <a:cs typeface="Times New Roman" panose="02020603050405020304" pitchFamily="18" charset="0"/>
              </a:rPr>
              <a:t>,</a:t>
            </a:r>
            <a:r>
              <a:rPr lang="zh-CN" altLang="zh-CN" b="0" dirty="0">
                <a:solidFill>
                  <a:srgbClr val="000000"/>
                </a:solidFill>
                <a:ea typeface="宋体" panose="02010600030101010101" pitchFamily="2" charset="-122"/>
                <a:cs typeface="Times New Roman" panose="02020603050405020304" pitchFamily="18" charset="0"/>
              </a:rPr>
              <a:t>这会导致严重的后果。他</a:t>
            </a:r>
            <a:r>
              <a:rPr lang="zh-CN" altLang="zh-CN" b="0" dirty="0" smtClean="0">
                <a:solidFill>
                  <a:srgbClr val="000000"/>
                </a:solidFill>
                <a:ea typeface="宋体" panose="02010600030101010101" pitchFamily="2" charset="-122"/>
                <a:cs typeface="Times New Roman" panose="02020603050405020304" pitchFamily="18" charset="0"/>
              </a:rPr>
              <a:t>的</a:t>
            </a:r>
            <a:r>
              <a:rPr lang="zh-CN" altLang="en-US" b="0" dirty="0">
                <a:solidFill>
                  <a:srgbClr val="000000"/>
                </a:solidFill>
                <a:ea typeface="宋体" panose="02010600030101010101" pitchFamily="2" charset="-122"/>
                <a:cs typeface="Times New Roman" panose="02020603050405020304" pitchFamily="18" charset="0"/>
              </a:rPr>
              <a:t>做法让</a:t>
            </a:r>
            <a:r>
              <a:rPr lang="zh-CN" altLang="zh-CN" b="0" dirty="0" smtClean="0">
                <a:solidFill>
                  <a:srgbClr val="000000"/>
                </a:solidFill>
                <a:ea typeface="宋体" panose="02010600030101010101" pitchFamily="2" charset="-122"/>
                <a:cs typeface="Times New Roman" panose="02020603050405020304" pitchFamily="18" charset="0"/>
              </a:rPr>
              <a:t>我们</a:t>
            </a:r>
            <a:r>
              <a:rPr lang="zh-CN" altLang="zh-CN" b="0" dirty="0">
                <a:solidFill>
                  <a:srgbClr val="000000"/>
                </a:solidFill>
                <a:ea typeface="宋体" panose="02010600030101010101" pitchFamily="2" charset="-122"/>
                <a:cs typeface="Times New Roman" panose="02020603050405020304" pitchFamily="18" charset="0"/>
              </a:rPr>
              <a:t>相信他是我们真正的朋友。</a:t>
            </a:r>
            <a:endParaRPr lang="zh-CN" altLang="zh-CN" b="0" dirty="0">
              <a:solidFill>
                <a:srgbClr val="000000"/>
              </a:solidFill>
              <a:latin typeface="NEU-BZ-S92"/>
              <a:ea typeface="方正书宋_GBK" panose="03000509000000000000" pitchFamily="65" charset="-122"/>
              <a:cs typeface="Times New Roman" panose="02020603050405020304" pitchFamily="18" charset="0"/>
            </a:endParaRPr>
          </a:p>
          <a:p>
            <a:pPr indent="266400">
              <a:lnSpc>
                <a:spcPct val="120000"/>
              </a:lnSpc>
            </a:pPr>
            <a:r>
              <a:rPr lang="zh-CN" altLang="en-US" dirty="0" smtClean="0">
                <a:solidFill>
                  <a:srgbClr val="000000"/>
                </a:solidFill>
                <a:latin typeface="黑体" panose="02010609060101010101" pitchFamily="49" charset="-122"/>
                <a:cs typeface="Times New Roman" panose="02020603050405020304" pitchFamily="18" charset="0"/>
              </a:rPr>
              <a:t>名师</a:t>
            </a:r>
            <a:r>
              <a:rPr lang="zh-CN" altLang="en-US" dirty="0">
                <a:solidFill>
                  <a:srgbClr val="000000"/>
                </a:solidFill>
                <a:latin typeface="黑体" panose="02010609060101010101" pitchFamily="49" charset="-122"/>
                <a:cs typeface="Times New Roman" panose="02020603050405020304" pitchFamily="18" charset="0"/>
              </a:rPr>
              <a:t>点津 </a:t>
            </a:r>
            <a:r>
              <a:rPr lang="en-US" altLang="zh-CN" dirty="0">
                <a:solidFill>
                  <a:srgbClr val="000000"/>
                </a:solidFill>
                <a:ea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引起</a:t>
            </a:r>
            <a:r>
              <a:rPr lang="en-US" altLang="zh-CN" dirty="0">
                <a:solidFill>
                  <a:srgbClr val="000000"/>
                </a:solidFill>
                <a:ea typeface="宋体" panose="02010600030101010101" pitchFamily="2" charset="-122"/>
              </a:rPr>
              <a:t>,</a:t>
            </a:r>
            <a:r>
              <a:rPr lang="zh-CN" altLang="zh-CN" dirty="0">
                <a:solidFill>
                  <a:srgbClr val="000000"/>
                </a:solidFill>
                <a:ea typeface="宋体" panose="02010600030101010101" pitchFamily="2" charset="-122"/>
                <a:cs typeface="Times New Roman" panose="02020603050405020304" pitchFamily="18" charset="0"/>
              </a:rPr>
              <a:t>导致</a:t>
            </a:r>
            <a:r>
              <a:rPr lang="en-US" altLang="zh-CN" dirty="0">
                <a:solidFill>
                  <a:srgbClr val="000000"/>
                </a:solidFill>
                <a:ea typeface="宋体" panose="02010600030101010101" pitchFamily="2" charset="-122"/>
              </a:rPr>
              <a:t>,</a:t>
            </a:r>
            <a:r>
              <a:rPr lang="zh-CN" altLang="zh-CN" dirty="0">
                <a:solidFill>
                  <a:srgbClr val="000000"/>
                </a:solidFill>
                <a:ea typeface="宋体" panose="02010600030101010101" pitchFamily="2" charset="-122"/>
                <a:cs typeface="Times New Roman" panose="02020603050405020304" pitchFamily="18" charset="0"/>
              </a:rPr>
              <a:t>造成</a:t>
            </a:r>
            <a:r>
              <a:rPr lang="en-US" altLang="zh-CN" dirty="0">
                <a:solidFill>
                  <a:srgbClr val="000000"/>
                </a:solidFill>
                <a:ea typeface="宋体" panose="02010600030101010101" pitchFamily="2" charset="-122"/>
              </a:rPr>
              <a:t>”</a:t>
            </a:r>
            <a:r>
              <a:rPr lang="zh-CN" altLang="zh-CN" dirty="0">
                <a:solidFill>
                  <a:srgbClr val="000000"/>
                </a:solidFill>
                <a:ea typeface="宋体" panose="02010600030101010101" pitchFamily="2" charset="-122"/>
                <a:cs typeface="Times New Roman" panose="02020603050405020304" pitchFamily="18" charset="0"/>
              </a:rPr>
              <a:t>的表达方式还有</a:t>
            </a:r>
            <a:r>
              <a:rPr lang="en-US" altLang="zh-CN" dirty="0">
                <a:solidFill>
                  <a:srgbClr val="000000"/>
                </a:solidFill>
                <a:ea typeface="宋体" panose="02010600030101010101" pitchFamily="2" charset="-122"/>
              </a:rPr>
              <a:t>:result </a:t>
            </a:r>
            <a:r>
              <a:rPr lang="en-US" altLang="zh-CN" dirty="0" smtClean="0">
                <a:solidFill>
                  <a:srgbClr val="000000"/>
                </a:solidFill>
                <a:ea typeface="宋体" panose="02010600030101010101" pitchFamily="2" charset="-122"/>
              </a:rPr>
              <a:t>in</a:t>
            </a:r>
            <a:r>
              <a:rPr lang="zh-CN" altLang="en-US" dirty="0" smtClean="0">
                <a:solidFill>
                  <a:srgbClr val="000000"/>
                </a:solidFill>
                <a:ea typeface="宋体" panose="02010600030101010101" pitchFamily="2" charset="-122"/>
              </a:rPr>
              <a:t>、</a:t>
            </a:r>
            <a:r>
              <a:rPr lang="en-US" altLang="zh-CN" dirty="0" smtClean="0">
                <a:solidFill>
                  <a:srgbClr val="000000"/>
                </a:solidFill>
                <a:ea typeface="宋体" panose="02010600030101010101" pitchFamily="2" charset="-122"/>
              </a:rPr>
              <a:t> </a:t>
            </a:r>
            <a:r>
              <a:rPr lang="en-US" altLang="zh-CN" dirty="0" smtClean="0">
                <a:solidFill>
                  <a:srgbClr val="000000"/>
                </a:solidFill>
                <a:ea typeface="宋体" panose="02010600030101010101" pitchFamily="2" charset="-122"/>
              </a:rPr>
              <a:t>contribute </a:t>
            </a:r>
            <a:r>
              <a:rPr lang="en-US" altLang="zh-CN" dirty="0" smtClean="0">
                <a:solidFill>
                  <a:srgbClr val="000000"/>
                </a:solidFill>
                <a:ea typeface="宋体" panose="02010600030101010101" pitchFamily="2" charset="-122"/>
              </a:rPr>
              <a:t>to</a:t>
            </a:r>
            <a:r>
              <a:rPr lang="zh-CN" altLang="en-US" dirty="0" smtClean="0">
                <a:solidFill>
                  <a:srgbClr val="000000"/>
                </a:solidFill>
                <a:ea typeface="宋体" panose="02010600030101010101" pitchFamily="2" charset="-122"/>
              </a:rPr>
              <a:t>、</a:t>
            </a:r>
            <a:r>
              <a:rPr lang="en-US" altLang="zh-CN" dirty="0" smtClean="0">
                <a:solidFill>
                  <a:srgbClr val="000000"/>
                </a:solidFill>
                <a:ea typeface="宋体" panose="02010600030101010101" pitchFamily="2" charset="-122"/>
              </a:rPr>
              <a:t>bring about</a:t>
            </a:r>
            <a:r>
              <a:rPr lang="zh-CN" altLang="en-US" dirty="0" smtClean="0">
                <a:solidFill>
                  <a:srgbClr val="000000"/>
                </a:solidFill>
                <a:ea typeface="宋体" panose="02010600030101010101" pitchFamily="2" charset="-122"/>
              </a:rPr>
              <a:t>、</a:t>
            </a:r>
            <a:r>
              <a:rPr lang="en-US" altLang="zh-CN" dirty="0" smtClean="0">
                <a:solidFill>
                  <a:srgbClr val="000000"/>
                </a:solidFill>
                <a:ea typeface="宋体" panose="02010600030101010101" pitchFamily="2" charset="-122"/>
              </a:rPr>
              <a:t>cause</a:t>
            </a:r>
            <a:r>
              <a:rPr lang="zh-CN" altLang="zh-CN" dirty="0">
                <a:solidFill>
                  <a:srgbClr val="000000"/>
                </a:solidFill>
                <a:ea typeface="宋体" panose="02010600030101010101" pitchFamily="2" charset="-122"/>
                <a:cs typeface="Times New Roman" panose="02020603050405020304" pitchFamily="18" charset="0"/>
              </a:rPr>
              <a:t>等</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359723939"/>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横卷形 10">
            <a:hlinkClick r:id="rId2" action="ppaction://hlinksldjump" highlightClick="1">
              <a:snd r:embed="rId3" name="chimes.wav"/>
            </a:hlinkClick>
          </p:cNvPr>
          <p:cNvSpPr/>
          <p:nvPr/>
        </p:nvSpPr>
        <p:spPr>
          <a:xfrm>
            <a:off x="2592685" y="719807"/>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12" name="横卷形 11">
            <a:hlinkClick r:id="rId4" action="ppaction://hlinksldjump" highlightClick="1">
              <a:snd r:embed="rId3" name="chimes.wav"/>
            </a:hlinkClick>
          </p:cNvPr>
          <p:cNvSpPr/>
          <p:nvPr/>
        </p:nvSpPr>
        <p:spPr>
          <a:xfrm>
            <a:off x="2592685" y="2231975"/>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
        <p:nvSpPr>
          <p:cNvPr id="4" name="横卷形 3">
            <a:hlinkClick r:id="rId5" action="ppaction://hlinksldjump" highlightClick="1">
              <a:snd r:embed="rId3" name="chimes.wav"/>
            </a:hlinkClick>
          </p:cNvPr>
          <p:cNvSpPr/>
          <p:nvPr/>
        </p:nvSpPr>
        <p:spPr>
          <a:xfrm>
            <a:off x="2592685" y="374414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随  堂  训  练</a:t>
            </a:r>
            <a:endParaRPr lang="zh-CN" altLang="zh-CN" sz="4000" dirty="0"/>
          </a:p>
        </p:txBody>
      </p:sp>
    </p:spTree>
    <p:extLst>
      <p:ext uri="{BB962C8B-B14F-4D97-AF65-F5344CB8AC3E}">
        <p14:creationId xmlns:p14="http://schemas.microsoft.com/office/powerpoint/2010/main" val="28351336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69599"/>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(1)His carelessness led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his failure in the experiment</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2)You</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d </a:t>
            </a:r>
            <a:r>
              <a:rPr lang="en-US" altLang="zh-CN" dirty="0">
                <a:solidFill>
                  <a:srgbClr val="000000"/>
                </a:solidFill>
                <a:ea typeface="宋体" panose="02010600030101010101" pitchFamily="2" charset="-122"/>
                <a:cs typeface="Times New Roman" panose="02020603050405020304" pitchFamily="18" charset="0"/>
              </a:rPr>
              <a:t>better try to lead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more relaxed life to keep fit.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(3)What on earth led you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(draw) such a strange conclusion?</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5348653" y="1583903"/>
            <a:ext cx="526106" cy="584775"/>
          </a:xfrm>
          <a:prstGeom prst="rect">
            <a:avLst/>
          </a:prstGeom>
        </p:spPr>
        <p:txBody>
          <a:bodyPr wrap="none">
            <a:spAutoFit/>
          </a:bodyPr>
          <a:lstStyle/>
          <a:p>
            <a:r>
              <a:rPr lang="en-US" altLang="zh-CN" dirty="0">
                <a:ea typeface="宋体" panose="02010600030101010101" pitchFamily="2" charset="-122"/>
              </a:rPr>
              <a:t>to</a:t>
            </a:r>
            <a:endParaRPr lang="zh-CN" altLang="en-US" dirty="0"/>
          </a:p>
        </p:txBody>
      </p:sp>
      <p:sp>
        <p:nvSpPr>
          <p:cNvPr id="4" name="矩形 3"/>
          <p:cNvSpPr/>
          <p:nvPr/>
        </p:nvSpPr>
        <p:spPr>
          <a:xfrm>
            <a:off x="6418941" y="2759825"/>
            <a:ext cx="389850" cy="584775"/>
          </a:xfrm>
          <a:prstGeom prst="rect">
            <a:avLst/>
          </a:prstGeom>
        </p:spPr>
        <p:txBody>
          <a:bodyPr wrap="none">
            <a:spAutoFit/>
          </a:bodyPr>
          <a:lstStyle/>
          <a:p>
            <a:r>
              <a:rPr lang="en-US" altLang="zh-CN" dirty="0">
                <a:ea typeface="宋体" panose="02010600030101010101" pitchFamily="2" charset="-122"/>
              </a:rPr>
              <a:t>a</a:t>
            </a:r>
            <a:endParaRPr lang="zh-CN" altLang="en-US" dirty="0"/>
          </a:p>
        </p:txBody>
      </p:sp>
      <p:sp>
        <p:nvSpPr>
          <p:cNvPr id="5" name="矩形 4"/>
          <p:cNvSpPr/>
          <p:nvPr/>
        </p:nvSpPr>
        <p:spPr>
          <a:xfrm>
            <a:off x="5611706" y="3920839"/>
            <a:ext cx="1540806" cy="584775"/>
          </a:xfrm>
          <a:prstGeom prst="rect">
            <a:avLst/>
          </a:prstGeom>
        </p:spPr>
        <p:txBody>
          <a:bodyPr wrap="none">
            <a:spAutoFit/>
          </a:bodyPr>
          <a:lstStyle/>
          <a:p>
            <a:r>
              <a:rPr lang="en-US" altLang="zh-CN" dirty="0">
                <a:ea typeface="宋体" panose="02010600030101010101" pitchFamily="2" charset="-122"/>
              </a:rPr>
              <a:t>to draw</a:t>
            </a:r>
            <a:endParaRPr lang="zh-CN" altLang="en-US" dirty="0"/>
          </a:p>
        </p:txBody>
      </p:sp>
    </p:spTree>
    <p:extLst>
      <p:ext uri="{BB962C8B-B14F-4D97-AF65-F5344CB8AC3E}">
        <p14:creationId xmlns:p14="http://schemas.microsoft.com/office/powerpoint/2010/main" val="41334362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41607"/>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But the proposal led to protests.(page 4)</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但这项提议引发了抗议。</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proposal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提议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建议</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make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proposal</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提出建议</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proposal</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a:t>
            </a:r>
            <a:r>
              <a:rPr lang="zh-CN" altLang="zh-CN" dirty="0">
                <a:solidFill>
                  <a:srgbClr val="000000"/>
                </a:solidFill>
                <a:ea typeface="楷体" panose="02010609060101010101" pitchFamily="49" charset="-122"/>
                <a:cs typeface="Times New Roman" panose="02020603050405020304" pitchFamily="18" charset="0"/>
              </a:rPr>
              <a:t>做</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的建议</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propose</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楷体" panose="02010609060101010101" pitchFamily="49" charset="-122"/>
                <a:cs typeface="Times New Roman" panose="02020603050405020304" pitchFamily="18" charset="0"/>
              </a:rPr>
              <a:t>提议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建议</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propose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doing</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建议做某事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propose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that...(should)+do</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提议</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73496679"/>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270"/>
            <a:ext cx="10807700" cy="600164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(1)He put forward a proposal to set up China’s Aerospace Industry.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他提出了建设中国航天工业的建议。</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2)His proposal to put off the meeting was rejected the day before yesterday.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他的关于延期开会的提议前天被否决了。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(3)We propose that changes(should)be made in the arrangements.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我们建议对安排做些变动。</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43825059"/>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03783"/>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 government postponed the new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propose</a:t>
            </a:r>
            <a:r>
              <a:rPr lang="en-US" altLang="zh-CN" dirty="0" smtClean="0">
                <a:solidFill>
                  <a:srgbClr val="000000"/>
                </a:solidFill>
                <a:ea typeface="宋体" panose="02010600030101010101" pitchFamily="2" charset="-122"/>
                <a:cs typeface="Times New Roman" panose="02020603050405020304" pitchFamily="18" charset="0"/>
              </a:rPr>
              <a:t>)  because </a:t>
            </a:r>
            <a:r>
              <a:rPr lang="en-US" altLang="zh-CN" dirty="0">
                <a:solidFill>
                  <a:srgbClr val="000000"/>
                </a:solidFill>
                <a:ea typeface="宋体" panose="02010600030101010101" pitchFamily="2" charset="-122"/>
                <a:cs typeface="Times New Roman" panose="02020603050405020304" pitchFamily="18" charset="0"/>
              </a:rPr>
              <a:t>a lot of people were opposed to it.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(2)He proposed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(change)the name of the company.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(3)I proposed that we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(hold)a meeting next week.</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7580901" y="1705071"/>
            <a:ext cx="1704890" cy="584775"/>
          </a:xfrm>
          <a:prstGeom prst="rect">
            <a:avLst/>
          </a:prstGeom>
        </p:spPr>
        <p:txBody>
          <a:bodyPr wrap="none">
            <a:spAutoFit/>
          </a:bodyPr>
          <a:lstStyle/>
          <a:p>
            <a:r>
              <a:rPr lang="en-US" altLang="zh-CN" dirty="0">
                <a:ea typeface="宋体" panose="02010600030101010101" pitchFamily="2" charset="-122"/>
              </a:rPr>
              <a:t>proposal</a:t>
            </a:r>
            <a:endParaRPr lang="zh-CN" altLang="en-US" dirty="0"/>
          </a:p>
        </p:txBody>
      </p:sp>
      <p:sp>
        <p:nvSpPr>
          <p:cNvPr id="4" name="矩形 3"/>
          <p:cNvSpPr/>
          <p:nvPr/>
        </p:nvSpPr>
        <p:spPr>
          <a:xfrm>
            <a:off x="4001391" y="2876863"/>
            <a:ext cx="1779654" cy="584775"/>
          </a:xfrm>
          <a:prstGeom prst="rect">
            <a:avLst/>
          </a:prstGeom>
        </p:spPr>
        <p:txBody>
          <a:bodyPr wrap="none">
            <a:spAutoFit/>
          </a:bodyPr>
          <a:lstStyle/>
          <a:p>
            <a:r>
              <a:rPr lang="en-US" altLang="zh-CN" dirty="0" smtClean="0">
                <a:ea typeface="宋体" panose="02010600030101010101" pitchFamily="2" charset="-122"/>
              </a:rPr>
              <a:t>changing</a:t>
            </a:r>
            <a:endParaRPr lang="zh-CN" altLang="en-US" dirty="0"/>
          </a:p>
        </p:txBody>
      </p:sp>
      <p:sp>
        <p:nvSpPr>
          <p:cNvPr id="5" name="矩形 4"/>
          <p:cNvSpPr/>
          <p:nvPr/>
        </p:nvSpPr>
        <p:spPr>
          <a:xfrm>
            <a:off x="5256981" y="4051839"/>
            <a:ext cx="958917" cy="584775"/>
          </a:xfrm>
          <a:prstGeom prst="rect">
            <a:avLst/>
          </a:prstGeom>
        </p:spPr>
        <p:txBody>
          <a:bodyPr wrap="none">
            <a:spAutoFit/>
          </a:bodyPr>
          <a:lstStyle/>
          <a:p>
            <a:r>
              <a:rPr lang="en-US" altLang="zh-CN" dirty="0" smtClean="0">
                <a:ea typeface="宋体" panose="02010600030101010101" pitchFamily="2" charset="-122"/>
              </a:rPr>
              <a:t>hold</a:t>
            </a:r>
            <a:endParaRPr lang="zh-CN" altLang="en-US" dirty="0"/>
          </a:p>
        </p:txBody>
      </p:sp>
    </p:spTree>
    <p:extLst>
      <p:ext uri="{BB962C8B-B14F-4D97-AF65-F5344CB8AC3E}">
        <p14:creationId xmlns:p14="http://schemas.microsoft.com/office/powerpoint/2010/main" val="37204361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Water from the dam would likely damage a number of temples and destroy cultural relics that were an important part of </a:t>
            </a:r>
            <a:r>
              <a:rPr lang="en-US" altLang="zh-CN" dirty="0" smtClean="0">
                <a:solidFill>
                  <a:srgbClr val="000000"/>
                </a:solidFill>
                <a:ea typeface="宋体" panose="02010600030101010101" pitchFamily="2" charset="-122"/>
                <a:cs typeface="Times New Roman" panose="02020603050405020304" pitchFamily="18" charset="0"/>
              </a:rPr>
              <a:t>Egypt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cultural heritage.(page 4)</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大坝的水可能会破坏许多寺庙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毁坏作为埃及文化遗产重要组成部分的文物</a:t>
            </a:r>
            <a:r>
              <a:rPr lang="zh-CN" altLang="zh-CN" dirty="0" smtClean="0">
                <a:solidFill>
                  <a:srgbClr val="000000"/>
                </a:solidFill>
                <a:ea typeface="宋体" panose="02010600030101010101" pitchFamily="2" charset="-122"/>
                <a:cs typeface="Times New Roman" panose="02020603050405020304" pitchFamily="18" charset="0"/>
              </a:rPr>
              <a:t>。</a:t>
            </a:r>
            <a:endParaRPr lang="en-US" altLang="zh-CN" dirty="0" smtClean="0">
              <a:solidFill>
                <a:srgbClr val="000000"/>
              </a:solidFill>
              <a:ea typeface="宋体" panose="02010600030101010101" pitchFamily="2"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考点一</a:t>
            </a:r>
            <a:r>
              <a:rPr lang="en-US" altLang="zh-CN" dirty="0">
                <a:solidFill>
                  <a:srgbClr val="000000"/>
                </a:solidFill>
                <a:ea typeface="宋体" panose="02010600030101010101" pitchFamily="2" charset="-122"/>
                <a:cs typeface="Times New Roman" panose="02020603050405020304" pitchFamily="18" charset="0"/>
              </a:rPr>
              <a:t>likely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可能的　</a:t>
            </a:r>
            <a:r>
              <a:rPr lang="en-US" altLang="zh-CN" i="1" dirty="0">
                <a:solidFill>
                  <a:srgbClr val="000000"/>
                </a:solidFill>
                <a:ea typeface="宋体" panose="02010600030101010101" pitchFamily="2" charset="-122"/>
                <a:cs typeface="Times New Roman" panose="02020603050405020304" pitchFamily="18" charset="0"/>
              </a:rPr>
              <a:t>adv.</a:t>
            </a:r>
            <a:r>
              <a:rPr lang="zh-CN" altLang="zh-CN" dirty="0">
                <a:solidFill>
                  <a:srgbClr val="000000"/>
                </a:solidFill>
                <a:ea typeface="宋体" panose="02010600030101010101" pitchFamily="2" charset="-122"/>
                <a:cs typeface="Times New Roman" panose="02020603050405020304" pitchFamily="18" charset="0"/>
              </a:rPr>
              <a:t>可能地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likely</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可能做某事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It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likely</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that...</a:t>
            </a:r>
            <a:r>
              <a:rPr lang="zh-CN" altLang="zh-CN" dirty="0">
                <a:solidFill>
                  <a:srgbClr val="000000"/>
                </a:solidFill>
                <a:ea typeface="楷体" panose="02010609060101010101" pitchFamily="49" charset="-122"/>
                <a:cs typeface="Times New Roman" panose="02020603050405020304" pitchFamily="18" charset="0"/>
              </a:rPr>
              <a:t>很可能</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alike</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楷体" panose="02010609060101010101" pitchFamily="49" charset="-122"/>
                <a:cs typeface="Times New Roman" panose="02020603050405020304" pitchFamily="18" charset="0"/>
              </a:rPr>
              <a:t>十分相似</a:t>
            </a:r>
            <a:r>
              <a:rPr lang="en-US" altLang="zh-CN" dirty="0">
                <a:solidFill>
                  <a:srgbClr val="000000"/>
                </a:solidFill>
                <a:ea typeface="宋体" panose="02010600030101010101" pitchFamily="2" charset="-122"/>
                <a:cs typeface="Times New Roman" panose="02020603050405020304" pitchFamily="18" charset="0"/>
              </a:rPr>
              <a:t>;</a:t>
            </a:r>
            <a:r>
              <a:rPr lang="en-US" altLang="zh-CN" i="1" dirty="0">
                <a:solidFill>
                  <a:srgbClr val="000000"/>
                </a:solidFill>
                <a:ea typeface="宋体" panose="02010600030101010101" pitchFamily="2" charset="-122"/>
                <a:cs typeface="Times New Roman" panose="02020603050405020304" pitchFamily="18" charset="0"/>
              </a:rPr>
              <a:t>adv.</a:t>
            </a:r>
            <a:r>
              <a:rPr lang="zh-CN" altLang="zh-CN" dirty="0">
                <a:solidFill>
                  <a:srgbClr val="000000"/>
                </a:solidFill>
                <a:ea typeface="楷体" panose="02010609060101010101" pitchFamily="49" charset="-122"/>
                <a:cs typeface="Times New Roman" panose="02020603050405020304" pitchFamily="18" charset="0"/>
              </a:rPr>
              <a:t>很相似地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unlikely</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楷体" panose="02010609060101010101" pitchFamily="49" charset="-122"/>
                <a:cs typeface="Times New Roman" panose="02020603050405020304" pitchFamily="18" charset="0"/>
              </a:rPr>
              <a:t>不可能</a:t>
            </a:r>
            <a:r>
              <a:rPr lang="zh-CN" altLang="zh-CN" dirty="0" smtClean="0">
                <a:solidFill>
                  <a:srgbClr val="000000"/>
                </a:solidFill>
                <a:ea typeface="楷体" panose="02010609060101010101" pitchFamily="49" charset="-122"/>
                <a:cs typeface="Times New Roman" panose="02020603050405020304" pitchFamily="18" charset="0"/>
              </a:rPr>
              <a:t>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81083088"/>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6644"/>
          </a:xfrm>
          <a:prstGeom prst="rect">
            <a:avLst/>
          </a:prstGeom>
        </p:spPr>
        <p:txBody>
          <a:bodyPr>
            <a:spAutoFit/>
          </a:bodyPr>
          <a:lstStyle/>
          <a:p>
            <a:pPr indent="267970">
              <a:lnSpc>
                <a:spcPct val="11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(1)What will likely happen if one has a positive attitude?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1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如果一个人有积极的态度</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可能会发生什么呢</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(2)Hospital patients who see tree branches out of their windows are likely to recover at a faster rate than patients who see buildings or sky instead.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1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医院里看到窗外树枝的病人可能比看到建筑物或天空的病人恢复得更快。</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(3)It’s more likely that none of us will start a conversation because it’s awkward and challenging.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1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我们很</a:t>
            </a:r>
            <a:r>
              <a:rPr lang="zh-CN" altLang="zh-CN" dirty="0" smtClean="0">
                <a:solidFill>
                  <a:srgbClr val="000000"/>
                </a:solidFill>
                <a:ea typeface="宋体" panose="02010600030101010101" pitchFamily="2" charset="-122"/>
                <a:cs typeface="Times New Roman" panose="02020603050405020304" pitchFamily="18" charset="0"/>
              </a:rPr>
              <a:t>可能</a:t>
            </a:r>
            <a:r>
              <a:rPr lang="zh-CN" altLang="en-US" dirty="0">
                <a:solidFill>
                  <a:srgbClr val="000000"/>
                </a:solidFill>
                <a:ea typeface="宋体" panose="02010600030101010101" pitchFamily="2" charset="-122"/>
                <a:cs typeface="Times New Roman" panose="02020603050405020304" pitchFamily="18" charset="0"/>
              </a:rPr>
              <a:t>都</a:t>
            </a:r>
            <a:r>
              <a:rPr lang="zh-CN" altLang="zh-CN" dirty="0" smtClean="0">
                <a:solidFill>
                  <a:srgbClr val="000000"/>
                </a:solidFill>
                <a:ea typeface="宋体" panose="02010600030101010101" pitchFamily="2" charset="-122"/>
                <a:cs typeface="Times New Roman" panose="02020603050405020304" pitchFamily="18" charset="0"/>
              </a:rPr>
              <a:t>不会</a:t>
            </a:r>
            <a:r>
              <a:rPr lang="zh-CN" altLang="zh-CN" dirty="0">
                <a:solidFill>
                  <a:srgbClr val="000000"/>
                </a:solidFill>
                <a:ea typeface="宋体" panose="02010600030101010101" pitchFamily="2" charset="-122"/>
                <a:cs typeface="Times New Roman" panose="02020603050405020304" pitchFamily="18" charset="0"/>
              </a:rPr>
              <a:t>主动开始交谈</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因为这太尴尬且有挑战性。</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52091969"/>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305703"/>
            <a:ext cx="10807700" cy="2456057"/>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考点二</a:t>
            </a:r>
            <a:r>
              <a:rPr lang="en-US" altLang="zh-CN" dirty="0">
                <a:solidFill>
                  <a:srgbClr val="000000"/>
                </a:solidFill>
                <a:ea typeface="宋体" panose="02010600030101010101" pitchFamily="2" charset="-122"/>
                <a:cs typeface="Times New Roman" panose="02020603050405020304" pitchFamily="18" charset="0"/>
              </a:rPr>
              <a:t>a number of </a:t>
            </a:r>
            <a:r>
              <a:rPr lang="zh-CN" altLang="zh-CN" dirty="0">
                <a:solidFill>
                  <a:srgbClr val="000000"/>
                </a:solidFill>
                <a:ea typeface="宋体" panose="02010600030101010101" pitchFamily="2" charset="-122"/>
                <a:cs typeface="Times New Roman" panose="02020603050405020304" pitchFamily="18" charset="0"/>
              </a:rPr>
              <a:t>许多</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大量</a:t>
            </a:r>
            <a:endParaRPr lang="en-US"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en-US" dirty="0">
                <a:solidFill>
                  <a:srgbClr val="000000"/>
                </a:solidFill>
                <a:latin typeface="黑体" panose="02010609060101010101" pitchFamily="49" charset="-122"/>
                <a:cs typeface="Times New Roman" panose="02020603050405020304" pitchFamily="18" charset="0"/>
              </a:rPr>
              <a:t>名师点拨 </a:t>
            </a:r>
            <a:r>
              <a:rPr lang="en-US" altLang="zh-CN" dirty="0" smtClean="0">
                <a:solidFill>
                  <a:srgbClr val="000000"/>
                </a:solidFill>
                <a:ea typeface="宋体" panose="02010600030101010101" pitchFamily="2" charset="-122"/>
              </a:rPr>
              <a:t>“</a:t>
            </a:r>
            <a:r>
              <a:rPr lang="en-US" altLang="zh-CN" dirty="0">
                <a:solidFill>
                  <a:srgbClr val="000000"/>
                </a:solidFill>
                <a:ea typeface="宋体" panose="02010600030101010101" pitchFamily="2" charset="-122"/>
              </a:rPr>
              <a:t>a number of +</a:t>
            </a:r>
            <a:r>
              <a:rPr lang="zh-CN" altLang="zh-CN" dirty="0">
                <a:solidFill>
                  <a:srgbClr val="000000"/>
                </a:solidFill>
                <a:ea typeface="宋体" panose="02010600030101010101" pitchFamily="2" charset="-122"/>
                <a:cs typeface="Times New Roman" panose="02020603050405020304" pitchFamily="18" charset="0"/>
              </a:rPr>
              <a:t>复数名词</a:t>
            </a:r>
            <a:r>
              <a:rPr lang="en-US" altLang="zh-CN" dirty="0">
                <a:solidFill>
                  <a:srgbClr val="000000"/>
                </a:solidFill>
                <a:ea typeface="宋体" panose="02010600030101010101" pitchFamily="2" charset="-122"/>
              </a:rPr>
              <a:t>”</a:t>
            </a:r>
            <a:r>
              <a:rPr lang="zh-CN" altLang="zh-CN" dirty="0">
                <a:solidFill>
                  <a:srgbClr val="000000"/>
                </a:solidFill>
                <a:ea typeface="宋体" panose="02010600030101010101" pitchFamily="2" charset="-122"/>
                <a:cs typeface="Times New Roman" panose="02020603050405020304" pitchFamily="18" charset="0"/>
              </a:rPr>
              <a:t>做主语</a:t>
            </a:r>
            <a:r>
              <a:rPr lang="en-US" altLang="zh-CN" dirty="0">
                <a:solidFill>
                  <a:srgbClr val="000000"/>
                </a:solidFill>
                <a:ea typeface="宋体" panose="02010600030101010101" pitchFamily="2" charset="-122"/>
              </a:rPr>
              <a:t>,</a:t>
            </a:r>
            <a:r>
              <a:rPr lang="zh-CN" altLang="zh-CN" dirty="0">
                <a:solidFill>
                  <a:srgbClr val="000000"/>
                </a:solidFill>
                <a:ea typeface="宋体" panose="02010600030101010101" pitchFamily="2" charset="-122"/>
                <a:cs typeface="Times New Roman" panose="02020603050405020304" pitchFamily="18" charset="0"/>
              </a:rPr>
              <a:t>句子的谓语动词用复数形式</a:t>
            </a:r>
            <a:r>
              <a:rPr lang="en-US" altLang="zh-CN" dirty="0">
                <a:solidFill>
                  <a:srgbClr val="000000"/>
                </a:solidFill>
                <a:ea typeface="宋体" panose="02010600030101010101" pitchFamily="2" charset="-122"/>
              </a:rPr>
              <a:t>;“the number of +</a:t>
            </a:r>
            <a:r>
              <a:rPr lang="zh-CN" altLang="zh-CN" dirty="0">
                <a:solidFill>
                  <a:srgbClr val="000000"/>
                </a:solidFill>
                <a:ea typeface="宋体" panose="02010600030101010101" pitchFamily="2" charset="-122"/>
                <a:cs typeface="Times New Roman" panose="02020603050405020304" pitchFamily="18" charset="0"/>
              </a:rPr>
              <a:t>复数名词</a:t>
            </a:r>
            <a:r>
              <a:rPr lang="en-US" altLang="zh-CN" dirty="0">
                <a:solidFill>
                  <a:srgbClr val="000000"/>
                </a:solidFill>
                <a:ea typeface="宋体" panose="02010600030101010101" pitchFamily="2" charset="-122"/>
              </a:rPr>
              <a:t>”</a:t>
            </a:r>
            <a:r>
              <a:rPr lang="zh-CN" altLang="zh-CN" dirty="0">
                <a:solidFill>
                  <a:srgbClr val="000000"/>
                </a:solidFill>
                <a:ea typeface="宋体" panose="02010600030101010101" pitchFamily="2" charset="-122"/>
                <a:cs typeface="Times New Roman" panose="02020603050405020304" pitchFamily="18" charset="0"/>
              </a:rPr>
              <a:t>做主语</a:t>
            </a:r>
            <a:r>
              <a:rPr lang="en-US" altLang="zh-CN" dirty="0">
                <a:solidFill>
                  <a:srgbClr val="000000"/>
                </a:solidFill>
                <a:ea typeface="宋体" panose="02010600030101010101" pitchFamily="2" charset="-122"/>
              </a:rPr>
              <a:t>,</a:t>
            </a:r>
            <a:r>
              <a:rPr lang="zh-CN" altLang="zh-CN" dirty="0">
                <a:solidFill>
                  <a:srgbClr val="000000"/>
                </a:solidFill>
                <a:ea typeface="宋体" panose="02010600030101010101" pitchFamily="2" charset="-122"/>
                <a:cs typeface="Times New Roman" panose="02020603050405020304" pitchFamily="18" charset="0"/>
              </a:rPr>
              <a:t>句子的谓语动词用单数形式</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2349973648"/>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47799"/>
            <a:ext cx="10807700" cy="4150367"/>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 number of students who attend this language class has been increasing these years.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这些年来参加这种语言班的学生的数目一直在增长。</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 number of excellent graduates want to work in the countryside nowadays.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现在许多优秀毕业生想在农村工作。</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75834722"/>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69815"/>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(1)If you grow up in a large </a:t>
            </a:r>
            <a:r>
              <a:rPr lang="en-US" altLang="zh-CN" dirty="0" err="1">
                <a:solidFill>
                  <a:srgbClr val="000000"/>
                </a:solidFill>
                <a:ea typeface="宋体" panose="02010600030101010101" pitchFamily="2" charset="-122"/>
                <a:cs typeface="Times New Roman" panose="02020603050405020304" pitchFamily="18" charset="0"/>
              </a:rPr>
              <a:t>family,you</a:t>
            </a:r>
            <a:r>
              <a:rPr lang="en-US" altLang="zh-CN" dirty="0">
                <a:solidFill>
                  <a:srgbClr val="000000"/>
                </a:solidFill>
                <a:ea typeface="宋体" panose="02010600030101010101" pitchFamily="2" charset="-122"/>
                <a:cs typeface="Times New Roman" panose="02020603050405020304" pitchFamily="18" charset="0"/>
              </a:rPr>
              <a:t> are more </a:t>
            </a:r>
            <a:r>
              <a:rPr lang="en-US" altLang="zh-CN" dirty="0" smtClean="0">
                <a:solidFill>
                  <a:srgbClr val="000000"/>
                </a:solidFill>
                <a:ea typeface="宋体" panose="02010600030101010101" pitchFamily="2" charset="-122"/>
                <a:cs typeface="Times New Roman" panose="02020603050405020304" pitchFamily="18" charset="0"/>
              </a:rPr>
              <a:t>likely</a:t>
            </a:r>
          </a:p>
          <a:p>
            <a:pPr>
              <a:lnSpc>
                <a:spcPct val="120000"/>
              </a:lnSpc>
              <a:spcAft>
                <a:spcPts val="0"/>
              </a:spcAft>
              <a:tabLst>
                <a:tab pos="1029335" algn="l"/>
                <a:tab pos="1850390" algn="l"/>
                <a:tab pos="2538095" algn="l"/>
                <a:tab pos="3221990" algn="l"/>
              </a:tabLst>
            </a:pP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(develop)the ability to get on well with others</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2)</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is likely that investors will face losses.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 number of plants and animals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(be) in danger of dying out and the number of them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(be) really unbelievable.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742988" y="2131102"/>
            <a:ext cx="1973617" cy="584775"/>
          </a:xfrm>
          <a:prstGeom prst="rect">
            <a:avLst/>
          </a:prstGeom>
        </p:spPr>
        <p:txBody>
          <a:bodyPr wrap="none">
            <a:spAutoFit/>
          </a:bodyPr>
          <a:lstStyle/>
          <a:p>
            <a:r>
              <a:rPr lang="en-US" altLang="zh-CN" dirty="0">
                <a:ea typeface="宋体" panose="02010600030101010101" pitchFamily="2" charset="-122"/>
              </a:rPr>
              <a:t>to develop</a:t>
            </a:r>
            <a:endParaRPr lang="zh-CN" altLang="en-US" dirty="0"/>
          </a:p>
        </p:txBody>
      </p:sp>
      <p:sp>
        <p:nvSpPr>
          <p:cNvPr id="4" name="矩形 3"/>
          <p:cNvSpPr/>
          <p:nvPr/>
        </p:nvSpPr>
        <p:spPr>
          <a:xfrm>
            <a:off x="1656581" y="2751428"/>
            <a:ext cx="481222" cy="584775"/>
          </a:xfrm>
          <a:prstGeom prst="rect">
            <a:avLst/>
          </a:prstGeom>
        </p:spPr>
        <p:txBody>
          <a:bodyPr wrap="none">
            <a:spAutoFit/>
          </a:bodyPr>
          <a:lstStyle/>
          <a:p>
            <a:r>
              <a:rPr lang="en-US" altLang="zh-CN" dirty="0">
                <a:ea typeface="宋体" panose="02010600030101010101" pitchFamily="2" charset="-122"/>
              </a:rPr>
              <a:t>It</a:t>
            </a:r>
            <a:endParaRPr lang="zh-CN" altLang="en-US" dirty="0"/>
          </a:p>
        </p:txBody>
      </p:sp>
      <p:sp>
        <p:nvSpPr>
          <p:cNvPr id="5" name="矩形 4"/>
          <p:cNvSpPr/>
          <p:nvPr/>
        </p:nvSpPr>
        <p:spPr>
          <a:xfrm>
            <a:off x="7461412" y="3326371"/>
            <a:ext cx="747897" cy="584775"/>
          </a:xfrm>
          <a:prstGeom prst="rect">
            <a:avLst/>
          </a:prstGeom>
        </p:spPr>
        <p:txBody>
          <a:bodyPr wrap="none">
            <a:spAutoFit/>
          </a:bodyPr>
          <a:lstStyle/>
          <a:p>
            <a:r>
              <a:rPr lang="en-US" altLang="zh-CN" dirty="0">
                <a:ea typeface="宋体" panose="02010600030101010101" pitchFamily="2" charset="-122"/>
              </a:rPr>
              <a:t>are</a:t>
            </a:r>
            <a:endParaRPr lang="zh-CN" altLang="en-US" dirty="0"/>
          </a:p>
        </p:txBody>
      </p:sp>
      <p:sp>
        <p:nvSpPr>
          <p:cNvPr id="6" name="矩形 5"/>
          <p:cNvSpPr/>
          <p:nvPr/>
        </p:nvSpPr>
        <p:spPr>
          <a:xfrm>
            <a:off x="9056167" y="3920978"/>
            <a:ext cx="458780" cy="584775"/>
          </a:xfrm>
          <a:prstGeom prst="rect">
            <a:avLst/>
          </a:prstGeom>
        </p:spPr>
        <p:txBody>
          <a:bodyPr wrap="none">
            <a:spAutoFit/>
          </a:bodyPr>
          <a:lstStyle/>
          <a:p>
            <a:r>
              <a:rPr lang="en-US" altLang="zh-CN" dirty="0">
                <a:ea typeface="宋体" panose="02010600030101010101" pitchFamily="2" charset="-122"/>
              </a:rPr>
              <a:t>is</a:t>
            </a:r>
            <a:endParaRPr lang="zh-CN" altLang="en-US" dirty="0"/>
          </a:p>
        </p:txBody>
      </p:sp>
    </p:spTree>
    <p:extLst>
      <p:ext uri="{BB962C8B-B14F-4D97-AF65-F5344CB8AC3E}">
        <p14:creationId xmlns:p14="http://schemas.microsoft.com/office/powerpoint/2010/main" val="40020349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53991"/>
            <a:ext cx="10807700" cy="363791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一句多译</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他可能很快就能为这个项目筹集足够的资金。</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He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raise enough funds for this project soon.</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he will raise enough funds for this project soon.</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2098461" y="2048847"/>
            <a:ext cx="3296095" cy="584775"/>
          </a:xfrm>
          <a:prstGeom prst="rect">
            <a:avLst/>
          </a:prstGeom>
        </p:spPr>
        <p:txBody>
          <a:bodyPr wrap="none">
            <a:spAutoFit/>
          </a:bodyPr>
          <a:lstStyle/>
          <a:p>
            <a:r>
              <a:rPr lang="en-US" altLang="zh-CN" dirty="0">
                <a:ea typeface="宋体" panose="02010600030101010101" pitchFamily="2" charset="-122"/>
              </a:rPr>
              <a:t>is </a:t>
            </a:r>
            <a:r>
              <a:rPr lang="en-US" altLang="zh-CN" dirty="0" smtClean="0">
                <a:ea typeface="宋体" panose="02010600030101010101" pitchFamily="2" charset="-122"/>
              </a:rPr>
              <a:t>      likely        to</a:t>
            </a:r>
            <a:endParaRPr lang="zh-CN" altLang="en-US" dirty="0"/>
          </a:p>
        </p:txBody>
      </p:sp>
      <p:sp>
        <p:nvSpPr>
          <p:cNvPr id="4" name="矩形 3"/>
          <p:cNvSpPr/>
          <p:nvPr/>
        </p:nvSpPr>
        <p:spPr>
          <a:xfrm>
            <a:off x="1306373" y="3233871"/>
            <a:ext cx="4059125" cy="584775"/>
          </a:xfrm>
          <a:prstGeom prst="rect">
            <a:avLst/>
          </a:prstGeom>
        </p:spPr>
        <p:txBody>
          <a:bodyPr wrap="none">
            <a:spAutoFit/>
          </a:bodyPr>
          <a:lstStyle/>
          <a:p>
            <a:r>
              <a:rPr lang="en-US" altLang="zh-CN" dirty="0">
                <a:ea typeface="宋体" panose="02010600030101010101" pitchFamily="2" charset="-122"/>
              </a:rPr>
              <a:t>It </a:t>
            </a:r>
            <a:r>
              <a:rPr lang="en-US" altLang="zh-CN" dirty="0" smtClean="0">
                <a:ea typeface="宋体" panose="02010600030101010101" pitchFamily="2" charset="-122"/>
              </a:rPr>
              <a:t>     is     likely     that</a:t>
            </a:r>
            <a:endParaRPr lang="zh-CN" altLang="en-US" dirty="0"/>
          </a:p>
        </p:txBody>
      </p:sp>
    </p:spTree>
    <p:extLst>
      <p:ext uri="{BB962C8B-B14F-4D97-AF65-F5344CB8AC3E}">
        <p14:creationId xmlns:p14="http://schemas.microsoft.com/office/powerpoint/2010/main" val="186002200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3" name="矩形 2"/>
          <p:cNvSpPr>
            <a:spLocks noChangeAspect="1"/>
          </p:cNvSpPr>
          <p:nvPr/>
        </p:nvSpPr>
        <p:spPr>
          <a:xfrm>
            <a:off x="361950" y="1305232"/>
            <a:ext cx="10807700" cy="4763227"/>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词汇认知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重点单词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抗议　</a:t>
            </a:r>
            <a:r>
              <a:rPr lang="en-US" altLang="zh-CN" i="1" dirty="0">
                <a:solidFill>
                  <a:srgbClr val="000000"/>
                </a:solidFill>
                <a:ea typeface="宋体" panose="02010600030101010101" pitchFamily="2" charset="-122"/>
                <a:cs typeface="Times New Roman" panose="02020603050405020304" pitchFamily="18" charset="0"/>
              </a:rPr>
              <a:t>vi.</a:t>
            </a:r>
            <a:r>
              <a:rPr lang="en-US" altLang="zh-CN" dirty="0">
                <a:solidFill>
                  <a:srgbClr val="000000"/>
                </a:solidFill>
                <a:ea typeface="宋体" panose="02010600030101010101" pitchFamily="2" charset="-122"/>
                <a:cs typeface="Times New Roman" panose="02020603050405020304" pitchFamily="18" charset="0"/>
              </a:rPr>
              <a:t>&amp; </a:t>
            </a:r>
            <a:r>
              <a:rPr lang="en-US" altLang="zh-CN" i="1" dirty="0" err="1">
                <a:solidFill>
                  <a:srgbClr val="000000"/>
                </a:solidFill>
                <a:ea typeface="宋体" panose="02010600030101010101" pitchFamily="2" charset="-122"/>
                <a:cs typeface="Times New Roman" panose="02020603050405020304" pitchFamily="18" charset="0"/>
              </a:rPr>
              <a:t>vt.</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公开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反对</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抗议</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可能的　</a:t>
            </a:r>
            <a:r>
              <a:rPr lang="en-US" altLang="zh-CN" i="1" dirty="0">
                <a:solidFill>
                  <a:srgbClr val="000000"/>
                </a:solidFill>
                <a:ea typeface="宋体" panose="02010600030101010101" pitchFamily="2" charset="-122"/>
                <a:cs typeface="Times New Roman" panose="02020603050405020304" pitchFamily="18" charset="0"/>
              </a:rPr>
              <a:t>adv.</a:t>
            </a:r>
            <a:r>
              <a:rPr lang="zh-CN" altLang="zh-CN" dirty="0">
                <a:solidFill>
                  <a:srgbClr val="000000"/>
                </a:solidFill>
                <a:ea typeface="宋体" panose="02010600030101010101" pitchFamily="2" charset="-122"/>
                <a:cs typeface="Times New Roman" panose="02020603050405020304" pitchFamily="18" charset="0"/>
              </a:rPr>
              <a:t>可能地</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3.committee </a:t>
            </a:r>
            <a:r>
              <a:rPr lang="en-US" altLang="zh-CN" i="1" dirty="0">
                <a:solidFill>
                  <a:srgbClr val="000000"/>
                </a:solidFill>
                <a:ea typeface="宋体" panose="02010600030101010101" pitchFamily="2" charset="-122"/>
                <a:cs typeface="Times New Roman" panose="02020603050405020304" pitchFamily="18" charset="0"/>
              </a:rPr>
              <a:t>n.</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丧失</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损失</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司</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科</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基金</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专款</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1237549" y="2442146"/>
            <a:ext cx="1449992" cy="1274195"/>
          </a:xfrm>
          <a:prstGeom prst="rect">
            <a:avLst/>
          </a:prstGeom>
        </p:spPr>
        <p:txBody>
          <a:bodyPr wrap="square">
            <a:spAutoFit/>
          </a:bodyPr>
          <a:lstStyle/>
          <a:p>
            <a:pP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protest</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likely</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p:nvPr/>
        </p:nvSpPr>
        <p:spPr>
          <a:xfrm>
            <a:off x="3692469" y="3667181"/>
            <a:ext cx="1420582"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委员会</a:t>
            </a:r>
            <a:endParaRPr lang="zh-CN" altLang="en-US" dirty="0"/>
          </a:p>
        </p:txBody>
      </p:sp>
      <p:sp>
        <p:nvSpPr>
          <p:cNvPr id="6" name="矩形 5"/>
          <p:cNvSpPr/>
          <p:nvPr/>
        </p:nvSpPr>
        <p:spPr>
          <a:xfrm>
            <a:off x="925394" y="4211752"/>
            <a:ext cx="2232248" cy="1865126"/>
          </a:xfrm>
          <a:prstGeom prst="rect">
            <a:avLst/>
          </a:prstGeom>
        </p:spPr>
        <p:txBody>
          <a:bodyPr wrap="square">
            <a:spAutoFit/>
          </a:bodyPr>
          <a:lstStyle/>
          <a:p>
            <a:pPr algn="ct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loss</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gn="ct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department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gn="ct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fund</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3074080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arn(inVertic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barn(inVertical)">
                                      <p:cBhvr>
                                        <p:cTn id="22" dur="500"/>
                                        <p:tgtEl>
                                          <p:spTgt spid="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animEffect transition="in" filter="barn(inVertical)">
                                      <p:cBhvr>
                                        <p:cTn id="27" dur="500"/>
                                        <p:tgtEl>
                                          <p:spTgt spid="6">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barn(inVertical)">
                                      <p:cBhvr>
                                        <p:cTn id="3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35831"/>
            <a:ext cx="10807700" cy="363791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After listening to the scientists who had studied the problem, and citizens who lived near the dam, the government turned to the United Nations for help in 1959</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page 4)</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政府在听取了研究该问题的科学家以及住在大坝附近的居民的意见之后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于</a:t>
            </a:r>
            <a:r>
              <a:rPr lang="en-US" altLang="zh-CN" dirty="0">
                <a:solidFill>
                  <a:srgbClr val="000000"/>
                </a:solidFill>
                <a:ea typeface="宋体" panose="02010600030101010101" pitchFamily="2" charset="-122"/>
                <a:cs typeface="Times New Roman" panose="02020603050405020304" pitchFamily="18" charset="0"/>
              </a:rPr>
              <a:t>1959</a:t>
            </a:r>
            <a:r>
              <a:rPr lang="zh-CN" altLang="zh-CN" dirty="0">
                <a:solidFill>
                  <a:srgbClr val="000000"/>
                </a:solidFill>
                <a:ea typeface="宋体" panose="02010600030101010101" pitchFamily="2" charset="-122"/>
                <a:cs typeface="Times New Roman" panose="02020603050405020304" pitchFamily="18" charset="0"/>
              </a:rPr>
              <a:t>年向联合国寻求帮助。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929620650"/>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15751"/>
            <a:ext cx="10807700" cy="535415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turn to </a:t>
            </a:r>
            <a:r>
              <a:rPr lang="zh-CN" altLang="zh-CN" dirty="0">
                <a:solidFill>
                  <a:srgbClr val="000000"/>
                </a:solidFill>
                <a:ea typeface="宋体" panose="02010600030101010101" pitchFamily="2" charset="-122"/>
                <a:cs typeface="Times New Roman" panose="02020603050405020304" pitchFamily="18" charset="0"/>
              </a:rPr>
              <a:t>向</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求助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turn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for</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help</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向某人求助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turn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up</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到达</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露面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被找到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调高</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音量</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turn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down</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调低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音量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拒绝</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turn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away</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拒绝某人进入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把某人拒之门外</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turn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around/round</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转身</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翻转</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使</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扭转</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turn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back</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折回</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原路返回</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turn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on</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打开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电流、煤气、水等</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turn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off</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关掉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电流、煤气、水等</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221140645"/>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(1)Please turn to page 23</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请</a:t>
            </a:r>
            <a:r>
              <a:rPr lang="zh-CN" altLang="zh-CN" dirty="0">
                <a:solidFill>
                  <a:srgbClr val="000000"/>
                </a:solidFill>
                <a:ea typeface="宋体" panose="02010600030101010101" pitchFamily="2" charset="-122"/>
                <a:cs typeface="Times New Roman" panose="02020603050405020304" pitchFamily="18" charset="0"/>
              </a:rPr>
              <a:t>翻到第</a:t>
            </a:r>
            <a:r>
              <a:rPr lang="en-US" altLang="zh-CN" dirty="0">
                <a:solidFill>
                  <a:srgbClr val="000000"/>
                </a:solidFill>
                <a:ea typeface="宋体" panose="02010600030101010101" pitchFamily="2" charset="-122"/>
                <a:cs typeface="Times New Roman" panose="02020603050405020304" pitchFamily="18" charset="0"/>
              </a:rPr>
              <a:t>23</a:t>
            </a:r>
            <a:r>
              <a:rPr lang="zh-CN" altLang="zh-CN" dirty="0">
                <a:solidFill>
                  <a:srgbClr val="000000"/>
                </a:solidFill>
                <a:ea typeface="宋体" panose="02010600030101010101" pitchFamily="2" charset="-122"/>
                <a:cs typeface="Times New Roman" panose="02020603050405020304" pitchFamily="18" charset="0"/>
              </a:rPr>
              <a:t>页。</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(2)I turned my chair round to face the door.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我把椅子转过来面对着门</a:t>
            </a:r>
            <a:r>
              <a:rPr lang="zh-CN" altLang="zh-CN" dirty="0" smtClean="0">
                <a:solidFill>
                  <a:srgbClr val="000000"/>
                </a:solidFill>
                <a:ea typeface="宋体" panose="02010600030101010101" pitchFamily="2" charset="-122"/>
                <a:cs typeface="Times New Roman" panose="02020603050405020304" pitchFamily="18" charset="0"/>
              </a:rPr>
              <a:t>。</a:t>
            </a:r>
            <a:endParaRPr lang="en-US" altLang="zh-CN" dirty="0" smtClean="0">
              <a:solidFill>
                <a:srgbClr val="000000"/>
              </a:solidFill>
              <a:ea typeface="宋体" panose="02010600030101010101" pitchFamily="2"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(3)We found that we were walking in the opposite direction, so we had to turn back.</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我们发现走反了方向</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因此不得不往回走。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(4)He turned on the air conditioner after entering the office but forgot to turn it off before he left the office.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smtClean="0">
                <a:solidFill>
                  <a:srgbClr val="000000"/>
                </a:solidFill>
                <a:ea typeface="宋体" panose="02010600030101010101" pitchFamily="2" charset="-122"/>
                <a:cs typeface="Times New Roman" panose="02020603050405020304" pitchFamily="18" charset="0"/>
              </a:rPr>
              <a:t>他</a:t>
            </a:r>
            <a:r>
              <a:rPr lang="zh-CN" altLang="en-US" dirty="0">
                <a:solidFill>
                  <a:srgbClr val="000000"/>
                </a:solidFill>
                <a:ea typeface="宋体" panose="02010600030101010101" pitchFamily="2" charset="-122"/>
                <a:cs typeface="Times New Roman" panose="02020603050405020304" pitchFamily="18" charset="0"/>
              </a:rPr>
              <a:t>进入</a:t>
            </a:r>
            <a:r>
              <a:rPr lang="zh-CN" altLang="zh-CN" dirty="0" smtClean="0">
                <a:solidFill>
                  <a:srgbClr val="000000"/>
                </a:solidFill>
                <a:ea typeface="宋体" panose="02010600030101010101" pitchFamily="2" charset="-122"/>
                <a:cs typeface="Times New Roman" panose="02020603050405020304" pitchFamily="18" charset="0"/>
              </a:rPr>
              <a:t>办公室</a:t>
            </a:r>
            <a:r>
              <a:rPr lang="zh-CN" altLang="zh-CN" dirty="0">
                <a:solidFill>
                  <a:srgbClr val="000000"/>
                </a:solidFill>
                <a:ea typeface="宋体" panose="02010600030101010101" pitchFamily="2" charset="-122"/>
                <a:cs typeface="Times New Roman" panose="02020603050405020304" pitchFamily="18" charset="0"/>
              </a:rPr>
              <a:t>后就打开了空调</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离开办公室前却忘了关掉</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80545519"/>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15751"/>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(1)Could you please turn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TV?I </a:t>
            </a:r>
            <a:r>
              <a:rPr lang="en-US" altLang="zh-CN" dirty="0" smtClean="0">
                <a:solidFill>
                  <a:srgbClr val="000000"/>
                </a:solidFill>
                <a:ea typeface="宋体" panose="02010600030101010101" pitchFamily="2" charset="-122"/>
                <a:cs typeface="Times New Roman" panose="02020603050405020304" pitchFamily="18" charset="0"/>
              </a:rPr>
              <a:t>can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hear the news clearly.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(2)If you come across any trouble, you may turn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me for help.</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(3)Please turn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and let me see your back.</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(4)They had nowhere to stay so I </a:t>
            </a:r>
            <a:r>
              <a:rPr lang="en-US" altLang="zh-CN" dirty="0" smtClean="0">
                <a:solidFill>
                  <a:srgbClr val="000000"/>
                </a:solidFill>
                <a:ea typeface="宋体" panose="02010600030101010101" pitchFamily="2" charset="-122"/>
                <a:cs typeface="Times New Roman" panose="02020603050405020304" pitchFamily="18" charset="0"/>
              </a:rPr>
              <a:t>couldn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turn them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(5)Remember to turn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TV before you go to bed</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5751834" y="1429584"/>
            <a:ext cx="639919" cy="584775"/>
          </a:xfrm>
          <a:prstGeom prst="rect">
            <a:avLst/>
          </a:prstGeom>
        </p:spPr>
        <p:txBody>
          <a:bodyPr wrap="none">
            <a:spAutoFit/>
          </a:bodyPr>
          <a:lstStyle/>
          <a:p>
            <a:r>
              <a:rPr lang="en-US" altLang="zh-CN" dirty="0">
                <a:ea typeface="宋体" panose="02010600030101010101" pitchFamily="2" charset="-122"/>
              </a:rPr>
              <a:t>up</a:t>
            </a:r>
            <a:endParaRPr lang="zh-CN" altLang="en-US" dirty="0"/>
          </a:p>
        </p:txBody>
      </p:sp>
      <p:sp>
        <p:nvSpPr>
          <p:cNvPr id="4" name="矩形 3"/>
          <p:cNvSpPr/>
          <p:nvPr/>
        </p:nvSpPr>
        <p:spPr>
          <a:xfrm>
            <a:off x="9505453" y="2612133"/>
            <a:ext cx="526106" cy="584775"/>
          </a:xfrm>
          <a:prstGeom prst="rect">
            <a:avLst/>
          </a:prstGeom>
        </p:spPr>
        <p:txBody>
          <a:bodyPr wrap="none">
            <a:spAutoFit/>
          </a:bodyPr>
          <a:lstStyle/>
          <a:p>
            <a:r>
              <a:rPr lang="en-US" altLang="zh-CN" dirty="0">
                <a:ea typeface="宋体" panose="02010600030101010101" pitchFamily="2" charset="-122"/>
              </a:rPr>
              <a:t>to</a:t>
            </a:r>
            <a:endParaRPr lang="zh-CN" altLang="en-US" dirty="0"/>
          </a:p>
        </p:txBody>
      </p:sp>
      <p:sp>
        <p:nvSpPr>
          <p:cNvPr id="5" name="矩形 4"/>
          <p:cNvSpPr/>
          <p:nvPr/>
        </p:nvSpPr>
        <p:spPr>
          <a:xfrm>
            <a:off x="3408837" y="3763807"/>
            <a:ext cx="2630400" cy="584775"/>
          </a:xfrm>
          <a:prstGeom prst="rect">
            <a:avLst/>
          </a:prstGeom>
        </p:spPr>
        <p:txBody>
          <a:bodyPr wrap="none">
            <a:spAutoFit/>
          </a:bodyPr>
          <a:lstStyle/>
          <a:p>
            <a:r>
              <a:rPr lang="en-US" altLang="zh-CN" dirty="0">
                <a:ea typeface="宋体" panose="02010600030101010101" pitchFamily="2" charset="-122"/>
              </a:rPr>
              <a:t>around/round</a:t>
            </a:r>
            <a:endParaRPr lang="zh-CN" altLang="en-US" dirty="0"/>
          </a:p>
        </p:txBody>
      </p:sp>
      <p:sp>
        <p:nvSpPr>
          <p:cNvPr id="6" name="矩形 5"/>
          <p:cNvSpPr/>
          <p:nvPr/>
        </p:nvSpPr>
        <p:spPr>
          <a:xfrm>
            <a:off x="9865493" y="4328918"/>
            <a:ext cx="1096775" cy="584775"/>
          </a:xfrm>
          <a:prstGeom prst="rect">
            <a:avLst/>
          </a:prstGeom>
        </p:spPr>
        <p:txBody>
          <a:bodyPr wrap="none">
            <a:spAutoFit/>
          </a:bodyPr>
          <a:lstStyle/>
          <a:p>
            <a:r>
              <a:rPr lang="en-US" altLang="zh-CN" dirty="0">
                <a:ea typeface="宋体" panose="02010600030101010101" pitchFamily="2" charset="-122"/>
              </a:rPr>
              <a:t>away</a:t>
            </a:r>
            <a:endParaRPr lang="zh-CN" altLang="en-US" dirty="0"/>
          </a:p>
        </p:txBody>
      </p:sp>
      <p:sp>
        <p:nvSpPr>
          <p:cNvPr id="7" name="矩形 6"/>
          <p:cNvSpPr/>
          <p:nvPr/>
        </p:nvSpPr>
        <p:spPr>
          <a:xfrm>
            <a:off x="4959117" y="4945567"/>
            <a:ext cx="662361" cy="584775"/>
          </a:xfrm>
          <a:prstGeom prst="rect">
            <a:avLst/>
          </a:prstGeom>
        </p:spPr>
        <p:txBody>
          <a:bodyPr wrap="none">
            <a:spAutoFit/>
          </a:bodyPr>
          <a:lstStyle/>
          <a:p>
            <a:r>
              <a:rPr lang="en-US" altLang="zh-CN" dirty="0">
                <a:ea typeface="宋体" panose="02010600030101010101" pitchFamily="2" charset="-122"/>
              </a:rPr>
              <a:t>off</a:t>
            </a:r>
            <a:endParaRPr lang="zh-CN" altLang="en-US" dirty="0"/>
          </a:p>
        </p:txBody>
      </p:sp>
    </p:spTree>
    <p:extLst>
      <p:ext uri="{BB962C8B-B14F-4D97-AF65-F5344CB8AC3E}">
        <p14:creationId xmlns:p14="http://schemas.microsoft.com/office/powerpoint/2010/main" val="4248771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305703"/>
            <a:ext cx="10807700" cy="3046988"/>
          </a:xfrm>
          <a:prstGeom prst="rect">
            <a:avLst/>
          </a:prstGeom>
        </p:spPr>
        <p:txBody>
          <a:bodyPr>
            <a:spAutoFit/>
          </a:bodyPr>
          <a:lstStyle/>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6.</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A committee was established to limit damage to the Egyptian buildings and prevent the loss of cultural relics.(page 4)</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委员会成立了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旨在减少对那些埃及建筑物的破坏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并防止文物流失。</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78797520"/>
      </p:ext>
    </p:extLst>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23405"/>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考点一</a:t>
            </a:r>
            <a:r>
              <a:rPr lang="en-US" altLang="zh-CN" dirty="0">
                <a:solidFill>
                  <a:srgbClr val="000000"/>
                </a:solidFill>
                <a:ea typeface="宋体" panose="02010600030101010101" pitchFamily="2" charset="-122"/>
                <a:cs typeface="Times New Roman" panose="02020603050405020304" pitchFamily="18" charset="0"/>
              </a:rPr>
              <a:t>limit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限度</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限制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限制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限定</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set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limit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on...</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对</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限制</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There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is</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a/no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limit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zh-CN" altLang="zh-CN" dirty="0">
                <a:solidFill>
                  <a:srgbClr val="000000"/>
                </a:solidFill>
                <a:ea typeface="楷体" panose="02010609060101010101" pitchFamily="49" charset="-122"/>
                <a:cs typeface="Times New Roman" panose="02020603050405020304" pitchFamily="18" charset="0"/>
              </a:rPr>
              <a:t>对</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是有限的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无限的。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limited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局限于某处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limit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把</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限定在</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的范围内</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limited</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楷体" panose="02010609060101010101" pitchFamily="49" charset="-122"/>
                <a:cs typeface="Times New Roman" panose="02020603050405020304" pitchFamily="18" charset="0"/>
              </a:rPr>
              <a:t>有限的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不多的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limitless</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楷体" panose="02010609060101010101" pitchFamily="49" charset="-122"/>
                <a:cs typeface="Times New Roman" panose="02020603050405020304" pitchFamily="18" charset="0"/>
              </a:rPr>
              <a:t>无限制的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无界限的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280465595"/>
      </p:ext>
    </p:extLst>
  </p:cSld>
  <p:clrMapOvr>
    <a:masterClrMapping/>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92903"/>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(1)There is a limit to one’s </a:t>
            </a:r>
            <a:r>
              <a:rPr lang="en-US" altLang="zh-CN" dirty="0" err="1">
                <a:solidFill>
                  <a:srgbClr val="000000"/>
                </a:solidFill>
                <a:ea typeface="宋体" panose="02010600030101010101" pitchFamily="2" charset="-122"/>
                <a:cs typeface="Times New Roman" panose="02020603050405020304" pitchFamily="18" charset="0"/>
              </a:rPr>
              <a:t>life,but</a:t>
            </a:r>
            <a:r>
              <a:rPr lang="en-US" altLang="zh-CN" dirty="0">
                <a:solidFill>
                  <a:srgbClr val="000000"/>
                </a:solidFill>
                <a:ea typeface="宋体" panose="02010600030101010101" pitchFamily="2" charset="-122"/>
                <a:cs typeface="Times New Roman" panose="02020603050405020304" pitchFamily="18" charset="0"/>
              </a:rPr>
              <a:t> no limit to serving the people.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人的生命是有限的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但是为人民服务是无限的。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teaching of history should not be limited to dates and figures.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教授历史不应该局限于讲年代和人物。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(3)We must make full use of our limited resources.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我们必须充分利用我们有限的资源。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97111107"/>
      </p:ext>
    </p:extLst>
  </p:cSld>
  <p:clrMapOvr>
    <a:masterClrMapping/>
  </p:clrMapOvr>
  <p:transition spd="slow">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61950" y="693955"/>
            <a:ext cx="10807700" cy="3901268"/>
            <a:chOff x="361950" y="1001709"/>
            <a:chExt cx="10807700" cy="3901268"/>
          </a:xfrm>
        </p:grpSpPr>
        <p:sp>
          <p:nvSpPr>
            <p:cNvPr id="2" name="矩形 1"/>
            <p:cNvSpPr>
              <a:spLocks noChangeAspect="1"/>
            </p:cNvSpPr>
            <p:nvPr/>
          </p:nvSpPr>
          <p:spPr>
            <a:xfrm>
              <a:off x="361950" y="1001709"/>
              <a:ext cx="10807700" cy="62671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考点二</a:t>
              </a:r>
              <a:r>
                <a:rPr lang="en-US" altLang="zh-CN" dirty="0">
                  <a:solidFill>
                    <a:srgbClr val="000000"/>
                  </a:solidFill>
                  <a:ea typeface="宋体" panose="02010600030101010101" pitchFamily="2" charset="-122"/>
                  <a:cs typeface="Times New Roman" panose="02020603050405020304" pitchFamily="18" charset="0"/>
                </a:rPr>
                <a:t>prevent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阻止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阻碍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阻挠</a:t>
              </a:r>
              <a:r>
                <a:rPr lang="en-US" altLang="zh-CN" dirty="0" smtClean="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61950" y="3685336"/>
              <a:ext cx="10807700" cy="121764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protect...from/against...</a:t>
              </a:r>
              <a:r>
                <a:rPr lang="zh-CN" altLang="zh-CN" dirty="0">
                  <a:solidFill>
                    <a:srgbClr val="000000"/>
                  </a:solidFill>
                  <a:ea typeface="楷体" panose="02010609060101010101" pitchFamily="49" charset="-122"/>
                  <a:cs typeface="Times New Roman" panose="02020603050405020304" pitchFamily="18" charset="0"/>
                </a:rPr>
                <a:t>保护</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不受</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侵袭</a:t>
              </a:r>
              <a:r>
                <a:rPr lang="en-US" altLang="zh-CN" dirty="0">
                  <a:solidFill>
                    <a:srgbClr val="000000"/>
                  </a:solidFill>
                  <a:ea typeface="宋体" panose="02010600030101010101" pitchFamily="2" charset="-122"/>
                  <a:cs typeface="Times New Roman" panose="02020603050405020304" pitchFamily="18" charset="0"/>
                </a:rPr>
                <a:t>(from</a:t>
              </a:r>
              <a:r>
                <a:rPr lang="zh-CN" altLang="zh-CN" dirty="0">
                  <a:solidFill>
                    <a:srgbClr val="000000"/>
                  </a:solidFill>
                  <a:ea typeface="楷体" panose="02010609060101010101" pitchFamily="49" charset="-122"/>
                  <a:cs typeface="Times New Roman" panose="02020603050405020304" pitchFamily="18" charset="0"/>
                </a:rPr>
                <a:t>后接能带来伤害或损害之物</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grpSp>
      <p:graphicFrame>
        <p:nvGraphicFramePr>
          <p:cNvPr id="3" name="对象 2"/>
          <p:cNvGraphicFramePr>
            <a:graphicFrameLocks noChangeAspect="1"/>
          </p:cNvGraphicFramePr>
          <p:nvPr>
            <p:extLst>
              <p:ext uri="{D42A27DB-BD31-4B8C-83A1-F6EECF244321}">
                <p14:modId xmlns:p14="http://schemas.microsoft.com/office/powerpoint/2010/main" val="2446381695"/>
              </p:ext>
            </p:extLst>
          </p:nvPr>
        </p:nvGraphicFramePr>
        <p:xfrm>
          <a:off x="-88749" y="1400501"/>
          <a:ext cx="11669770" cy="2003682"/>
        </p:xfrm>
        <a:graphic>
          <a:graphicData uri="http://schemas.openxmlformats.org/presentationml/2006/ole">
            <mc:AlternateContent xmlns:mc="http://schemas.openxmlformats.org/markup-compatibility/2006">
              <mc:Choice xmlns:v="urn:schemas-microsoft-com:vml" Requires="v">
                <p:oleObj spid="_x0000_s1051" name="文档" r:id="rId3" imgW="3826154" imgH="656945" progId="Word.Document.12">
                  <p:embed/>
                </p:oleObj>
              </mc:Choice>
              <mc:Fallback>
                <p:oleObj name="文档" r:id="rId3" imgW="3826154" imgH="656945" progId="Word.Document.12">
                  <p:embed/>
                  <p:pic>
                    <p:nvPicPr>
                      <p:cNvPr id="0" name=""/>
                      <p:cNvPicPr/>
                      <p:nvPr/>
                    </p:nvPicPr>
                    <p:blipFill>
                      <a:blip r:embed="rId4"/>
                      <a:stretch>
                        <a:fillRect/>
                      </a:stretch>
                    </p:blipFill>
                    <p:spPr>
                      <a:xfrm>
                        <a:off x="-88749" y="1400501"/>
                        <a:ext cx="11669770" cy="2003682"/>
                      </a:xfrm>
                      <a:prstGeom prst="rect">
                        <a:avLst/>
                      </a:prstGeom>
                    </p:spPr>
                  </p:pic>
                </p:oleObj>
              </mc:Fallback>
            </mc:AlternateContent>
          </a:graphicData>
        </a:graphic>
      </p:graphicFrame>
    </p:spTree>
    <p:extLst>
      <p:ext uri="{BB962C8B-B14F-4D97-AF65-F5344CB8AC3E}">
        <p14:creationId xmlns:p14="http://schemas.microsoft.com/office/powerpoint/2010/main" val="2583557020"/>
      </p:ext>
    </p:extLst>
  </p:cSld>
  <p:clrMapOvr>
    <a:masterClrMapping/>
  </p:clrMapOvr>
  <p:transition spd="slow">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(1)We prevented the spread of this disease in this way.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我们用这种方式防止了疾病蔓延。</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(2)There were many ways to prevent this from happening.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有多种方法可以防止此事发生</a:t>
            </a:r>
            <a:r>
              <a:rPr lang="zh-CN" altLang="zh-CN" dirty="0" smtClean="0">
                <a:solidFill>
                  <a:srgbClr val="000000"/>
                </a:solidFill>
                <a:ea typeface="宋体" panose="02010600030101010101" pitchFamily="2" charset="-122"/>
                <a:cs typeface="Times New Roman" panose="02020603050405020304" pitchFamily="18" charset="0"/>
              </a:rPr>
              <a:t>。</a:t>
            </a:r>
            <a:endParaRPr lang="en-US" altLang="zh-CN" dirty="0" smtClean="0">
              <a:solidFill>
                <a:srgbClr val="000000"/>
              </a:solidFill>
              <a:ea typeface="宋体" panose="02010600030101010101" pitchFamily="2"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(3)They were stopped/prevented/kept from entering the burning building</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他们</a:t>
            </a:r>
            <a:r>
              <a:rPr lang="zh-CN" altLang="zh-CN" dirty="0">
                <a:solidFill>
                  <a:srgbClr val="000000"/>
                </a:solidFill>
                <a:ea typeface="宋体" panose="02010600030101010101" pitchFamily="2" charset="-122"/>
                <a:cs typeface="Times New Roman" panose="02020603050405020304" pitchFamily="18" charset="0"/>
              </a:rPr>
              <a:t>被拦在了燃烧着的大楼的外面。</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(4)He put on his sunglasses to protect his eyes from the strong sunlight.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他戴上太阳镜保护眼睛不受强光的伤害</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67710119"/>
      </p:ext>
    </p:extLst>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439887"/>
            <a:ext cx="10807700" cy="2456057"/>
          </a:xfrm>
          <a:prstGeom prst="rect">
            <a:avLst/>
          </a:prstGeom>
        </p:spPr>
        <p:txBody>
          <a:bodyPr>
            <a:spAutoFit/>
          </a:bodyPr>
          <a:lstStyle/>
          <a:p>
            <a:pPr indent="266400">
              <a:lnSpc>
                <a:spcPct val="120000"/>
              </a:lnSpc>
            </a:pPr>
            <a:r>
              <a:rPr lang="zh-CN" altLang="en-US" dirty="0">
                <a:solidFill>
                  <a:srgbClr val="000000"/>
                </a:solidFill>
                <a:latin typeface="黑体" panose="02010609060101010101" pitchFamily="49" charset="-122"/>
                <a:cs typeface="Times New Roman" panose="02020603050405020304" pitchFamily="18" charset="0"/>
              </a:rPr>
              <a:t>名师点津 </a:t>
            </a:r>
            <a:r>
              <a:rPr lang="en-US" altLang="zh-CN" dirty="0">
                <a:solidFill>
                  <a:srgbClr val="000000"/>
                </a:solidFill>
                <a:ea typeface="宋体" panose="02010600030101010101" pitchFamily="2" charset="-122"/>
              </a:rPr>
              <a:t>stop/prevent...from </a:t>
            </a:r>
            <a:r>
              <a:rPr lang="en-US" altLang="zh-CN" dirty="0">
                <a:solidFill>
                  <a:srgbClr val="000000"/>
                </a:solidFill>
                <a:ea typeface="宋体" panose="02010600030101010101" pitchFamily="2" charset="-122"/>
              </a:rPr>
              <a:t>doing </a:t>
            </a:r>
            <a:r>
              <a:rPr lang="en-US" altLang="zh-CN" dirty="0" err="1">
                <a:solidFill>
                  <a:srgbClr val="000000"/>
                </a:solidFill>
                <a:ea typeface="宋体" panose="02010600030101010101" pitchFamily="2" charset="-122"/>
              </a:rPr>
              <a:t>sth</a:t>
            </a:r>
            <a:r>
              <a:rPr lang="zh-CN" altLang="zh-CN" dirty="0">
                <a:solidFill>
                  <a:srgbClr val="000000"/>
                </a:solidFill>
                <a:ea typeface="宋体" panose="02010600030101010101" pitchFamily="2" charset="-122"/>
                <a:cs typeface="Times New Roman" panose="02020603050405020304" pitchFamily="18" charset="0"/>
              </a:rPr>
              <a:t>用于主动语态时</a:t>
            </a:r>
            <a:r>
              <a:rPr lang="en-US" altLang="zh-CN" dirty="0">
                <a:solidFill>
                  <a:srgbClr val="000000"/>
                </a:solidFill>
                <a:ea typeface="宋体" panose="02010600030101010101" pitchFamily="2" charset="-122"/>
              </a:rPr>
              <a:t>,</a:t>
            </a:r>
            <a:r>
              <a:rPr lang="zh-CN" altLang="zh-CN" dirty="0">
                <a:solidFill>
                  <a:srgbClr val="000000"/>
                </a:solidFill>
                <a:ea typeface="宋体" panose="02010600030101010101" pitchFamily="2" charset="-122"/>
                <a:cs typeface="Times New Roman" panose="02020603050405020304" pitchFamily="18" charset="0"/>
              </a:rPr>
              <a:t>可省略</a:t>
            </a:r>
            <a:r>
              <a:rPr lang="en-US" altLang="zh-CN" dirty="0">
                <a:solidFill>
                  <a:srgbClr val="000000"/>
                </a:solidFill>
                <a:ea typeface="宋体" panose="02010600030101010101" pitchFamily="2" charset="-122"/>
              </a:rPr>
              <a:t>from;</a:t>
            </a:r>
            <a:r>
              <a:rPr lang="zh-CN" altLang="zh-CN" dirty="0">
                <a:solidFill>
                  <a:srgbClr val="000000"/>
                </a:solidFill>
                <a:ea typeface="宋体" panose="02010600030101010101" pitchFamily="2" charset="-122"/>
                <a:cs typeface="Times New Roman" panose="02020603050405020304" pitchFamily="18" charset="0"/>
              </a:rPr>
              <a:t>用于被动语态时</a:t>
            </a:r>
            <a:r>
              <a:rPr lang="en-US" altLang="zh-CN" dirty="0">
                <a:solidFill>
                  <a:srgbClr val="000000"/>
                </a:solidFill>
                <a:ea typeface="宋体" panose="02010600030101010101" pitchFamily="2" charset="-122"/>
              </a:rPr>
              <a:t>,from</a:t>
            </a:r>
            <a:r>
              <a:rPr lang="zh-CN" altLang="zh-CN" dirty="0">
                <a:solidFill>
                  <a:srgbClr val="000000"/>
                </a:solidFill>
                <a:ea typeface="宋体" panose="02010600030101010101" pitchFamily="2" charset="-122"/>
                <a:cs typeface="Times New Roman" panose="02020603050405020304" pitchFamily="18" charset="0"/>
              </a:rPr>
              <a:t>不可省略</a:t>
            </a:r>
            <a:r>
              <a:rPr lang="zh-CN" altLang="zh-CN" dirty="0" smtClean="0">
                <a:solidFill>
                  <a:srgbClr val="000000"/>
                </a:solidFill>
                <a:ea typeface="宋体" panose="02010600030101010101" pitchFamily="2" charset="-122"/>
                <a:cs typeface="Times New Roman" panose="02020603050405020304" pitchFamily="18" charset="0"/>
              </a:rPr>
              <a:t>。</a:t>
            </a:r>
            <a:endParaRPr lang="en-US" altLang="zh-CN" dirty="0" smtClean="0">
              <a:solidFill>
                <a:srgbClr val="000000"/>
              </a:solidFill>
              <a:ea typeface="宋体" panose="02010600030101010101" pitchFamily="2" charset="-122"/>
              <a:cs typeface="Times New Roman" panose="02020603050405020304" pitchFamily="18" charset="0"/>
            </a:endParaRPr>
          </a:p>
          <a:p>
            <a:pPr indent="266400">
              <a:lnSpc>
                <a:spcPct val="120000"/>
              </a:lnSpc>
            </a:pPr>
            <a:r>
              <a:rPr lang="en-US" altLang="zh-CN" dirty="0" smtClean="0">
                <a:solidFill>
                  <a:srgbClr val="000000"/>
                </a:solidFill>
                <a:ea typeface="宋体" panose="02010600030101010101" pitchFamily="2" charset="-122"/>
              </a:rPr>
              <a:t>keep</a:t>
            </a:r>
            <a:r>
              <a:rPr lang="en-US" altLang="zh-CN" dirty="0">
                <a:solidFill>
                  <a:srgbClr val="000000"/>
                </a:solidFill>
                <a:ea typeface="宋体" panose="02010600030101010101" pitchFamily="2" charset="-122"/>
              </a:rPr>
              <a:t>...from doing </a:t>
            </a:r>
            <a:r>
              <a:rPr lang="en-US" altLang="zh-CN" dirty="0" err="1">
                <a:solidFill>
                  <a:srgbClr val="000000"/>
                </a:solidFill>
                <a:ea typeface="宋体" panose="02010600030101010101" pitchFamily="2" charset="-122"/>
              </a:rPr>
              <a:t>sth</a:t>
            </a:r>
            <a:r>
              <a:rPr lang="en-US" altLang="zh-CN" dirty="0">
                <a:solidFill>
                  <a:srgbClr val="000000"/>
                </a:solidFill>
                <a:ea typeface="宋体" panose="02010600030101010101" pitchFamily="2" charset="-122"/>
              </a:rPr>
              <a:t> </a:t>
            </a:r>
            <a:r>
              <a:rPr lang="zh-CN" altLang="zh-CN" dirty="0">
                <a:solidFill>
                  <a:srgbClr val="000000"/>
                </a:solidFill>
                <a:ea typeface="宋体" panose="02010600030101010101" pitchFamily="2" charset="-122"/>
                <a:cs typeface="Times New Roman" panose="02020603050405020304" pitchFamily="18" charset="0"/>
              </a:rPr>
              <a:t>无论用于主动语态还是被动语态均不可省略</a:t>
            </a:r>
            <a:r>
              <a:rPr lang="en-US" altLang="zh-CN" dirty="0">
                <a:solidFill>
                  <a:srgbClr val="000000"/>
                </a:solidFill>
                <a:ea typeface="宋体" panose="02010600030101010101" pitchFamily="2" charset="-122"/>
              </a:rPr>
              <a:t>from</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rPr>
              <a:t>keep </a:t>
            </a:r>
            <a:r>
              <a:rPr lang="en-US" altLang="zh-CN" dirty="0" err="1">
                <a:solidFill>
                  <a:srgbClr val="000000"/>
                </a:solidFill>
                <a:ea typeface="宋体" panose="02010600030101010101" pitchFamily="2" charset="-122"/>
              </a:rPr>
              <a:t>sb</a:t>
            </a:r>
            <a:r>
              <a:rPr lang="en-US" altLang="zh-CN" dirty="0">
                <a:solidFill>
                  <a:srgbClr val="000000"/>
                </a:solidFill>
                <a:ea typeface="宋体" panose="02010600030101010101" pitchFamily="2" charset="-122"/>
              </a:rPr>
              <a:t> doing</a:t>
            </a:r>
            <a:r>
              <a:rPr lang="zh-CN" altLang="zh-CN" dirty="0">
                <a:solidFill>
                  <a:srgbClr val="000000"/>
                </a:solidFill>
                <a:ea typeface="宋体" panose="02010600030101010101" pitchFamily="2" charset="-122"/>
                <a:cs typeface="Times New Roman" panose="02020603050405020304" pitchFamily="18" charset="0"/>
              </a:rPr>
              <a:t>意为</a:t>
            </a:r>
            <a:r>
              <a:rPr lang="en-US" altLang="zh-CN" dirty="0">
                <a:solidFill>
                  <a:srgbClr val="000000"/>
                </a:solidFill>
                <a:ea typeface="宋体" panose="02010600030101010101" pitchFamily="2" charset="-122"/>
              </a:rPr>
              <a:t>“</a:t>
            </a:r>
            <a:r>
              <a:rPr lang="zh-CN" altLang="zh-CN" dirty="0">
                <a:solidFill>
                  <a:srgbClr val="000000"/>
                </a:solidFill>
                <a:ea typeface="宋体" panose="02010600030101010101" pitchFamily="2" charset="-122"/>
                <a:cs typeface="Times New Roman" panose="02020603050405020304" pitchFamily="18" charset="0"/>
              </a:rPr>
              <a:t>使某人不停地做某事</a:t>
            </a:r>
            <a:r>
              <a:rPr lang="en-US" altLang="zh-CN" dirty="0">
                <a:solidFill>
                  <a:srgbClr val="000000"/>
                </a:solidFill>
                <a:ea typeface="宋体" panose="02010600030101010101" pitchFamily="2" charset="-122"/>
              </a:rPr>
              <a:t>”</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843751334"/>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57631"/>
            <a:ext cx="10807700" cy="4228850"/>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7.within </a:t>
            </a:r>
            <a:r>
              <a:rPr lang="en-US" altLang="zh-CN" i="1" dirty="0">
                <a:solidFill>
                  <a:srgbClr val="000000"/>
                </a:solidFill>
                <a:ea typeface="宋体" panose="02010600030101010101" pitchFamily="2" charset="-122"/>
                <a:cs typeface="Times New Roman" panose="02020603050405020304" pitchFamily="18" charset="0"/>
              </a:rPr>
              <a:t>prep.</a:t>
            </a:r>
            <a:r>
              <a:rPr lang="en-US" altLang="zh-CN" dirty="0">
                <a:solidFill>
                  <a:srgbClr val="000000"/>
                </a:solidFill>
                <a:ea typeface="宋体" panose="02010600030101010101" pitchFamily="2" charset="-122"/>
                <a:cs typeface="Times New Roman" panose="02020603050405020304" pitchFamily="18" charset="0"/>
              </a:rPr>
              <a:t>&amp; </a:t>
            </a:r>
            <a:r>
              <a:rPr lang="en-US" altLang="zh-CN" i="1" dirty="0">
                <a:solidFill>
                  <a:srgbClr val="000000"/>
                </a:solidFill>
                <a:ea typeface="宋体" panose="02010600030101010101" pitchFamily="2" charset="-122"/>
                <a:cs typeface="Times New Roman" panose="02020603050405020304" pitchFamily="18" charset="0"/>
              </a:rPr>
              <a:t>adv.</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8.</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重要议题</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争论的问题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宣布</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公布</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9.</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行为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举止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管理方法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组织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安排</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带领</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10.</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文件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公文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计算机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文档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记录</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记载</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详情</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11.</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&amp;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企图</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试图</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尝试</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12.</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值得做的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值得花时间的</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4104853" y="677295"/>
            <a:ext cx="5812810"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在</a:t>
            </a:r>
            <a:r>
              <a:rPr lang="en-US" altLang="zh-CN" dirty="0">
                <a:ea typeface="宋体" panose="02010600030101010101" pitchFamily="2" charset="-122"/>
              </a:rPr>
              <a:t>(</a:t>
            </a:r>
            <a:r>
              <a:rPr lang="zh-CN" altLang="zh-CN" dirty="0">
                <a:ea typeface="宋体" panose="02010600030101010101" pitchFamily="2" charset="-122"/>
                <a:cs typeface="Times New Roman" panose="02020603050405020304" pitchFamily="18" charset="0"/>
              </a:rPr>
              <a:t>某段时间、距离或范围</a:t>
            </a:r>
            <a:r>
              <a:rPr lang="en-US" altLang="zh-CN" dirty="0">
                <a:ea typeface="宋体" panose="02010600030101010101" pitchFamily="2" charset="-122"/>
              </a:rPr>
              <a:t>)</a:t>
            </a:r>
            <a:r>
              <a:rPr lang="zh-CN" altLang="zh-CN" dirty="0">
                <a:ea typeface="宋体" panose="02010600030101010101" pitchFamily="2" charset="-122"/>
                <a:cs typeface="Times New Roman" panose="02020603050405020304" pitchFamily="18" charset="0"/>
              </a:rPr>
              <a:t>之内</a:t>
            </a:r>
            <a:endParaRPr lang="zh-CN" altLang="en-US" dirty="0"/>
          </a:p>
        </p:txBody>
      </p:sp>
      <p:sp>
        <p:nvSpPr>
          <p:cNvPr id="5" name="矩形 4"/>
          <p:cNvSpPr/>
          <p:nvPr/>
        </p:nvSpPr>
        <p:spPr>
          <a:xfrm>
            <a:off x="910189" y="1228898"/>
            <a:ext cx="2304256" cy="3581365"/>
          </a:xfrm>
          <a:prstGeom prst="rect">
            <a:avLst/>
          </a:prstGeom>
        </p:spPr>
        <p:txBody>
          <a:bodyPr wrap="square">
            <a:spAutoFit/>
          </a:bodyPr>
          <a:lstStyle/>
          <a:p>
            <a:pPr algn="ct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issue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gn="ct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conduct</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gn="ctr">
              <a:lnSpc>
                <a:spcPct val="120000"/>
              </a:lnSpc>
              <a:spcAft>
                <a:spcPts val="0"/>
              </a:spcAft>
              <a:tabLst>
                <a:tab pos="1029335" algn="l"/>
                <a:tab pos="1850390" algn="l"/>
                <a:tab pos="2538095" algn="l"/>
                <a:tab pos="3221990" algn="l"/>
              </a:tabLst>
            </a:pPr>
            <a:r>
              <a:rPr lang="en-US" altLang="zh-CN" dirty="0" smtClean="0">
                <a:ea typeface="宋体" panose="02010600030101010101" pitchFamily="2" charset="-122"/>
                <a:cs typeface="Times New Roman" panose="02020603050405020304" pitchFamily="18" charset="0"/>
              </a:rPr>
              <a:t>document</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gn="ctr">
              <a:lnSpc>
                <a:spcPct val="120000"/>
              </a:lnSpc>
              <a:spcAft>
                <a:spcPts val="0"/>
              </a:spcAft>
              <a:tabLst>
                <a:tab pos="1029335" algn="l"/>
                <a:tab pos="1850390" algn="l"/>
                <a:tab pos="2538095" algn="l"/>
                <a:tab pos="3221990" algn="l"/>
              </a:tabLst>
            </a:pPr>
            <a:endParaRPr lang="en-US" altLang="zh-CN" dirty="0" smtClean="0">
              <a:ea typeface="宋体" panose="02010600030101010101" pitchFamily="2" charset="-122"/>
              <a:cs typeface="Times New Roman" panose="02020603050405020304" pitchFamily="18" charset="0"/>
            </a:endParaRPr>
          </a:p>
          <a:p>
            <a:pPr algn="ctr">
              <a:lnSpc>
                <a:spcPct val="120000"/>
              </a:lnSpc>
              <a:spcAft>
                <a:spcPts val="0"/>
              </a:spcAft>
              <a:tabLst>
                <a:tab pos="1029335" algn="l"/>
                <a:tab pos="1850390" algn="l"/>
                <a:tab pos="2538095" algn="l"/>
                <a:tab pos="3221990" algn="l"/>
              </a:tabLst>
            </a:pPr>
            <a:r>
              <a:rPr lang="en-US" altLang="zh-CN" dirty="0" smtClean="0">
                <a:ea typeface="宋体" panose="02010600030101010101" pitchFamily="2" charset="-122"/>
                <a:cs typeface="Times New Roman" panose="02020603050405020304" pitchFamily="18" charset="0"/>
              </a:rPr>
              <a:t>attempt</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gn="ct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worthwhile</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7259239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arn(inVertical)">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barn(inVertical)">
                                      <p:cBhvr>
                                        <p:cTn id="17" dur="5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barn(inVertical)">
                                      <p:cBhvr>
                                        <p:cTn id="22" dur="500"/>
                                        <p:tgtEl>
                                          <p:spTgt spid="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barn(inVertical)">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barn(inVertical)">
                                      <p:cBhvr>
                                        <p:cTn id="32"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97591"/>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 think teaching </a:t>
            </a:r>
            <a:r>
              <a:rPr lang="en-US" altLang="zh-CN" dirty="0" smtClean="0">
                <a:solidFill>
                  <a:srgbClr val="000000"/>
                </a:solidFill>
                <a:ea typeface="宋体" panose="02010600030101010101" pitchFamily="2" charset="-122"/>
                <a:cs typeface="Times New Roman" panose="02020603050405020304" pitchFamily="18" charset="0"/>
              </a:rPr>
              <a:t>shouldn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be limited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classroom.</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(2)Air pollution prevents people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seeing things </a:t>
            </a:r>
            <a:r>
              <a:rPr lang="en-US" altLang="zh-CN" dirty="0">
                <a:solidFill>
                  <a:srgbClr val="000000"/>
                </a:solidFill>
                <a:ea typeface="宋体" panose="02010600030101010101" pitchFamily="2" charset="-122"/>
                <a:cs typeface="Times New Roman" panose="02020603050405020304" pitchFamily="18" charset="0"/>
              </a:rPr>
              <a:t>clearly in that country.</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3)The amount of money we have is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(limit),so we have to borrow some.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(4)Accidents like this can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(prevent).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8310813" y="1511895"/>
            <a:ext cx="526106" cy="584775"/>
          </a:xfrm>
          <a:prstGeom prst="rect">
            <a:avLst/>
          </a:prstGeom>
        </p:spPr>
        <p:txBody>
          <a:bodyPr wrap="none">
            <a:spAutoFit/>
          </a:bodyPr>
          <a:lstStyle/>
          <a:p>
            <a:r>
              <a:rPr lang="en-US" altLang="zh-CN" dirty="0">
                <a:ea typeface="宋体" panose="02010600030101010101" pitchFamily="2" charset="-122"/>
              </a:rPr>
              <a:t>to</a:t>
            </a:r>
            <a:endParaRPr lang="zh-CN" altLang="en-US" dirty="0"/>
          </a:p>
        </p:txBody>
      </p:sp>
      <p:sp>
        <p:nvSpPr>
          <p:cNvPr id="4" name="矩形 3"/>
          <p:cNvSpPr/>
          <p:nvPr/>
        </p:nvSpPr>
        <p:spPr>
          <a:xfrm>
            <a:off x="6741948" y="2692114"/>
            <a:ext cx="1042850" cy="584775"/>
          </a:xfrm>
          <a:prstGeom prst="rect">
            <a:avLst/>
          </a:prstGeom>
        </p:spPr>
        <p:txBody>
          <a:bodyPr wrap="none">
            <a:spAutoFit/>
          </a:bodyPr>
          <a:lstStyle/>
          <a:p>
            <a:r>
              <a:rPr lang="en-US" altLang="zh-CN" dirty="0">
                <a:ea typeface="宋体" panose="02010600030101010101" pitchFamily="2" charset="-122"/>
              </a:rPr>
              <a:t>from</a:t>
            </a:r>
            <a:endParaRPr lang="zh-CN" altLang="en-US" dirty="0"/>
          </a:p>
        </p:txBody>
      </p:sp>
      <p:sp>
        <p:nvSpPr>
          <p:cNvPr id="5" name="矩形 4"/>
          <p:cNvSpPr/>
          <p:nvPr/>
        </p:nvSpPr>
        <p:spPr>
          <a:xfrm>
            <a:off x="7273205" y="3859879"/>
            <a:ext cx="1414170" cy="584775"/>
          </a:xfrm>
          <a:prstGeom prst="rect">
            <a:avLst/>
          </a:prstGeom>
        </p:spPr>
        <p:txBody>
          <a:bodyPr wrap="none">
            <a:spAutoFit/>
          </a:bodyPr>
          <a:lstStyle/>
          <a:p>
            <a:r>
              <a:rPr lang="en-US" altLang="zh-CN" dirty="0" smtClean="0">
                <a:ea typeface="宋体" panose="02010600030101010101" pitchFamily="2" charset="-122"/>
              </a:rPr>
              <a:t>limited</a:t>
            </a:r>
            <a:endParaRPr lang="zh-CN" altLang="en-US" dirty="0"/>
          </a:p>
        </p:txBody>
      </p:sp>
      <p:sp>
        <p:nvSpPr>
          <p:cNvPr id="6" name="矩形 5"/>
          <p:cNvSpPr/>
          <p:nvPr/>
        </p:nvSpPr>
        <p:spPr>
          <a:xfrm>
            <a:off x="5266813" y="5007980"/>
            <a:ext cx="2445478" cy="584775"/>
          </a:xfrm>
          <a:prstGeom prst="rect">
            <a:avLst/>
          </a:prstGeom>
        </p:spPr>
        <p:txBody>
          <a:bodyPr wrap="none">
            <a:spAutoFit/>
          </a:bodyPr>
          <a:lstStyle/>
          <a:p>
            <a:r>
              <a:rPr lang="en-US" altLang="zh-CN" dirty="0">
                <a:ea typeface="宋体" panose="02010600030101010101" pitchFamily="2" charset="-122"/>
              </a:rPr>
              <a:t>be prevented</a:t>
            </a:r>
            <a:endParaRPr lang="zh-CN" altLang="en-US" dirty="0"/>
          </a:p>
        </p:txBody>
      </p:sp>
    </p:spTree>
    <p:extLst>
      <p:ext uri="{BB962C8B-B14F-4D97-AF65-F5344CB8AC3E}">
        <p14:creationId xmlns:p14="http://schemas.microsoft.com/office/powerpoint/2010/main" val="27132415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The group asked for contributions from different departments and raised funds within the international community.(page 4)</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这个团队请求各个部门予以支持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并且在国际范围内筹集资金。</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smtClean="0">
                <a:solidFill>
                  <a:srgbClr val="7030A0"/>
                </a:solidFill>
                <a:latin typeface="Arial" panose="020B0604020202020204" pitchFamily="34" charset="0"/>
                <a:cs typeface="Times New Roman" panose="02020603050405020304" pitchFamily="18" charset="0"/>
              </a:rPr>
              <a:t>考点</a:t>
            </a:r>
            <a:r>
              <a:rPr lang="en-US" altLang="zh-CN" dirty="0" smtClean="0">
                <a:solidFill>
                  <a:srgbClr val="000000"/>
                </a:solidFill>
                <a:ea typeface="宋体" panose="02010600030101010101" pitchFamily="2" charset="-122"/>
                <a:cs typeface="Times New Roman" panose="02020603050405020304" pitchFamily="18" charset="0"/>
              </a:rPr>
              <a:t>contribution </a:t>
            </a:r>
            <a:r>
              <a:rPr lang="en-US" altLang="zh-CN" i="1" dirty="0" smtClean="0">
                <a:solidFill>
                  <a:srgbClr val="000000"/>
                </a:solidFill>
                <a:ea typeface="宋体" panose="02010600030101010101" pitchFamily="2" charset="-122"/>
                <a:cs typeface="Times New Roman" panose="02020603050405020304" pitchFamily="18" charset="0"/>
              </a:rPr>
              <a:t>n.</a:t>
            </a:r>
            <a:r>
              <a:rPr lang="zh-CN" altLang="zh-CN" dirty="0" smtClean="0">
                <a:solidFill>
                  <a:srgbClr val="000000"/>
                </a:solidFill>
                <a:ea typeface="宋体" panose="02010600030101010101" pitchFamily="2" charset="-122"/>
                <a:cs typeface="Times New Roman" panose="02020603050405020304" pitchFamily="18" charset="0"/>
              </a:rPr>
              <a:t>捐款</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贡献</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捐赠</a:t>
            </a:r>
            <a:r>
              <a:rPr lang="en-US" altLang="zh-CN" dirty="0">
                <a:solidFill>
                  <a:srgbClr val="000000"/>
                </a:solidFill>
                <a:ea typeface="宋体" panose="02010600030101010101" pitchFamily="2" charset="-122"/>
                <a:cs typeface="Times New Roman" panose="02020603050405020304" pitchFamily="18" charset="0"/>
              </a:rPr>
              <a:t>;</a:t>
            </a:r>
            <a:r>
              <a:rPr lang="zh-CN" altLang="en-US" dirty="0">
                <a:solidFill>
                  <a:srgbClr val="000000"/>
                </a:solidFill>
                <a:ea typeface="宋体" panose="02010600030101010101" pitchFamily="2" charset="-122"/>
                <a:cs typeface="Times New Roman" panose="02020603050405020304" pitchFamily="18" charset="0"/>
              </a:rPr>
              <a:t>稿件</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make</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contributions/a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contribution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zh-CN" altLang="zh-CN" dirty="0">
                <a:solidFill>
                  <a:srgbClr val="000000"/>
                </a:solidFill>
                <a:ea typeface="楷体" panose="02010609060101010101" pitchFamily="49" charset="-122"/>
                <a:cs typeface="Times New Roman" panose="02020603050405020304" pitchFamily="18" charset="0"/>
              </a:rPr>
              <a:t>对</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做出贡献</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contribute</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vi.&amp;</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楷体" panose="02010609060101010101" pitchFamily="49" charset="-122"/>
                <a:cs typeface="Times New Roman" panose="02020603050405020304" pitchFamily="18" charset="0"/>
              </a:rPr>
              <a:t>捐献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捐助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contribute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zh-CN" altLang="zh-CN" dirty="0">
                <a:solidFill>
                  <a:srgbClr val="000000"/>
                </a:solidFill>
                <a:ea typeface="楷体" panose="02010609060101010101" pitchFamily="49" charset="-122"/>
                <a:cs typeface="Times New Roman" panose="02020603050405020304" pitchFamily="18" charset="0"/>
              </a:rPr>
              <a:t>促进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导致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有助于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对</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做出贡献</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contribute...to...</a:t>
            </a:r>
            <a:r>
              <a:rPr lang="zh-CN" altLang="zh-CN" dirty="0">
                <a:solidFill>
                  <a:srgbClr val="000000"/>
                </a:solidFill>
                <a:ea typeface="楷体" panose="02010609060101010101" pitchFamily="49" charset="-122"/>
                <a:cs typeface="Times New Roman" panose="02020603050405020304" pitchFamily="18" charset="0"/>
              </a:rPr>
              <a:t>向</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捐赠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向</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投稿</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476713044"/>
      </p:ext>
    </p:extLst>
  </p:cSld>
  <p:clrMapOvr>
    <a:masterClrMapping/>
  </p:clrMapOvr>
  <p:transition spd="slow">
    <p:push dir="u"/>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655911"/>
            <a:ext cx="10807700" cy="1865126"/>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en-US" dirty="0">
                <a:solidFill>
                  <a:srgbClr val="000000"/>
                </a:solidFill>
                <a:latin typeface="黑体" panose="02010609060101010101" pitchFamily="49" charset="-122"/>
                <a:cs typeface="Times New Roman" panose="02020603050405020304" pitchFamily="18" charset="0"/>
              </a:rPr>
              <a:t>温馨提示 </a:t>
            </a:r>
            <a:endParaRPr lang="en-US" altLang="zh-CN" dirty="0" smtClean="0">
              <a:solidFill>
                <a:srgbClr val="000000"/>
              </a:solidFill>
              <a:latin typeface="黑体" panose="02010609060101010101" pitchFamily="49"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contribute </a:t>
            </a:r>
            <a:r>
              <a:rPr lang="en-US" altLang="zh-CN" dirty="0">
                <a:solidFill>
                  <a:srgbClr val="000000"/>
                </a:solidFill>
                <a:ea typeface="宋体" panose="02010600030101010101" pitchFamily="2" charset="-122"/>
                <a:cs typeface="Times New Roman" panose="02020603050405020304" pitchFamily="18" charset="0"/>
              </a:rPr>
              <a:t>to</a:t>
            </a:r>
            <a:r>
              <a:rPr lang="zh-CN" altLang="zh-CN" dirty="0">
                <a:solidFill>
                  <a:srgbClr val="000000"/>
                </a:solidFill>
                <a:ea typeface="宋体" panose="02010600030101010101" pitchFamily="2" charset="-122"/>
                <a:cs typeface="Times New Roman" panose="02020603050405020304" pitchFamily="18" charset="0"/>
              </a:rPr>
              <a:t>和</a:t>
            </a:r>
            <a:r>
              <a:rPr lang="en-US" altLang="zh-CN" dirty="0">
                <a:solidFill>
                  <a:srgbClr val="000000"/>
                </a:solidFill>
                <a:ea typeface="宋体" panose="02010600030101010101" pitchFamily="2" charset="-122"/>
                <a:cs typeface="Times New Roman" panose="02020603050405020304" pitchFamily="18" charset="0"/>
              </a:rPr>
              <a:t>make a contribution/contributions to</a:t>
            </a:r>
            <a:r>
              <a:rPr lang="zh-CN" altLang="zh-CN" dirty="0">
                <a:solidFill>
                  <a:srgbClr val="000000"/>
                </a:solidFill>
                <a:ea typeface="宋体" panose="02010600030101010101" pitchFamily="2" charset="-122"/>
                <a:cs typeface="Times New Roman" panose="02020603050405020304" pitchFamily="18" charset="0"/>
              </a:rPr>
              <a:t>中的</a:t>
            </a:r>
            <a:r>
              <a:rPr lang="en-US" altLang="zh-CN" dirty="0">
                <a:solidFill>
                  <a:srgbClr val="000000"/>
                </a:solidFill>
                <a:ea typeface="宋体" panose="02010600030101010101" pitchFamily="2" charset="-122"/>
                <a:cs typeface="Times New Roman" panose="02020603050405020304" pitchFamily="18" charset="0"/>
              </a:rPr>
              <a:t>to</a:t>
            </a:r>
            <a:r>
              <a:rPr lang="zh-CN" altLang="zh-CN" dirty="0">
                <a:solidFill>
                  <a:srgbClr val="000000"/>
                </a:solidFill>
                <a:ea typeface="宋体" panose="02010600030101010101" pitchFamily="2" charset="-122"/>
                <a:cs typeface="Times New Roman" panose="02020603050405020304" pitchFamily="18" charset="0"/>
              </a:rPr>
              <a:t>都是介词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后面要接名词、代词或动词</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ing</a:t>
            </a:r>
            <a:r>
              <a:rPr lang="zh-CN" altLang="zh-CN" dirty="0">
                <a:solidFill>
                  <a:srgbClr val="000000"/>
                </a:solidFill>
                <a:ea typeface="宋体" panose="02010600030101010101" pitchFamily="2" charset="-122"/>
                <a:cs typeface="Times New Roman" panose="02020603050405020304" pitchFamily="18" charset="0"/>
              </a:rPr>
              <a:t>形式。</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280582750"/>
      </p:ext>
    </p:extLst>
  </p:cSld>
  <p:clrMapOvr>
    <a:masterClrMapping/>
  </p:clrMapOvr>
  <p:transition spd="slow">
    <p:push dir="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 gave a contribution of </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1,000 to the charity.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我向慈善机构捐了</a:t>
            </a:r>
            <a:r>
              <a:rPr lang="en-US" altLang="zh-CN" dirty="0" smtClean="0">
                <a:solidFill>
                  <a:srgbClr val="000000"/>
                </a:solidFill>
                <a:ea typeface="宋体" panose="02010600030101010101" pitchFamily="2" charset="-122"/>
                <a:cs typeface="Times New Roman" panose="02020603050405020304" pitchFamily="18" charset="0"/>
              </a:rPr>
              <a:t>1 000</a:t>
            </a:r>
            <a:r>
              <a:rPr lang="zh-CN" altLang="zh-CN" dirty="0">
                <a:solidFill>
                  <a:srgbClr val="000000"/>
                </a:solidFill>
                <a:ea typeface="宋体" panose="02010600030101010101" pitchFamily="2" charset="-122"/>
                <a:cs typeface="Times New Roman" panose="02020603050405020304" pitchFamily="18" charset="0"/>
              </a:rPr>
              <a:t>元。</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(2)I admire </a:t>
            </a:r>
            <a:r>
              <a:rPr lang="en-US" altLang="zh-CN" dirty="0" err="1">
                <a:solidFill>
                  <a:srgbClr val="000000"/>
                </a:solidFill>
                <a:ea typeface="宋体" panose="02010600030101010101" pitchFamily="2" charset="-122"/>
                <a:cs typeface="Times New Roman" panose="02020603050405020304" pitchFamily="18" charset="0"/>
              </a:rPr>
              <a:t>him,for</a:t>
            </a:r>
            <a:r>
              <a:rPr lang="en-US" altLang="zh-CN" dirty="0">
                <a:solidFill>
                  <a:srgbClr val="000000"/>
                </a:solidFill>
                <a:ea typeface="宋体" panose="02010600030101010101" pitchFamily="2" charset="-122"/>
                <a:cs typeface="Times New Roman" panose="02020603050405020304" pitchFamily="18" charset="0"/>
              </a:rPr>
              <a:t> he made a great contribution to our country</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我</a:t>
            </a:r>
            <a:r>
              <a:rPr lang="zh-CN" altLang="zh-CN" dirty="0">
                <a:solidFill>
                  <a:srgbClr val="000000"/>
                </a:solidFill>
                <a:ea typeface="宋体" panose="02010600030101010101" pitchFamily="2" charset="-122"/>
                <a:cs typeface="Times New Roman" panose="02020603050405020304" pitchFamily="18" charset="0"/>
              </a:rPr>
              <a:t>很敬佩他</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因为他为我们国家做出了巨大的贡献。</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(3)Taking exercise contributes to good health.</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锻炼有助于身体健康。</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(4)The millionaire has contributed a lot of money to building new schools</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smtClean="0">
                <a:solidFill>
                  <a:srgbClr val="000000"/>
                </a:solidFill>
                <a:ea typeface="宋体" panose="02010600030101010101" pitchFamily="2" charset="-122"/>
                <a:cs typeface="Times New Roman" panose="02020603050405020304" pitchFamily="18" charset="0"/>
              </a:rPr>
              <a:t>这位百万富翁已捐献了许多钱来建新的学校。</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541437685"/>
      </p:ext>
    </p:extLst>
  </p:cSld>
  <p:clrMapOvr>
    <a:masterClrMapping/>
  </p:clrMapOvr>
  <p:transition spd="slow">
    <p:push dir="u"/>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68095"/>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(1)He contributes regularly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magazine to express his opinions about hot issues.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government should </a:t>
            </a:r>
            <a:r>
              <a:rPr lang="en-US" altLang="zh-CN" dirty="0" err="1">
                <a:solidFill>
                  <a:srgbClr val="000000"/>
                </a:solidFill>
                <a:ea typeface="宋体" panose="02010600030101010101" pitchFamily="2" charset="-122"/>
                <a:cs typeface="Times New Roman" panose="02020603050405020304" pitchFamily="18" charset="0"/>
              </a:rPr>
              <a:t>honour</a:t>
            </a:r>
            <a:r>
              <a:rPr lang="en-US" altLang="zh-CN" dirty="0">
                <a:solidFill>
                  <a:srgbClr val="000000"/>
                </a:solidFill>
                <a:ea typeface="宋体" panose="02010600030101010101" pitchFamily="2" charset="-122"/>
                <a:cs typeface="Times New Roman" panose="02020603050405020304" pitchFamily="18" charset="0"/>
              </a:rPr>
              <a:t> the engineer for </a:t>
            </a:r>
            <a:r>
              <a:rPr lang="en-US" altLang="zh-CN" dirty="0" smtClean="0">
                <a:solidFill>
                  <a:srgbClr val="000000"/>
                </a:solidFill>
                <a:ea typeface="宋体" panose="02010600030101010101" pitchFamily="2" charset="-122"/>
                <a:cs typeface="Times New Roman" panose="02020603050405020304" pitchFamily="18" charset="0"/>
              </a:rPr>
              <a:t>the</a:t>
            </a:r>
          </a:p>
          <a:p>
            <a:pPr>
              <a:lnSpc>
                <a:spcPct val="120000"/>
              </a:lnSpc>
              <a:spcAft>
                <a:spcPts val="0"/>
              </a:spcAft>
              <a:tabLst>
                <a:tab pos="1029335" algn="l"/>
                <a:tab pos="1850390" algn="l"/>
                <a:tab pos="2538095" algn="l"/>
                <a:tab pos="3221990" algn="l"/>
              </a:tabLst>
            </a:pP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contribute)he has made to the </a:t>
            </a:r>
            <a:r>
              <a:rPr lang="en-US" altLang="zh-CN" dirty="0" smtClean="0">
                <a:solidFill>
                  <a:srgbClr val="000000"/>
                </a:solidFill>
                <a:ea typeface="宋体" panose="02010600030101010101" pitchFamily="2" charset="-122"/>
                <a:cs typeface="Times New Roman" panose="02020603050405020304" pitchFamily="18" charset="0"/>
              </a:rPr>
              <a:t>city</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development</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(3)We hope your suggestion will contribute to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solve</a:t>
            </a:r>
            <a:r>
              <a:rPr lang="en-US" altLang="zh-CN" dirty="0" smtClean="0">
                <a:solidFill>
                  <a:srgbClr val="000000"/>
                </a:solidFill>
                <a:ea typeface="宋体" panose="02010600030101010101" pitchFamily="2" charset="-122"/>
                <a:cs typeface="Times New Roman" panose="02020603050405020304" pitchFamily="18" charset="0"/>
              </a:rPr>
              <a:t>)   the </a:t>
            </a:r>
            <a:r>
              <a:rPr lang="en-US" altLang="zh-CN" dirty="0">
                <a:solidFill>
                  <a:srgbClr val="000000"/>
                </a:solidFill>
                <a:ea typeface="宋体" panose="02010600030101010101" pitchFamily="2" charset="-122"/>
                <a:cs typeface="Times New Roman" panose="02020603050405020304" pitchFamily="18" charset="0"/>
              </a:rPr>
              <a:t>problem.</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6307605" y="1482696"/>
            <a:ext cx="526106" cy="584775"/>
          </a:xfrm>
          <a:prstGeom prst="rect">
            <a:avLst/>
          </a:prstGeom>
        </p:spPr>
        <p:txBody>
          <a:bodyPr wrap="none">
            <a:spAutoFit/>
          </a:bodyPr>
          <a:lstStyle/>
          <a:p>
            <a:r>
              <a:rPr lang="en-US" altLang="zh-CN" dirty="0">
                <a:ea typeface="宋体" panose="02010600030101010101" pitchFamily="2" charset="-122"/>
              </a:rPr>
              <a:t>to</a:t>
            </a:r>
            <a:endParaRPr lang="zh-CN" altLang="en-US" dirty="0"/>
          </a:p>
        </p:txBody>
      </p:sp>
      <p:sp>
        <p:nvSpPr>
          <p:cNvPr id="4" name="矩形 3"/>
          <p:cNvSpPr/>
          <p:nvPr/>
        </p:nvSpPr>
        <p:spPr>
          <a:xfrm>
            <a:off x="507637" y="3222834"/>
            <a:ext cx="2803973" cy="584775"/>
          </a:xfrm>
          <a:prstGeom prst="rect">
            <a:avLst/>
          </a:prstGeom>
        </p:spPr>
        <p:txBody>
          <a:bodyPr wrap="none">
            <a:spAutoFit/>
          </a:bodyPr>
          <a:lstStyle/>
          <a:p>
            <a:r>
              <a:rPr lang="en-US" altLang="zh-CN" dirty="0">
                <a:ea typeface="宋体" panose="02010600030101010101" pitchFamily="2" charset="-122"/>
              </a:rPr>
              <a:t>contribution(s)</a:t>
            </a:r>
            <a:endParaRPr lang="zh-CN" altLang="en-US" dirty="0"/>
          </a:p>
        </p:txBody>
      </p:sp>
      <p:sp>
        <p:nvSpPr>
          <p:cNvPr id="5" name="矩形 4"/>
          <p:cNvSpPr/>
          <p:nvPr/>
        </p:nvSpPr>
        <p:spPr>
          <a:xfrm>
            <a:off x="8661021" y="4392215"/>
            <a:ext cx="1415772" cy="584775"/>
          </a:xfrm>
          <a:prstGeom prst="rect">
            <a:avLst/>
          </a:prstGeom>
        </p:spPr>
        <p:txBody>
          <a:bodyPr wrap="none">
            <a:spAutoFit/>
          </a:bodyPr>
          <a:lstStyle/>
          <a:p>
            <a:r>
              <a:rPr lang="en-US" altLang="zh-CN" dirty="0">
                <a:ea typeface="宋体" panose="02010600030101010101" pitchFamily="2" charset="-122"/>
              </a:rPr>
              <a:t>solving</a:t>
            </a:r>
            <a:endParaRPr lang="zh-CN" altLang="en-US" dirty="0"/>
          </a:p>
        </p:txBody>
      </p:sp>
    </p:spTree>
    <p:extLst>
      <p:ext uri="{BB962C8B-B14F-4D97-AF65-F5344CB8AC3E}">
        <p14:creationId xmlns:p14="http://schemas.microsoft.com/office/powerpoint/2010/main" val="26766402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015951"/>
            <a:ext cx="10807700" cy="121764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4)The volunteers contribute their own time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project so they deserve to be praised.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p:nvPr/>
        </p:nvSpPr>
        <p:spPr>
          <a:xfrm>
            <a:off x="9165077" y="2069492"/>
            <a:ext cx="526106" cy="584775"/>
          </a:xfrm>
          <a:prstGeom prst="rect">
            <a:avLst/>
          </a:prstGeom>
        </p:spPr>
        <p:txBody>
          <a:bodyPr wrap="none">
            <a:spAutoFit/>
          </a:bodyPr>
          <a:lstStyle/>
          <a:p>
            <a:r>
              <a:rPr lang="en-US" altLang="zh-CN" dirty="0">
                <a:ea typeface="宋体" panose="02010600030101010101" pitchFamily="2" charset="-122"/>
              </a:rPr>
              <a:t>to</a:t>
            </a:r>
            <a:endParaRPr lang="zh-CN" altLang="en-US" dirty="0"/>
          </a:p>
        </p:txBody>
      </p:sp>
    </p:spTree>
    <p:extLst>
      <p:ext uri="{BB962C8B-B14F-4D97-AF65-F5344CB8AC3E}">
        <p14:creationId xmlns:p14="http://schemas.microsoft.com/office/powerpoint/2010/main" val="33531675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151855"/>
            <a:ext cx="10807700" cy="304698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8.</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Experts investigated the </a:t>
            </a:r>
            <a:r>
              <a:rPr lang="en-US" altLang="zh-CN" dirty="0" err="1">
                <a:solidFill>
                  <a:srgbClr val="000000"/>
                </a:solidFill>
                <a:ea typeface="宋体" panose="02010600030101010101" pitchFamily="2" charset="-122"/>
                <a:cs typeface="Times New Roman" panose="02020603050405020304" pitchFamily="18" charset="0"/>
              </a:rPr>
              <a:t>issue,conducted</a:t>
            </a:r>
            <a:r>
              <a:rPr lang="en-US" altLang="zh-CN" dirty="0">
                <a:solidFill>
                  <a:srgbClr val="000000"/>
                </a:solidFill>
                <a:ea typeface="宋体" panose="02010600030101010101" pitchFamily="2" charset="-122"/>
                <a:cs typeface="Times New Roman" panose="02020603050405020304" pitchFamily="18" charset="0"/>
              </a:rPr>
              <a:t> several </a:t>
            </a:r>
            <a:r>
              <a:rPr lang="en-US" altLang="zh-CN" dirty="0" err="1">
                <a:solidFill>
                  <a:srgbClr val="000000"/>
                </a:solidFill>
                <a:ea typeface="宋体" panose="02010600030101010101" pitchFamily="2" charset="-122"/>
                <a:cs typeface="Times New Roman" panose="02020603050405020304" pitchFamily="18" charset="0"/>
              </a:rPr>
              <a:t>tests,and</a:t>
            </a:r>
            <a:r>
              <a:rPr lang="en-US" altLang="zh-CN" dirty="0">
                <a:solidFill>
                  <a:srgbClr val="000000"/>
                </a:solidFill>
                <a:ea typeface="宋体" panose="02010600030101010101" pitchFamily="2" charset="-122"/>
                <a:cs typeface="Times New Roman" panose="02020603050405020304" pitchFamily="18" charset="0"/>
              </a:rPr>
              <a:t> then made a proposal for how the buildings could be saved.(page 4)</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专家们调查了这个问题</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进行了几次测试</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然后就如何拯救这些建筑提出</a:t>
            </a:r>
            <a:r>
              <a:rPr lang="zh-CN" altLang="zh-CN" dirty="0" smtClean="0">
                <a:solidFill>
                  <a:srgbClr val="000000"/>
                </a:solidFill>
                <a:ea typeface="宋体" panose="02010600030101010101" pitchFamily="2" charset="-122"/>
                <a:cs typeface="Times New Roman" panose="02020603050405020304" pitchFamily="18" charset="0"/>
              </a:rPr>
              <a:t>了</a:t>
            </a:r>
            <a:r>
              <a:rPr lang="zh-CN" altLang="en-US" dirty="0">
                <a:solidFill>
                  <a:srgbClr val="000000"/>
                </a:solidFill>
                <a:ea typeface="宋体" panose="02010600030101010101" pitchFamily="2" charset="-122"/>
                <a:cs typeface="Times New Roman" panose="02020603050405020304" pitchFamily="18" charset="0"/>
              </a:rPr>
              <a:t>一个方案</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59111089"/>
      </p:ext>
    </p:extLst>
  </p:cSld>
  <p:clrMapOvr>
    <a:masterClrMapping/>
  </p:clrMapOvr>
  <p:transition spd="slow">
    <p:push dir="u"/>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35831"/>
            <a:ext cx="10807700" cy="363791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conduct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行为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举止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管理方法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组织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安排</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带领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under</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conduct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zh-CN" altLang="zh-CN" dirty="0">
                <a:solidFill>
                  <a:srgbClr val="000000"/>
                </a:solidFill>
                <a:ea typeface="楷体" panose="02010609060101010101" pitchFamily="49" charset="-122"/>
                <a:cs typeface="Times New Roman" panose="02020603050405020304" pitchFamily="18" charset="0"/>
              </a:rPr>
              <a:t>在</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管理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指导下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conduct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zh-CN" altLang="zh-CN" dirty="0">
                <a:solidFill>
                  <a:srgbClr val="000000"/>
                </a:solidFill>
                <a:ea typeface="楷体" panose="02010609060101010101" pitchFamily="49" charset="-122"/>
                <a:cs typeface="Times New Roman" panose="02020603050405020304" pitchFamily="18" charset="0"/>
              </a:rPr>
              <a:t>引领某人去</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conduct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in/out</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带领某人进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出</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conduct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oneself</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well/badly</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举止端庄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行为恶劣</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conductor</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楷体" panose="02010609060101010101" pitchFamily="49" charset="-122"/>
                <a:cs typeface="Times New Roman" panose="02020603050405020304" pitchFamily="18" charset="0"/>
              </a:rPr>
              <a:t>指挥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列车长</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楷体" panose="02010609060101010101" pitchFamily="49" charset="-122"/>
                <a:cs typeface="Times New Roman" panose="02020603050405020304" pitchFamily="18" charset="0"/>
              </a:rPr>
              <a:t>售票员</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388736580"/>
      </p:ext>
    </p:extLst>
  </p:cSld>
  <p:clrMapOvr>
    <a:masterClrMapping/>
  </p:clrMapOvr>
  <p:transition spd="slow">
    <p:push dir="u"/>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74287"/>
            <a:ext cx="10807700" cy="474129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(1)Under the conduct of his </a:t>
            </a:r>
            <a:r>
              <a:rPr lang="en-US" altLang="zh-CN" dirty="0" err="1">
                <a:solidFill>
                  <a:srgbClr val="000000"/>
                </a:solidFill>
                <a:ea typeface="宋体" panose="02010600030101010101" pitchFamily="2" charset="-122"/>
                <a:cs typeface="Times New Roman" panose="02020603050405020304" pitchFamily="18" charset="0"/>
              </a:rPr>
              <a:t>father,their</a:t>
            </a:r>
            <a:r>
              <a:rPr lang="en-US" altLang="zh-CN" dirty="0">
                <a:solidFill>
                  <a:srgbClr val="000000"/>
                </a:solidFill>
                <a:ea typeface="宋体" panose="02010600030101010101" pitchFamily="2" charset="-122"/>
                <a:cs typeface="Times New Roman" panose="02020603050405020304" pitchFamily="18" charset="0"/>
              </a:rPr>
              <a:t> business was very successful.</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在他父亲的指导下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他们的事业相当成功。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(2)He conducted the audience to their seats.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他带领观众到他们的座位上。</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(3)He conducted himself far better than expected.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他表现得比预料的要好得多。</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029550097"/>
      </p:ext>
    </p:extLst>
  </p:cSld>
  <p:clrMapOvr>
    <a:masterClrMapping/>
  </p:clrMapOvr>
  <p:transition spd="slow">
    <p:push dir="u"/>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28202"/>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(1)She was a success both as a pianist and as a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conduct</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(2)You are a representative of your </a:t>
            </a:r>
            <a:r>
              <a:rPr lang="en-US" altLang="zh-CN" dirty="0" err="1">
                <a:solidFill>
                  <a:srgbClr val="000000"/>
                </a:solidFill>
                <a:ea typeface="宋体" panose="02010600030101010101" pitchFamily="2" charset="-122"/>
                <a:cs typeface="Times New Roman" panose="02020603050405020304" pitchFamily="18" charset="0"/>
              </a:rPr>
              <a:t>company,so</a:t>
            </a:r>
            <a:r>
              <a:rPr lang="en-US" altLang="zh-CN" dirty="0">
                <a:solidFill>
                  <a:srgbClr val="000000"/>
                </a:solidFill>
                <a:ea typeface="宋体" panose="02010600030101010101" pitchFamily="2" charset="-122"/>
                <a:cs typeface="Times New Roman" panose="02020603050405020304" pitchFamily="18" charset="0"/>
              </a:rPr>
              <a:t> remember to conduct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(you)in a professional manner</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(3)To return to the problem of water </a:t>
            </a:r>
            <a:r>
              <a:rPr lang="en-US" altLang="zh-CN" dirty="0" err="1" smtClean="0">
                <a:solidFill>
                  <a:srgbClr val="000000"/>
                </a:solidFill>
                <a:ea typeface="宋体" panose="02010600030101010101" pitchFamily="2" charset="-122"/>
                <a:cs typeface="Times New Roman" panose="02020603050405020304" pitchFamily="18" charset="0"/>
              </a:rPr>
              <a:t>pollution,I</a:t>
            </a:r>
            <a:r>
              <a:rPr lang="en-US" altLang="zh-CN" dirty="0" err="1"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err="1" smtClean="0">
                <a:solidFill>
                  <a:srgbClr val="000000"/>
                </a:solidFill>
                <a:ea typeface="宋体" panose="02010600030101010101" pitchFamily="2" charset="-122"/>
                <a:cs typeface="Times New Roman" panose="02020603050405020304" pitchFamily="18" charset="0"/>
              </a:rPr>
              <a:t>d</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like you to look at a study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(conduct)in Australian in 2012.</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8323829" y="1421794"/>
            <a:ext cx="1962397" cy="584775"/>
          </a:xfrm>
          <a:prstGeom prst="rect">
            <a:avLst/>
          </a:prstGeom>
        </p:spPr>
        <p:txBody>
          <a:bodyPr wrap="none">
            <a:spAutoFit/>
          </a:bodyPr>
          <a:lstStyle/>
          <a:p>
            <a:r>
              <a:rPr lang="en-US" altLang="zh-CN" dirty="0">
                <a:ea typeface="宋体" panose="02010600030101010101" pitchFamily="2" charset="-122"/>
              </a:rPr>
              <a:t>conductor</a:t>
            </a:r>
            <a:endParaRPr lang="zh-CN" altLang="en-US" dirty="0"/>
          </a:p>
        </p:txBody>
      </p:sp>
      <p:sp>
        <p:nvSpPr>
          <p:cNvPr id="4" name="矩形 3"/>
          <p:cNvSpPr/>
          <p:nvPr/>
        </p:nvSpPr>
        <p:spPr>
          <a:xfrm>
            <a:off x="3260421" y="2895755"/>
            <a:ext cx="1598515" cy="584775"/>
          </a:xfrm>
          <a:prstGeom prst="rect">
            <a:avLst/>
          </a:prstGeom>
        </p:spPr>
        <p:txBody>
          <a:bodyPr wrap="none">
            <a:spAutoFit/>
          </a:bodyPr>
          <a:lstStyle/>
          <a:p>
            <a:r>
              <a:rPr lang="en-US" altLang="zh-CN" dirty="0" smtClean="0">
                <a:ea typeface="宋体" panose="02010600030101010101" pitchFamily="2" charset="-122"/>
              </a:rPr>
              <a:t>yourself</a:t>
            </a:r>
            <a:endParaRPr lang="zh-CN" altLang="en-US" dirty="0"/>
          </a:p>
        </p:txBody>
      </p:sp>
      <p:sp>
        <p:nvSpPr>
          <p:cNvPr id="5" name="矩形 4"/>
          <p:cNvSpPr/>
          <p:nvPr/>
        </p:nvSpPr>
        <p:spPr>
          <a:xfrm>
            <a:off x="3858038" y="4082541"/>
            <a:ext cx="1984839" cy="584775"/>
          </a:xfrm>
          <a:prstGeom prst="rect">
            <a:avLst/>
          </a:prstGeom>
        </p:spPr>
        <p:txBody>
          <a:bodyPr wrap="none">
            <a:spAutoFit/>
          </a:bodyPr>
          <a:lstStyle/>
          <a:p>
            <a:r>
              <a:rPr lang="en-US" altLang="zh-CN" dirty="0">
                <a:ea typeface="宋体" panose="02010600030101010101" pitchFamily="2" charset="-122"/>
              </a:rPr>
              <a:t>conducted</a:t>
            </a:r>
            <a:endParaRPr lang="zh-CN" altLang="en-US" dirty="0"/>
          </a:p>
        </p:txBody>
      </p:sp>
    </p:spTree>
    <p:extLst>
      <p:ext uri="{BB962C8B-B14F-4D97-AF65-F5344CB8AC3E}">
        <p14:creationId xmlns:p14="http://schemas.microsoft.com/office/powerpoint/2010/main" val="5154053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97591"/>
            <a:ext cx="10807700" cy="5410712"/>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词汇拓展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1.balance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平衡</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均匀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使平衡</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平衡的</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2.proposal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提议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建议</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v</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提议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建议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打算</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3.establish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建立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创立</a:t>
            </a:r>
            <a:r>
              <a:rPr lang="en-US" altLang="zh-CN" dirty="0">
                <a:solidFill>
                  <a:srgbClr val="000000"/>
                </a:solidFill>
                <a:ea typeface="宋体" panose="02010600030101010101" pitchFamily="2" charset="-122"/>
                <a:cs typeface="Times New Roman" panose="02020603050405020304" pitchFamily="18" charset="0"/>
              </a:rPr>
              <a:t>→</a:t>
            </a:r>
            <a:r>
              <a:rPr lang="en-US" altLang="zh-CN" i="1" dirty="0">
                <a:solidFill>
                  <a:srgbClr val="000000"/>
                </a:solidFill>
                <a:ea typeface="宋体" panose="02010600030101010101" pitchFamily="2" charset="-122"/>
                <a:cs typeface="Times New Roman" panose="02020603050405020304" pitchFamily="18" charset="0"/>
              </a:rPr>
              <a:t>n.</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建立</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4.limit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限度</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限制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限制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限定</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有限的</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限制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局限</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5.contribute </a:t>
            </a:r>
            <a:r>
              <a:rPr lang="en-US" altLang="zh-CN" i="1" dirty="0">
                <a:solidFill>
                  <a:srgbClr val="000000"/>
                </a:solidFill>
                <a:ea typeface="宋体" panose="02010600030101010101" pitchFamily="2" charset="-122"/>
                <a:cs typeface="Times New Roman" panose="02020603050405020304" pitchFamily="18" charset="0"/>
              </a:rPr>
              <a:t>vi.</a:t>
            </a:r>
            <a:r>
              <a:rPr lang="en-US" altLang="zh-CN" dirty="0">
                <a:solidFill>
                  <a:srgbClr val="000000"/>
                </a:solidFill>
                <a:ea typeface="宋体" panose="02010600030101010101" pitchFamily="2" charset="-122"/>
                <a:cs typeface="Times New Roman" panose="02020603050405020304" pitchFamily="18" charset="0"/>
              </a:rPr>
              <a:t>&amp;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捐献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捐助</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捐款</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贡献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捐赠</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en-US" altLang="zh-CN" i="1" dirty="0" smtClean="0">
                <a:solidFill>
                  <a:srgbClr val="000000"/>
                </a:solidFill>
                <a:ea typeface="宋体" panose="02010600030101010101" pitchFamily="2" charset="-122"/>
                <a:cs typeface="Times New Roman" panose="02020603050405020304" pitchFamily="18" charset="0"/>
              </a:rPr>
              <a:t>.</a:t>
            </a:r>
            <a:r>
              <a:rPr lang="zh-CN" altLang="en-US" dirty="0">
                <a:solidFill>
                  <a:srgbClr val="000000"/>
                </a:solidFill>
                <a:ea typeface="宋体" panose="02010600030101010101" pitchFamily="2" charset="-122"/>
                <a:cs typeface="Times New Roman" panose="02020603050405020304" pitchFamily="18" charset="0"/>
              </a:rPr>
              <a:t>捐赠</a:t>
            </a:r>
            <a:r>
              <a:rPr lang="zh-CN" altLang="zh-CN" dirty="0" smtClean="0">
                <a:solidFill>
                  <a:srgbClr val="000000"/>
                </a:solidFill>
                <a:ea typeface="宋体" panose="02010600030101010101" pitchFamily="2" charset="-122"/>
                <a:cs typeface="Times New Roman" panose="02020603050405020304" pitchFamily="18" charset="0"/>
              </a:rPr>
              <a:t>者</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投稿人</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7148853" y="916167"/>
            <a:ext cx="1757212" cy="584775"/>
          </a:xfrm>
          <a:prstGeom prst="rect">
            <a:avLst/>
          </a:prstGeom>
        </p:spPr>
        <p:txBody>
          <a:bodyPr wrap="none">
            <a:spAutoFit/>
          </a:bodyPr>
          <a:lstStyle/>
          <a:p>
            <a:r>
              <a:rPr lang="en-US" altLang="zh-CN" dirty="0" smtClean="0">
                <a:ea typeface="宋体" panose="02010600030101010101" pitchFamily="2" charset="-122"/>
              </a:rPr>
              <a:t>balanced</a:t>
            </a:r>
            <a:endParaRPr lang="zh-CN" altLang="en-US" dirty="0"/>
          </a:p>
        </p:txBody>
      </p:sp>
      <p:sp>
        <p:nvSpPr>
          <p:cNvPr id="4" name="矩形 3"/>
          <p:cNvSpPr/>
          <p:nvPr/>
        </p:nvSpPr>
        <p:spPr>
          <a:xfrm>
            <a:off x="5430493" y="2078127"/>
            <a:ext cx="1568635" cy="584775"/>
          </a:xfrm>
          <a:prstGeom prst="rect">
            <a:avLst/>
          </a:prstGeom>
        </p:spPr>
        <p:txBody>
          <a:bodyPr wrap="none">
            <a:spAutoFit/>
          </a:bodyPr>
          <a:lstStyle/>
          <a:p>
            <a:r>
              <a:rPr lang="en-US" altLang="zh-CN" dirty="0">
                <a:ea typeface="宋体" panose="02010600030101010101" pitchFamily="2" charset="-122"/>
              </a:rPr>
              <a:t>propose</a:t>
            </a:r>
            <a:endParaRPr lang="zh-CN" altLang="en-US" dirty="0"/>
          </a:p>
        </p:txBody>
      </p:sp>
      <p:sp>
        <p:nvSpPr>
          <p:cNvPr id="5" name="矩形 4"/>
          <p:cNvSpPr/>
          <p:nvPr/>
        </p:nvSpPr>
        <p:spPr>
          <a:xfrm>
            <a:off x="5535181" y="2678810"/>
            <a:ext cx="2600392" cy="584775"/>
          </a:xfrm>
          <a:prstGeom prst="rect">
            <a:avLst/>
          </a:prstGeom>
        </p:spPr>
        <p:txBody>
          <a:bodyPr wrap="none">
            <a:spAutoFit/>
          </a:bodyPr>
          <a:lstStyle/>
          <a:p>
            <a:r>
              <a:rPr lang="en-US" altLang="zh-CN" dirty="0">
                <a:ea typeface="宋体" panose="02010600030101010101" pitchFamily="2" charset="-122"/>
              </a:rPr>
              <a:t>establishment</a:t>
            </a:r>
            <a:endParaRPr lang="zh-CN" altLang="en-US" dirty="0"/>
          </a:p>
        </p:txBody>
      </p:sp>
      <p:sp>
        <p:nvSpPr>
          <p:cNvPr id="6" name="矩形 5"/>
          <p:cNvSpPr/>
          <p:nvPr/>
        </p:nvSpPr>
        <p:spPr>
          <a:xfrm>
            <a:off x="7158685" y="3255609"/>
            <a:ext cx="1414170" cy="584775"/>
          </a:xfrm>
          <a:prstGeom prst="rect">
            <a:avLst/>
          </a:prstGeom>
        </p:spPr>
        <p:txBody>
          <a:bodyPr wrap="none">
            <a:spAutoFit/>
          </a:bodyPr>
          <a:lstStyle/>
          <a:p>
            <a:r>
              <a:rPr lang="en-US" altLang="zh-CN" dirty="0">
                <a:ea typeface="宋体" panose="02010600030101010101" pitchFamily="2" charset="-122"/>
              </a:rPr>
              <a:t>limited</a:t>
            </a:r>
            <a:endParaRPr lang="zh-CN" altLang="en-US" dirty="0"/>
          </a:p>
        </p:txBody>
      </p:sp>
      <p:sp>
        <p:nvSpPr>
          <p:cNvPr id="7" name="矩形 6"/>
          <p:cNvSpPr/>
          <p:nvPr/>
        </p:nvSpPr>
        <p:spPr>
          <a:xfrm>
            <a:off x="1676245" y="3850216"/>
            <a:ext cx="1891865" cy="584775"/>
          </a:xfrm>
          <a:prstGeom prst="rect">
            <a:avLst/>
          </a:prstGeom>
        </p:spPr>
        <p:txBody>
          <a:bodyPr wrap="none">
            <a:spAutoFit/>
          </a:bodyPr>
          <a:lstStyle/>
          <a:p>
            <a:r>
              <a:rPr lang="en-US" altLang="zh-CN" dirty="0" smtClean="0">
                <a:ea typeface="宋体" panose="02010600030101010101" pitchFamily="2" charset="-122"/>
              </a:rPr>
              <a:t>limitation</a:t>
            </a:r>
            <a:endParaRPr lang="zh-CN" altLang="en-US" dirty="0"/>
          </a:p>
        </p:txBody>
      </p:sp>
      <p:sp>
        <p:nvSpPr>
          <p:cNvPr id="8" name="矩形 7"/>
          <p:cNvSpPr/>
          <p:nvPr/>
        </p:nvSpPr>
        <p:spPr>
          <a:xfrm>
            <a:off x="6441789" y="4424183"/>
            <a:ext cx="2371162" cy="584775"/>
          </a:xfrm>
          <a:prstGeom prst="rect">
            <a:avLst/>
          </a:prstGeom>
        </p:spPr>
        <p:txBody>
          <a:bodyPr wrap="none">
            <a:spAutoFit/>
          </a:bodyPr>
          <a:lstStyle/>
          <a:p>
            <a:r>
              <a:rPr lang="en-US" altLang="zh-CN" dirty="0">
                <a:ea typeface="宋体" panose="02010600030101010101" pitchFamily="2" charset="-122"/>
              </a:rPr>
              <a:t>contribution</a:t>
            </a:r>
            <a:endParaRPr lang="zh-CN" altLang="en-US" dirty="0"/>
          </a:p>
        </p:txBody>
      </p:sp>
      <p:sp>
        <p:nvSpPr>
          <p:cNvPr id="9" name="矩形 8"/>
          <p:cNvSpPr/>
          <p:nvPr/>
        </p:nvSpPr>
        <p:spPr>
          <a:xfrm>
            <a:off x="2880717" y="5018790"/>
            <a:ext cx="2212465" cy="584775"/>
          </a:xfrm>
          <a:prstGeom prst="rect">
            <a:avLst/>
          </a:prstGeom>
        </p:spPr>
        <p:txBody>
          <a:bodyPr wrap="none">
            <a:spAutoFit/>
          </a:bodyPr>
          <a:lstStyle/>
          <a:p>
            <a:r>
              <a:rPr lang="en-US" altLang="zh-CN" dirty="0" smtClean="0">
                <a:ea typeface="宋体" panose="02010600030101010101" pitchFamily="2" charset="-122"/>
              </a:rPr>
              <a:t>contributor</a:t>
            </a:r>
            <a:endParaRPr lang="zh-CN" altLang="en-US" dirty="0"/>
          </a:p>
        </p:txBody>
      </p:sp>
    </p:spTree>
    <p:extLst>
      <p:ext uri="{BB962C8B-B14F-4D97-AF65-F5344CB8AC3E}">
        <p14:creationId xmlns:p14="http://schemas.microsoft.com/office/powerpoint/2010/main" val="26725506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Vertic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arn(inVertical)">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594508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9.</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Fifty countries donated nearly $80 million to the project.(page 4)</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50</a:t>
            </a:r>
            <a:r>
              <a:rPr lang="zh-CN" altLang="zh-CN" dirty="0">
                <a:solidFill>
                  <a:srgbClr val="000000"/>
                </a:solidFill>
                <a:ea typeface="宋体" panose="02010600030101010101" pitchFamily="2" charset="-122"/>
                <a:cs typeface="Times New Roman" panose="02020603050405020304" pitchFamily="18" charset="0"/>
              </a:rPr>
              <a:t>个国家向该项目捐赠近</a:t>
            </a:r>
            <a:r>
              <a:rPr lang="en-US" altLang="zh-CN" dirty="0">
                <a:solidFill>
                  <a:srgbClr val="000000"/>
                </a:solidFill>
                <a:ea typeface="宋体" panose="02010600030101010101" pitchFamily="2" charset="-122"/>
                <a:cs typeface="Times New Roman" panose="02020603050405020304" pitchFamily="18" charset="0"/>
              </a:rPr>
              <a:t>8</a:t>
            </a:r>
            <a:r>
              <a:rPr lang="zh-CN" altLang="zh-CN" dirty="0">
                <a:solidFill>
                  <a:srgbClr val="000000"/>
                </a:solidFill>
                <a:ea typeface="宋体" panose="02010600030101010101" pitchFamily="2" charset="-122"/>
                <a:cs typeface="Times New Roman" panose="02020603050405020304" pitchFamily="18" charset="0"/>
              </a:rPr>
              <a:t>千万美元。</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smtClean="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donate </a:t>
            </a:r>
            <a:r>
              <a:rPr lang="en-US" altLang="zh-CN" i="1" dirty="0" err="1">
                <a:solidFill>
                  <a:srgbClr val="000000"/>
                </a:solidFill>
                <a:ea typeface="宋体" panose="02010600030101010101" pitchFamily="2" charset="-122"/>
                <a:cs typeface="Times New Roman" panose="02020603050405020304" pitchFamily="18" charset="0"/>
              </a:rPr>
              <a:t>vt.</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尤指向慈善机构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捐赠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赠送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血</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donate...to...</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把</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捐赠给</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donate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blood/organs</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献血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捐器官</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donation</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楷体" panose="02010609060101010101" pitchFamily="49" charset="-122"/>
                <a:cs typeface="Times New Roman" panose="02020603050405020304" pitchFamily="18" charset="0"/>
              </a:rPr>
              <a:t>捐赠物</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捐赠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赠送</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make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donation/donations</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zh-CN" altLang="zh-CN" dirty="0">
                <a:solidFill>
                  <a:srgbClr val="000000"/>
                </a:solidFill>
                <a:ea typeface="楷体" panose="02010609060101010101" pitchFamily="49" charset="-122"/>
                <a:cs typeface="Times New Roman" panose="02020603050405020304" pitchFamily="18" charset="0"/>
              </a:rPr>
              <a:t>向</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捐赠</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donor</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楷体" panose="02010609060101010101" pitchFamily="49" charset="-122"/>
                <a:cs typeface="Times New Roman" panose="02020603050405020304" pitchFamily="18" charset="0"/>
              </a:rPr>
              <a:t>捐赠者</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donated</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楷体" panose="02010609060101010101" pitchFamily="49" charset="-122"/>
                <a:cs typeface="Times New Roman" panose="02020603050405020304" pitchFamily="18" charset="0"/>
              </a:rPr>
              <a:t>捐赠的</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417680992"/>
      </p:ext>
    </p:extLst>
  </p:cSld>
  <p:clrMapOvr>
    <a:masterClrMapping/>
  </p:clrMapOvr>
  <p:transition spd="slow">
    <p:push dir="u"/>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73239"/>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 work of the charity is funded by donations.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这家慈善机构的工作是由捐款资助的。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(2)He refused to accept donated money and decided to make money by himself.</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他拒绝接受捐款</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决定自己赚钱。</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(3)He made a donation to this school in the name of his mother.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他以他母亲的名义捐款给这所学校。</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283475285"/>
      </p:ext>
    </p:extLst>
  </p:cSld>
  <p:clrMapOvr>
    <a:masterClrMapping/>
  </p:clrMapOvr>
  <p:transition spd="slow">
    <p:push dir="u"/>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31775"/>
            <a:ext cx="10807700" cy="4763227"/>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(1)All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(donate) clothes will be sent to the flooded area.</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(donate) of </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200 comes from an unknown person.</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(3)The old man donated a lot of money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local school.</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2232645" y="1637114"/>
            <a:ext cx="1596912" cy="584775"/>
          </a:xfrm>
          <a:prstGeom prst="rect">
            <a:avLst/>
          </a:prstGeom>
        </p:spPr>
        <p:txBody>
          <a:bodyPr wrap="none">
            <a:spAutoFit/>
          </a:bodyPr>
          <a:lstStyle/>
          <a:p>
            <a:r>
              <a:rPr lang="en-US" altLang="zh-CN" dirty="0">
                <a:ea typeface="宋体" panose="02010600030101010101" pitchFamily="2" charset="-122"/>
              </a:rPr>
              <a:t>donated</a:t>
            </a:r>
            <a:endParaRPr lang="zh-CN" altLang="en-US" dirty="0"/>
          </a:p>
        </p:txBody>
      </p:sp>
      <p:sp>
        <p:nvSpPr>
          <p:cNvPr id="4" name="矩形 3"/>
          <p:cNvSpPr/>
          <p:nvPr/>
        </p:nvSpPr>
        <p:spPr>
          <a:xfrm>
            <a:off x="1892269" y="2812957"/>
            <a:ext cx="1733167" cy="584775"/>
          </a:xfrm>
          <a:prstGeom prst="rect">
            <a:avLst/>
          </a:prstGeom>
        </p:spPr>
        <p:txBody>
          <a:bodyPr wrap="none">
            <a:spAutoFit/>
          </a:bodyPr>
          <a:lstStyle/>
          <a:p>
            <a:r>
              <a:rPr lang="en-US" altLang="zh-CN" smtClean="0">
                <a:ea typeface="宋体" panose="02010600030101010101" pitchFamily="2" charset="-122"/>
              </a:rPr>
              <a:t>donation</a:t>
            </a:r>
            <a:endParaRPr lang="zh-CN" altLang="en-US" dirty="0"/>
          </a:p>
        </p:txBody>
      </p:sp>
      <p:sp>
        <p:nvSpPr>
          <p:cNvPr id="5" name="矩形 4"/>
          <p:cNvSpPr/>
          <p:nvPr/>
        </p:nvSpPr>
        <p:spPr>
          <a:xfrm>
            <a:off x="8444997" y="3990530"/>
            <a:ext cx="526106" cy="584775"/>
          </a:xfrm>
          <a:prstGeom prst="rect">
            <a:avLst/>
          </a:prstGeom>
        </p:spPr>
        <p:txBody>
          <a:bodyPr wrap="none">
            <a:spAutoFit/>
          </a:bodyPr>
          <a:lstStyle/>
          <a:p>
            <a:r>
              <a:rPr lang="en-US" altLang="zh-CN" dirty="0">
                <a:ea typeface="宋体" panose="02010600030101010101" pitchFamily="2" charset="-122"/>
              </a:rPr>
              <a:t>to</a:t>
            </a:r>
            <a:endParaRPr lang="zh-CN" altLang="en-US" dirty="0"/>
          </a:p>
        </p:txBody>
      </p:sp>
    </p:spTree>
    <p:extLst>
      <p:ext uri="{BB962C8B-B14F-4D97-AF65-F5344CB8AC3E}">
        <p14:creationId xmlns:p14="http://schemas.microsoft.com/office/powerpoint/2010/main" val="33113715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97591"/>
            <a:ext cx="10807700" cy="535415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10.</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Why did the Egyptian government want to attempt the building of the dam?(page 5)</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为什么埃及政府想尝试建大坝呢</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attempt </a:t>
            </a:r>
            <a:r>
              <a:rPr lang="en-US" altLang="zh-CN" i="1" dirty="0">
                <a:solidFill>
                  <a:srgbClr val="000000"/>
                </a:solidFill>
                <a:ea typeface="宋体" panose="02010600030101010101" pitchFamily="2" charset="-122"/>
                <a:cs typeface="Times New Roman" panose="02020603050405020304" pitchFamily="18" charset="0"/>
              </a:rPr>
              <a:t>n.&amp;</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企图</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试图</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尝试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first/second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attempt</a:t>
            </a:r>
            <a:r>
              <a:rPr lang="zh-CN" altLang="zh-CN" dirty="0">
                <a:solidFill>
                  <a:srgbClr val="000000"/>
                </a:solidFill>
                <a:ea typeface="楷体" panose="02010609060101010101" pitchFamily="49" charset="-122"/>
                <a:cs typeface="Times New Roman" panose="02020603050405020304" pitchFamily="18" charset="0"/>
              </a:rPr>
              <a:t>第一次</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第二次尝试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make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attempt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zh-CN" altLang="zh-CN" dirty="0">
                <a:solidFill>
                  <a:srgbClr val="000000"/>
                </a:solidFill>
                <a:ea typeface="楷体" panose="02010609060101010101" pitchFamily="49" charset="-122"/>
                <a:cs typeface="Times New Roman" panose="02020603050405020304" pitchFamily="18" charset="0"/>
              </a:rPr>
              <a:t>尝试做某事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attempt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zh-CN" altLang="zh-CN" dirty="0">
                <a:solidFill>
                  <a:srgbClr val="000000"/>
                </a:solidFill>
                <a:ea typeface="楷体" panose="02010609060101010101" pitchFamily="49" charset="-122"/>
                <a:cs typeface="Times New Roman" panose="02020603050405020304" pitchFamily="18" charset="0"/>
              </a:rPr>
              <a:t>试图做某事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attempt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为了</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attempted</a:t>
            </a:r>
            <a:r>
              <a:rPr lang="zh-CN" altLang="zh-CN" dirty="0">
                <a:solidFill>
                  <a:srgbClr val="000000"/>
                </a:solidFill>
                <a:ea typeface="楷体" panose="02010609060101010101" pitchFamily="49" charset="-122"/>
                <a:cs typeface="Times New Roman" panose="02020603050405020304" pitchFamily="18" charset="0"/>
              </a:rPr>
              <a:t>未遂的</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420582573"/>
      </p:ext>
    </p:extLst>
  </p:cSld>
  <p:clrMapOvr>
    <a:masterClrMapping/>
  </p:clrMapOvr>
  <p:transition spd="slow">
    <p:push dir="u"/>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47799"/>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 passed my driving test at the first attempt.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我一次就通过了驾照考试。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2)They made an attempt to climb Mount Tai.</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他们尝试着爬上泰山。</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(3)I attempted to get in touch with </a:t>
            </a:r>
            <a:r>
              <a:rPr lang="en-US" altLang="zh-CN" dirty="0" err="1">
                <a:solidFill>
                  <a:srgbClr val="000000"/>
                </a:solidFill>
                <a:ea typeface="宋体" panose="02010600030101010101" pitchFamily="2" charset="-122"/>
                <a:cs typeface="Times New Roman" panose="02020603050405020304" pitchFamily="18" charset="0"/>
              </a:rPr>
              <a:t>her,but</a:t>
            </a:r>
            <a:r>
              <a:rPr lang="en-US" altLang="zh-CN" dirty="0">
                <a:solidFill>
                  <a:srgbClr val="000000"/>
                </a:solidFill>
                <a:ea typeface="宋体" panose="02010600030101010101" pitchFamily="2" charset="-122"/>
                <a:cs typeface="Times New Roman" panose="02020603050405020304" pitchFamily="18" charset="0"/>
              </a:rPr>
              <a:t> failed.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我试图与她取得联系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但失败了。</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540426075"/>
      </p:ext>
    </p:extLst>
  </p:cSld>
  <p:clrMapOvr>
    <a:masterClrMapping/>
  </p:clrMapOvr>
  <p:transition spd="slow">
    <p:push dir="u"/>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60488"/>
            <a:ext cx="10807700" cy="363791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(1)All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(attempt) by the government to solve it failed</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young man was questioned for an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(attempt) murder.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934781" y="2164489"/>
            <a:ext cx="1710725" cy="584775"/>
          </a:xfrm>
          <a:prstGeom prst="rect">
            <a:avLst/>
          </a:prstGeom>
        </p:spPr>
        <p:txBody>
          <a:bodyPr wrap="none">
            <a:spAutoFit/>
          </a:bodyPr>
          <a:lstStyle/>
          <a:p>
            <a:r>
              <a:rPr lang="en-US" altLang="zh-CN" dirty="0">
                <a:ea typeface="宋体" panose="02010600030101010101" pitchFamily="2" charset="-122"/>
              </a:rPr>
              <a:t>attempts</a:t>
            </a:r>
            <a:endParaRPr lang="zh-CN" altLang="en-US" dirty="0"/>
          </a:p>
        </p:txBody>
      </p:sp>
      <p:sp>
        <p:nvSpPr>
          <p:cNvPr id="4" name="矩形 3"/>
          <p:cNvSpPr/>
          <p:nvPr/>
        </p:nvSpPr>
        <p:spPr>
          <a:xfrm>
            <a:off x="7656093" y="3069505"/>
            <a:ext cx="1960793" cy="584775"/>
          </a:xfrm>
          <a:prstGeom prst="rect">
            <a:avLst/>
          </a:prstGeom>
        </p:spPr>
        <p:txBody>
          <a:bodyPr wrap="none">
            <a:spAutoFit/>
          </a:bodyPr>
          <a:lstStyle/>
          <a:p>
            <a:r>
              <a:rPr lang="en-US" altLang="zh-CN" dirty="0" smtClean="0">
                <a:ea typeface="宋体" panose="02010600030101010101" pitchFamily="2" charset="-122"/>
              </a:rPr>
              <a:t>attempted</a:t>
            </a:r>
            <a:endParaRPr lang="zh-CN" altLang="en-US" dirty="0"/>
          </a:p>
        </p:txBody>
      </p:sp>
    </p:spTree>
    <p:extLst>
      <p:ext uri="{BB962C8B-B14F-4D97-AF65-F5344CB8AC3E}">
        <p14:creationId xmlns:p14="http://schemas.microsoft.com/office/powerpoint/2010/main" val="21033961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079847"/>
            <a:ext cx="10807700" cy="304698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smtClean="0">
                <a:solidFill>
                  <a:srgbClr val="000000"/>
                </a:solidFill>
                <a:latin typeface="Arial" panose="020B0604020202020204" pitchFamily="34" charset="0"/>
                <a:cs typeface="Times New Roman" panose="02020603050405020304" pitchFamily="18" charset="0"/>
              </a:rPr>
              <a:t>句型</a:t>
            </a:r>
            <a:r>
              <a:rPr lang="zh-CN" altLang="zh-CN" dirty="0">
                <a:solidFill>
                  <a:srgbClr val="000000"/>
                </a:solidFill>
                <a:latin typeface="Arial" panose="020B0604020202020204" pitchFamily="34" charset="0"/>
                <a:cs typeface="Times New Roman" panose="02020603050405020304" pitchFamily="18" charset="0"/>
              </a:rPr>
              <a:t>转换</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(3)The painter made an attempt to finish his works by the weekend.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painter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his works by the weekend.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p:nvPr/>
        </p:nvSpPr>
        <p:spPr>
          <a:xfrm>
            <a:off x="3322597" y="2860383"/>
            <a:ext cx="5025735" cy="584775"/>
          </a:xfrm>
          <a:prstGeom prst="rect">
            <a:avLst/>
          </a:prstGeom>
        </p:spPr>
        <p:txBody>
          <a:bodyPr wrap="none">
            <a:spAutoFit/>
          </a:bodyPr>
          <a:lstStyle/>
          <a:p>
            <a:r>
              <a:rPr lang="en-US" altLang="zh-CN" dirty="0">
                <a:ea typeface="宋体" panose="02010600030101010101" pitchFamily="2" charset="-122"/>
              </a:rPr>
              <a:t>attempted </a:t>
            </a:r>
            <a:r>
              <a:rPr lang="en-US" altLang="zh-CN" dirty="0" smtClean="0">
                <a:ea typeface="宋体" panose="02010600030101010101" pitchFamily="2" charset="-122"/>
              </a:rPr>
              <a:t>       to         finish</a:t>
            </a:r>
            <a:endParaRPr lang="zh-CN" altLang="en-US" dirty="0"/>
          </a:p>
        </p:txBody>
      </p:sp>
    </p:spTree>
    <p:extLst>
      <p:ext uri="{BB962C8B-B14F-4D97-AF65-F5344CB8AC3E}">
        <p14:creationId xmlns:p14="http://schemas.microsoft.com/office/powerpoint/2010/main" val="239742474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63823"/>
            <a:ext cx="10807700" cy="363791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11.</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What were the solutions to the problem of building the Aswan Dam?(page 5)</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修建阿斯旺大坝问题的解决办法是什么</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solution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解决办法</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处理手段</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答案</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谜底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solve</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楷体" panose="02010609060101010101" pitchFamily="49" charset="-122"/>
                <a:cs typeface="Times New Roman" panose="02020603050405020304" pitchFamily="18" charset="0"/>
              </a:rPr>
              <a:t>解决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处理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解答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破解</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solution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to(doing)</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做</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某事的解决办法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99457591"/>
      </p:ext>
    </p:extLst>
  </p:cSld>
  <p:clrMapOvr>
    <a:masterClrMapping/>
  </p:clrMapOvr>
  <p:transition spd="slow">
    <p:push dir="u"/>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69599"/>
            <a:ext cx="10807700" cy="474129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(1)They were trying to solve the problem of pollution.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他们在努力解决污染问题。</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(2)There is no simple solution to this problem.</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这个问题没有简单的解决办法。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(3)I had already taken steps to speed up a solution to the problem.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我已经采取措施加快解决该问题。</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619964807"/>
      </p:ext>
    </p:extLst>
  </p:cSld>
  <p:clrMapOvr>
    <a:masterClrMapping/>
  </p:clrMapOvr>
  <p:transition spd="slow">
    <p:push dir="u"/>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35415"/>
            <a:ext cx="10807700" cy="5410712"/>
          </a:xfrm>
          <a:prstGeom prst="rect">
            <a:avLst/>
          </a:prstGeom>
        </p:spPr>
        <p:txBody>
          <a:bodyPr>
            <a:spAutoFit/>
          </a:bodyPr>
          <a:lstStyle/>
          <a:p>
            <a:pPr indent="266400">
              <a:lnSpc>
                <a:spcPct val="120000"/>
              </a:lnSpc>
            </a:pPr>
            <a:r>
              <a:rPr lang="zh-CN" altLang="en-US" dirty="0">
                <a:solidFill>
                  <a:srgbClr val="000000"/>
                </a:solidFill>
                <a:latin typeface="黑体" panose="02010609060101010101" pitchFamily="49" charset="-122"/>
                <a:cs typeface="Times New Roman" panose="02020603050405020304" pitchFamily="18" charset="0"/>
              </a:rPr>
              <a:t>名师点津 </a:t>
            </a:r>
            <a:r>
              <a:rPr lang="zh-CN" altLang="zh-CN" dirty="0" smtClean="0">
                <a:solidFill>
                  <a:srgbClr val="000000"/>
                </a:solidFill>
                <a:ea typeface="宋体" panose="02010600030101010101" pitchFamily="2" charset="-122"/>
                <a:cs typeface="Times New Roman" panose="02020603050405020304" pitchFamily="18" charset="0"/>
              </a:rPr>
              <a:t>后面</a:t>
            </a:r>
            <a:r>
              <a:rPr lang="zh-CN" altLang="zh-CN" dirty="0">
                <a:solidFill>
                  <a:srgbClr val="000000"/>
                </a:solidFill>
                <a:ea typeface="宋体" panose="02010600030101010101" pitchFamily="2" charset="-122"/>
                <a:cs typeface="Times New Roman" panose="02020603050405020304" pitchFamily="18" charset="0"/>
              </a:rPr>
              <a:t>接介词</a:t>
            </a:r>
            <a:r>
              <a:rPr lang="en-US" altLang="zh-CN" dirty="0">
                <a:solidFill>
                  <a:srgbClr val="000000"/>
                </a:solidFill>
                <a:ea typeface="宋体" panose="02010600030101010101" pitchFamily="2" charset="-122"/>
              </a:rPr>
              <a:t>to</a:t>
            </a:r>
            <a:r>
              <a:rPr lang="zh-CN" altLang="zh-CN" dirty="0">
                <a:solidFill>
                  <a:srgbClr val="000000"/>
                </a:solidFill>
                <a:ea typeface="宋体" panose="02010600030101010101" pitchFamily="2" charset="-122"/>
                <a:cs typeface="Times New Roman" panose="02020603050405020304" pitchFamily="18" charset="0"/>
              </a:rPr>
              <a:t>表示所属关系的常用名词</a:t>
            </a:r>
            <a:r>
              <a:rPr lang="en-US" altLang="zh-CN" dirty="0" smtClean="0">
                <a:solidFill>
                  <a:srgbClr val="000000"/>
                </a:solidFill>
                <a:ea typeface="宋体" panose="02010600030101010101" pitchFamily="2" charset="-122"/>
              </a:rPr>
              <a:t>:</a:t>
            </a:r>
          </a:p>
          <a:p>
            <a:pPr indent="266400">
              <a:lnSpc>
                <a:spcPct val="120000"/>
              </a:lnSpc>
            </a:pPr>
            <a:r>
              <a:rPr lang="en-US" altLang="zh-CN" dirty="0" smtClean="0">
                <a:solidFill>
                  <a:srgbClr val="000000"/>
                </a:solidFill>
                <a:ea typeface="宋体" panose="02010600030101010101" pitchFamily="2" charset="-122"/>
              </a:rPr>
              <a:t>the/an </a:t>
            </a:r>
            <a:r>
              <a:rPr lang="en-US" altLang="zh-CN" dirty="0">
                <a:solidFill>
                  <a:srgbClr val="000000"/>
                </a:solidFill>
                <a:ea typeface="宋体" panose="02010600030101010101" pitchFamily="2" charset="-122"/>
              </a:rPr>
              <a:t>answer to </a:t>
            </a:r>
            <a:r>
              <a:rPr lang="en-US" altLang="zh-CN" dirty="0" err="1">
                <a:solidFill>
                  <a:srgbClr val="000000"/>
                </a:solidFill>
                <a:ea typeface="宋体" panose="02010600030101010101" pitchFamily="2" charset="-122"/>
              </a:rPr>
              <a:t>sth</a:t>
            </a:r>
            <a:r>
              <a:rPr lang="en-US" altLang="zh-CN" dirty="0">
                <a:solidFill>
                  <a:srgbClr val="000000"/>
                </a:solidFill>
                <a:ea typeface="宋体" panose="02010600030101010101" pitchFamily="2" charset="-122"/>
              </a:rPr>
              <a:t> </a:t>
            </a:r>
            <a:r>
              <a:rPr lang="en-US" altLang="zh-CN" dirty="0">
                <a:solidFill>
                  <a:srgbClr val="000000"/>
                </a:solidFill>
                <a:latin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的</a:t>
            </a:r>
            <a:r>
              <a:rPr lang="zh-CN" altLang="zh-CN" dirty="0" smtClean="0">
                <a:solidFill>
                  <a:srgbClr val="000000"/>
                </a:solidFill>
                <a:ea typeface="宋体" panose="02010600030101010101" pitchFamily="2" charset="-122"/>
                <a:cs typeface="Times New Roman" panose="02020603050405020304" pitchFamily="18" charset="0"/>
              </a:rPr>
              <a:t>答案</a:t>
            </a:r>
            <a:endParaRPr lang="en-US" altLang="zh-CN" dirty="0" smtClean="0">
              <a:solidFill>
                <a:srgbClr val="000000"/>
              </a:solidFill>
              <a:ea typeface="宋体" panose="02010600030101010101" pitchFamily="2" charset="-122"/>
              <a:cs typeface="Times New Roman" panose="02020603050405020304" pitchFamily="18" charset="0"/>
            </a:endParaRPr>
          </a:p>
          <a:p>
            <a:pPr indent="266400">
              <a:lnSpc>
                <a:spcPct val="120000"/>
              </a:lnSpc>
            </a:pPr>
            <a:r>
              <a:rPr lang="en-US" altLang="zh-CN" dirty="0" smtClean="0">
                <a:solidFill>
                  <a:srgbClr val="000000"/>
                </a:solidFill>
                <a:ea typeface="宋体" panose="02010600030101010101" pitchFamily="2" charset="-122"/>
              </a:rPr>
              <a:t>the/a </a:t>
            </a:r>
            <a:r>
              <a:rPr lang="en-US" altLang="zh-CN" dirty="0">
                <a:solidFill>
                  <a:srgbClr val="000000"/>
                </a:solidFill>
                <a:ea typeface="宋体" panose="02010600030101010101" pitchFamily="2" charset="-122"/>
              </a:rPr>
              <a:t>key to </a:t>
            </a:r>
            <a:r>
              <a:rPr lang="en-US" altLang="zh-CN" dirty="0" err="1">
                <a:solidFill>
                  <a:srgbClr val="000000"/>
                </a:solidFill>
                <a:ea typeface="宋体" panose="02010600030101010101" pitchFamily="2" charset="-122"/>
              </a:rPr>
              <a:t>sth</a:t>
            </a:r>
            <a:r>
              <a:rPr lang="en-US" altLang="zh-CN" dirty="0">
                <a:solidFill>
                  <a:srgbClr val="000000"/>
                </a:solidFill>
                <a:ea typeface="宋体" panose="02010600030101010101" pitchFamily="2" charset="-122"/>
              </a:rPr>
              <a:t> </a:t>
            </a:r>
            <a:r>
              <a:rPr lang="en-US" altLang="zh-CN" dirty="0">
                <a:solidFill>
                  <a:srgbClr val="000000"/>
                </a:solidFill>
                <a:latin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的钥匙</a:t>
            </a:r>
            <a:r>
              <a:rPr lang="en-US" altLang="zh-CN" dirty="0" smtClean="0">
                <a:solidFill>
                  <a:srgbClr val="000000"/>
                </a:solidFill>
                <a:ea typeface="宋体" panose="02010600030101010101" pitchFamily="2" charset="-122"/>
              </a:rPr>
              <a:t>/</a:t>
            </a:r>
            <a:r>
              <a:rPr lang="zh-CN" altLang="zh-CN" dirty="0" smtClean="0">
                <a:solidFill>
                  <a:srgbClr val="000000"/>
                </a:solidFill>
                <a:ea typeface="宋体" panose="02010600030101010101" pitchFamily="2" charset="-122"/>
                <a:cs typeface="Times New Roman" panose="02020603050405020304" pitchFamily="18" charset="0"/>
              </a:rPr>
              <a:t>答案</a:t>
            </a:r>
            <a:r>
              <a:rPr lang="en-US" altLang="zh-CN" dirty="0">
                <a:solidFill>
                  <a:srgbClr val="000000"/>
                </a:solidFill>
                <a:ea typeface="宋体" panose="02010600030101010101" pitchFamily="2" charset="-122"/>
                <a:cs typeface="Times New Roman" panose="02020603050405020304" pitchFamily="18" charset="0"/>
              </a:rPr>
              <a:t>/</a:t>
            </a:r>
            <a:r>
              <a:rPr lang="zh-CN" altLang="en-US" dirty="0">
                <a:solidFill>
                  <a:srgbClr val="000000"/>
                </a:solidFill>
                <a:ea typeface="宋体" panose="02010600030101010101" pitchFamily="2" charset="-122"/>
                <a:cs typeface="Times New Roman" panose="02020603050405020304" pitchFamily="18" charset="0"/>
              </a:rPr>
              <a:t>关键</a:t>
            </a:r>
            <a:endParaRPr lang="en-US" altLang="zh-CN" dirty="0" smtClean="0">
              <a:solidFill>
                <a:srgbClr val="000000"/>
              </a:solidFill>
              <a:ea typeface="宋体" panose="02010600030101010101" pitchFamily="2" charset="-122"/>
              <a:cs typeface="Times New Roman" panose="02020603050405020304" pitchFamily="18" charset="0"/>
            </a:endParaRPr>
          </a:p>
          <a:p>
            <a:pPr indent="266400">
              <a:lnSpc>
                <a:spcPct val="120000"/>
              </a:lnSpc>
            </a:pPr>
            <a:r>
              <a:rPr lang="en-US" altLang="zh-CN" dirty="0" smtClean="0">
                <a:solidFill>
                  <a:srgbClr val="000000"/>
                </a:solidFill>
                <a:ea typeface="宋体" panose="02010600030101010101" pitchFamily="2" charset="-122"/>
              </a:rPr>
              <a:t>the </a:t>
            </a:r>
            <a:r>
              <a:rPr lang="en-US" altLang="zh-CN" dirty="0">
                <a:solidFill>
                  <a:srgbClr val="000000"/>
                </a:solidFill>
                <a:ea typeface="宋体" panose="02010600030101010101" pitchFamily="2" charset="-122"/>
              </a:rPr>
              <a:t>entrance to </a:t>
            </a:r>
            <a:r>
              <a:rPr lang="en-US" altLang="zh-CN" dirty="0" err="1">
                <a:solidFill>
                  <a:srgbClr val="000000"/>
                </a:solidFill>
                <a:ea typeface="宋体" panose="02010600030101010101" pitchFamily="2" charset="-122"/>
              </a:rPr>
              <a:t>sth</a:t>
            </a:r>
            <a:r>
              <a:rPr lang="en-US" altLang="zh-CN" dirty="0">
                <a:solidFill>
                  <a:srgbClr val="000000"/>
                </a:solidFill>
                <a:ea typeface="宋体" panose="02010600030101010101" pitchFamily="2" charset="-122"/>
              </a:rPr>
              <a:t> </a:t>
            </a:r>
            <a:r>
              <a:rPr lang="en-US" altLang="zh-CN" dirty="0">
                <a:solidFill>
                  <a:srgbClr val="000000"/>
                </a:solidFill>
                <a:latin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的</a:t>
            </a:r>
            <a:r>
              <a:rPr lang="zh-CN" altLang="zh-CN" dirty="0" smtClean="0">
                <a:solidFill>
                  <a:srgbClr val="000000"/>
                </a:solidFill>
                <a:ea typeface="宋体" panose="02010600030101010101" pitchFamily="2" charset="-122"/>
                <a:cs typeface="Times New Roman" panose="02020603050405020304" pitchFamily="18" charset="0"/>
              </a:rPr>
              <a:t>入口</a:t>
            </a:r>
            <a:endParaRPr lang="en-US" altLang="zh-CN" dirty="0" smtClean="0">
              <a:solidFill>
                <a:srgbClr val="000000"/>
              </a:solidFill>
              <a:ea typeface="宋体" panose="02010600030101010101" pitchFamily="2" charset="-122"/>
              <a:cs typeface="Times New Roman" panose="02020603050405020304" pitchFamily="18" charset="0"/>
            </a:endParaRPr>
          </a:p>
          <a:p>
            <a:pPr indent="266400">
              <a:lnSpc>
                <a:spcPct val="120000"/>
              </a:lnSpc>
            </a:pPr>
            <a:r>
              <a:rPr lang="en-US" altLang="zh-CN" dirty="0" smtClean="0">
                <a:solidFill>
                  <a:srgbClr val="000000"/>
                </a:solidFill>
                <a:ea typeface="宋体" panose="02010600030101010101" pitchFamily="2" charset="-122"/>
              </a:rPr>
              <a:t>the </a:t>
            </a:r>
            <a:r>
              <a:rPr lang="en-US" altLang="zh-CN" dirty="0">
                <a:solidFill>
                  <a:srgbClr val="000000"/>
                </a:solidFill>
                <a:ea typeface="宋体" panose="02010600030101010101" pitchFamily="2" charset="-122"/>
              </a:rPr>
              <a:t>solution to </a:t>
            </a:r>
            <a:r>
              <a:rPr lang="en-US" altLang="zh-CN" dirty="0" err="1">
                <a:solidFill>
                  <a:srgbClr val="000000"/>
                </a:solidFill>
                <a:ea typeface="宋体" panose="02010600030101010101" pitchFamily="2" charset="-122"/>
              </a:rPr>
              <a:t>sth</a:t>
            </a:r>
            <a:r>
              <a:rPr lang="en-US" altLang="zh-CN" dirty="0">
                <a:solidFill>
                  <a:srgbClr val="000000"/>
                </a:solidFill>
                <a:ea typeface="宋体" panose="02010600030101010101" pitchFamily="2" charset="-122"/>
              </a:rPr>
              <a:t> </a:t>
            </a:r>
            <a:r>
              <a:rPr lang="en-US" altLang="zh-CN" dirty="0">
                <a:solidFill>
                  <a:srgbClr val="000000"/>
                </a:solidFill>
                <a:latin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的解决</a:t>
            </a:r>
            <a:r>
              <a:rPr lang="zh-CN" altLang="zh-CN" dirty="0" smtClean="0">
                <a:solidFill>
                  <a:srgbClr val="000000"/>
                </a:solidFill>
                <a:ea typeface="宋体" panose="02010600030101010101" pitchFamily="2" charset="-122"/>
                <a:cs typeface="Times New Roman" panose="02020603050405020304" pitchFamily="18" charset="0"/>
              </a:rPr>
              <a:t>办法</a:t>
            </a:r>
            <a:endParaRPr lang="en-US" altLang="zh-CN" dirty="0" smtClean="0">
              <a:solidFill>
                <a:srgbClr val="000000"/>
              </a:solidFill>
              <a:ea typeface="宋体" panose="02010600030101010101" pitchFamily="2" charset="-122"/>
              <a:cs typeface="Times New Roman" panose="02020603050405020304" pitchFamily="18" charset="0"/>
            </a:endParaRPr>
          </a:p>
          <a:p>
            <a:pPr indent="266400">
              <a:lnSpc>
                <a:spcPct val="120000"/>
              </a:lnSpc>
            </a:pPr>
            <a:r>
              <a:rPr lang="en-US" altLang="zh-CN" dirty="0" smtClean="0">
                <a:solidFill>
                  <a:srgbClr val="000000"/>
                </a:solidFill>
                <a:ea typeface="宋体" panose="02010600030101010101" pitchFamily="2" charset="-122"/>
              </a:rPr>
              <a:t>the </a:t>
            </a:r>
            <a:r>
              <a:rPr lang="en-US" altLang="zh-CN" dirty="0">
                <a:solidFill>
                  <a:srgbClr val="000000"/>
                </a:solidFill>
                <a:ea typeface="宋体" panose="02010600030101010101" pitchFamily="2" charset="-122"/>
              </a:rPr>
              <a:t>explanation to </a:t>
            </a:r>
            <a:r>
              <a:rPr lang="en-US" altLang="zh-CN" dirty="0" err="1">
                <a:solidFill>
                  <a:srgbClr val="000000"/>
                </a:solidFill>
                <a:ea typeface="宋体" panose="02010600030101010101" pitchFamily="2" charset="-122"/>
              </a:rPr>
              <a:t>sth</a:t>
            </a:r>
            <a:r>
              <a:rPr lang="en-US" altLang="zh-CN" dirty="0">
                <a:solidFill>
                  <a:srgbClr val="000000"/>
                </a:solidFill>
                <a:ea typeface="宋体" panose="02010600030101010101" pitchFamily="2" charset="-122"/>
              </a:rPr>
              <a:t> </a:t>
            </a:r>
            <a:r>
              <a:rPr lang="en-US" altLang="zh-CN" dirty="0">
                <a:solidFill>
                  <a:srgbClr val="000000"/>
                </a:solidFill>
                <a:latin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的</a:t>
            </a:r>
            <a:r>
              <a:rPr lang="zh-CN" altLang="zh-CN" dirty="0" smtClean="0">
                <a:solidFill>
                  <a:srgbClr val="000000"/>
                </a:solidFill>
                <a:ea typeface="宋体" panose="02010600030101010101" pitchFamily="2" charset="-122"/>
                <a:cs typeface="Times New Roman" panose="02020603050405020304" pitchFamily="18" charset="0"/>
              </a:rPr>
              <a:t>解释</a:t>
            </a:r>
            <a:endParaRPr lang="en-US" altLang="zh-CN" dirty="0" smtClean="0">
              <a:solidFill>
                <a:srgbClr val="000000"/>
              </a:solidFill>
              <a:ea typeface="宋体" panose="02010600030101010101" pitchFamily="2" charset="-122"/>
              <a:cs typeface="Times New Roman" panose="02020603050405020304" pitchFamily="18" charset="0"/>
            </a:endParaRPr>
          </a:p>
          <a:p>
            <a:pPr indent="266400">
              <a:lnSpc>
                <a:spcPct val="120000"/>
              </a:lnSpc>
            </a:pPr>
            <a:r>
              <a:rPr lang="en-US" altLang="zh-CN" dirty="0" smtClean="0">
                <a:solidFill>
                  <a:srgbClr val="000000"/>
                </a:solidFill>
                <a:ea typeface="宋体" panose="02010600030101010101" pitchFamily="2" charset="-122"/>
              </a:rPr>
              <a:t>the </a:t>
            </a:r>
            <a:r>
              <a:rPr lang="en-US" altLang="zh-CN" dirty="0">
                <a:solidFill>
                  <a:srgbClr val="000000"/>
                </a:solidFill>
                <a:ea typeface="宋体" panose="02010600030101010101" pitchFamily="2" charset="-122"/>
              </a:rPr>
              <a:t>note(s) to </a:t>
            </a:r>
            <a:r>
              <a:rPr lang="en-US" altLang="zh-CN" dirty="0" err="1">
                <a:solidFill>
                  <a:srgbClr val="000000"/>
                </a:solidFill>
                <a:ea typeface="宋体" panose="02010600030101010101" pitchFamily="2" charset="-122"/>
              </a:rPr>
              <a:t>sth</a:t>
            </a:r>
            <a:r>
              <a:rPr lang="en-US" altLang="zh-CN" dirty="0">
                <a:solidFill>
                  <a:srgbClr val="000000"/>
                </a:solidFill>
                <a:ea typeface="宋体" panose="02010600030101010101" pitchFamily="2" charset="-122"/>
              </a:rPr>
              <a:t> </a:t>
            </a:r>
            <a:r>
              <a:rPr lang="en-US" altLang="zh-CN" dirty="0">
                <a:solidFill>
                  <a:srgbClr val="000000"/>
                </a:solidFill>
                <a:latin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的</a:t>
            </a:r>
            <a:r>
              <a:rPr lang="zh-CN" altLang="zh-CN" dirty="0" smtClean="0">
                <a:solidFill>
                  <a:srgbClr val="000000"/>
                </a:solidFill>
                <a:ea typeface="宋体" panose="02010600030101010101" pitchFamily="2" charset="-122"/>
                <a:cs typeface="Times New Roman" panose="02020603050405020304" pitchFamily="18" charset="0"/>
              </a:rPr>
              <a:t>注释</a:t>
            </a:r>
            <a:endParaRPr lang="en-US" altLang="zh-CN" dirty="0" smtClean="0">
              <a:solidFill>
                <a:srgbClr val="000000"/>
              </a:solidFill>
              <a:ea typeface="宋体" panose="02010600030101010101" pitchFamily="2" charset="-122"/>
              <a:cs typeface="Times New Roman" panose="02020603050405020304" pitchFamily="18" charset="0"/>
            </a:endParaRPr>
          </a:p>
          <a:p>
            <a:pPr indent="266400">
              <a:lnSpc>
                <a:spcPct val="120000"/>
              </a:lnSpc>
            </a:pPr>
            <a:r>
              <a:rPr lang="en-US" altLang="zh-CN" dirty="0" smtClean="0">
                <a:solidFill>
                  <a:srgbClr val="000000"/>
                </a:solidFill>
                <a:ea typeface="宋体" panose="02010600030101010101" pitchFamily="2" charset="-122"/>
              </a:rPr>
              <a:t>the </a:t>
            </a:r>
            <a:r>
              <a:rPr lang="en-US" altLang="zh-CN" dirty="0">
                <a:solidFill>
                  <a:srgbClr val="000000"/>
                </a:solidFill>
                <a:ea typeface="宋体" panose="02010600030101010101" pitchFamily="2" charset="-122"/>
              </a:rPr>
              <a:t>approach to </a:t>
            </a:r>
            <a:r>
              <a:rPr lang="en-US" altLang="zh-CN" dirty="0" err="1">
                <a:solidFill>
                  <a:srgbClr val="000000"/>
                </a:solidFill>
                <a:ea typeface="宋体" panose="02010600030101010101" pitchFamily="2" charset="-122"/>
              </a:rPr>
              <a:t>sth</a:t>
            </a:r>
            <a:r>
              <a:rPr lang="en-US" altLang="zh-CN" dirty="0">
                <a:solidFill>
                  <a:srgbClr val="000000"/>
                </a:solidFill>
                <a:ea typeface="宋体" panose="02010600030101010101" pitchFamily="2" charset="-122"/>
              </a:rPr>
              <a:t> </a:t>
            </a:r>
            <a:r>
              <a:rPr lang="en-US" altLang="zh-CN" dirty="0">
                <a:solidFill>
                  <a:srgbClr val="000000"/>
                </a:solidFill>
                <a:latin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的</a:t>
            </a:r>
            <a:r>
              <a:rPr lang="zh-CN" altLang="zh-CN" dirty="0" smtClean="0">
                <a:solidFill>
                  <a:srgbClr val="000000"/>
                </a:solidFill>
                <a:ea typeface="宋体" panose="02010600030101010101" pitchFamily="2" charset="-122"/>
                <a:cs typeface="Times New Roman" panose="02020603050405020304" pitchFamily="18" charset="0"/>
              </a:rPr>
              <a:t>方法</a:t>
            </a:r>
            <a:endParaRPr lang="en-US" altLang="zh-CN" dirty="0" smtClean="0">
              <a:solidFill>
                <a:srgbClr val="000000"/>
              </a:solidFill>
              <a:ea typeface="宋体" panose="02010600030101010101" pitchFamily="2" charset="-122"/>
              <a:cs typeface="Times New Roman" panose="02020603050405020304" pitchFamily="18" charset="0"/>
            </a:endParaRPr>
          </a:p>
          <a:p>
            <a:pPr indent="266400">
              <a:lnSpc>
                <a:spcPct val="120000"/>
              </a:lnSpc>
            </a:pPr>
            <a:r>
              <a:rPr lang="en-US" altLang="zh-CN" dirty="0" smtClean="0">
                <a:solidFill>
                  <a:srgbClr val="000000"/>
                </a:solidFill>
                <a:ea typeface="宋体" panose="02010600030101010101" pitchFamily="2" charset="-122"/>
              </a:rPr>
              <a:t>the </a:t>
            </a:r>
            <a:r>
              <a:rPr lang="en-US" altLang="zh-CN" dirty="0">
                <a:solidFill>
                  <a:srgbClr val="000000"/>
                </a:solidFill>
                <a:ea typeface="宋体" panose="02010600030101010101" pitchFamily="2" charset="-122"/>
              </a:rPr>
              <a:t>access to </a:t>
            </a:r>
            <a:r>
              <a:rPr lang="en-US" altLang="zh-CN" dirty="0" err="1">
                <a:solidFill>
                  <a:srgbClr val="000000"/>
                </a:solidFill>
                <a:ea typeface="宋体" panose="02010600030101010101" pitchFamily="2" charset="-122"/>
              </a:rPr>
              <a:t>sth</a:t>
            </a:r>
            <a:r>
              <a:rPr lang="en-US" altLang="zh-CN" dirty="0">
                <a:solidFill>
                  <a:srgbClr val="000000"/>
                </a:solidFill>
                <a:ea typeface="宋体" panose="02010600030101010101" pitchFamily="2" charset="-122"/>
              </a:rPr>
              <a:t> </a:t>
            </a:r>
            <a:r>
              <a:rPr lang="en-US" altLang="zh-CN" dirty="0">
                <a:solidFill>
                  <a:srgbClr val="000000"/>
                </a:solidFill>
                <a:latin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的</a:t>
            </a:r>
            <a:r>
              <a:rPr lang="zh-CN" altLang="zh-CN" dirty="0" smtClean="0">
                <a:solidFill>
                  <a:srgbClr val="000000"/>
                </a:solidFill>
                <a:ea typeface="宋体" panose="02010600030101010101" pitchFamily="2" charset="-122"/>
                <a:cs typeface="Times New Roman" panose="02020603050405020304" pitchFamily="18" charset="0"/>
              </a:rPr>
              <a:t>通道</a:t>
            </a:r>
            <a:endParaRPr lang="zh-CN" altLang="en-US" dirty="0"/>
          </a:p>
        </p:txBody>
      </p:sp>
    </p:spTree>
    <p:extLst>
      <p:ext uri="{BB962C8B-B14F-4D97-AF65-F5344CB8AC3E}">
        <p14:creationId xmlns:p14="http://schemas.microsoft.com/office/powerpoint/2010/main" val="3447036905"/>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73655"/>
            <a:ext cx="10807700" cy="3637919"/>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6.conduct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行为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举止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管理方法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组织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安排</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带领</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列车长</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售票员</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指挥</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7.donate </a:t>
            </a:r>
            <a:r>
              <a:rPr lang="en-US" altLang="zh-CN" i="1" dirty="0" err="1">
                <a:solidFill>
                  <a:srgbClr val="000000"/>
                </a:solidFill>
                <a:ea typeface="宋体" panose="02010600030101010101" pitchFamily="2" charset="-122"/>
                <a:cs typeface="Times New Roman" panose="02020603050405020304" pitchFamily="18" charset="0"/>
              </a:rPr>
              <a:t>vt.</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尤指向慈善机构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捐赠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赠送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血</a:t>
            </a:r>
            <a:r>
              <a:rPr lang="en-US" altLang="zh-CN" dirty="0" smtClean="0">
                <a:solidFill>
                  <a:srgbClr val="000000"/>
                </a:solidFill>
                <a:ea typeface="宋体" panose="02010600030101010101" pitchFamily="2" charset="-122"/>
                <a:cs typeface="Times New Roman" panose="02020603050405020304" pitchFamily="18" charset="0"/>
              </a:rPr>
              <a:t>)</a:t>
            </a: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捐赠</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8.disappear </a:t>
            </a:r>
            <a:r>
              <a:rPr lang="en-US" altLang="zh-CN" i="1" dirty="0">
                <a:solidFill>
                  <a:srgbClr val="000000"/>
                </a:solidFill>
                <a:ea typeface="宋体" panose="02010600030101010101" pitchFamily="2" charset="-122"/>
                <a:cs typeface="Times New Roman" panose="02020603050405020304" pitchFamily="18" charset="0"/>
              </a:rPr>
              <a:t>vi.</a:t>
            </a:r>
            <a:r>
              <a:rPr lang="zh-CN" altLang="zh-CN" dirty="0">
                <a:solidFill>
                  <a:srgbClr val="000000"/>
                </a:solidFill>
                <a:ea typeface="宋体" panose="02010600030101010101" pitchFamily="2" charset="-122"/>
                <a:cs typeface="Times New Roman" panose="02020603050405020304" pitchFamily="18" charset="0"/>
              </a:rPr>
              <a:t>消失</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灭绝</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消亡</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vi.</a:t>
            </a:r>
            <a:r>
              <a:rPr lang="zh-CN" altLang="zh-CN" dirty="0" smtClean="0">
                <a:solidFill>
                  <a:srgbClr val="000000"/>
                </a:solidFill>
                <a:ea typeface="宋体" panose="02010600030101010101" pitchFamily="2" charset="-122"/>
                <a:cs typeface="Times New Roman" panose="02020603050405020304" pitchFamily="18" charset="0"/>
              </a:rPr>
              <a:t>出现</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消失</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失踪</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254029" y="1492231"/>
            <a:ext cx="1962397" cy="584775"/>
          </a:xfrm>
          <a:prstGeom prst="rect">
            <a:avLst/>
          </a:prstGeom>
        </p:spPr>
        <p:txBody>
          <a:bodyPr wrap="none">
            <a:spAutoFit/>
          </a:bodyPr>
          <a:lstStyle/>
          <a:p>
            <a:r>
              <a:rPr lang="en-US" altLang="zh-CN" dirty="0">
                <a:ea typeface="宋体" panose="02010600030101010101" pitchFamily="2" charset="-122"/>
              </a:rPr>
              <a:t>conductor</a:t>
            </a:r>
            <a:endParaRPr lang="zh-CN" altLang="en-US" dirty="0"/>
          </a:p>
        </p:txBody>
      </p:sp>
      <p:sp>
        <p:nvSpPr>
          <p:cNvPr id="4" name="矩形 3"/>
          <p:cNvSpPr/>
          <p:nvPr/>
        </p:nvSpPr>
        <p:spPr>
          <a:xfrm>
            <a:off x="1303189" y="2672950"/>
            <a:ext cx="1733167" cy="584775"/>
          </a:xfrm>
          <a:prstGeom prst="rect">
            <a:avLst/>
          </a:prstGeom>
        </p:spPr>
        <p:txBody>
          <a:bodyPr wrap="none">
            <a:spAutoFit/>
          </a:bodyPr>
          <a:lstStyle/>
          <a:p>
            <a:r>
              <a:rPr lang="en-US" altLang="zh-CN" dirty="0">
                <a:ea typeface="宋体" panose="02010600030101010101" pitchFamily="2" charset="-122"/>
              </a:rPr>
              <a:t>donation</a:t>
            </a:r>
            <a:endParaRPr lang="zh-CN" altLang="en-US" dirty="0"/>
          </a:p>
        </p:txBody>
      </p:sp>
      <p:sp>
        <p:nvSpPr>
          <p:cNvPr id="6" name="矩形 5"/>
          <p:cNvSpPr/>
          <p:nvPr/>
        </p:nvSpPr>
        <p:spPr>
          <a:xfrm>
            <a:off x="6494133" y="3247893"/>
            <a:ext cx="1415772" cy="584775"/>
          </a:xfrm>
          <a:prstGeom prst="rect">
            <a:avLst/>
          </a:prstGeom>
        </p:spPr>
        <p:txBody>
          <a:bodyPr wrap="none">
            <a:spAutoFit/>
          </a:bodyPr>
          <a:lstStyle/>
          <a:p>
            <a:r>
              <a:rPr lang="en-US" altLang="zh-CN" dirty="0">
                <a:ea typeface="宋体" panose="02010600030101010101" pitchFamily="2" charset="-122"/>
              </a:rPr>
              <a:t>appear</a:t>
            </a:r>
            <a:endParaRPr lang="zh-CN" altLang="en-US" dirty="0"/>
          </a:p>
        </p:txBody>
      </p:sp>
      <p:sp>
        <p:nvSpPr>
          <p:cNvPr id="7" name="矩形 6"/>
          <p:cNvSpPr/>
          <p:nvPr/>
        </p:nvSpPr>
        <p:spPr>
          <a:xfrm>
            <a:off x="1100181" y="3832668"/>
            <a:ext cx="2715808" cy="584775"/>
          </a:xfrm>
          <a:prstGeom prst="rect">
            <a:avLst/>
          </a:prstGeom>
        </p:spPr>
        <p:txBody>
          <a:bodyPr wrap="none">
            <a:spAutoFit/>
          </a:bodyPr>
          <a:lstStyle/>
          <a:p>
            <a:r>
              <a:rPr lang="en-US" altLang="zh-CN" dirty="0">
                <a:ea typeface="宋体" panose="02010600030101010101" pitchFamily="2" charset="-122"/>
              </a:rPr>
              <a:t>disappearance</a:t>
            </a:r>
            <a:endParaRPr lang="zh-CN" altLang="en-US" dirty="0"/>
          </a:p>
        </p:txBody>
      </p:sp>
    </p:spTree>
    <p:extLst>
      <p:ext uri="{BB962C8B-B14F-4D97-AF65-F5344CB8AC3E}">
        <p14:creationId xmlns:p14="http://schemas.microsoft.com/office/powerpoint/2010/main" val="24652682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31775"/>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 attempted to find a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(solve) but failed.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(2)If you have any trouble understanding the </a:t>
            </a:r>
            <a:r>
              <a:rPr lang="en-US" altLang="zh-CN" dirty="0" err="1">
                <a:solidFill>
                  <a:srgbClr val="000000"/>
                </a:solidFill>
                <a:ea typeface="宋体" panose="02010600030101010101" pitchFamily="2" charset="-122"/>
                <a:cs typeface="Times New Roman" panose="02020603050405020304" pitchFamily="18" charset="0"/>
              </a:rPr>
              <a:t>text,you</a:t>
            </a:r>
            <a:r>
              <a:rPr lang="en-US" altLang="zh-CN" dirty="0">
                <a:solidFill>
                  <a:srgbClr val="000000"/>
                </a:solidFill>
                <a:ea typeface="宋体" panose="02010600030101010101" pitchFamily="2" charset="-122"/>
                <a:cs typeface="Times New Roman" panose="02020603050405020304" pitchFamily="18" charset="0"/>
              </a:rPr>
              <a:t> can look at the notes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(3)We are expecting your reasonable explanation to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come) late to the meeting.</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(4)Is it the best solution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our present situation</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5073511" y="1646079"/>
            <a:ext cx="1574470" cy="584775"/>
          </a:xfrm>
          <a:prstGeom prst="rect">
            <a:avLst/>
          </a:prstGeom>
        </p:spPr>
        <p:txBody>
          <a:bodyPr wrap="none">
            <a:spAutoFit/>
          </a:bodyPr>
          <a:lstStyle/>
          <a:p>
            <a:r>
              <a:rPr lang="en-US" altLang="zh-CN" dirty="0">
                <a:ea typeface="宋体" panose="02010600030101010101" pitchFamily="2" charset="-122"/>
              </a:rPr>
              <a:t>solution</a:t>
            </a:r>
            <a:endParaRPr lang="zh-CN" altLang="en-US" dirty="0"/>
          </a:p>
        </p:txBody>
      </p:sp>
      <p:sp>
        <p:nvSpPr>
          <p:cNvPr id="4" name="矩形 3"/>
          <p:cNvSpPr/>
          <p:nvPr/>
        </p:nvSpPr>
        <p:spPr>
          <a:xfrm>
            <a:off x="4124517" y="2817871"/>
            <a:ext cx="526106" cy="584775"/>
          </a:xfrm>
          <a:prstGeom prst="rect">
            <a:avLst/>
          </a:prstGeom>
        </p:spPr>
        <p:txBody>
          <a:bodyPr wrap="none">
            <a:spAutoFit/>
          </a:bodyPr>
          <a:lstStyle/>
          <a:p>
            <a:r>
              <a:rPr lang="en-US" altLang="zh-CN" dirty="0">
                <a:ea typeface="宋体" panose="02010600030101010101" pitchFamily="2" charset="-122"/>
              </a:rPr>
              <a:t>to</a:t>
            </a:r>
            <a:endParaRPr lang="zh-CN" altLang="en-US" dirty="0"/>
          </a:p>
        </p:txBody>
      </p:sp>
      <p:sp>
        <p:nvSpPr>
          <p:cNvPr id="5" name="矩形 4"/>
          <p:cNvSpPr/>
          <p:nvPr/>
        </p:nvSpPr>
        <p:spPr>
          <a:xfrm>
            <a:off x="726137" y="3960167"/>
            <a:ext cx="1460656" cy="584775"/>
          </a:xfrm>
          <a:prstGeom prst="rect">
            <a:avLst/>
          </a:prstGeom>
        </p:spPr>
        <p:txBody>
          <a:bodyPr wrap="none">
            <a:spAutoFit/>
          </a:bodyPr>
          <a:lstStyle/>
          <a:p>
            <a:r>
              <a:rPr lang="en-US" altLang="zh-CN" dirty="0">
                <a:ea typeface="宋体" panose="02010600030101010101" pitchFamily="2" charset="-122"/>
              </a:rPr>
              <a:t>coming</a:t>
            </a:r>
            <a:endParaRPr lang="zh-CN" altLang="en-US" dirty="0"/>
          </a:p>
        </p:txBody>
      </p:sp>
      <p:sp>
        <p:nvSpPr>
          <p:cNvPr id="6" name="矩形 5"/>
          <p:cNvSpPr/>
          <p:nvPr/>
        </p:nvSpPr>
        <p:spPr>
          <a:xfrm>
            <a:off x="5873171" y="4567269"/>
            <a:ext cx="526106" cy="584775"/>
          </a:xfrm>
          <a:prstGeom prst="rect">
            <a:avLst/>
          </a:prstGeom>
        </p:spPr>
        <p:txBody>
          <a:bodyPr wrap="none">
            <a:spAutoFit/>
          </a:bodyPr>
          <a:lstStyle/>
          <a:p>
            <a:r>
              <a:rPr lang="en-US" altLang="zh-CN" dirty="0">
                <a:ea typeface="宋体" panose="02010600030101010101" pitchFamily="2" charset="-122"/>
              </a:rPr>
              <a:t>to</a:t>
            </a:r>
            <a:endParaRPr lang="zh-CN" altLang="en-US" dirty="0"/>
          </a:p>
        </p:txBody>
      </p:sp>
    </p:spTree>
    <p:extLst>
      <p:ext uri="{BB962C8B-B14F-4D97-AF65-F5344CB8AC3E}">
        <p14:creationId xmlns:p14="http://schemas.microsoft.com/office/powerpoint/2010/main" val="42260424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180857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12.</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Do you think it was worth-while?(page 5)</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你认为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这样做</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值得吗</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worthwhile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值得做的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值得花时间的</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graphicFrame>
        <p:nvGraphicFramePr>
          <p:cNvPr id="3" name="对象 2"/>
          <p:cNvGraphicFramePr>
            <a:graphicFrameLocks noChangeAspect="1"/>
          </p:cNvGraphicFramePr>
          <p:nvPr>
            <p:extLst>
              <p:ext uri="{D42A27DB-BD31-4B8C-83A1-F6EECF244321}">
                <p14:modId xmlns:p14="http://schemas.microsoft.com/office/powerpoint/2010/main" val="3157695460"/>
              </p:ext>
            </p:extLst>
          </p:nvPr>
        </p:nvGraphicFramePr>
        <p:xfrm>
          <a:off x="-88749" y="1982380"/>
          <a:ext cx="11669770" cy="3961331"/>
        </p:xfrm>
        <a:graphic>
          <a:graphicData uri="http://schemas.openxmlformats.org/presentationml/2006/ole">
            <mc:AlternateContent xmlns:mc="http://schemas.openxmlformats.org/markup-compatibility/2006">
              <mc:Choice xmlns:v="urn:schemas-microsoft-com:vml" Requires="v">
                <p:oleObj spid="_x0000_s2076" name="文档" r:id="rId3" imgW="3826154" imgH="1298797" progId="Word.Document.12">
                  <p:embed/>
                </p:oleObj>
              </mc:Choice>
              <mc:Fallback>
                <p:oleObj name="文档" r:id="rId3" imgW="3826154" imgH="1298797" progId="Word.Document.12">
                  <p:embed/>
                  <p:pic>
                    <p:nvPicPr>
                      <p:cNvPr id="0" name=""/>
                      <p:cNvPicPr/>
                      <p:nvPr/>
                    </p:nvPicPr>
                    <p:blipFill>
                      <a:blip r:embed="rId4"/>
                      <a:stretch>
                        <a:fillRect/>
                      </a:stretch>
                    </p:blipFill>
                    <p:spPr>
                      <a:xfrm>
                        <a:off x="-88749" y="1982380"/>
                        <a:ext cx="11669770" cy="3961331"/>
                      </a:xfrm>
                      <a:prstGeom prst="rect">
                        <a:avLst/>
                      </a:prstGeom>
                    </p:spPr>
                  </p:pic>
                </p:oleObj>
              </mc:Fallback>
            </mc:AlternateContent>
          </a:graphicData>
        </a:graphic>
      </p:graphicFrame>
    </p:spTree>
    <p:extLst>
      <p:ext uri="{BB962C8B-B14F-4D97-AF65-F5344CB8AC3E}">
        <p14:creationId xmlns:p14="http://schemas.microsoft.com/office/powerpoint/2010/main" val="1740996357"/>
      </p:ext>
    </p:extLst>
  </p:cSld>
  <p:clrMapOvr>
    <a:masterClrMapping/>
  </p:clrMapOvr>
  <p:transition spd="slow">
    <p:push dir="u"/>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 problem is well worth discussing.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这个问题值得好好讨论一下。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(2)This valuable picture is worthy of being preserved.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这幅珍贵的画值得保存。</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(3)It is worthwhile to discuss the problem further.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这个问题值得进一步讨论</a:t>
            </a:r>
            <a:r>
              <a:rPr lang="zh-CN" altLang="zh-CN" dirty="0" smtClean="0">
                <a:solidFill>
                  <a:srgbClr val="000000"/>
                </a:solidFill>
                <a:ea typeface="宋体" panose="02010600030101010101" pitchFamily="2" charset="-122"/>
                <a:cs typeface="Times New Roman" panose="02020603050405020304" pitchFamily="18" charset="0"/>
              </a:rPr>
              <a:t>。</a:t>
            </a:r>
            <a:endParaRPr lang="en-US" altLang="zh-CN" dirty="0" smtClean="0">
              <a:solidFill>
                <a:srgbClr val="000000"/>
              </a:solidFill>
              <a:ea typeface="宋体" panose="02010600030101010101" pitchFamily="2" charset="-122"/>
              <a:cs typeface="Times New Roman" panose="02020603050405020304" pitchFamily="18" charset="0"/>
            </a:endParaRPr>
          </a:p>
          <a:p>
            <a:pPr indent="266400">
              <a:lnSpc>
                <a:spcPct val="120000"/>
              </a:lnSpc>
            </a:pPr>
            <a:r>
              <a:rPr lang="zh-CN" altLang="en-US" dirty="0">
                <a:solidFill>
                  <a:srgbClr val="000000"/>
                </a:solidFill>
                <a:latin typeface="黑体" panose="02010609060101010101" pitchFamily="49" charset="-122"/>
                <a:cs typeface="Times New Roman" panose="02020603050405020304" pitchFamily="18" charset="0"/>
              </a:rPr>
              <a:t>名师点津 </a:t>
            </a:r>
            <a:r>
              <a:rPr lang="en-US" altLang="zh-CN" dirty="0">
                <a:solidFill>
                  <a:srgbClr val="000000"/>
                </a:solidFill>
                <a:ea typeface="宋体" panose="02010600030101010101" pitchFamily="2" charset="-122"/>
              </a:rPr>
              <a:t>worth</a:t>
            </a:r>
            <a:r>
              <a:rPr lang="zh-CN" altLang="zh-CN" dirty="0">
                <a:solidFill>
                  <a:srgbClr val="000000"/>
                </a:solidFill>
                <a:ea typeface="宋体" panose="02010600030101010101" pitchFamily="2" charset="-122"/>
                <a:cs typeface="Times New Roman" panose="02020603050405020304" pitchFamily="18" charset="0"/>
              </a:rPr>
              <a:t>一般只做表语</a:t>
            </a:r>
            <a:r>
              <a:rPr lang="en-US" altLang="zh-CN" dirty="0">
                <a:solidFill>
                  <a:srgbClr val="000000"/>
                </a:solidFill>
                <a:ea typeface="宋体" panose="02010600030101010101" pitchFamily="2" charset="-122"/>
              </a:rPr>
              <a:t>,</a:t>
            </a:r>
            <a:r>
              <a:rPr lang="zh-CN" altLang="zh-CN" dirty="0">
                <a:solidFill>
                  <a:srgbClr val="000000"/>
                </a:solidFill>
                <a:ea typeface="宋体" panose="02010600030101010101" pitchFamily="2" charset="-122"/>
                <a:cs typeface="Times New Roman" panose="02020603050405020304" pitchFamily="18" charset="0"/>
              </a:rPr>
              <a:t>表示</a:t>
            </a:r>
            <a:r>
              <a:rPr lang="en-US" altLang="zh-CN" dirty="0">
                <a:solidFill>
                  <a:srgbClr val="000000"/>
                </a:solidFill>
                <a:ea typeface="宋体" panose="02010600030101010101" pitchFamily="2" charset="-122"/>
              </a:rPr>
              <a:t>“</a:t>
            </a:r>
            <a:r>
              <a:rPr lang="zh-CN" altLang="en-US" dirty="0">
                <a:solidFill>
                  <a:srgbClr val="000000"/>
                </a:solidFill>
                <a:ea typeface="宋体" panose="02010600030101010101" pitchFamily="2" charset="-122"/>
                <a:cs typeface="Times New Roman" panose="02020603050405020304" pitchFamily="18" charset="0"/>
              </a:rPr>
              <a:t>某事很值得去做</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rPr>
              <a:t>”,</a:t>
            </a:r>
            <a:r>
              <a:rPr lang="zh-CN" altLang="zh-CN" dirty="0">
                <a:solidFill>
                  <a:srgbClr val="000000"/>
                </a:solidFill>
                <a:ea typeface="宋体" panose="02010600030101010101" pitchFamily="2" charset="-122"/>
                <a:cs typeface="Times New Roman" panose="02020603050405020304" pitchFamily="18" charset="0"/>
              </a:rPr>
              <a:t>可用副词</a:t>
            </a:r>
            <a:r>
              <a:rPr lang="en-US" altLang="zh-CN" dirty="0">
                <a:solidFill>
                  <a:srgbClr val="000000"/>
                </a:solidFill>
                <a:ea typeface="宋体" panose="02010600030101010101" pitchFamily="2" charset="-122"/>
              </a:rPr>
              <a:t>well</a:t>
            </a:r>
            <a:r>
              <a:rPr lang="zh-CN" altLang="zh-CN" dirty="0">
                <a:solidFill>
                  <a:srgbClr val="000000"/>
                </a:solidFill>
                <a:ea typeface="宋体" panose="02010600030101010101" pitchFamily="2" charset="-122"/>
                <a:cs typeface="Times New Roman" panose="02020603050405020304" pitchFamily="18" charset="0"/>
              </a:rPr>
              <a:t>来修饰。</a:t>
            </a:r>
            <a:endParaRPr lang="en-US" altLang="zh-CN" dirty="0">
              <a:solidFill>
                <a:srgbClr val="000000"/>
              </a:solidFill>
              <a:ea typeface="宋体" panose="02010600030101010101" pitchFamily="2" charset="-122"/>
              <a:cs typeface="Times New Roman" panose="02020603050405020304" pitchFamily="18" charset="0"/>
            </a:endParaRPr>
          </a:p>
          <a:p>
            <a:pPr indent="266400">
              <a:lnSpc>
                <a:spcPct val="120000"/>
              </a:lnSpc>
            </a:pPr>
            <a:r>
              <a:rPr lang="en-US" altLang="zh-CN" dirty="0">
                <a:solidFill>
                  <a:srgbClr val="000000"/>
                </a:solidFill>
                <a:ea typeface="宋体" panose="02010600030101010101" pitchFamily="2" charset="-122"/>
              </a:rPr>
              <a:t>worthy</a:t>
            </a:r>
            <a:r>
              <a:rPr lang="zh-CN" altLang="zh-CN" dirty="0">
                <a:solidFill>
                  <a:srgbClr val="000000"/>
                </a:solidFill>
                <a:ea typeface="宋体" panose="02010600030101010101" pitchFamily="2" charset="-122"/>
                <a:cs typeface="Times New Roman" panose="02020603050405020304" pitchFamily="18" charset="0"/>
              </a:rPr>
              <a:t>和</a:t>
            </a:r>
            <a:r>
              <a:rPr lang="en-US" altLang="zh-CN" dirty="0">
                <a:solidFill>
                  <a:srgbClr val="000000"/>
                </a:solidFill>
                <a:ea typeface="宋体" panose="02010600030101010101" pitchFamily="2" charset="-122"/>
              </a:rPr>
              <a:t>worthwhile</a:t>
            </a:r>
            <a:r>
              <a:rPr lang="zh-CN" altLang="zh-CN" dirty="0">
                <a:solidFill>
                  <a:srgbClr val="000000"/>
                </a:solidFill>
                <a:ea typeface="宋体" panose="02010600030101010101" pitchFamily="2" charset="-122"/>
                <a:cs typeface="Times New Roman" panose="02020603050405020304" pitchFamily="18" charset="0"/>
              </a:rPr>
              <a:t>既可做表语又可做定语</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4142586251"/>
      </p:ext>
    </p:extLst>
  </p:cSld>
  <p:clrMapOvr>
    <a:masterClrMapping/>
  </p:clrMapOvr>
  <p:transition spd="slow">
    <p:push dir="u"/>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96087"/>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选词填空</a:t>
            </a:r>
            <a:r>
              <a:rPr lang="en-US" altLang="zh-CN" dirty="0">
                <a:solidFill>
                  <a:srgbClr val="000000"/>
                </a:solidFill>
                <a:ea typeface="宋体" panose="02010600030101010101" pitchFamily="2" charset="-122"/>
                <a:cs typeface="Times New Roman" panose="02020603050405020304" pitchFamily="18" charset="0"/>
              </a:rPr>
              <a:t>(worth/worthy/worthwhile)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1)It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 take up a teaching career.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book is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reading a second time.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(3)His suggestion is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 be listened to.</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句型转换</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4)It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worthwhile taking the trouble to explain it again.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trouble is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 explain it again.</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2059133" y="1411512"/>
            <a:ext cx="2167581" cy="584775"/>
          </a:xfrm>
          <a:prstGeom prst="rect">
            <a:avLst/>
          </a:prstGeom>
        </p:spPr>
        <p:txBody>
          <a:bodyPr wrap="none">
            <a:spAutoFit/>
          </a:bodyPr>
          <a:lstStyle/>
          <a:p>
            <a:r>
              <a:rPr lang="en-US" altLang="zh-CN" dirty="0">
                <a:ea typeface="宋体" panose="02010600030101010101" pitchFamily="2" charset="-122"/>
              </a:rPr>
              <a:t>worthwhile</a:t>
            </a:r>
            <a:endParaRPr lang="zh-CN" altLang="en-US" dirty="0"/>
          </a:p>
        </p:txBody>
      </p:sp>
      <p:sp>
        <p:nvSpPr>
          <p:cNvPr id="4" name="矩形 3"/>
          <p:cNvSpPr/>
          <p:nvPr/>
        </p:nvSpPr>
        <p:spPr>
          <a:xfrm>
            <a:off x="3836055" y="1996287"/>
            <a:ext cx="1233030" cy="584775"/>
          </a:xfrm>
          <a:prstGeom prst="rect">
            <a:avLst/>
          </a:prstGeom>
        </p:spPr>
        <p:txBody>
          <a:bodyPr wrap="none">
            <a:spAutoFit/>
          </a:bodyPr>
          <a:lstStyle/>
          <a:p>
            <a:r>
              <a:rPr lang="en-US" altLang="zh-CN" dirty="0" smtClean="0">
                <a:ea typeface="宋体" panose="02010600030101010101" pitchFamily="2" charset="-122"/>
              </a:rPr>
              <a:t>worth</a:t>
            </a:r>
            <a:endParaRPr lang="zh-CN" altLang="en-US" dirty="0"/>
          </a:p>
        </p:txBody>
      </p:sp>
      <p:sp>
        <p:nvSpPr>
          <p:cNvPr id="5" name="矩形 4"/>
          <p:cNvSpPr/>
          <p:nvPr/>
        </p:nvSpPr>
        <p:spPr>
          <a:xfrm>
            <a:off x="4392885" y="2561398"/>
            <a:ext cx="1438214" cy="584775"/>
          </a:xfrm>
          <a:prstGeom prst="rect">
            <a:avLst/>
          </a:prstGeom>
        </p:spPr>
        <p:txBody>
          <a:bodyPr wrap="none">
            <a:spAutoFit/>
          </a:bodyPr>
          <a:lstStyle/>
          <a:p>
            <a:r>
              <a:rPr lang="en-US" altLang="zh-CN" dirty="0">
                <a:ea typeface="宋体" panose="02010600030101010101" pitchFamily="2" charset="-122"/>
              </a:rPr>
              <a:t>worthy</a:t>
            </a:r>
            <a:endParaRPr lang="zh-CN" altLang="en-US" dirty="0"/>
          </a:p>
        </p:txBody>
      </p:sp>
      <p:sp>
        <p:nvSpPr>
          <p:cNvPr id="6" name="矩形 5"/>
          <p:cNvSpPr/>
          <p:nvPr/>
        </p:nvSpPr>
        <p:spPr>
          <a:xfrm>
            <a:off x="3951005" y="4312856"/>
            <a:ext cx="6113945" cy="584775"/>
          </a:xfrm>
          <a:prstGeom prst="rect">
            <a:avLst/>
          </a:prstGeom>
        </p:spPr>
        <p:txBody>
          <a:bodyPr wrap="square">
            <a:spAutoFit/>
          </a:bodyPr>
          <a:lstStyle/>
          <a:p>
            <a:r>
              <a:rPr lang="en-US" altLang="zh-CN" dirty="0">
                <a:ea typeface="宋体" panose="02010600030101010101" pitchFamily="2" charset="-122"/>
              </a:rPr>
              <a:t>worthy of being taken/to be taken</a:t>
            </a:r>
            <a:endParaRPr lang="zh-CN" altLang="en-US" dirty="0"/>
          </a:p>
        </p:txBody>
      </p:sp>
    </p:spTree>
    <p:extLst>
      <p:ext uri="{BB962C8B-B14F-4D97-AF65-F5344CB8AC3E}">
        <p14:creationId xmlns:p14="http://schemas.microsoft.com/office/powerpoint/2010/main" val="20726339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772151"/>
            <a:ext cx="10807700" cy="3559436"/>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句型剖析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There comes a time when the old must give way to the </a:t>
            </a:r>
            <a:r>
              <a:rPr lang="en-US" altLang="zh-CN" dirty="0" err="1">
                <a:solidFill>
                  <a:srgbClr val="000000"/>
                </a:solidFill>
                <a:ea typeface="宋体" panose="02010600030101010101" pitchFamily="2" charset="-122"/>
                <a:cs typeface="Times New Roman" panose="02020603050405020304" pitchFamily="18" charset="0"/>
              </a:rPr>
              <a:t>new,and</a:t>
            </a:r>
            <a:r>
              <a:rPr lang="en-US" altLang="zh-CN" dirty="0">
                <a:solidFill>
                  <a:srgbClr val="000000"/>
                </a:solidFill>
                <a:ea typeface="宋体" panose="02010600030101010101" pitchFamily="2" charset="-122"/>
                <a:cs typeface="Times New Roman" panose="02020603050405020304" pitchFamily="18" charset="0"/>
              </a:rPr>
              <a:t> it is not possible to preserve everything from our past as we move towards the future.(page 4)</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新旧更替的时代已经到来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在走向未来的过程中</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我们不可能将过去的一切都保存下来。</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131090236"/>
      </p:ext>
    </p:extLst>
  </p:cSld>
  <p:clrMapOvr>
    <a:masterClrMapping/>
  </p:clrMapOvr>
  <p:transition spd="slow">
    <p:push dir="u"/>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85975"/>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句法分析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There comes a time when...</a:t>
            </a:r>
            <a:r>
              <a:rPr lang="zh-CN" altLang="zh-CN" dirty="0">
                <a:solidFill>
                  <a:srgbClr val="000000"/>
                </a:solidFill>
                <a:ea typeface="宋体" panose="02010600030101010101" pitchFamily="2" charset="-122"/>
                <a:cs typeface="Times New Roman" panose="02020603050405020304" pitchFamily="18" charset="0"/>
              </a:rPr>
              <a:t>这个句子中包含了由</a:t>
            </a:r>
            <a:r>
              <a:rPr lang="en-US" altLang="zh-CN" dirty="0">
                <a:solidFill>
                  <a:srgbClr val="000000"/>
                </a:solidFill>
                <a:ea typeface="宋体" panose="02010600030101010101" pitchFamily="2" charset="-122"/>
                <a:cs typeface="Times New Roman" panose="02020603050405020304" pitchFamily="18" charset="0"/>
              </a:rPr>
              <a:t>when</a:t>
            </a:r>
            <a:r>
              <a:rPr lang="zh-CN" altLang="zh-CN" dirty="0">
                <a:solidFill>
                  <a:srgbClr val="000000"/>
                </a:solidFill>
                <a:ea typeface="宋体" panose="02010600030101010101" pitchFamily="2" charset="-122"/>
                <a:cs typeface="Times New Roman" panose="02020603050405020304" pitchFamily="18" charset="0"/>
              </a:rPr>
              <a:t>引导的限制性定语从句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修饰先行词</a:t>
            </a:r>
            <a:r>
              <a:rPr lang="en-US" altLang="zh-CN" dirty="0">
                <a:solidFill>
                  <a:srgbClr val="000000"/>
                </a:solidFill>
                <a:ea typeface="宋体" panose="02010600030101010101" pitchFamily="2" charset="-122"/>
                <a:cs typeface="Times New Roman" panose="02020603050405020304" pitchFamily="18" charset="0"/>
              </a:rPr>
              <a:t>a time</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as we move...</a:t>
            </a:r>
            <a:r>
              <a:rPr lang="zh-CN" altLang="zh-CN" dirty="0">
                <a:solidFill>
                  <a:srgbClr val="000000"/>
                </a:solidFill>
                <a:ea typeface="宋体" panose="02010600030101010101" pitchFamily="2" charset="-122"/>
                <a:cs typeface="Times New Roman" panose="02020603050405020304" pitchFamily="18" charset="0"/>
              </a:rPr>
              <a:t>中</a:t>
            </a:r>
            <a:r>
              <a:rPr lang="en-US" altLang="zh-CN" dirty="0">
                <a:solidFill>
                  <a:srgbClr val="000000"/>
                </a:solidFill>
                <a:ea typeface="宋体" panose="02010600030101010101" pitchFamily="2" charset="-122"/>
                <a:cs typeface="Times New Roman" panose="02020603050405020304" pitchFamily="18" charset="0"/>
              </a:rPr>
              <a:t>as</a:t>
            </a:r>
            <a:r>
              <a:rPr lang="zh-CN" altLang="zh-CN" dirty="0">
                <a:solidFill>
                  <a:srgbClr val="000000"/>
                </a:solidFill>
                <a:ea typeface="宋体" panose="02010600030101010101" pitchFamily="2" charset="-122"/>
                <a:cs typeface="Times New Roman" panose="02020603050405020304" pitchFamily="18" charset="0"/>
              </a:rPr>
              <a:t>引导时间状语从句。</a:t>
            </a:r>
            <a:r>
              <a:rPr lang="en-US" altLang="zh-CN" dirty="0">
                <a:solidFill>
                  <a:srgbClr val="000000"/>
                </a:solidFill>
                <a:ea typeface="宋体" panose="02010600030101010101" pitchFamily="2" charset="-122"/>
                <a:cs typeface="Times New Roman" panose="02020603050405020304" pitchFamily="18" charset="0"/>
              </a:rPr>
              <a:t>give way to</a:t>
            </a:r>
            <a:r>
              <a:rPr lang="zh-CN" altLang="zh-CN" dirty="0">
                <a:solidFill>
                  <a:srgbClr val="000000"/>
                </a:solidFill>
                <a:ea typeface="宋体" panose="02010600030101010101" pitchFamily="2" charset="-122"/>
                <a:cs typeface="Times New Roman" panose="02020603050405020304" pitchFamily="18" charset="0"/>
              </a:rPr>
              <a:t>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顺从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让步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的意思</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It/This/That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is/was</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time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when...</a:t>
            </a:r>
            <a:r>
              <a:rPr lang="zh-CN" altLang="zh-CN" dirty="0">
                <a:solidFill>
                  <a:srgbClr val="000000"/>
                </a:solidFill>
                <a:ea typeface="楷体" panose="02010609060101010101" pitchFamily="49" charset="-122"/>
                <a:cs typeface="Times New Roman" panose="02020603050405020304" pitchFamily="18" charset="0"/>
              </a:rPr>
              <a:t>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那是一段</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的时间。</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It/This/That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is</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first/second...time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that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has/have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done...</a:t>
            </a:r>
            <a:r>
              <a:rPr lang="zh-CN" altLang="zh-CN" dirty="0">
                <a:solidFill>
                  <a:srgbClr val="000000"/>
                </a:solidFill>
                <a:ea typeface="楷体" panose="02010609060101010101" pitchFamily="49" charset="-122"/>
                <a:cs typeface="Times New Roman" panose="02020603050405020304" pitchFamily="18" charset="0"/>
              </a:rPr>
              <a:t>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那是某人第一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第二次做</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It/This/That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was</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first/second...time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that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had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done...</a:t>
            </a:r>
            <a:r>
              <a:rPr lang="zh-CN" altLang="zh-CN" dirty="0">
                <a:solidFill>
                  <a:srgbClr val="000000"/>
                </a:solidFill>
                <a:ea typeface="楷体" panose="02010609060101010101" pitchFamily="49" charset="-122"/>
                <a:cs typeface="Times New Roman" panose="02020603050405020304" pitchFamily="18" charset="0"/>
              </a:rPr>
              <a:t>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那是某人第一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第二次做过</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39916004"/>
      </p:ext>
    </p:extLst>
  </p:cSld>
  <p:clrMapOvr>
    <a:masterClrMapping/>
  </p:clrMapOvr>
  <p:transition spd="slow">
    <p:push dir="u"/>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(1)There comes a time when an increasing number of people acquire knowledge by means of online learning.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越来越多的人通过网络学习来获取知识的时代到了。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2)There was a time when I hated going to school.</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有一段时间我讨厌上学。</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(3)This is the first time that I have come to your city.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这是我第一次来你们城市。</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(4)That was the second time that I had made the same mistake</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那</a:t>
            </a:r>
            <a:r>
              <a:rPr lang="zh-CN" altLang="zh-CN" dirty="0">
                <a:solidFill>
                  <a:srgbClr val="000000"/>
                </a:solidFill>
                <a:ea typeface="宋体" panose="02010600030101010101" pitchFamily="2" charset="-122"/>
                <a:cs typeface="Times New Roman" panose="02020603050405020304" pitchFamily="18" charset="0"/>
              </a:rPr>
              <a:t>是我第二次犯相同的错误了。</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560024875"/>
      </p:ext>
    </p:extLst>
  </p:cSld>
  <p:clrMapOvr>
    <a:masterClrMapping/>
  </p:clrMapOvr>
  <p:transition spd="slow">
    <p:push dir="u"/>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76565"/>
            <a:ext cx="10807700" cy="594508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(be)the first time that I have visited England.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(2)It was the first time that the doctor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(perform</a:t>
            </a:r>
            <a:r>
              <a:rPr lang="en-US" altLang="zh-CN" dirty="0" smtClean="0">
                <a:solidFill>
                  <a:srgbClr val="000000"/>
                </a:solidFill>
                <a:ea typeface="宋体" panose="02010600030101010101" pitchFamily="2" charset="-122"/>
                <a:cs typeface="Times New Roman" panose="02020603050405020304" pitchFamily="18" charset="0"/>
              </a:rPr>
              <a:t>)    an </a:t>
            </a:r>
            <a:r>
              <a:rPr lang="en-US" altLang="zh-CN" dirty="0">
                <a:solidFill>
                  <a:srgbClr val="000000"/>
                </a:solidFill>
                <a:ea typeface="宋体" panose="02010600030101010101" pitchFamily="2" charset="-122"/>
                <a:cs typeface="Times New Roman" panose="02020603050405020304" pitchFamily="18" charset="0"/>
              </a:rPr>
              <a:t>operation on the President.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(3)There comes a time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action speaks louder than any words.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(4)This was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hard time when he had to work day and night for a living.</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2602517" y="1285568"/>
            <a:ext cx="458780" cy="584775"/>
          </a:xfrm>
          <a:prstGeom prst="rect">
            <a:avLst/>
          </a:prstGeom>
        </p:spPr>
        <p:txBody>
          <a:bodyPr wrap="none">
            <a:spAutoFit/>
          </a:bodyPr>
          <a:lstStyle/>
          <a:p>
            <a:r>
              <a:rPr lang="en-US" altLang="zh-CN" dirty="0">
                <a:ea typeface="宋体" panose="02010600030101010101" pitchFamily="2" charset="-122"/>
              </a:rPr>
              <a:t>is</a:t>
            </a:r>
            <a:endParaRPr lang="zh-CN" altLang="en-US" dirty="0"/>
          </a:p>
        </p:txBody>
      </p:sp>
      <p:sp>
        <p:nvSpPr>
          <p:cNvPr id="4" name="矩形 3"/>
          <p:cNvSpPr/>
          <p:nvPr/>
        </p:nvSpPr>
        <p:spPr>
          <a:xfrm>
            <a:off x="7057181" y="2159967"/>
            <a:ext cx="2816797" cy="584775"/>
          </a:xfrm>
          <a:prstGeom prst="rect">
            <a:avLst/>
          </a:prstGeom>
        </p:spPr>
        <p:txBody>
          <a:bodyPr wrap="none">
            <a:spAutoFit/>
          </a:bodyPr>
          <a:lstStyle/>
          <a:p>
            <a:r>
              <a:rPr lang="en-US" altLang="zh-CN" dirty="0">
                <a:ea typeface="宋体" panose="02010600030101010101" pitchFamily="2" charset="-122"/>
              </a:rPr>
              <a:t>had performed</a:t>
            </a:r>
            <a:endParaRPr lang="zh-CN" altLang="en-US" dirty="0"/>
          </a:p>
        </p:txBody>
      </p:sp>
      <p:sp>
        <p:nvSpPr>
          <p:cNvPr id="5" name="矩形 4"/>
          <p:cNvSpPr/>
          <p:nvPr/>
        </p:nvSpPr>
        <p:spPr>
          <a:xfrm>
            <a:off x="5256981" y="3619791"/>
            <a:ext cx="1119217" cy="584775"/>
          </a:xfrm>
          <a:prstGeom prst="rect">
            <a:avLst/>
          </a:prstGeom>
        </p:spPr>
        <p:txBody>
          <a:bodyPr wrap="none">
            <a:spAutoFit/>
          </a:bodyPr>
          <a:lstStyle/>
          <a:p>
            <a:r>
              <a:rPr lang="en-US" altLang="zh-CN" dirty="0" smtClean="0">
                <a:ea typeface="宋体" panose="02010600030101010101" pitchFamily="2" charset="-122"/>
              </a:rPr>
              <a:t>when</a:t>
            </a:r>
            <a:endParaRPr lang="zh-CN" altLang="en-US" dirty="0"/>
          </a:p>
        </p:txBody>
      </p:sp>
      <p:sp>
        <p:nvSpPr>
          <p:cNvPr id="6" name="矩形 5"/>
          <p:cNvSpPr/>
          <p:nvPr/>
        </p:nvSpPr>
        <p:spPr>
          <a:xfrm>
            <a:off x="3878997" y="4791583"/>
            <a:ext cx="389850" cy="584775"/>
          </a:xfrm>
          <a:prstGeom prst="rect">
            <a:avLst/>
          </a:prstGeom>
        </p:spPr>
        <p:txBody>
          <a:bodyPr wrap="none">
            <a:spAutoFit/>
          </a:bodyPr>
          <a:lstStyle/>
          <a:p>
            <a:r>
              <a:rPr lang="en-US" altLang="zh-CN" dirty="0">
                <a:ea typeface="宋体" panose="02010600030101010101" pitchFamily="2" charset="-122"/>
              </a:rPr>
              <a:t>a</a:t>
            </a:r>
            <a:endParaRPr lang="zh-CN" altLang="en-US" dirty="0"/>
          </a:p>
        </p:txBody>
      </p:sp>
    </p:spTree>
    <p:extLst>
      <p:ext uri="{BB962C8B-B14F-4D97-AF65-F5344CB8AC3E}">
        <p14:creationId xmlns:p14="http://schemas.microsoft.com/office/powerpoint/2010/main" val="20488422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791815"/>
            <a:ext cx="10807700" cy="3581365"/>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Not only had the countries found a path to the future that did not run over the relics of the </a:t>
            </a:r>
            <a:r>
              <a:rPr lang="en-US" altLang="zh-CN" dirty="0" err="1">
                <a:solidFill>
                  <a:srgbClr val="000000"/>
                </a:solidFill>
                <a:ea typeface="宋体" panose="02010600030101010101" pitchFamily="2" charset="-122"/>
                <a:cs typeface="Times New Roman" panose="02020603050405020304" pitchFamily="18" charset="0"/>
              </a:rPr>
              <a:t>past,but</a:t>
            </a:r>
            <a:r>
              <a:rPr lang="en-US" altLang="zh-CN" dirty="0">
                <a:solidFill>
                  <a:srgbClr val="000000"/>
                </a:solidFill>
                <a:ea typeface="宋体" panose="02010600030101010101" pitchFamily="2" charset="-122"/>
                <a:cs typeface="Times New Roman" panose="02020603050405020304" pitchFamily="18" charset="0"/>
              </a:rPr>
              <a:t> they had also learnt that it was possible for countries to work together to build a better tomorrow.(page 4)</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这些国家不仅找到了一条不以牺牲古迹为代价的未来发展之路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而且明白了多个国家合作创造美好未来的可能性。</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209374113"/>
      </p:ext>
    </p:extLst>
  </p:cSld>
  <p:clrMapOvr>
    <a:masterClrMapping/>
  </p:clrMapOvr>
  <p:transition spd="slow">
    <p:push dir="u"/>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796808"/>
            <a:ext cx="10807700" cy="363791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句法分析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smtClean="0">
                <a:solidFill>
                  <a:srgbClr val="000000"/>
                </a:solidFill>
                <a:ea typeface="宋体" panose="02010600030101010101" pitchFamily="2" charset="-122"/>
                <a:cs typeface="Times New Roman" panose="02020603050405020304" pitchFamily="18" charset="0"/>
              </a:rPr>
              <a:t>这是一个由</a:t>
            </a:r>
            <a:r>
              <a:rPr lang="en-US" altLang="zh-CN" dirty="0" smtClean="0">
                <a:solidFill>
                  <a:srgbClr val="000000"/>
                </a:solidFill>
                <a:ea typeface="宋体" panose="02010600030101010101" pitchFamily="2" charset="-122"/>
                <a:cs typeface="Times New Roman" panose="02020603050405020304" pitchFamily="18" charset="0"/>
              </a:rPr>
              <a:t>not only...but also...</a:t>
            </a:r>
            <a:r>
              <a:rPr lang="zh-CN" altLang="zh-CN" dirty="0" smtClean="0">
                <a:solidFill>
                  <a:srgbClr val="000000"/>
                </a:solidFill>
                <a:ea typeface="宋体" panose="02010600030101010101" pitchFamily="2" charset="-122"/>
                <a:cs typeface="Times New Roman" panose="02020603050405020304" pitchFamily="18" charset="0"/>
              </a:rPr>
              <a:t>所连接的并列句。本句中</a:t>
            </a:r>
            <a:r>
              <a:rPr lang="en-US" altLang="zh-CN" dirty="0" smtClean="0">
                <a:solidFill>
                  <a:srgbClr val="000000"/>
                </a:solidFill>
                <a:ea typeface="宋体" panose="02010600030101010101" pitchFamily="2" charset="-122"/>
                <a:cs typeface="Times New Roman" panose="02020603050405020304" pitchFamily="18" charset="0"/>
              </a:rPr>
              <a:t>not only...but also...</a:t>
            </a:r>
            <a:r>
              <a:rPr lang="zh-CN" altLang="zh-CN" dirty="0" smtClean="0">
                <a:solidFill>
                  <a:srgbClr val="000000"/>
                </a:solidFill>
                <a:ea typeface="宋体" panose="02010600030101010101" pitchFamily="2" charset="-122"/>
                <a:cs typeface="Times New Roman" panose="02020603050405020304" pitchFamily="18" charset="0"/>
              </a:rPr>
              <a:t>连接两个句子</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以</a:t>
            </a:r>
            <a:r>
              <a:rPr lang="en-US" altLang="zh-CN" dirty="0" smtClean="0">
                <a:solidFill>
                  <a:srgbClr val="000000"/>
                </a:solidFill>
                <a:ea typeface="宋体" panose="02010600030101010101" pitchFamily="2" charset="-122"/>
                <a:cs typeface="Times New Roman" panose="02020603050405020304" pitchFamily="18" charset="0"/>
              </a:rPr>
              <a:t>not only</a:t>
            </a:r>
            <a:r>
              <a:rPr lang="zh-CN" altLang="zh-CN" dirty="0" smtClean="0">
                <a:solidFill>
                  <a:srgbClr val="000000"/>
                </a:solidFill>
                <a:ea typeface="宋体" panose="02010600030101010101" pitchFamily="2" charset="-122"/>
                <a:cs typeface="Times New Roman" panose="02020603050405020304" pitchFamily="18" charset="0"/>
              </a:rPr>
              <a:t>开头的句子把助动词</a:t>
            </a:r>
            <a:r>
              <a:rPr lang="en-US" altLang="zh-CN" dirty="0" smtClean="0">
                <a:solidFill>
                  <a:srgbClr val="000000"/>
                </a:solidFill>
                <a:ea typeface="宋体" panose="02010600030101010101" pitchFamily="2" charset="-122"/>
                <a:cs typeface="Times New Roman" panose="02020603050405020304" pitchFamily="18" charset="0"/>
              </a:rPr>
              <a:t>had</a:t>
            </a:r>
            <a:r>
              <a:rPr lang="zh-CN" altLang="zh-CN" dirty="0" smtClean="0">
                <a:solidFill>
                  <a:srgbClr val="000000"/>
                </a:solidFill>
                <a:ea typeface="宋体" panose="02010600030101010101" pitchFamily="2" charset="-122"/>
                <a:cs typeface="Times New Roman" panose="02020603050405020304" pitchFamily="18" charset="0"/>
              </a:rPr>
              <a:t>提到了主语</a:t>
            </a:r>
            <a:r>
              <a:rPr lang="en-US" altLang="zh-CN" dirty="0" smtClean="0">
                <a:solidFill>
                  <a:srgbClr val="000000"/>
                </a:solidFill>
                <a:ea typeface="宋体" panose="02010600030101010101" pitchFamily="2" charset="-122"/>
                <a:cs typeface="Times New Roman" panose="02020603050405020304" pitchFamily="18" charset="0"/>
              </a:rPr>
              <a:t>the countries</a:t>
            </a:r>
            <a:r>
              <a:rPr lang="zh-CN" altLang="zh-CN" dirty="0" smtClean="0">
                <a:solidFill>
                  <a:srgbClr val="000000"/>
                </a:solidFill>
                <a:ea typeface="宋体" panose="02010600030101010101" pitchFamily="2" charset="-122"/>
                <a:cs typeface="Times New Roman" panose="02020603050405020304" pitchFamily="18" charset="0"/>
              </a:rPr>
              <a:t>之前</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形成了不完全倒装句。其中</a:t>
            </a:r>
            <a:r>
              <a:rPr lang="en-US" altLang="zh-CN" dirty="0" smtClean="0">
                <a:solidFill>
                  <a:srgbClr val="000000"/>
                </a:solidFill>
                <a:ea typeface="宋体" panose="02010600030101010101" pitchFamily="2" charset="-122"/>
                <a:cs typeface="Times New Roman" panose="02020603050405020304" pitchFamily="18" charset="0"/>
              </a:rPr>
              <a:t>...the future that...</a:t>
            </a:r>
            <a:r>
              <a:rPr lang="zh-CN" altLang="zh-CN" dirty="0" smtClean="0">
                <a:solidFill>
                  <a:srgbClr val="000000"/>
                </a:solidFill>
                <a:ea typeface="宋体" panose="02010600030101010101" pitchFamily="2" charset="-122"/>
                <a:cs typeface="Times New Roman" panose="02020603050405020304" pitchFamily="18" charset="0"/>
              </a:rPr>
              <a:t>是定语从句</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先行词是</a:t>
            </a:r>
            <a:r>
              <a:rPr lang="en-US" altLang="zh-CN" dirty="0" smtClean="0">
                <a:solidFill>
                  <a:srgbClr val="000000"/>
                </a:solidFill>
                <a:ea typeface="宋体" panose="02010600030101010101" pitchFamily="2" charset="-122"/>
                <a:cs typeface="Times New Roman" panose="02020603050405020304" pitchFamily="18" charset="0"/>
              </a:rPr>
              <a:t>the future,</a:t>
            </a:r>
            <a:r>
              <a:rPr lang="zh-CN" altLang="zh-CN" dirty="0" smtClean="0">
                <a:solidFill>
                  <a:srgbClr val="000000"/>
                </a:solidFill>
                <a:ea typeface="宋体" panose="02010600030101010101" pitchFamily="2" charset="-122"/>
                <a:cs typeface="Times New Roman" panose="02020603050405020304" pitchFamily="18" charset="0"/>
              </a:rPr>
              <a:t>而</a:t>
            </a:r>
            <a:r>
              <a:rPr lang="en-US" altLang="zh-CN" dirty="0" smtClean="0">
                <a:solidFill>
                  <a:srgbClr val="000000"/>
                </a:solidFill>
                <a:ea typeface="宋体" panose="02010600030101010101" pitchFamily="2" charset="-122"/>
                <a:cs typeface="Times New Roman" panose="02020603050405020304" pitchFamily="18" charset="0"/>
              </a:rPr>
              <a:t>learnt</a:t>
            </a:r>
            <a:r>
              <a:rPr lang="zh-CN" altLang="zh-CN" dirty="0" smtClean="0">
                <a:solidFill>
                  <a:srgbClr val="000000"/>
                </a:solidFill>
                <a:ea typeface="宋体" panose="02010600030101010101" pitchFamily="2" charset="-122"/>
                <a:cs typeface="Times New Roman" panose="02020603050405020304" pitchFamily="18" charset="0"/>
              </a:rPr>
              <a:t>后跟了一个</a:t>
            </a:r>
            <a:r>
              <a:rPr lang="en-US" altLang="zh-CN" dirty="0" smtClean="0">
                <a:solidFill>
                  <a:srgbClr val="000000"/>
                </a:solidFill>
                <a:ea typeface="宋体" panose="02010600030101010101" pitchFamily="2" charset="-122"/>
                <a:cs typeface="Times New Roman" panose="02020603050405020304" pitchFamily="18" charset="0"/>
              </a:rPr>
              <a:t>that</a:t>
            </a:r>
            <a:r>
              <a:rPr lang="zh-CN" altLang="zh-CN" dirty="0" smtClean="0">
                <a:solidFill>
                  <a:srgbClr val="000000"/>
                </a:solidFill>
                <a:ea typeface="宋体" panose="02010600030101010101" pitchFamily="2" charset="-122"/>
                <a:cs typeface="Times New Roman" panose="02020603050405020304" pitchFamily="18" charset="0"/>
              </a:rPr>
              <a:t>引导的宾语从句</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144452061"/>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6644"/>
          </a:xfrm>
          <a:prstGeom prst="rect">
            <a:avLst/>
          </a:prstGeom>
        </p:spPr>
        <p:txBody>
          <a:bodyPr>
            <a:spAutoFit/>
          </a:bodyPr>
          <a:lstStyle/>
          <a:p>
            <a:pPr>
              <a:lnSpc>
                <a:spcPct val="11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重点短语</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1.give way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让步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屈服</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2.keep</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保持平衡</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3.make a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提出建议</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4.be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 do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可能做某事</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5.turn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向</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求助</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6.make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 </a:t>
            </a:r>
            <a:r>
              <a:rPr lang="zh-CN" altLang="zh-CN" dirty="0">
                <a:solidFill>
                  <a:srgbClr val="000000"/>
                </a:solidFill>
                <a:ea typeface="宋体" panose="02010600030101010101" pitchFamily="2" charset="-122"/>
                <a:cs typeface="Times New Roman" panose="02020603050405020304" pitchFamily="18" charset="0"/>
              </a:rPr>
              <a:t>对</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做出贡献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捐款</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7.prevent...</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阻止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不准</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8.</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zh-CN" altLang="zh-CN" dirty="0">
                <a:solidFill>
                  <a:srgbClr val="000000"/>
                </a:solidFill>
                <a:ea typeface="宋体" panose="02010600030101010101" pitchFamily="2" charset="-122"/>
                <a:cs typeface="Times New Roman" panose="02020603050405020304" pitchFamily="18" charset="0"/>
              </a:rPr>
              <a:t>向</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捐赠</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9.make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确保</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设法保证</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10.in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1950s </a:t>
            </a:r>
            <a:r>
              <a:rPr lang="zh-CN" altLang="zh-CN" dirty="0">
                <a:solidFill>
                  <a:srgbClr val="000000"/>
                </a:solidFill>
                <a:ea typeface="宋体" panose="02010600030101010101" pitchFamily="2" charset="-122"/>
                <a:cs typeface="Times New Roman" panose="02020603050405020304" pitchFamily="18" charset="0"/>
              </a:rPr>
              <a:t>在</a:t>
            </a:r>
            <a:r>
              <a:rPr lang="en-US" altLang="zh-CN" dirty="0">
                <a:solidFill>
                  <a:srgbClr val="000000"/>
                </a:solidFill>
                <a:ea typeface="宋体" panose="02010600030101010101" pitchFamily="2" charset="-122"/>
                <a:cs typeface="Times New Roman" panose="02020603050405020304" pitchFamily="18" charset="0"/>
              </a:rPr>
              <a:t>20</a:t>
            </a:r>
            <a:r>
              <a:rPr lang="zh-CN" altLang="zh-CN" dirty="0">
                <a:solidFill>
                  <a:srgbClr val="000000"/>
                </a:solidFill>
                <a:ea typeface="宋体" panose="02010600030101010101" pitchFamily="2" charset="-122"/>
                <a:cs typeface="Times New Roman" panose="02020603050405020304" pitchFamily="18" charset="0"/>
              </a:rPr>
              <a:t>世纪</a:t>
            </a:r>
            <a:r>
              <a:rPr lang="en-US" altLang="zh-CN" dirty="0">
                <a:solidFill>
                  <a:srgbClr val="000000"/>
                </a:solidFill>
                <a:ea typeface="宋体" panose="02010600030101010101" pitchFamily="2" charset="-122"/>
                <a:cs typeface="Times New Roman" panose="02020603050405020304" pitchFamily="18" charset="0"/>
              </a:rPr>
              <a:t>50</a:t>
            </a:r>
            <a:r>
              <a:rPr lang="zh-CN" altLang="zh-CN" dirty="0">
                <a:solidFill>
                  <a:srgbClr val="000000"/>
                </a:solidFill>
                <a:ea typeface="宋体" panose="02010600030101010101" pitchFamily="2" charset="-122"/>
                <a:cs typeface="Times New Roman" panose="02020603050405020304" pitchFamily="18" charset="0"/>
              </a:rPr>
              <a:t>年代</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3260421" y="618303"/>
            <a:ext cx="526106" cy="584775"/>
          </a:xfrm>
          <a:prstGeom prst="rect">
            <a:avLst/>
          </a:prstGeom>
        </p:spPr>
        <p:txBody>
          <a:bodyPr wrap="none">
            <a:spAutoFit/>
          </a:bodyPr>
          <a:lstStyle/>
          <a:p>
            <a:r>
              <a:rPr lang="en-US" altLang="zh-CN" dirty="0">
                <a:ea typeface="宋体" panose="02010600030101010101" pitchFamily="2" charset="-122"/>
              </a:rPr>
              <a:t>to</a:t>
            </a:r>
            <a:endParaRPr lang="zh-CN" altLang="en-US" dirty="0"/>
          </a:p>
        </p:txBody>
      </p:sp>
      <p:sp>
        <p:nvSpPr>
          <p:cNvPr id="4" name="矩形 3"/>
          <p:cNvSpPr/>
          <p:nvPr/>
        </p:nvSpPr>
        <p:spPr>
          <a:xfrm>
            <a:off x="2376661" y="1167249"/>
            <a:ext cx="1529586" cy="584775"/>
          </a:xfrm>
          <a:prstGeom prst="rect">
            <a:avLst/>
          </a:prstGeom>
        </p:spPr>
        <p:txBody>
          <a:bodyPr wrap="none">
            <a:spAutoFit/>
          </a:bodyPr>
          <a:lstStyle/>
          <a:p>
            <a:r>
              <a:rPr lang="en-US" altLang="zh-CN" dirty="0" smtClean="0">
                <a:ea typeface="宋体" panose="02010600030101010101" pitchFamily="2" charset="-122"/>
              </a:rPr>
              <a:t>balance</a:t>
            </a:r>
            <a:endParaRPr lang="zh-CN" altLang="en-US" dirty="0"/>
          </a:p>
        </p:txBody>
      </p:sp>
      <p:sp>
        <p:nvSpPr>
          <p:cNvPr id="5" name="矩形 4"/>
          <p:cNvSpPr/>
          <p:nvPr/>
        </p:nvSpPr>
        <p:spPr>
          <a:xfrm>
            <a:off x="2671029" y="1684321"/>
            <a:ext cx="1704890" cy="584775"/>
          </a:xfrm>
          <a:prstGeom prst="rect">
            <a:avLst/>
          </a:prstGeom>
        </p:spPr>
        <p:txBody>
          <a:bodyPr wrap="none">
            <a:spAutoFit/>
          </a:bodyPr>
          <a:lstStyle/>
          <a:p>
            <a:r>
              <a:rPr lang="en-US" altLang="zh-CN" dirty="0">
                <a:ea typeface="宋体" panose="02010600030101010101" pitchFamily="2" charset="-122"/>
              </a:rPr>
              <a:t>proposal</a:t>
            </a:r>
            <a:endParaRPr lang="zh-CN" altLang="en-US" dirty="0"/>
          </a:p>
        </p:txBody>
      </p:sp>
      <p:sp>
        <p:nvSpPr>
          <p:cNvPr id="6" name="矩形 5"/>
          <p:cNvSpPr/>
          <p:nvPr/>
        </p:nvSpPr>
        <p:spPr>
          <a:xfrm>
            <a:off x="1795375" y="2235645"/>
            <a:ext cx="1141659" cy="584775"/>
          </a:xfrm>
          <a:prstGeom prst="rect">
            <a:avLst/>
          </a:prstGeom>
        </p:spPr>
        <p:txBody>
          <a:bodyPr wrap="none">
            <a:spAutoFit/>
          </a:bodyPr>
          <a:lstStyle/>
          <a:p>
            <a:r>
              <a:rPr lang="en-US" altLang="zh-CN" dirty="0">
                <a:ea typeface="宋体" panose="02010600030101010101" pitchFamily="2" charset="-122"/>
              </a:rPr>
              <a:t>likely</a:t>
            </a:r>
            <a:endParaRPr lang="zh-CN" altLang="en-US" dirty="0"/>
          </a:p>
        </p:txBody>
      </p:sp>
      <p:sp>
        <p:nvSpPr>
          <p:cNvPr id="7" name="矩形 6"/>
          <p:cNvSpPr/>
          <p:nvPr/>
        </p:nvSpPr>
        <p:spPr>
          <a:xfrm>
            <a:off x="2543455" y="2780636"/>
            <a:ext cx="526106" cy="584775"/>
          </a:xfrm>
          <a:prstGeom prst="rect">
            <a:avLst/>
          </a:prstGeom>
        </p:spPr>
        <p:txBody>
          <a:bodyPr wrap="none">
            <a:spAutoFit/>
          </a:bodyPr>
          <a:lstStyle/>
          <a:p>
            <a:r>
              <a:rPr lang="en-US" altLang="zh-CN" dirty="0">
                <a:ea typeface="宋体" panose="02010600030101010101" pitchFamily="2" charset="-122"/>
              </a:rPr>
              <a:t>to</a:t>
            </a:r>
            <a:endParaRPr lang="zh-CN" altLang="en-US" dirty="0"/>
          </a:p>
        </p:txBody>
      </p:sp>
      <p:sp>
        <p:nvSpPr>
          <p:cNvPr id="8" name="矩形 7"/>
          <p:cNvSpPr/>
          <p:nvPr/>
        </p:nvSpPr>
        <p:spPr>
          <a:xfrm>
            <a:off x="2121309" y="3302464"/>
            <a:ext cx="2531462" cy="584775"/>
          </a:xfrm>
          <a:prstGeom prst="rect">
            <a:avLst/>
          </a:prstGeom>
        </p:spPr>
        <p:txBody>
          <a:bodyPr wrap="none">
            <a:spAutoFit/>
          </a:bodyPr>
          <a:lstStyle/>
          <a:p>
            <a:r>
              <a:rPr lang="en-US" altLang="zh-CN" dirty="0">
                <a:ea typeface="宋体" panose="02010600030101010101" pitchFamily="2" charset="-122"/>
              </a:rPr>
              <a:t>contributions</a:t>
            </a:r>
            <a:endParaRPr lang="zh-CN" altLang="en-US" dirty="0"/>
          </a:p>
        </p:txBody>
      </p:sp>
      <p:sp>
        <p:nvSpPr>
          <p:cNvPr id="9" name="矩形 8"/>
          <p:cNvSpPr/>
          <p:nvPr/>
        </p:nvSpPr>
        <p:spPr>
          <a:xfrm>
            <a:off x="3021713" y="3849832"/>
            <a:ext cx="1042850" cy="584775"/>
          </a:xfrm>
          <a:prstGeom prst="rect">
            <a:avLst/>
          </a:prstGeom>
        </p:spPr>
        <p:txBody>
          <a:bodyPr wrap="none">
            <a:spAutoFit/>
          </a:bodyPr>
          <a:lstStyle/>
          <a:p>
            <a:r>
              <a:rPr lang="en-US" altLang="zh-CN" dirty="0">
                <a:ea typeface="宋体" panose="02010600030101010101" pitchFamily="2" charset="-122"/>
              </a:rPr>
              <a:t>from</a:t>
            </a:r>
            <a:endParaRPr lang="zh-CN" altLang="en-US" dirty="0"/>
          </a:p>
        </p:txBody>
      </p:sp>
      <p:sp>
        <p:nvSpPr>
          <p:cNvPr id="10" name="矩形 9"/>
          <p:cNvSpPr/>
          <p:nvPr/>
        </p:nvSpPr>
        <p:spPr>
          <a:xfrm>
            <a:off x="1134841" y="4369283"/>
            <a:ext cx="1369286" cy="584775"/>
          </a:xfrm>
          <a:prstGeom prst="rect">
            <a:avLst/>
          </a:prstGeom>
        </p:spPr>
        <p:txBody>
          <a:bodyPr wrap="none">
            <a:spAutoFit/>
          </a:bodyPr>
          <a:lstStyle/>
          <a:p>
            <a:r>
              <a:rPr lang="en-US" altLang="zh-CN" dirty="0">
                <a:ea typeface="宋体" panose="02010600030101010101" pitchFamily="2" charset="-122"/>
              </a:rPr>
              <a:t>donate</a:t>
            </a:r>
            <a:endParaRPr lang="zh-CN" altLang="en-US" dirty="0"/>
          </a:p>
        </p:txBody>
      </p:sp>
      <p:sp>
        <p:nvSpPr>
          <p:cNvPr id="11" name="矩形 10"/>
          <p:cNvSpPr/>
          <p:nvPr/>
        </p:nvSpPr>
        <p:spPr>
          <a:xfrm>
            <a:off x="2545806" y="4916652"/>
            <a:ext cx="930639" cy="584775"/>
          </a:xfrm>
          <a:prstGeom prst="rect">
            <a:avLst/>
          </a:prstGeom>
        </p:spPr>
        <p:txBody>
          <a:bodyPr wrap="none">
            <a:spAutoFit/>
          </a:bodyPr>
          <a:lstStyle/>
          <a:p>
            <a:r>
              <a:rPr lang="en-US" altLang="zh-CN" dirty="0">
                <a:ea typeface="宋体" panose="02010600030101010101" pitchFamily="2" charset="-122"/>
              </a:rPr>
              <a:t>sure</a:t>
            </a:r>
            <a:endParaRPr lang="zh-CN" altLang="en-US" dirty="0"/>
          </a:p>
        </p:txBody>
      </p:sp>
      <p:sp>
        <p:nvSpPr>
          <p:cNvPr id="12" name="矩形 11"/>
          <p:cNvSpPr/>
          <p:nvPr/>
        </p:nvSpPr>
        <p:spPr>
          <a:xfrm>
            <a:off x="2128650" y="5462503"/>
            <a:ext cx="731290" cy="584775"/>
          </a:xfrm>
          <a:prstGeom prst="rect">
            <a:avLst/>
          </a:prstGeom>
        </p:spPr>
        <p:txBody>
          <a:bodyPr wrap="none">
            <a:spAutoFit/>
          </a:bodyPr>
          <a:lstStyle/>
          <a:p>
            <a:r>
              <a:rPr lang="en-US" altLang="zh-CN" dirty="0">
                <a:ea typeface="宋体" panose="02010600030101010101" pitchFamily="2" charset="-122"/>
              </a:rPr>
              <a:t>the</a:t>
            </a:r>
            <a:endParaRPr lang="zh-CN" altLang="en-US" dirty="0"/>
          </a:p>
        </p:txBody>
      </p:sp>
    </p:spTree>
    <p:extLst>
      <p:ext uri="{BB962C8B-B14F-4D97-AF65-F5344CB8AC3E}">
        <p14:creationId xmlns:p14="http://schemas.microsoft.com/office/powerpoint/2010/main" val="22114908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Vertic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arn(inVertical)">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arn(inVertical)">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barn(inVertical)">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barn(inVertical)">
                                      <p:cBhvr>
                                        <p:cTn id="5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16167"/>
            <a:ext cx="10807700" cy="3581365"/>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not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only...but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(also)...</a:t>
            </a:r>
            <a:r>
              <a:rPr lang="zh-CN" altLang="zh-CN" dirty="0">
                <a:solidFill>
                  <a:srgbClr val="000000"/>
                </a:solidFill>
                <a:ea typeface="楷体" panose="02010609060101010101" pitchFamily="49" charset="-122"/>
                <a:cs typeface="Times New Roman" panose="02020603050405020304" pitchFamily="18" charset="0"/>
              </a:rPr>
              <a:t>用于连接两个表示并列关系的成分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着重强调后者</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其中</a:t>
            </a:r>
            <a:r>
              <a:rPr lang="en-US" altLang="zh-CN" dirty="0">
                <a:solidFill>
                  <a:srgbClr val="000000"/>
                </a:solidFill>
                <a:ea typeface="宋体" panose="02010600030101010101" pitchFamily="2" charset="-122"/>
                <a:cs typeface="Times New Roman" panose="02020603050405020304" pitchFamily="18" charset="0"/>
              </a:rPr>
              <a:t>but</a:t>
            </a:r>
            <a:r>
              <a:rPr lang="zh-CN" altLang="zh-CN" dirty="0">
                <a:solidFill>
                  <a:srgbClr val="000000"/>
                </a:solidFill>
                <a:ea typeface="楷体" panose="02010609060101010101" pitchFamily="49" charset="-122"/>
                <a:cs typeface="Times New Roman" panose="02020603050405020304" pitchFamily="18" charset="0"/>
              </a:rPr>
              <a:t>后的</a:t>
            </a:r>
            <a:r>
              <a:rPr lang="en-US" altLang="zh-CN" dirty="0">
                <a:solidFill>
                  <a:srgbClr val="000000"/>
                </a:solidFill>
                <a:ea typeface="宋体" panose="02010600030101010101" pitchFamily="2" charset="-122"/>
                <a:cs typeface="Times New Roman" panose="02020603050405020304" pitchFamily="18" charset="0"/>
              </a:rPr>
              <a:t>also</a:t>
            </a:r>
            <a:r>
              <a:rPr lang="zh-CN" altLang="zh-CN" dirty="0">
                <a:solidFill>
                  <a:srgbClr val="000000"/>
                </a:solidFill>
                <a:ea typeface="楷体" panose="02010609060101010101" pitchFamily="49" charset="-122"/>
                <a:cs typeface="Times New Roman" panose="02020603050405020304" pitchFamily="18" charset="0"/>
              </a:rPr>
              <a:t>可省略。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not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only...but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(also)...</a:t>
            </a:r>
            <a:r>
              <a:rPr lang="zh-CN" altLang="zh-CN" dirty="0">
                <a:solidFill>
                  <a:srgbClr val="000000"/>
                </a:solidFill>
                <a:ea typeface="楷体" panose="02010609060101010101" pitchFamily="49" charset="-122"/>
                <a:cs typeface="Times New Roman" panose="02020603050405020304" pitchFamily="18" charset="0"/>
              </a:rPr>
              <a:t>连接的两个并列成分做主语时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谓语动词的人称与数遵循</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就近原则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not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only...but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(also)...</a:t>
            </a:r>
            <a:r>
              <a:rPr lang="zh-CN" altLang="zh-CN" dirty="0">
                <a:solidFill>
                  <a:srgbClr val="000000"/>
                </a:solidFill>
                <a:ea typeface="楷体" panose="02010609060101010101" pitchFamily="49" charset="-122"/>
                <a:cs typeface="Times New Roman" panose="02020603050405020304" pitchFamily="18" charset="0"/>
              </a:rPr>
              <a:t>连接两个并列分句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且</a:t>
            </a:r>
            <a:r>
              <a:rPr lang="en-US" altLang="zh-CN" dirty="0">
                <a:solidFill>
                  <a:srgbClr val="000000"/>
                </a:solidFill>
                <a:ea typeface="宋体" panose="02010600030101010101" pitchFamily="2" charset="-122"/>
                <a:cs typeface="Times New Roman" panose="02020603050405020304" pitchFamily="18" charset="0"/>
              </a:rPr>
              <a:t>not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only</a:t>
            </a:r>
            <a:r>
              <a:rPr lang="zh-CN" altLang="zh-CN" dirty="0">
                <a:solidFill>
                  <a:srgbClr val="000000"/>
                </a:solidFill>
                <a:ea typeface="楷体" panose="02010609060101010101" pitchFamily="49" charset="-122"/>
                <a:cs typeface="Times New Roman" panose="02020603050405020304" pitchFamily="18" charset="0"/>
              </a:rPr>
              <a:t>位于句首时</a:t>
            </a:r>
            <a:r>
              <a:rPr lang="en-US" altLang="zh-CN" dirty="0">
                <a:solidFill>
                  <a:srgbClr val="000000"/>
                </a:solidFill>
                <a:ea typeface="宋体" panose="02010600030101010101" pitchFamily="2" charset="-122"/>
                <a:cs typeface="Times New Roman" panose="02020603050405020304" pitchFamily="18" charset="0"/>
              </a:rPr>
              <a:t>,not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only</a:t>
            </a:r>
            <a:r>
              <a:rPr lang="zh-CN" altLang="zh-CN" dirty="0">
                <a:solidFill>
                  <a:srgbClr val="000000"/>
                </a:solidFill>
                <a:ea typeface="楷体" panose="02010609060101010101" pitchFamily="49" charset="-122"/>
                <a:cs typeface="Times New Roman" panose="02020603050405020304" pitchFamily="18" charset="0"/>
              </a:rPr>
              <a:t>所在的分句需使用部分倒装。</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382609213"/>
      </p:ext>
    </p:extLst>
  </p:cSld>
  <p:clrMapOvr>
    <a:masterClrMapping/>
  </p:clrMapOvr>
  <p:transition spd="slow">
    <p:push dir="u"/>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05287"/>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(1)Not only did the race build up our </a:t>
            </a:r>
            <a:r>
              <a:rPr lang="en-US" altLang="zh-CN" dirty="0" err="1">
                <a:solidFill>
                  <a:srgbClr val="000000"/>
                </a:solidFill>
                <a:ea typeface="宋体" panose="02010600030101010101" pitchFamily="2" charset="-122"/>
                <a:cs typeface="Times New Roman" panose="02020603050405020304" pitchFamily="18" charset="0"/>
              </a:rPr>
              <a:t>strength,but</a:t>
            </a:r>
            <a:r>
              <a:rPr lang="en-US" altLang="zh-CN" dirty="0">
                <a:solidFill>
                  <a:srgbClr val="000000"/>
                </a:solidFill>
                <a:ea typeface="宋体" panose="02010600030101010101" pitchFamily="2" charset="-122"/>
                <a:cs typeface="Times New Roman" panose="02020603050405020304" pitchFamily="18" charset="0"/>
              </a:rPr>
              <a:t> it also promoted our friendship.</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赛跑不仅强身健体</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而且增进了我们的友谊。</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(2)Not only the students but also their teacher enjoys the cartoon.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不仅学生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连他们的老师也喜欢这部动画片</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9351289"/>
      </p:ext>
    </p:extLst>
  </p:cSld>
  <p:clrMapOvr>
    <a:masterClrMapping/>
  </p:clrMapOvr>
  <p:transition spd="slow">
    <p:push dir="u"/>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595455"/>
            <a:ext cx="10807700" cy="4172296"/>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(3)I do expect </a:t>
            </a:r>
            <a:r>
              <a:rPr lang="en-US" altLang="zh-CN" i="1" dirty="0">
                <a:solidFill>
                  <a:srgbClr val="000000"/>
                </a:solidFill>
                <a:ea typeface="宋体" panose="02010600030101010101" pitchFamily="2" charset="-122"/>
                <a:cs typeface="Times New Roman" panose="02020603050405020304" pitchFamily="18" charset="0"/>
              </a:rPr>
              <a:t>Youth</a:t>
            </a:r>
            <a:r>
              <a:rPr lang="en-US" altLang="zh-CN" dirty="0">
                <a:solidFill>
                  <a:srgbClr val="000000"/>
                </a:solidFill>
                <a:ea typeface="宋体" panose="02010600030101010101" pitchFamily="2" charset="-122"/>
                <a:cs typeface="Times New Roman" panose="02020603050405020304" pitchFamily="18" charset="0"/>
              </a:rPr>
              <a:t> can not only publish more classic works but (also) have a promising future.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我真切希望《青年》不仅能出版更多的经典作品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也能有一个美好的未来。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(4)Beijing is not only the political </a:t>
            </a:r>
            <a:r>
              <a:rPr lang="en-US" altLang="zh-CN" dirty="0" err="1">
                <a:solidFill>
                  <a:srgbClr val="000000"/>
                </a:solidFill>
                <a:ea typeface="宋体" panose="02010600030101010101" pitchFamily="2" charset="-122"/>
                <a:cs typeface="Times New Roman" panose="02020603050405020304" pitchFamily="18" charset="0"/>
              </a:rPr>
              <a:t>centre</a:t>
            </a:r>
            <a:r>
              <a:rPr lang="en-US" altLang="zh-CN" dirty="0">
                <a:solidFill>
                  <a:srgbClr val="000000"/>
                </a:solidFill>
                <a:ea typeface="宋体" panose="02010600030101010101" pitchFamily="2" charset="-122"/>
                <a:cs typeface="Times New Roman" panose="02020603050405020304" pitchFamily="18" charset="0"/>
              </a:rPr>
              <a:t> but also the economic </a:t>
            </a:r>
            <a:r>
              <a:rPr lang="en-US" altLang="zh-CN" dirty="0" err="1">
                <a:solidFill>
                  <a:srgbClr val="000000"/>
                </a:solidFill>
                <a:ea typeface="宋体" panose="02010600030101010101" pitchFamily="2" charset="-122"/>
                <a:cs typeface="Times New Roman" panose="02020603050405020304" pitchFamily="18" charset="0"/>
              </a:rPr>
              <a:t>centre</a:t>
            </a:r>
            <a:r>
              <a:rPr lang="en-US" altLang="zh-CN" dirty="0">
                <a:solidFill>
                  <a:srgbClr val="000000"/>
                </a:solidFill>
                <a:ea typeface="宋体" panose="02010600030101010101" pitchFamily="2" charset="-122"/>
                <a:cs typeface="Times New Roman" panose="02020603050405020304" pitchFamily="18" charset="0"/>
              </a:rPr>
              <a:t> of our country.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北京不仅是我国的政治中心</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也是我国的经济中心。</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419860315"/>
      </p:ext>
    </p:extLst>
  </p:cSld>
  <p:clrMapOvr>
    <a:masterClrMapping/>
  </p:clrMapOvr>
  <p:transition spd="slow">
    <p:push dir="u"/>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754296"/>
            <a:ext cx="10807700" cy="363791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(1)Not only John and Tom but also their </a:t>
            </a:r>
            <a:r>
              <a:rPr lang="en-US" altLang="zh-CN" dirty="0" err="1">
                <a:solidFill>
                  <a:srgbClr val="000000"/>
                </a:solidFill>
                <a:ea typeface="宋体" panose="02010600030101010101" pitchFamily="2" charset="-122"/>
                <a:cs typeface="Times New Roman" panose="02020603050405020304" pitchFamily="18" charset="0"/>
              </a:rPr>
              <a:t>sister,Mary</a:t>
            </a:r>
            <a:r>
              <a:rPr lang="en-US" altLang="zh-CN" dirty="0" smtClean="0">
                <a:solidFill>
                  <a:srgbClr val="000000"/>
                </a:solidFill>
                <a:ea typeface="宋体" panose="02010600030101010101" pitchFamily="2" charset="-122"/>
                <a:cs typeface="Times New Roman" panose="02020603050405020304" pitchFamily="18" charset="0"/>
              </a:rPr>
              <a:t>,</a:t>
            </a:r>
          </a:p>
          <a:p>
            <a:pPr>
              <a:lnSpc>
                <a:spcPct val="120000"/>
              </a:lnSpc>
              <a:spcAft>
                <a:spcPts val="0"/>
              </a:spcAft>
              <a:tabLst>
                <a:tab pos="1029335" algn="l"/>
                <a:tab pos="1850390" algn="l"/>
                <a:tab pos="2538095" algn="l"/>
                <a:tab pos="3221990" algn="l"/>
              </a:tabLst>
            </a:pP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(take)great </a:t>
            </a:r>
            <a:r>
              <a:rPr lang="en-US" altLang="zh-CN" dirty="0" smtClean="0">
                <a:solidFill>
                  <a:srgbClr val="000000"/>
                </a:solidFill>
                <a:ea typeface="宋体" panose="02010600030101010101" pitchFamily="2" charset="-122"/>
                <a:cs typeface="Times New Roman" panose="02020603050405020304" pitchFamily="18" charset="0"/>
              </a:rPr>
              <a:t>interest </a:t>
            </a:r>
            <a:r>
              <a:rPr lang="en-US" altLang="zh-CN" dirty="0">
                <a:solidFill>
                  <a:srgbClr val="000000"/>
                </a:solidFill>
                <a:ea typeface="宋体" panose="02010600030101010101" pitchFamily="2" charset="-122"/>
                <a:cs typeface="Times New Roman" panose="02020603050405020304" pitchFamily="18" charset="0"/>
              </a:rPr>
              <a:t>in the piano lessons.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2</a:t>
            </a:r>
            <a:r>
              <a:rPr lang="en-US" altLang="zh-CN" dirty="0" smtClean="0">
                <a:solidFill>
                  <a:srgbClr val="000000"/>
                </a:solidFill>
                <a:ea typeface="宋体" panose="02010600030101010101" pitchFamily="2" charset="-122"/>
                <a:cs typeface="Times New Roman" panose="02020603050405020304" pitchFamily="18" charset="0"/>
              </a:rPr>
              <a:t>)Not </a:t>
            </a:r>
            <a:r>
              <a:rPr lang="en-US" altLang="zh-CN" dirty="0">
                <a:solidFill>
                  <a:srgbClr val="000000"/>
                </a:solidFill>
                <a:ea typeface="宋体" panose="02010600030101010101" pitchFamily="2" charset="-122"/>
                <a:cs typeface="Times New Roman" panose="02020603050405020304" pitchFamily="18" charset="0"/>
              </a:rPr>
              <a:t>only does the sun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(give)us light but also it gives us heat.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083701" y="2549915"/>
            <a:ext cx="1096775" cy="584775"/>
          </a:xfrm>
          <a:prstGeom prst="rect">
            <a:avLst/>
          </a:prstGeom>
        </p:spPr>
        <p:txBody>
          <a:bodyPr wrap="none">
            <a:spAutoFit/>
          </a:bodyPr>
          <a:lstStyle/>
          <a:p>
            <a:r>
              <a:rPr lang="en-US" altLang="zh-CN" dirty="0">
                <a:ea typeface="宋体" panose="02010600030101010101" pitchFamily="2" charset="-122"/>
              </a:rPr>
              <a:t>takes</a:t>
            </a:r>
            <a:endParaRPr lang="zh-CN" altLang="en-US" dirty="0"/>
          </a:p>
        </p:txBody>
      </p:sp>
      <p:sp>
        <p:nvSpPr>
          <p:cNvPr id="5" name="矩形 4"/>
          <p:cNvSpPr/>
          <p:nvPr/>
        </p:nvSpPr>
        <p:spPr>
          <a:xfrm>
            <a:off x="5775632" y="3119443"/>
            <a:ext cx="891591" cy="584775"/>
          </a:xfrm>
          <a:prstGeom prst="rect">
            <a:avLst/>
          </a:prstGeom>
        </p:spPr>
        <p:txBody>
          <a:bodyPr wrap="none">
            <a:spAutoFit/>
          </a:bodyPr>
          <a:lstStyle/>
          <a:p>
            <a:r>
              <a:rPr lang="en-US" altLang="zh-CN" dirty="0">
                <a:ea typeface="宋体" panose="02010600030101010101" pitchFamily="2" charset="-122"/>
              </a:rPr>
              <a:t>give</a:t>
            </a:r>
            <a:endParaRPr lang="zh-CN" altLang="en-US" dirty="0"/>
          </a:p>
        </p:txBody>
      </p:sp>
    </p:spTree>
    <p:extLst>
      <p:ext uri="{BB962C8B-B14F-4D97-AF65-F5344CB8AC3E}">
        <p14:creationId xmlns:p14="http://schemas.microsoft.com/office/powerpoint/2010/main" val="39730666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t>随  堂  训  练</a:t>
            </a:r>
          </a:p>
        </p:txBody>
      </p:sp>
      <p:sp>
        <p:nvSpPr>
          <p:cNvPr id="5" name="矩形 4"/>
          <p:cNvSpPr>
            <a:spLocks noChangeAspect="1"/>
          </p:cNvSpPr>
          <p:nvPr/>
        </p:nvSpPr>
        <p:spPr>
          <a:xfrm>
            <a:off x="361950" y="1305703"/>
            <a:ext cx="10807700" cy="4763227"/>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一、单词拼写</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 Three Gorges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大坝</a:t>
            </a:r>
            <a:r>
              <a:rPr lang="en-US" altLang="zh-CN" dirty="0">
                <a:solidFill>
                  <a:srgbClr val="000000"/>
                </a:solidFill>
                <a:ea typeface="宋体" panose="02010600030101010101" pitchFamily="2" charset="-122"/>
                <a:cs typeface="Times New Roman" panose="02020603050405020304" pitchFamily="18" charset="0"/>
              </a:rPr>
              <a:t>) plays an important role in controlling flood.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public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抗议</a:t>
            </a:r>
            <a:r>
              <a:rPr lang="en-US" altLang="zh-CN" dirty="0">
                <a:solidFill>
                  <a:srgbClr val="000000"/>
                </a:solidFill>
                <a:ea typeface="宋体" panose="02010600030101010101" pitchFamily="2" charset="-122"/>
                <a:cs typeface="Times New Roman" panose="02020603050405020304" pitchFamily="18" charset="0"/>
              </a:rPr>
              <a:t>) about air pollution.</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3.She is on the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委员会</a:t>
            </a:r>
            <a:r>
              <a:rPr lang="en-US" altLang="zh-CN" dirty="0">
                <a:solidFill>
                  <a:srgbClr val="000000"/>
                </a:solidFill>
                <a:ea typeface="宋体" panose="02010600030101010101" pitchFamily="2" charset="-122"/>
                <a:cs typeface="Times New Roman" panose="02020603050405020304" pitchFamily="18" charset="0"/>
              </a:rPr>
              <a:t>) of the school.</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4.The company was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创立</a:t>
            </a:r>
            <a:r>
              <a:rPr lang="en-US" altLang="zh-CN" dirty="0">
                <a:solidFill>
                  <a:srgbClr val="000000"/>
                </a:solidFill>
                <a:ea typeface="宋体" panose="02010600030101010101" pitchFamily="2" charset="-122"/>
                <a:cs typeface="Times New Roman" panose="02020603050405020304" pitchFamily="18" charset="0"/>
              </a:rPr>
              <a:t>) in 1980.</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5.Some countries even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限制</a:t>
            </a:r>
            <a:r>
              <a:rPr lang="en-US" altLang="zh-CN" dirty="0">
                <a:solidFill>
                  <a:srgbClr val="000000"/>
                </a:solidFill>
                <a:ea typeface="宋体" panose="02010600030101010101" pitchFamily="2" charset="-122"/>
                <a:cs typeface="Times New Roman" panose="02020603050405020304" pitchFamily="18" charset="0"/>
              </a:rPr>
              <a:t>) the number of visitors to their country each year.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4546733" y="1934111"/>
            <a:ext cx="1027845" cy="584775"/>
          </a:xfrm>
          <a:prstGeom prst="rect">
            <a:avLst/>
          </a:prstGeom>
        </p:spPr>
        <p:txBody>
          <a:bodyPr wrap="none">
            <a:spAutoFit/>
          </a:bodyPr>
          <a:lstStyle/>
          <a:p>
            <a:r>
              <a:rPr lang="en-US" altLang="zh-CN" dirty="0">
                <a:ea typeface="宋体" panose="02010600030101010101" pitchFamily="2" charset="-122"/>
              </a:rPr>
              <a:t>Dam</a:t>
            </a:r>
            <a:endParaRPr lang="zh-CN" altLang="en-US" dirty="0"/>
          </a:p>
        </p:txBody>
      </p:sp>
      <p:sp>
        <p:nvSpPr>
          <p:cNvPr id="4" name="矩形 3"/>
          <p:cNvSpPr/>
          <p:nvPr/>
        </p:nvSpPr>
        <p:spPr>
          <a:xfrm>
            <a:off x="3014901" y="3082877"/>
            <a:ext cx="1818703" cy="584775"/>
          </a:xfrm>
          <a:prstGeom prst="rect">
            <a:avLst/>
          </a:prstGeom>
        </p:spPr>
        <p:txBody>
          <a:bodyPr wrap="none">
            <a:spAutoFit/>
          </a:bodyPr>
          <a:lstStyle/>
          <a:p>
            <a:r>
              <a:rPr lang="en-US" altLang="zh-CN" dirty="0">
                <a:ea typeface="宋体" panose="02010600030101010101" pitchFamily="2" charset="-122"/>
              </a:rPr>
              <a:t>protested</a:t>
            </a:r>
            <a:endParaRPr lang="zh-CN" altLang="en-US" dirty="0"/>
          </a:p>
        </p:txBody>
      </p:sp>
      <p:sp>
        <p:nvSpPr>
          <p:cNvPr id="6" name="矩形 5"/>
          <p:cNvSpPr/>
          <p:nvPr/>
        </p:nvSpPr>
        <p:spPr>
          <a:xfrm>
            <a:off x="3045201" y="3687316"/>
            <a:ext cx="2007281" cy="584775"/>
          </a:xfrm>
          <a:prstGeom prst="rect">
            <a:avLst/>
          </a:prstGeom>
        </p:spPr>
        <p:txBody>
          <a:bodyPr wrap="none">
            <a:spAutoFit/>
          </a:bodyPr>
          <a:lstStyle/>
          <a:p>
            <a:r>
              <a:rPr lang="en-US" altLang="zh-CN" dirty="0">
                <a:ea typeface="宋体" panose="02010600030101010101" pitchFamily="2" charset="-122"/>
              </a:rPr>
              <a:t>committee</a:t>
            </a:r>
            <a:endParaRPr lang="zh-CN" altLang="en-US" dirty="0"/>
          </a:p>
        </p:txBody>
      </p:sp>
      <p:sp>
        <p:nvSpPr>
          <p:cNvPr id="7" name="矩形 6"/>
          <p:cNvSpPr/>
          <p:nvPr/>
        </p:nvSpPr>
        <p:spPr>
          <a:xfrm>
            <a:off x="4114685" y="4261139"/>
            <a:ext cx="2122697" cy="584775"/>
          </a:xfrm>
          <a:prstGeom prst="rect">
            <a:avLst/>
          </a:prstGeom>
        </p:spPr>
        <p:txBody>
          <a:bodyPr wrap="none">
            <a:spAutoFit/>
          </a:bodyPr>
          <a:lstStyle/>
          <a:p>
            <a:r>
              <a:rPr lang="en-US" altLang="zh-CN" dirty="0">
                <a:ea typeface="宋体" panose="02010600030101010101" pitchFamily="2" charset="-122"/>
              </a:rPr>
              <a:t>established</a:t>
            </a:r>
            <a:endParaRPr lang="zh-CN" altLang="en-US" dirty="0"/>
          </a:p>
        </p:txBody>
      </p:sp>
      <p:sp>
        <p:nvSpPr>
          <p:cNvPr id="8" name="矩形 7"/>
          <p:cNvSpPr/>
          <p:nvPr/>
        </p:nvSpPr>
        <p:spPr>
          <a:xfrm>
            <a:off x="5100690" y="4845914"/>
            <a:ext cx="1003801" cy="584775"/>
          </a:xfrm>
          <a:prstGeom prst="rect">
            <a:avLst/>
          </a:prstGeom>
        </p:spPr>
        <p:txBody>
          <a:bodyPr wrap="none">
            <a:spAutoFit/>
          </a:bodyPr>
          <a:lstStyle/>
          <a:p>
            <a:r>
              <a:rPr lang="en-US" altLang="zh-CN" dirty="0">
                <a:ea typeface="宋体" panose="02010600030101010101" pitchFamily="2" charset="-122"/>
              </a:rPr>
              <a:t>limit</a:t>
            </a:r>
            <a:endParaRPr lang="zh-CN" altLang="en-US" dirty="0"/>
          </a:p>
        </p:txBody>
      </p:sp>
    </p:spTree>
    <p:extLst>
      <p:ext uri="{BB962C8B-B14F-4D97-AF65-F5344CB8AC3E}">
        <p14:creationId xmlns:p14="http://schemas.microsoft.com/office/powerpoint/2010/main" val="64351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inVertic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8"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305703"/>
            <a:ext cx="10807700" cy="3046988"/>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6.If she </a:t>
            </a:r>
            <a:r>
              <a:rPr lang="en-US" altLang="zh-CN" dirty="0" err="1">
                <a:solidFill>
                  <a:srgbClr val="000000"/>
                </a:solidFill>
                <a:ea typeface="宋体" panose="02010600030101010101" pitchFamily="2" charset="-122"/>
                <a:cs typeface="Times New Roman" panose="02020603050405020304" pitchFamily="18" charset="0"/>
              </a:rPr>
              <a:t>left,it</a:t>
            </a:r>
            <a:r>
              <a:rPr lang="en-US" altLang="zh-CN" dirty="0">
                <a:solidFill>
                  <a:srgbClr val="000000"/>
                </a:solidFill>
                <a:ea typeface="宋体" panose="02010600030101010101" pitchFamily="2" charset="-122"/>
                <a:cs typeface="Times New Roman" panose="02020603050405020304" pitchFamily="18" charset="0"/>
              </a:rPr>
              <a:t> would be a big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损失</a:t>
            </a:r>
            <a:r>
              <a:rPr lang="en-US" altLang="zh-CN" dirty="0">
                <a:solidFill>
                  <a:srgbClr val="000000"/>
                </a:solidFill>
                <a:ea typeface="宋体" panose="02010600030101010101" pitchFamily="2" charset="-122"/>
                <a:cs typeface="Times New Roman" panose="02020603050405020304" pitchFamily="18" charset="0"/>
              </a:rPr>
              <a:t>) to the company</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7.The case is being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调查</a:t>
            </a:r>
            <a:r>
              <a:rPr lang="en-US" altLang="zh-CN" dirty="0">
                <a:solidFill>
                  <a:srgbClr val="000000"/>
                </a:solidFill>
                <a:ea typeface="宋体" panose="02010600030101010101" pitchFamily="2" charset="-122"/>
                <a:cs typeface="Times New Roman" panose="02020603050405020304" pitchFamily="18" charset="0"/>
              </a:rPr>
              <a:t>) by the police.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8.He watched the train until it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消失</a:t>
            </a:r>
            <a:r>
              <a:rPr lang="en-US" altLang="zh-CN" dirty="0">
                <a:solidFill>
                  <a:srgbClr val="000000"/>
                </a:solidFill>
                <a:ea typeface="宋体" panose="02010600030101010101" pitchFamily="2" charset="-122"/>
                <a:cs typeface="Times New Roman" panose="02020603050405020304" pitchFamily="18" charset="0"/>
              </a:rPr>
              <a:t>) in the distance.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6297773" y="1347409"/>
            <a:ext cx="824265" cy="584775"/>
          </a:xfrm>
          <a:prstGeom prst="rect">
            <a:avLst/>
          </a:prstGeom>
        </p:spPr>
        <p:txBody>
          <a:bodyPr wrap="none">
            <a:spAutoFit/>
          </a:bodyPr>
          <a:lstStyle/>
          <a:p>
            <a:r>
              <a:rPr lang="en-US" altLang="zh-CN" dirty="0">
                <a:ea typeface="宋体" panose="02010600030101010101" pitchFamily="2" charset="-122"/>
              </a:rPr>
              <a:t>loss</a:t>
            </a:r>
            <a:endParaRPr lang="zh-CN" altLang="en-US" dirty="0"/>
          </a:p>
        </p:txBody>
      </p:sp>
      <p:sp>
        <p:nvSpPr>
          <p:cNvPr id="4" name="矩形 3"/>
          <p:cNvSpPr/>
          <p:nvPr/>
        </p:nvSpPr>
        <p:spPr>
          <a:xfrm>
            <a:off x="3859333" y="2507313"/>
            <a:ext cx="2281394" cy="584775"/>
          </a:xfrm>
          <a:prstGeom prst="rect">
            <a:avLst/>
          </a:prstGeom>
        </p:spPr>
        <p:txBody>
          <a:bodyPr wrap="none">
            <a:spAutoFit/>
          </a:bodyPr>
          <a:lstStyle/>
          <a:p>
            <a:r>
              <a:rPr lang="en-US" altLang="zh-CN" dirty="0">
                <a:ea typeface="宋体" panose="02010600030101010101" pitchFamily="2" charset="-122"/>
              </a:rPr>
              <a:t>investigated</a:t>
            </a:r>
            <a:endParaRPr lang="zh-CN" altLang="en-US" dirty="0"/>
          </a:p>
        </p:txBody>
      </p:sp>
      <p:sp>
        <p:nvSpPr>
          <p:cNvPr id="5" name="矩形 4"/>
          <p:cNvSpPr/>
          <p:nvPr/>
        </p:nvSpPr>
        <p:spPr>
          <a:xfrm>
            <a:off x="5823213" y="3092088"/>
            <a:ext cx="2320443" cy="584775"/>
          </a:xfrm>
          <a:prstGeom prst="rect">
            <a:avLst/>
          </a:prstGeom>
        </p:spPr>
        <p:txBody>
          <a:bodyPr wrap="none">
            <a:spAutoFit/>
          </a:bodyPr>
          <a:lstStyle/>
          <a:p>
            <a:r>
              <a:rPr lang="en-US" altLang="zh-CN" dirty="0">
                <a:ea typeface="宋体" panose="02010600030101010101" pitchFamily="2" charset="-122"/>
              </a:rPr>
              <a:t>disappeared</a:t>
            </a:r>
            <a:endParaRPr lang="zh-CN" altLang="en-US" dirty="0"/>
          </a:p>
        </p:txBody>
      </p:sp>
    </p:spTree>
    <p:extLst>
      <p:ext uri="{BB962C8B-B14F-4D97-AF65-F5344CB8AC3E}">
        <p14:creationId xmlns:p14="http://schemas.microsoft.com/office/powerpoint/2010/main" val="12568374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37967"/>
            <a:ext cx="2770310" cy="683264"/>
          </a:xfrm>
          <a:prstGeom prst="rect">
            <a:avLst/>
          </a:prstGeom>
        </p:spPr>
        <p:txBody>
          <a:bodyPr wrap="none">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二、选词</a:t>
            </a:r>
            <a:r>
              <a:rPr lang="zh-CN" altLang="zh-CN" dirty="0" smtClean="0">
                <a:solidFill>
                  <a:srgbClr val="000000"/>
                </a:solidFill>
                <a:latin typeface="Arial" panose="020B0604020202020204" pitchFamily="34" charset="0"/>
                <a:cs typeface="Times New Roman" panose="02020603050405020304" pitchFamily="18" charset="0"/>
              </a:rPr>
              <a:t>填空</a:t>
            </a:r>
            <a:r>
              <a:rPr lang="en-US" altLang="zh-CN" dirty="0" smtClean="0">
                <a:solidFill>
                  <a:srgbClr val="000000"/>
                </a:solidFill>
                <a:latin typeface="Arial" panose="020B0604020202020204" pitchFamily="34" charset="0"/>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7" name="矩形 6"/>
          <p:cNvSpPr>
            <a:spLocks noChangeAspect="1"/>
          </p:cNvSpPr>
          <p:nvPr/>
        </p:nvSpPr>
        <p:spPr>
          <a:xfrm>
            <a:off x="361950" y="2713617"/>
            <a:ext cx="10807700" cy="1865126"/>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1.As we all </a:t>
            </a:r>
            <a:r>
              <a:rPr lang="en-US" altLang="zh-CN" dirty="0" err="1">
                <a:solidFill>
                  <a:srgbClr val="000000"/>
                </a:solidFill>
                <a:ea typeface="宋体" panose="02010600030101010101" pitchFamily="2" charset="-122"/>
                <a:cs typeface="Times New Roman" panose="02020603050405020304" pitchFamily="18" charset="0"/>
              </a:rPr>
              <a:t>know,hard</a:t>
            </a:r>
            <a:r>
              <a:rPr lang="en-US" altLang="zh-CN" dirty="0">
                <a:solidFill>
                  <a:srgbClr val="000000"/>
                </a:solidFill>
                <a:ea typeface="宋体" panose="02010600030101010101" pitchFamily="2" charset="-122"/>
                <a:cs typeface="Times New Roman" panose="02020603050405020304" pitchFamily="18" charset="0"/>
              </a:rPr>
              <a:t> work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success</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heavy rain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us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going to work yesterday.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61949" y="1348215"/>
            <a:ext cx="10943703" cy="1217641"/>
          </a:xfrm>
          <a:prstGeom prst="rect">
            <a:avLst/>
          </a:prstGeom>
          <a:ln>
            <a:solidFill>
              <a:schemeClr val="tx1"/>
            </a:solidFill>
          </a:ln>
        </p:spPr>
        <p:txBody>
          <a:bodyPr wrap="square">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give way to</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lead to</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make a proposal</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turn to</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prevent...from...</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contribute to</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donate...to... </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be likely to</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5433677" y="2755323"/>
            <a:ext cx="4059125" cy="584775"/>
          </a:xfrm>
          <a:prstGeom prst="rect">
            <a:avLst/>
          </a:prstGeom>
        </p:spPr>
        <p:txBody>
          <a:bodyPr wrap="none">
            <a:spAutoFit/>
          </a:bodyPr>
          <a:lstStyle/>
          <a:p>
            <a:r>
              <a:rPr lang="en-US" altLang="zh-CN" dirty="0">
                <a:ea typeface="宋体" panose="02010600030101010101" pitchFamily="2" charset="-122"/>
              </a:rPr>
              <a:t>leads to/contributes to</a:t>
            </a:r>
            <a:endParaRPr lang="zh-CN" altLang="en-US" dirty="0"/>
          </a:p>
        </p:txBody>
      </p:sp>
      <p:sp>
        <p:nvSpPr>
          <p:cNvPr id="5" name="矩形 4"/>
          <p:cNvSpPr/>
          <p:nvPr/>
        </p:nvSpPr>
        <p:spPr>
          <a:xfrm>
            <a:off x="3672805" y="3329461"/>
            <a:ext cx="1932517" cy="584775"/>
          </a:xfrm>
          <a:prstGeom prst="rect">
            <a:avLst/>
          </a:prstGeom>
        </p:spPr>
        <p:txBody>
          <a:bodyPr wrap="none">
            <a:spAutoFit/>
          </a:bodyPr>
          <a:lstStyle/>
          <a:p>
            <a:r>
              <a:rPr lang="en-US" altLang="zh-CN" dirty="0">
                <a:ea typeface="宋体" panose="02010600030101010101" pitchFamily="2" charset="-122"/>
              </a:rPr>
              <a:t>prevented</a:t>
            </a:r>
            <a:endParaRPr lang="zh-CN" altLang="en-US" dirty="0"/>
          </a:p>
        </p:txBody>
      </p:sp>
      <p:sp>
        <p:nvSpPr>
          <p:cNvPr id="8" name="矩形 7"/>
          <p:cNvSpPr/>
          <p:nvPr/>
        </p:nvSpPr>
        <p:spPr>
          <a:xfrm>
            <a:off x="7017805" y="3342476"/>
            <a:ext cx="1042850" cy="584775"/>
          </a:xfrm>
          <a:prstGeom prst="rect">
            <a:avLst/>
          </a:prstGeom>
        </p:spPr>
        <p:txBody>
          <a:bodyPr wrap="none">
            <a:spAutoFit/>
          </a:bodyPr>
          <a:lstStyle/>
          <a:p>
            <a:r>
              <a:rPr lang="en-US" altLang="zh-CN" dirty="0" smtClean="0">
                <a:ea typeface="宋体" panose="02010600030101010101" pitchFamily="2" charset="-122"/>
              </a:rPr>
              <a:t>from</a:t>
            </a:r>
            <a:endParaRPr lang="zh-CN" altLang="en-US" dirty="0"/>
          </a:p>
        </p:txBody>
      </p:sp>
    </p:spTree>
    <p:extLst>
      <p:ext uri="{BB962C8B-B14F-4D97-AF65-F5344CB8AC3E}">
        <p14:creationId xmlns:p14="http://schemas.microsoft.com/office/powerpoint/2010/main" val="26312456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en-US" altLang="zh-CN" dirty="0" smtClean="0">
                <a:solidFill>
                  <a:srgbClr val="000000"/>
                </a:solidFill>
                <a:ea typeface="宋体" panose="02010600030101010101" pitchFamily="2" charset="-122"/>
                <a:cs typeface="Times New Roman" panose="02020603050405020304" pitchFamily="18" charset="0"/>
              </a:rPr>
              <a:t>.Children </a:t>
            </a:r>
            <a:r>
              <a:rPr lang="en-US" altLang="zh-CN" dirty="0">
                <a:solidFill>
                  <a:srgbClr val="000000"/>
                </a:solidFill>
                <a:ea typeface="宋体" panose="02010600030101010101" pitchFamily="2" charset="-122"/>
                <a:cs typeface="Times New Roman" panose="02020603050405020304" pitchFamily="18" charset="0"/>
              </a:rPr>
              <a:t>who live in the </a:t>
            </a:r>
            <a:r>
              <a:rPr lang="en-US" altLang="zh-CN" dirty="0" smtClean="0">
                <a:solidFill>
                  <a:srgbClr val="000000"/>
                </a:solidFill>
                <a:ea typeface="宋体" panose="02010600030101010101" pitchFamily="2" charset="-122"/>
                <a:cs typeface="Times New Roman" panose="02020603050405020304" pitchFamily="18" charset="0"/>
              </a:rPr>
              <a:t>country</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rural areas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be poor</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en-US" altLang="zh-CN" dirty="0" smtClean="0">
                <a:solidFill>
                  <a:srgbClr val="000000"/>
                </a:solidFill>
                <a:ea typeface="宋体" panose="02010600030101010101" pitchFamily="2" charset="-122"/>
                <a:cs typeface="Times New Roman" panose="02020603050405020304" pitchFamily="18" charset="0"/>
              </a:rPr>
              <a:t>.She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in the form of a question at the meeting.</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en-US" altLang="zh-CN" dirty="0" smtClean="0">
                <a:solidFill>
                  <a:srgbClr val="000000"/>
                </a:solidFill>
                <a:ea typeface="宋体" panose="02010600030101010101" pitchFamily="2" charset="-122"/>
                <a:cs typeface="Times New Roman" panose="02020603050405020304" pitchFamily="18" charset="0"/>
              </a:rPr>
              <a:t>.In </a:t>
            </a:r>
            <a:r>
              <a:rPr lang="en-US" altLang="zh-CN" dirty="0">
                <a:solidFill>
                  <a:srgbClr val="000000"/>
                </a:solidFill>
                <a:ea typeface="宋体" panose="02010600030101010101" pitchFamily="2" charset="-122"/>
                <a:cs typeface="Times New Roman" panose="02020603050405020304" pitchFamily="18" charset="0"/>
              </a:rPr>
              <a:t>Britain you should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cars coming from the right</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a:t>
            </a:r>
            <a:r>
              <a:rPr lang="en-US" altLang="zh-CN" dirty="0" smtClean="0">
                <a:solidFill>
                  <a:srgbClr val="000000"/>
                </a:solidFill>
                <a:ea typeface="宋体" panose="02010600030101010101" pitchFamily="2" charset="-122"/>
                <a:cs typeface="Times New Roman" panose="02020603050405020304" pitchFamily="18" charset="0"/>
              </a:rPr>
              <a:t>.Please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me for help whenever in trouble.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7.Bad living habits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his </a:t>
            </a:r>
            <a:r>
              <a:rPr lang="en-US" altLang="zh-CN" dirty="0" smtClean="0">
                <a:solidFill>
                  <a:srgbClr val="000000"/>
                </a:solidFill>
                <a:ea typeface="宋体" panose="02010600030101010101" pitchFamily="2" charset="-122"/>
                <a:cs typeface="Times New Roman" panose="02020603050405020304" pitchFamily="18" charset="0"/>
              </a:rPr>
              <a:t>illness, which </a:t>
            </a:r>
            <a:r>
              <a:rPr lang="en-US" altLang="zh-CN" dirty="0">
                <a:solidFill>
                  <a:srgbClr val="000000"/>
                </a:solidFill>
                <a:ea typeface="宋体" panose="02010600030101010101" pitchFamily="2" charset="-122"/>
                <a:cs typeface="Times New Roman" panose="02020603050405020304" pitchFamily="18" charset="0"/>
              </a:rPr>
              <a:t>has affected his life.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8.Although </a:t>
            </a:r>
            <a:r>
              <a:rPr lang="en-US" altLang="zh-CN" dirty="0">
                <a:solidFill>
                  <a:srgbClr val="000000"/>
                </a:solidFill>
                <a:ea typeface="宋体" panose="02010600030101010101" pitchFamily="2" charset="-122"/>
                <a:cs typeface="Times New Roman" panose="02020603050405020304" pitchFamily="18" charset="0"/>
              </a:rPr>
              <a:t>he is not </a:t>
            </a:r>
            <a:r>
              <a:rPr lang="en-US" altLang="zh-CN" dirty="0" err="1">
                <a:solidFill>
                  <a:srgbClr val="000000"/>
                </a:solidFill>
                <a:ea typeface="宋体" panose="02010600030101010101" pitchFamily="2" charset="-122"/>
                <a:cs typeface="Times New Roman" panose="02020603050405020304" pitchFamily="18" charset="0"/>
              </a:rPr>
              <a:t>rich,he</a:t>
            </a:r>
            <a:r>
              <a:rPr lang="en-US" altLang="zh-CN" dirty="0">
                <a:solidFill>
                  <a:srgbClr val="000000"/>
                </a:solidFill>
                <a:ea typeface="宋体" panose="02010600030101010101" pitchFamily="2" charset="-122"/>
                <a:cs typeface="Times New Roman" panose="02020603050405020304" pitchFamily="18" charset="0"/>
              </a:rPr>
              <a:t> has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some </a:t>
            </a:r>
            <a:r>
              <a:rPr lang="en-US" altLang="zh-CN" dirty="0" smtClean="0">
                <a:solidFill>
                  <a:srgbClr val="000000"/>
                </a:solidFill>
                <a:ea typeface="宋体" panose="02010600030101010101" pitchFamily="2" charset="-122"/>
                <a:cs typeface="Times New Roman" panose="02020603050405020304" pitchFamily="18" charset="0"/>
              </a:rPr>
              <a:t>money</a:t>
            </a:r>
          </a:p>
          <a:p>
            <a:pPr>
              <a:lnSpc>
                <a:spcPct val="120000"/>
              </a:lnSpc>
              <a:spcAft>
                <a:spcPts val="0"/>
              </a:spcAft>
              <a:tabLst>
                <a:tab pos="1029335" algn="l"/>
                <a:tab pos="1850390" algn="l"/>
                <a:tab pos="2538095" algn="l"/>
                <a:tab pos="3221990" algn="l"/>
              </a:tabLst>
            </a:pP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a:t>
            </a:r>
            <a:r>
              <a:rPr lang="en-US" altLang="zh-CN" dirty="0" err="1">
                <a:solidFill>
                  <a:srgbClr val="000000"/>
                </a:solidFill>
                <a:ea typeface="宋体" panose="02010600030101010101" pitchFamily="2" charset="-122"/>
                <a:cs typeface="Times New Roman" panose="02020603050405020304" pitchFamily="18" charset="0"/>
              </a:rPr>
              <a:t>organisation</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673509" y="700793"/>
            <a:ext cx="2251514" cy="584775"/>
          </a:xfrm>
          <a:prstGeom prst="rect">
            <a:avLst/>
          </a:prstGeom>
        </p:spPr>
        <p:txBody>
          <a:bodyPr wrap="none">
            <a:spAutoFit/>
          </a:bodyPr>
          <a:lstStyle/>
          <a:p>
            <a:r>
              <a:rPr lang="en-US" altLang="zh-CN" dirty="0">
                <a:ea typeface="宋体" panose="02010600030101010101" pitchFamily="2" charset="-122"/>
              </a:rPr>
              <a:t>are likely to</a:t>
            </a:r>
            <a:endParaRPr lang="zh-CN" altLang="en-US" dirty="0"/>
          </a:p>
        </p:txBody>
      </p:sp>
      <p:sp>
        <p:nvSpPr>
          <p:cNvPr id="4" name="矩形 3"/>
          <p:cNvSpPr/>
          <p:nvPr/>
        </p:nvSpPr>
        <p:spPr>
          <a:xfrm>
            <a:off x="2265325" y="1285568"/>
            <a:ext cx="3072251" cy="584775"/>
          </a:xfrm>
          <a:prstGeom prst="rect">
            <a:avLst/>
          </a:prstGeom>
        </p:spPr>
        <p:txBody>
          <a:bodyPr wrap="none">
            <a:spAutoFit/>
          </a:bodyPr>
          <a:lstStyle/>
          <a:p>
            <a:r>
              <a:rPr lang="en-US" altLang="zh-CN" dirty="0">
                <a:ea typeface="宋体" panose="02010600030101010101" pitchFamily="2" charset="-122"/>
              </a:rPr>
              <a:t>made a proposal</a:t>
            </a:r>
            <a:endParaRPr lang="zh-CN" altLang="en-US" dirty="0"/>
          </a:p>
        </p:txBody>
      </p:sp>
      <p:sp>
        <p:nvSpPr>
          <p:cNvPr id="5" name="矩形 4"/>
          <p:cNvSpPr/>
          <p:nvPr/>
        </p:nvSpPr>
        <p:spPr>
          <a:xfrm>
            <a:off x="4412549" y="2455118"/>
            <a:ext cx="2145139" cy="584775"/>
          </a:xfrm>
          <a:prstGeom prst="rect">
            <a:avLst/>
          </a:prstGeom>
        </p:spPr>
        <p:txBody>
          <a:bodyPr wrap="none">
            <a:spAutoFit/>
          </a:bodyPr>
          <a:lstStyle/>
          <a:p>
            <a:r>
              <a:rPr lang="en-US" altLang="zh-CN" dirty="0">
                <a:ea typeface="宋体" panose="02010600030101010101" pitchFamily="2" charset="-122"/>
              </a:rPr>
              <a:t>give way to</a:t>
            </a:r>
            <a:endParaRPr lang="zh-CN" altLang="en-US" dirty="0"/>
          </a:p>
        </p:txBody>
      </p:sp>
      <p:sp>
        <p:nvSpPr>
          <p:cNvPr id="6" name="矩形 5"/>
          <p:cNvSpPr/>
          <p:nvPr/>
        </p:nvSpPr>
        <p:spPr>
          <a:xfrm>
            <a:off x="2481349" y="3049725"/>
            <a:ext cx="1402948" cy="584775"/>
          </a:xfrm>
          <a:prstGeom prst="rect">
            <a:avLst/>
          </a:prstGeom>
        </p:spPr>
        <p:txBody>
          <a:bodyPr wrap="none">
            <a:spAutoFit/>
          </a:bodyPr>
          <a:lstStyle/>
          <a:p>
            <a:r>
              <a:rPr lang="en-US" altLang="zh-CN" dirty="0">
                <a:ea typeface="宋体" panose="02010600030101010101" pitchFamily="2" charset="-122"/>
              </a:rPr>
              <a:t>turn to</a:t>
            </a:r>
            <a:endParaRPr lang="zh-CN" altLang="en-US" dirty="0"/>
          </a:p>
        </p:txBody>
      </p:sp>
      <p:sp>
        <p:nvSpPr>
          <p:cNvPr id="7" name="矩形 6"/>
          <p:cNvSpPr/>
          <p:nvPr/>
        </p:nvSpPr>
        <p:spPr>
          <a:xfrm>
            <a:off x="4085189" y="3634500"/>
            <a:ext cx="3738524" cy="584775"/>
          </a:xfrm>
          <a:prstGeom prst="rect">
            <a:avLst/>
          </a:prstGeom>
        </p:spPr>
        <p:txBody>
          <a:bodyPr wrap="none">
            <a:spAutoFit/>
          </a:bodyPr>
          <a:lstStyle/>
          <a:p>
            <a:r>
              <a:rPr lang="en-US" altLang="zh-CN" dirty="0">
                <a:ea typeface="宋体" panose="02010600030101010101" pitchFamily="2" charset="-122"/>
              </a:rPr>
              <a:t>contribute to/lead to</a:t>
            </a:r>
            <a:endParaRPr lang="zh-CN" altLang="en-US" dirty="0"/>
          </a:p>
        </p:txBody>
      </p:sp>
      <p:sp>
        <p:nvSpPr>
          <p:cNvPr id="8" name="矩形 7"/>
          <p:cNvSpPr/>
          <p:nvPr/>
        </p:nvSpPr>
        <p:spPr>
          <a:xfrm>
            <a:off x="6557688" y="4801672"/>
            <a:ext cx="1596912" cy="584775"/>
          </a:xfrm>
          <a:prstGeom prst="rect">
            <a:avLst/>
          </a:prstGeom>
        </p:spPr>
        <p:txBody>
          <a:bodyPr wrap="none">
            <a:spAutoFit/>
          </a:bodyPr>
          <a:lstStyle/>
          <a:p>
            <a:r>
              <a:rPr lang="en-US" altLang="zh-CN" dirty="0">
                <a:ea typeface="宋体" panose="02010600030101010101" pitchFamily="2" charset="-122"/>
              </a:rPr>
              <a:t>donated</a:t>
            </a:r>
            <a:endParaRPr lang="zh-CN" altLang="en-US" dirty="0"/>
          </a:p>
        </p:txBody>
      </p:sp>
      <p:sp>
        <p:nvSpPr>
          <p:cNvPr id="9" name="矩形 8"/>
          <p:cNvSpPr/>
          <p:nvPr/>
        </p:nvSpPr>
        <p:spPr>
          <a:xfrm>
            <a:off x="1320694" y="5408489"/>
            <a:ext cx="526106" cy="584775"/>
          </a:xfrm>
          <a:prstGeom prst="rect">
            <a:avLst/>
          </a:prstGeom>
        </p:spPr>
        <p:txBody>
          <a:bodyPr wrap="none">
            <a:spAutoFit/>
          </a:bodyPr>
          <a:lstStyle/>
          <a:p>
            <a:r>
              <a:rPr lang="en-US" altLang="zh-CN" dirty="0">
                <a:ea typeface="宋体" panose="02010600030101010101" pitchFamily="2" charset="-122"/>
              </a:rPr>
              <a:t>to</a:t>
            </a:r>
            <a:endParaRPr lang="zh-CN" altLang="en-US" dirty="0"/>
          </a:p>
        </p:txBody>
      </p:sp>
    </p:spTree>
    <p:extLst>
      <p:ext uri="{BB962C8B-B14F-4D97-AF65-F5344CB8AC3E}">
        <p14:creationId xmlns:p14="http://schemas.microsoft.com/office/powerpoint/2010/main" val="2380194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Vertic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arn(inVertical)">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97591"/>
            <a:ext cx="10807700" cy="5410712"/>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三、课文语篇填空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In the 1950s,the Egyptian government wanted to build a dam across the </a:t>
            </a:r>
            <a:r>
              <a:rPr lang="en-US" altLang="zh-CN" dirty="0" err="1">
                <a:solidFill>
                  <a:srgbClr val="000000"/>
                </a:solidFill>
                <a:ea typeface="宋体" panose="02010600030101010101" pitchFamily="2" charset="-122"/>
                <a:cs typeface="Times New Roman" panose="02020603050405020304" pitchFamily="18" charset="0"/>
              </a:rPr>
              <a:t>Nile,but</a:t>
            </a:r>
            <a:r>
              <a:rPr lang="en-US" altLang="zh-CN" dirty="0">
                <a:solidFill>
                  <a:srgbClr val="000000"/>
                </a:solidFill>
                <a:ea typeface="宋体" panose="02010600030101010101" pitchFamily="2" charset="-122"/>
                <a:cs typeface="Times New Roman" panose="02020603050405020304" pitchFamily="18" charset="0"/>
              </a:rPr>
              <a:t> the proposal 1.</a:t>
            </a:r>
            <a:r>
              <a:rPr lang="en-US" altLang="zh-CN" u="sng" dirty="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(lead)to protests because some important </a:t>
            </a:r>
            <a:r>
              <a:rPr lang="en-US" altLang="zh-CN" dirty="0" smtClean="0">
                <a:solidFill>
                  <a:srgbClr val="000000"/>
                </a:solidFill>
                <a:ea typeface="宋体" panose="02010600030101010101" pitchFamily="2" charset="-122"/>
                <a:cs typeface="Times New Roman" panose="02020603050405020304" pitchFamily="18" charset="0"/>
              </a:rPr>
              <a:t>Egypt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cultural relics would be 2.</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(like)to be </a:t>
            </a:r>
            <a:r>
              <a:rPr lang="en-US" altLang="zh-CN" dirty="0" err="1">
                <a:solidFill>
                  <a:srgbClr val="000000"/>
                </a:solidFill>
                <a:ea typeface="宋体" panose="02010600030101010101" pitchFamily="2" charset="-122"/>
                <a:cs typeface="Times New Roman" panose="02020603050405020304" pitchFamily="18" charset="0"/>
              </a:rPr>
              <a:t>damaged.In</a:t>
            </a:r>
            <a:r>
              <a:rPr lang="en-US" altLang="zh-CN" dirty="0">
                <a:solidFill>
                  <a:srgbClr val="000000"/>
                </a:solidFill>
                <a:ea typeface="宋体" panose="02010600030101010101" pitchFamily="2" charset="-122"/>
                <a:cs typeface="Times New Roman" panose="02020603050405020304" pitchFamily="18" charset="0"/>
              </a:rPr>
              <a:t> 1959,the government had to turn to the UN for help for there were no good 3.</a:t>
            </a:r>
            <a:r>
              <a:rPr lang="en-US" altLang="zh-CN" u="sng" dirty="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(solute)to the </a:t>
            </a:r>
            <a:r>
              <a:rPr lang="en-US" altLang="zh-CN" dirty="0" err="1">
                <a:solidFill>
                  <a:srgbClr val="000000"/>
                </a:solidFill>
                <a:ea typeface="宋体" panose="02010600030101010101" pitchFamily="2" charset="-122"/>
                <a:cs typeface="Times New Roman" panose="02020603050405020304" pitchFamily="18" charset="0"/>
              </a:rPr>
              <a:t>problem.Soon,a</a:t>
            </a:r>
            <a:r>
              <a:rPr lang="en-US" altLang="zh-CN" dirty="0">
                <a:solidFill>
                  <a:srgbClr val="000000"/>
                </a:solidFill>
                <a:ea typeface="宋体" panose="02010600030101010101" pitchFamily="2" charset="-122"/>
                <a:cs typeface="Times New Roman" panose="02020603050405020304" pitchFamily="18" charset="0"/>
              </a:rPr>
              <a:t> committee was established 4.</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(limit)damage to the relics.</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8045629" y="1511895"/>
            <a:ext cx="708848" cy="584775"/>
          </a:xfrm>
          <a:prstGeom prst="rect">
            <a:avLst/>
          </a:prstGeom>
        </p:spPr>
        <p:txBody>
          <a:bodyPr wrap="none">
            <a:spAutoFit/>
          </a:bodyPr>
          <a:lstStyle/>
          <a:p>
            <a:r>
              <a:rPr lang="en-US" altLang="zh-CN" dirty="0">
                <a:ea typeface="宋体" panose="02010600030101010101" pitchFamily="2" charset="-122"/>
              </a:rPr>
              <a:t>led</a:t>
            </a:r>
            <a:endParaRPr lang="zh-CN" altLang="en-US" dirty="0"/>
          </a:p>
        </p:txBody>
      </p:sp>
      <p:sp>
        <p:nvSpPr>
          <p:cNvPr id="4" name="矩形 3"/>
          <p:cNvSpPr/>
          <p:nvPr/>
        </p:nvSpPr>
        <p:spPr>
          <a:xfrm>
            <a:off x="3077077" y="2665144"/>
            <a:ext cx="1141659" cy="584775"/>
          </a:xfrm>
          <a:prstGeom prst="rect">
            <a:avLst/>
          </a:prstGeom>
        </p:spPr>
        <p:txBody>
          <a:bodyPr wrap="none">
            <a:spAutoFit/>
          </a:bodyPr>
          <a:lstStyle/>
          <a:p>
            <a:r>
              <a:rPr lang="en-US" altLang="zh-CN" dirty="0" smtClean="0">
                <a:ea typeface="宋体" panose="02010600030101010101" pitchFamily="2" charset="-122"/>
              </a:rPr>
              <a:t>likely</a:t>
            </a:r>
            <a:endParaRPr lang="zh-CN" altLang="en-US" dirty="0"/>
          </a:p>
        </p:txBody>
      </p:sp>
      <p:sp>
        <p:nvSpPr>
          <p:cNvPr id="5" name="矩形 4"/>
          <p:cNvSpPr/>
          <p:nvPr/>
        </p:nvSpPr>
        <p:spPr>
          <a:xfrm>
            <a:off x="2088629" y="3835815"/>
            <a:ext cx="1734770" cy="584775"/>
          </a:xfrm>
          <a:prstGeom prst="rect">
            <a:avLst/>
          </a:prstGeom>
        </p:spPr>
        <p:txBody>
          <a:bodyPr wrap="none">
            <a:spAutoFit/>
          </a:bodyPr>
          <a:lstStyle/>
          <a:p>
            <a:r>
              <a:rPr lang="en-US" altLang="zh-CN" dirty="0">
                <a:ea typeface="宋体" panose="02010600030101010101" pitchFamily="2" charset="-122"/>
              </a:rPr>
              <a:t>solutions</a:t>
            </a:r>
            <a:endParaRPr lang="zh-CN" altLang="en-US" dirty="0"/>
          </a:p>
        </p:txBody>
      </p:sp>
      <p:sp>
        <p:nvSpPr>
          <p:cNvPr id="6" name="矩形 5"/>
          <p:cNvSpPr/>
          <p:nvPr/>
        </p:nvSpPr>
        <p:spPr>
          <a:xfrm>
            <a:off x="6078565" y="4430422"/>
            <a:ext cx="1447832" cy="584775"/>
          </a:xfrm>
          <a:prstGeom prst="rect">
            <a:avLst/>
          </a:prstGeom>
        </p:spPr>
        <p:txBody>
          <a:bodyPr wrap="none">
            <a:spAutoFit/>
          </a:bodyPr>
          <a:lstStyle/>
          <a:p>
            <a:r>
              <a:rPr lang="en-US" altLang="zh-CN" dirty="0">
                <a:ea typeface="宋体" panose="02010600030101010101" pitchFamily="2" charset="-122"/>
              </a:rPr>
              <a:t>to limit</a:t>
            </a:r>
            <a:endParaRPr lang="zh-CN" altLang="en-US" dirty="0"/>
          </a:p>
        </p:txBody>
      </p:sp>
    </p:spTree>
    <p:extLst>
      <p:ext uri="{BB962C8B-B14F-4D97-AF65-F5344CB8AC3E}">
        <p14:creationId xmlns:p14="http://schemas.microsoft.com/office/powerpoint/2010/main" val="29122797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In 1960,5.</a:t>
            </a:r>
            <a:r>
              <a:rPr lang="en-US" altLang="zh-CN" u="sng" dirty="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document was signed with </a:t>
            </a:r>
            <a:r>
              <a:rPr lang="en-US" altLang="zh-CN" dirty="0" smtClean="0">
                <a:solidFill>
                  <a:srgbClr val="000000"/>
                </a:solidFill>
                <a:ea typeface="宋体" panose="02010600030101010101" pitchFamily="2" charset="-122"/>
                <a:cs typeface="Times New Roman" panose="02020603050405020304" pitchFamily="18" charset="0"/>
              </a:rPr>
              <a:t>experts</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efforts</a:t>
            </a:r>
            <a:r>
              <a:rPr lang="en-US" altLang="zh-CN" dirty="0" smtClean="0">
                <a:solidFill>
                  <a:srgbClr val="000000"/>
                </a:solidFill>
                <a:ea typeface="宋体" panose="02010600030101010101" pitchFamily="2" charset="-122"/>
                <a:cs typeface="Times New Roman" panose="02020603050405020304" pitchFamily="18" charset="0"/>
              </a:rPr>
              <a:t>, and </a:t>
            </a:r>
            <a:r>
              <a:rPr lang="en-US" altLang="zh-CN" dirty="0">
                <a:solidFill>
                  <a:srgbClr val="000000"/>
                </a:solidFill>
                <a:ea typeface="宋体" panose="02010600030101010101" pitchFamily="2" charset="-122"/>
                <a:cs typeface="Times New Roman" panose="02020603050405020304" pitchFamily="18" charset="0"/>
              </a:rPr>
              <a:t>the work </a:t>
            </a:r>
            <a:r>
              <a:rPr lang="en-US" altLang="zh-CN" dirty="0" err="1">
                <a:solidFill>
                  <a:srgbClr val="000000"/>
                </a:solidFill>
                <a:ea typeface="宋体" panose="02010600030101010101" pitchFamily="2" charset="-122"/>
                <a:cs typeface="Times New Roman" panose="02020603050405020304" pitchFamily="18" charset="0"/>
              </a:rPr>
              <a:t>began.In</a:t>
            </a:r>
            <a:r>
              <a:rPr lang="en-US" altLang="zh-CN" dirty="0">
                <a:solidFill>
                  <a:srgbClr val="000000"/>
                </a:solidFill>
                <a:ea typeface="宋体" panose="02010600030101010101" pitchFamily="2" charset="-122"/>
                <a:cs typeface="Times New Roman" panose="02020603050405020304" pitchFamily="18" charset="0"/>
              </a:rPr>
              <a:t> 1961,German engineers moved the first temple.6.</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the next 20 </a:t>
            </a:r>
            <a:r>
              <a:rPr lang="en-US" altLang="zh-CN" dirty="0" err="1">
                <a:solidFill>
                  <a:srgbClr val="000000"/>
                </a:solidFill>
                <a:ea typeface="宋体" panose="02010600030101010101" pitchFamily="2" charset="-122"/>
                <a:cs typeface="Times New Roman" panose="02020603050405020304" pitchFamily="18" charset="0"/>
              </a:rPr>
              <a:t>years,thousands</a:t>
            </a:r>
            <a:r>
              <a:rPr lang="en-US" altLang="zh-CN" dirty="0">
                <a:solidFill>
                  <a:srgbClr val="000000"/>
                </a:solidFill>
                <a:ea typeface="宋体" panose="02010600030101010101" pitchFamily="2" charset="-122"/>
                <a:cs typeface="Times New Roman" panose="02020603050405020304" pitchFamily="18" charset="0"/>
              </a:rPr>
              <a:t> of engineers and workers rescued 22 temples and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7.</a:t>
            </a: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count)cultural </a:t>
            </a:r>
            <a:r>
              <a:rPr lang="en-US" altLang="zh-CN" dirty="0" err="1">
                <a:solidFill>
                  <a:srgbClr val="000000"/>
                </a:solidFill>
                <a:ea typeface="宋体" panose="02010600030101010101" pitchFamily="2" charset="-122"/>
                <a:cs typeface="Times New Roman" panose="02020603050405020304" pitchFamily="18" charset="0"/>
              </a:rPr>
              <a:t>relics.Fifty</a:t>
            </a:r>
            <a:r>
              <a:rPr lang="en-US" altLang="zh-CN" dirty="0">
                <a:solidFill>
                  <a:srgbClr val="000000"/>
                </a:solidFill>
                <a:ea typeface="宋体" panose="02010600030101010101" pitchFamily="2" charset="-122"/>
                <a:cs typeface="Times New Roman" panose="02020603050405020304" pitchFamily="18" charset="0"/>
              </a:rPr>
              <a:t> countries donated nearly $80 million to the </a:t>
            </a:r>
            <a:r>
              <a:rPr lang="en-US" altLang="zh-CN" dirty="0" err="1">
                <a:solidFill>
                  <a:srgbClr val="000000"/>
                </a:solidFill>
                <a:ea typeface="宋体" panose="02010600030101010101" pitchFamily="2" charset="-122"/>
                <a:cs typeface="Times New Roman" panose="02020603050405020304" pitchFamily="18" charset="0"/>
              </a:rPr>
              <a:t>project.In</a:t>
            </a:r>
            <a:r>
              <a:rPr lang="en-US" altLang="zh-CN" dirty="0">
                <a:solidFill>
                  <a:srgbClr val="000000"/>
                </a:solidFill>
                <a:ea typeface="宋体" panose="02010600030101010101" pitchFamily="2" charset="-122"/>
                <a:cs typeface="Times New Roman" panose="02020603050405020304" pitchFamily="18" charset="0"/>
              </a:rPr>
              <a:t> 1980,the project ended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8.</a:t>
            </a:r>
            <a:r>
              <a:rPr lang="zh-CN"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successful),which showed that the countries 9.</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(find)a path to the future that did not run over the </a:t>
            </a:r>
            <a:r>
              <a:rPr lang="en-US" altLang="zh-CN" dirty="0" err="1">
                <a:solidFill>
                  <a:srgbClr val="000000"/>
                </a:solidFill>
                <a:ea typeface="宋体" panose="02010600030101010101" pitchFamily="2" charset="-122"/>
                <a:cs typeface="Times New Roman" panose="02020603050405020304" pitchFamily="18" charset="0"/>
              </a:rPr>
              <a:t>relics,and</a:t>
            </a:r>
            <a:r>
              <a:rPr lang="en-US" altLang="zh-CN" dirty="0">
                <a:solidFill>
                  <a:srgbClr val="000000"/>
                </a:solidFill>
                <a:ea typeface="宋体" panose="02010600030101010101" pitchFamily="2" charset="-122"/>
                <a:cs typeface="Times New Roman" panose="02020603050405020304" pitchFamily="18" charset="0"/>
              </a:rPr>
              <a:t> they had learned that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10</a:t>
            </a:r>
            <a:r>
              <a:rPr lang="en-US" altLang="zh-CN" dirty="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(work)together can build a better tomorrow</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2419173" y="133911"/>
            <a:ext cx="389850" cy="584775"/>
          </a:xfrm>
          <a:prstGeom prst="rect">
            <a:avLst/>
          </a:prstGeom>
        </p:spPr>
        <p:txBody>
          <a:bodyPr wrap="none">
            <a:spAutoFit/>
          </a:bodyPr>
          <a:lstStyle/>
          <a:p>
            <a:r>
              <a:rPr lang="en-US" altLang="zh-CN" dirty="0">
                <a:ea typeface="宋体" panose="02010600030101010101" pitchFamily="2" charset="-122"/>
              </a:rPr>
              <a:t>a</a:t>
            </a:r>
            <a:endParaRPr lang="zh-CN" altLang="en-US" dirty="0"/>
          </a:p>
        </p:txBody>
      </p:sp>
      <p:sp>
        <p:nvSpPr>
          <p:cNvPr id="4" name="矩形 3"/>
          <p:cNvSpPr/>
          <p:nvPr/>
        </p:nvSpPr>
        <p:spPr>
          <a:xfrm>
            <a:off x="2972389" y="1278114"/>
            <a:ext cx="2943434" cy="584775"/>
          </a:xfrm>
          <a:prstGeom prst="rect">
            <a:avLst/>
          </a:prstGeom>
        </p:spPr>
        <p:txBody>
          <a:bodyPr wrap="none">
            <a:spAutoFit/>
          </a:bodyPr>
          <a:lstStyle/>
          <a:p>
            <a:r>
              <a:rPr lang="en-US" altLang="zh-CN" dirty="0">
                <a:ea typeface="宋体" panose="02010600030101010101" pitchFamily="2" charset="-122"/>
              </a:rPr>
              <a:t>Over/In/During</a:t>
            </a:r>
            <a:endParaRPr lang="zh-CN" altLang="en-US" dirty="0"/>
          </a:p>
        </p:txBody>
      </p:sp>
      <p:sp>
        <p:nvSpPr>
          <p:cNvPr id="5" name="矩形 4"/>
          <p:cNvSpPr/>
          <p:nvPr/>
        </p:nvSpPr>
        <p:spPr>
          <a:xfrm>
            <a:off x="1086146" y="2459504"/>
            <a:ext cx="1781257" cy="584775"/>
          </a:xfrm>
          <a:prstGeom prst="rect">
            <a:avLst/>
          </a:prstGeom>
        </p:spPr>
        <p:txBody>
          <a:bodyPr wrap="none">
            <a:spAutoFit/>
          </a:bodyPr>
          <a:lstStyle/>
          <a:p>
            <a:r>
              <a:rPr lang="en-US" altLang="zh-CN" dirty="0">
                <a:ea typeface="宋体" panose="02010600030101010101" pitchFamily="2" charset="-122"/>
              </a:rPr>
              <a:t>countless</a:t>
            </a:r>
            <a:endParaRPr lang="zh-CN" altLang="en-US" dirty="0"/>
          </a:p>
        </p:txBody>
      </p:sp>
      <p:sp>
        <p:nvSpPr>
          <p:cNvPr id="6" name="矩形 5"/>
          <p:cNvSpPr/>
          <p:nvPr/>
        </p:nvSpPr>
        <p:spPr>
          <a:xfrm>
            <a:off x="1002644" y="3623371"/>
            <a:ext cx="2238113" cy="584775"/>
          </a:xfrm>
          <a:prstGeom prst="rect">
            <a:avLst/>
          </a:prstGeom>
        </p:spPr>
        <p:txBody>
          <a:bodyPr wrap="none">
            <a:spAutoFit/>
          </a:bodyPr>
          <a:lstStyle/>
          <a:p>
            <a:r>
              <a:rPr lang="en-US" altLang="zh-CN" dirty="0">
                <a:ea typeface="宋体" panose="02010600030101010101" pitchFamily="2" charset="-122"/>
              </a:rPr>
              <a:t>successfully</a:t>
            </a:r>
            <a:endParaRPr lang="zh-CN" altLang="en-US" dirty="0"/>
          </a:p>
        </p:txBody>
      </p:sp>
      <p:sp>
        <p:nvSpPr>
          <p:cNvPr id="7" name="矩形 6"/>
          <p:cNvSpPr/>
          <p:nvPr/>
        </p:nvSpPr>
        <p:spPr>
          <a:xfrm>
            <a:off x="2699070" y="4217978"/>
            <a:ext cx="1972015" cy="584775"/>
          </a:xfrm>
          <a:prstGeom prst="rect">
            <a:avLst/>
          </a:prstGeom>
        </p:spPr>
        <p:txBody>
          <a:bodyPr wrap="none">
            <a:spAutoFit/>
          </a:bodyPr>
          <a:lstStyle/>
          <a:p>
            <a:r>
              <a:rPr lang="en-US" altLang="zh-CN" dirty="0">
                <a:ea typeface="宋体" panose="02010600030101010101" pitchFamily="2" charset="-122"/>
              </a:rPr>
              <a:t>had found</a:t>
            </a:r>
            <a:endParaRPr lang="zh-CN" altLang="en-US" dirty="0"/>
          </a:p>
        </p:txBody>
      </p:sp>
      <p:sp>
        <p:nvSpPr>
          <p:cNvPr id="8" name="矩形 7"/>
          <p:cNvSpPr/>
          <p:nvPr/>
        </p:nvSpPr>
        <p:spPr>
          <a:xfrm>
            <a:off x="1299494" y="5376399"/>
            <a:ext cx="1643399" cy="584775"/>
          </a:xfrm>
          <a:prstGeom prst="rect">
            <a:avLst/>
          </a:prstGeom>
        </p:spPr>
        <p:txBody>
          <a:bodyPr wrap="none">
            <a:spAutoFit/>
          </a:bodyPr>
          <a:lstStyle/>
          <a:p>
            <a:r>
              <a:rPr lang="en-US" altLang="zh-CN" dirty="0">
                <a:ea typeface="宋体" panose="02010600030101010101" pitchFamily="2" charset="-122"/>
              </a:rPr>
              <a:t>working</a:t>
            </a:r>
            <a:endParaRPr lang="zh-CN" altLang="en-US" dirty="0"/>
          </a:p>
        </p:txBody>
      </p:sp>
    </p:spTree>
    <p:extLst>
      <p:ext uri="{BB962C8B-B14F-4D97-AF65-F5344CB8AC3E}">
        <p14:creationId xmlns:p14="http://schemas.microsoft.com/office/powerpoint/2010/main" val="30040822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Vertical)">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559"/>
            <a:ext cx="10807700" cy="6334042"/>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sz="2600" dirty="0">
                <a:solidFill>
                  <a:srgbClr val="000000"/>
                </a:solidFill>
                <a:latin typeface="Arial" panose="020B0604020202020204" pitchFamily="34" charset="0"/>
                <a:ea typeface="微软雅黑" panose="020B0503020204020204" pitchFamily="34" charset="-122"/>
                <a:cs typeface="Times New Roman" panose="02020603050405020304" pitchFamily="18" charset="0"/>
              </a:rPr>
              <a:t>阅读自测</a:t>
            </a:r>
            <a:endParaRPr lang="zh-CN" altLang="zh-CN" sz="2600"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z="2600" dirty="0">
                <a:solidFill>
                  <a:srgbClr val="000000"/>
                </a:solidFill>
                <a:ea typeface="宋体" panose="02010600030101010101" pitchFamily="2" charset="-122"/>
                <a:cs typeface="Times New Roman" panose="02020603050405020304" pitchFamily="18" charset="0"/>
              </a:rPr>
              <a:t>Step 1</a:t>
            </a:r>
            <a:r>
              <a:rPr lang="zh-CN" altLang="zh-CN" sz="2600" dirty="0">
                <a:solidFill>
                  <a:srgbClr val="000000"/>
                </a:solidFill>
                <a:ea typeface="宋体" panose="02010600030101010101" pitchFamily="2" charset="-122"/>
                <a:cs typeface="Times New Roman" panose="02020603050405020304" pitchFamily="18" charset="0"/>
              </a:rPr>
              <a:t>　</a:t>
            </a:r>
            <a:r>
              <a:rPr lang="en-US" altLang="zh-CN" sz="2600" dirty="0">
                <a:solidFill>
                  <a:srgbClr val="000000"/>
                </a:solidFill>
                <a:ea typeface="宋体" panose="02010600030101010101" pitchFamily="2" charset="-122"/>
                <a:cs typeface="Times New Roman" panose="02020603050405020304" pitchFamily="18" charset="0"/>
              </a:rPr>
              <a:t>Fast Reading</a:t>
            </a:r>
            <a:endParaRPr lang="zh-CN" altLang="zh-CN" sz="2600"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sz="2600" dirty="0">
                <a:solidFill>
                  <a:srgbClr val="000000"/>
                </a:solidFill>
                <a:latin typeface="Arial" panose="020B0604020202020204" pitchFamily="34" charset="0"/>
                <a:cs typeface="Times New Roman" panose="02020603050405020304" pitchFamily="18" charset="0"/>
              </a:rPr>
              <a:t>一、快速浏览课文</a:t>
            </a:r>
            <a:r>
              <a:rPr lang="en-US" altLang="zh-CN" sz="2600" dirty="0">
                <a:solidFill>
                  <a:srgbClr val="000000"/>
                </a:solidFill>
                <a:ea typeface="宋体" panose="02010600030101010101" pitchFamily="2" charset="-122"/>
                <a:cs typeface="Times New Roman" panose="02020603050405020304" pitchFamily="18" charset="0"/>
              </a:rPr>
              <a:t>,</a:t>
            </a:r>
            <a:r>
              <a:rPr lang="zh-CN" altLang="zh-CN" sz="2600" dirty="0">
                <a:solidFill>
                  <a:srgbClr val="000000"/>
                </a:solidFill>
                <a:latin typeface="Arial" panose="020B0604020202020204" pitchFamily="34" charset="0"/>
                <a:cs typeface="Times New Roman" panose="02020603050405020304" pitchFamily="18" charset="0"/>
              </a:rPr>
              <a:t>将段落与其主旨大意相匹配</a:t>
            </a:r>
            <a:endParaRPr lang="zh-CN" altLang="zh-CN" sz="2600"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z="2600" dirty="0">
                <a:solidFill>
                  <a:srgbClr val="000000"/>
                </a:solidFill>
                <a:ea typeface="宋体" panose="02010600030101010101" pitchFamily="2" charset="-122"/>
                <a:cs typeface="Times New Roman" panose="02020603050405020304" pitchFamily="18" charset="0"/>
              </a:rPr>
              <a:t>Para.1</a:t>
            </a:r>
            <a:r>
              <a:rPr lang="zh-CN" altLang="zh-CN" sz="2600" dirty="0">
                <a:solidFill>
                  <a:srgbClr val="000000"/>
                </a:solidFill>
                <a:ea typeface="宋体" panose="02010600030101010101" pitchFamily="2" charset="-122"/>
                <a:cs typeface="Times New Roman" panose="02020603050405020304" pitchFamily="18" charset="0"/>
              </a:rPr>
              <a:t>　　</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err="1" smtClean="0">
                <a:solidFill>
                  <a:srgbClr val="000000"/>
                </a:solidFill>
                <a:ea typeface="宋体" panose="02010600030101010101" pitchFamily="2" charset="-122"/>
                <a:cs typeface="Times New Roman" panose="02020603050405020304" pitchFamily="18" charset="0"/>
              </a:rPr>
              <a:t>A.The</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a:solidFill>
                  <a:srgbClr val="000000"/>
                </a:solidFill>
                <a:ea typeface="宋体" panose="02010600030101010101" pitchFamily="2" charset="-122"/>
                <a:cs typeface="Times New Roman" panose="02020603050405020304" pitchFamily="18" charset="0"/>
              </a:rPr>
              <a:t>spirit of the Aswan Dam project is still alive today.</a:t>
            </a:r>
            <a:endParaRPr lang="zh-CN" altLang="zh-CN" sz="2600"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z="2600" dirty="0">
                <a:solidFill>
                  <a:srgbClr val="000000"/>
                </a:solidFill>
                <a:ea typeface="宋体" panose="02010600030101010101" pitchFamily="2" charset="-122"/>
                <a:cs typeface="Times New Roman" panose="02020603050405020304" pitchFamily="18" charset="0"/>
              </a:rPr>
              <a:t>Para.2	</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err="1" smtClean="0">
                <a:solidFill>
                  <a:srgbClr val="000000"/>
                </a:solidFill>
                <a:ea typeface="宋体" panose="02010600030101010101" pitchFamily="2" charset="-122"/>
                <a:cs typeface="Times New Roman" panose="02020603050405020304" pitchFamily="18" charset="0"/>
              </a:rPr>
              <a:t>B.When</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a:solidFill>
                  <a:srgbClr val="000000"/>
                </a:solidFill>
                <a:ea typeface="宋体" panose="02010600030101010101" pitchFamily="2" charset="-122"/>
                <a:cs typeface="Times New Roman" panose="02020603050405020304" pitchFamily="18" charset="0"/>
              </a:rPr>
              <a:t>the project ended in 1980,it was considered a great </a:t>
            </a:r>
            <a:endParaRPr lang="en-US" altLang="zh-CN" sz="2600"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z="2600" dirty="0">
                <a:solidFill>
                  <a:srgbClr val="000000"/>
                </a:solidFill>
                <a:ea typeface="宋体" panose="02010600030101010101" pitchFamily="2" charset="-122"/>
                <a:cs typeface="Times New Roman" panose="02020603050405020304" pitchFamily="18" charset="0"/>
              </a:rPr>
              <a:t>	</a:t>
            </a:r>
            <a:r>
              <a:rPr lang="en-US" altLang="zh-CN" sz="2600" dirty="0" smtClean="0">
                <a:solidFill>
                  <a:srgbClr val="000000"/>
                </a:solidFill>
                <a:ea typeface="宋体" panose="02010600030101010101" pitchFamily="2" charset="-122"/>
                <a:cs typeface="Times New Roman" panose="02020603050405020304" pitchFamily="18" charset="0"/>
              </a:rPr>
              <a:t>	    success</a:t>
            </a:r>
            <a:r>
              <a:rPr lang="en-US" altLang="zh-CN" sz="2600" dirty="0">
                <a:solidFill>
                  <a:srgbClr val="000000"/>
                </a:solidFill>
                <a:ea typeface="宋体" panose="02010600030101010101" pitchFamily="2" charset="-122"/>
                <a:cs typeface="Times New Roman" panose="02020603050405020304" pitchFamily="18" charset="0"/>
              </a:rPr>
              <a:t>.</a:t>
            </a:r>
            <a:endParaRPr lang="zh-CN" altLang="zh-CN" sz="2600"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z="2600" dirty="0">
                <a:solidFill>
                  <a:srgbClr val="000000"/>
                </a:solidFill>
                <a:ea typeface="宋体" panose="02010600030101010101" pitchFamily="2" charset="-122"/>
                <a:cs typeface="Times New Roman" panose="02020603050405020304" pitchFamily="18" charset="0"/>
              </a:rPr>
              <a:t>Para.3	</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err="1" smtClean="0">
                <a:solidFill>
                  <a:srgbClr val="000000"/>
                </a:solidFill>
                <a:ea typeface="宋体" panose="02010600030101010101" pitchFamily="2" charset="-122"/>
                <a:cs typeface="Times New Roman" panose="02020603050405020304" pitchFamily="18" charset="0"/>
              </a:rPr>
              <a:t>C.How</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a:solidFill>
                  <a:srgbClr val="000000"/>
                </a:solidFill>
                <a:ea typeface="宋体" panose="02010600030101010101" pitchFamily="2" charset="-122"/>
                <a:cs typeface="Times New Roman" panose="02020603050405020304" pitchFamily="18" charset="0"/>
              </a:rPr>
              <a:t>were the cultural relics protected</a:t>
            </a:r>
            <a:r>
              <a:rPr lang="en-US" altLang="zh-CN" sz="2600" dirty="0" smtClean="0">
                <a:solidFill>
                  <a:srgbClr val="000000"/>
                </a:solidFill>
                <a:ea typeface="宋体" panose="02010600030101010101" pitchFamily="2" charset="-122"/>
                <a:cs typeface="Times New Roman" panose="02020603050405020304" pitchFamily="18" charset="0"/>
              </a:rPr>
              <a:t>?</a:t>
            </a:r>
          </a:p>
          <a:p>
            <a:pPr>
              <a:lnSpc>
                <a:spcPct val="120000"/>
              </a:lnSpc>
              <a:spcAft>
                <a:spcPts val="0"/>
              </a:spcAft>
              <a:tabLst>
                <a:tab pos="1029335" algn="l"/>
                <a:tab pos="1850390" algn="l"/>
                <a:tab pos="2538095" algn="l"/>
                <a:tab pos="3221990" algn="l"/>
              </a:tabLst>
            </a:pPr>
            <a:r>
              <a:rPr lang="en-US" altLang="zh-CN" sz="2600" dirty="0">
                <a:solidFill>
                  <a:srgbClr val="000000"/>
                </a:solidFill>
                <a:ea typeface="宋体" panose="02010600030101010101" pitchFamily="2" charset="-122"/>
                <a:cs typeface="Times New Roman" panose="02020603050405020304" pitchFamily="18" charset="0"/>
              </a:rPr>
              <a:t>Para.4	</a:t>
            </a:r>
            <a:r>
              <a:rPr lang="en-US" altLang="zh-CN" sz="2600" dirty="0" smtClean="0">
                <a:solidFill>
                  <a:srgbClr val="000000"/>
                </a:solidFill>
                <a:ea typeface="宋体" panose="02010600030101010101" pitchFamily="2" charset="-122"/>
                <a:cs typeface="Times New Roman" panose="02020603050405020304" pitchFamily="18" charset="0"/>
              </a:rPr>
              <a:t>	D.A </a:t>
            </a:r>
            <a:r>
              <a:rPr lang="en-US" altLang="zh-CN" sz="2600" dirty="0">
                <a:solidFill>
                  <a:srgbClr val="000000"/>
                </a:solidFill>
                <a:ea typeface="宋体" panose="02010600030101010101" pitchFamily="2" charset="-122"/>
                <a:cs typeface="Times New Roman" panose="02020603050405020304" pitchFamily="18" charset="0"/>
              </a:rPr>
              <a:t>committee was established to limit damage to </a:t>
            </a:r>
            <a:r>
              <a:rPr lang="en-US" altLang="zh-CN" sz="2600" dirty="0" smtClean="0">
                <a:solidFill>
                  <a:srgbClr val="000000"/>
                </a:solidFill>
                <a:ea typeface="宋体" panose="02010600030101010101" pitchFamily="2" charset="-122"/>
                <a:cs typeface="Times New Roman" panose="02020603050405020304" pitchFamily="18" charset="0"/>
              </a:rPr>
              <a:t>the </a:t>
            </a:r>
            <a:r>
              <a:rPr lang="en-US" altLang="zh-CN" sz="2600" dirty="0">
                <a:solidFill>
                  <a:srgbClr val="000000"/>
                </a:solidFill>
                <a:ea typeface="宋体" panose="02010600030101010101" pitchFamily="2" charset="-122"/>
                <a:cs typeface="Times New Roman" panose="02020603050405020304" pitchFamily="18" charset="0"/>
              </a:rPr>
              <a:t>Egyptian buildings and prevent the loss of cultural relics.</a:t>
            </a:r>
            <a:endParaRPr lang="zh-CN" altLang="zh-CN" sz="2600"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z="2600" dirty="0">
                <a:solidFill>
                  <a:srgbClr val="000000"/>
                </a:solidFill>
                <a:ea typeface="宋体" panose="02010600030101010101" pitchFamily="2" charset="-122"/>
                <a:cs typeface="Times New Roman" panose="02020603050405020304" pitchFamily="18" charset="0"/>
              </a:rPr>
              <a:t>Para.5	</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err="1" smtClean="0">
                <a:solidFill>
                  <a:srgbClr val="000000"/>
                </a:solidFill>
                <a:ea typeface="宋体" panose="02010600030101010101" pitchFamily="2" charset="-122"/>
                <a:cs typeface="Times New Roman" panose="02020603050405020304" pitchFamily="18" charset="0"/>
              </a:rPr>
              <a:t>E.Big</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err="1">
                <a:solidFill>
                  <a:srgbClr val="000000"/>
                </a:solidFill>
                <a:ea typeface="宋体" panose="02010600030101010101" pitchFamily="2" charset="-122"/>
                <a:cs typeface="Times New Roman" panose="02020603050405020304" pitchFamily="18" charset="0"/>
              </a:rPr>
              <a:t>challenges,however,can</a:t>
            </a:r>
            <a:r>
              <a:rPr lang="en-US" altLang="zh-CN" sz="2600" dirty="0">
                <a:solidFill>
                  <a:srgbClr val="000000"/>
                </a:solidFill>
                <a:ea typeface="宋体" panose="02010600030101010101" pitchFamily="2" charset="-122"/>
                <a:cs typeface="Times New Roman" panose="02020603050405020304" pitchFamily="18" charset="0"/>
              </a:rPr>
              <a:t> sometimes lead to great </a:t>
            </a:r>
            <a:endParaRPr lang="en-US" altLang="zh-CN" sz="2600"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z="2600" dirty="0">
                <a:solidFill>
                  <a:srgbClr val="000000"/>
                </a:solidFill>
                <a:ea typeface="宋体" panose="02010600030101010101" pitchFamily="2" charset="-122"/>
                <a:cs typeface="Times New Roman" panose="02020603050405020304" pitchFamily="18" charset="0"/>
              </a:rPr>
              <a:t>	</a:t>
            </a:r>
            <a:r>
              <a:rPr lang="en-US" altLang="zh-CN" sz="2600" dirty="0" smtClean="0">
                <a:solidFill>
                  <a:srgbClr val="000000"/>
                </a:solidFill>
                <a:ea typeface="宋体" panose="02010600030101010101" pitchFamily="2" charset="-122"/>
                <a:cs typeface="Times New Roman" panose="02020603050405020304" pitchFamily="18" charset="0"/>
              </a:rPr>
              <a:t>	    solutions</a:t>
            </a:r>
            <a:r>
              <a:rPr lang="en-US" altLang="zh-CN" sz="2600" dirty="0">
                <a:solidFill>
                  <a:srgbClr val="000000"/>
                </a:solidFill>
                <a:ea typeface="宋体" panose="02010600030101010101" pitchFamily="2" charset="-122"/>
                <a:cs typeface="Times New Roman" panose="02020603050405020304" pitchFamily="18" charset="0"/>
              </a:rPr>
              <a:t>.</a:t>
            </a:r>
            <a:endParaRPr lang="zh-CN" altLang="zh-CN" sz="2600"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z="2600" dirty="0">
                <a:solidFill>
                  <a:srgbClr val="000000"/>
                </a:solidFill>
                <a:ea typeface="宋体" panose="02010600030101010101" pitchFamily="2" charset="-122"/>
                <a:cs typeface="Times New Roman" panose="02020603050405020304" pitchFamily="18" charset="0"/>
              </a:rPr>
              <a:t>Para.6	</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err="1" smtClean="0">
                <a:solidFill>
                  <a:srgbClr val="000000"/>
                </a:solidFill>
                <a:ea typeface="宋体" panose="02010600030101010101" pitchFamily="2" charset="-122"/>
                <a:cs typeface="Times New Roman" panose="02020603050405020304" pitchFamily="18" charset="0"/>
              </a:rPr>
              <a:t>F.Finding</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a:solidFill>
                  <a:srgbClr val="000000"/>
                </a:solidFill>
                <a:ea typeface="宋体" panose="02010600030101010101" pitchFamily="2" charset="-122"/>
                <a:cs typeface="Times New Roman" panose="02020603050405020304" pitchFamily="18" charset="0"/>
              </a:rPr>
              <a:t>and keeping the right balance between progress and </a:t>
            </a:r>
            <a:endParaRPr lang="en-US" altLang="zh-CN" sz="2600"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z="2600" dirty="0">
                <a:solidFill>
                  <a:srgbClr val="000000"/>
                </a:solidFill>
                <a:ea typeface="宋体" panose="02010600030101010101" pitchFamily="2" charset="-122"/>
                <a:cs typeface="Times New Roman" panose="02020603050405020304" pitchFamily="18" charset="0"/>
              </a:rPr>
              <a:t>	</a:t>
            </a:r>
            <a:r>
              <a:rPr lang="en-US" altLang="zh-CN" sz="2600" dirty="0" smtClean="0">
                <a:solidFill>
                  <a:srgbClr val="000000"/>
                </a:solidFill>
                <a:ea typeface="宋体" panose="02010600030101010101" pitchFamily="2" charset="-122"/>
                <a:cs typeface="Times New Roman" panose="02020603050405020304" pitchFamily="18" charset="0"/>
              </a:rPr>
              <a:t>	   the </a:t>
            </a:r>
            <a:r>
              <a:rPr lang="en-US" altLang="zh-CN" sz="2600" dirty="0">
                <a:solidFill>
                  <a:srgbClr val="000000"/>
                </a:solidFill>
                <a:ea typeface="宋体" panose="02010600030101010101" pitchFamily="2" charset="-122"/>
                <a:cs typeface="Times New Roman" panose="02020603050405020304" pitchFamily="18" charset="0"/>
              </a:rPr>
              <a:t>protection of cultural sites can be a big challenge</a:t>
            </a:r>
            <a:r>
              <a:rPr lang="en-US" altLang="zh-CN" sz="2600" dirty="0" smtClean="0">
                <a:solidFill>
                  <a:srgbClr val="000000"/>
                </a:solidFill>
                <a:ea typeface="宋体" panose="02010600030101010101" pitchFamily="2" charset="-122"/>
                <a:cs typeface="Times New Roman" panose="02020603050405020304" pitchFamily="18" charset="0"/>
              </a:rPr>
              <a:t>.</a:t>
            </a:r>
            <a:endParaRPr lang="zh-CN" altLang="zh-CN" sz="2600"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9858474" y="2329958"/>
            <a:ext cx="1591195" cy="3194721"/>
          </a:xfrm>
          <a:prstGeom prst="rect">
            <a:avLst/>
          </a:prstGeom>
        </p:spPr>
        <p:txBody>
          <a:bodyPr wrap="square">
            <a:spAutoFit/>
          </a:bodyPr>
          <a:lstStyle/>
          <a:p>
            <a:pPr>
              <a:lnSpc>
                <a:spcPct val="120000"/>
              </a:lnSpc>
              <a:spcAft>
                <a:spcPts val="0"/>
              </a:spcAft>
              <a:tabLst>
                <a:tab pos="1029335" algn="l"/>
                <a:tab pos="1850390" algn="l"/>
                <a:tab pos="2538095" algn="l"/>
                <a:tab pos="3221990" algn="l"/>
              </a:tabLst>
            </a:pPr>
            <a:r>
              <a:rPr lang="en-US" altLang="zh-CN" sz="2800" dirty="0">
                <a:ea typeface="宋体" panose="02010600030101010101" pitchFamily="2" charset="-122"/>
                <a:cs typeface="Times New Roman" panose="02020603050405020304" pitchFamily="18" charset="0"/>
              </a:rPr>
              <a:t>Para.1 F</a:t>
            </a:r>
            <a:r>
              <a:rPr lang="zh-CN" altLang="zh-CN" sz="2800" dirty="0">
                <a:ea typeface="宋体" panose="02010600030101010101" pitchFamily="2" charset="-122"/>
                <a:cs typeface="Times New Roman" panose="02020603050405020304" pitchFamily="18" charset="0"/>
              </a:rPr>
              <a:t>　</a:t>
            </a:r>
            <a:endParaRPr lang="zh-CN" altLang="zh-CN" sz="2800"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z="2800" dirty="0">
                <a:ea typeface="宋体" panose="02010600030101010101" pitchFamily="2" charset="-122"/>
                <a:cs typeface="Times New Roman" panose="02020603050405020304" pitchFamily="18" charset="0"/>
              </a:rPr>
              <a:t>Para.2 E</a:t>
            </a:r>
            <a:r>
              <a:rPr lang="zh-CN" altLang="zh-CN" sz="2800" dirty="0">
                <a:ea typeface="宋体" panose="02010600030101010101" pitchFamily="2" charset="-122"/>
                <a:cs typeface="Times New Roman" panose="02020603050405020304" pitchFamily="18" charset="0"/>
              </a:rPr>
              <a:t>　</a:t>
            </a:r>
            <a:endParaRPr lang="zh-CN" altLang="zh-CN" sz="2800"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z="2800" dirty="0">
                <a:ea typeface="宋体" panose="02010600030101010101" pitchFamily="2" charset="-122"/>
                <a:cs typeface="Times New Roman" panose="02020603050405020304" pitchFamily="18" charset="0"/>
              </a:rPr>
              <a:t>Para.3 D</a:t>
            </a:r>
            <a:r>
              <a:rPr lang="zh-CN" altLang="zh-CN" sz="2800" dirty="0">
                <a:ea typeface="宋体" panose="02010600030101010101" pitchFamily="2" charset="-122"/>
                <a:cs typeface="Times New Roman" panose="02020603050405020304" pitchFamily="18" charset="0"/>
              </a:rPr>
              <a:t>　</a:t>
            </a:r>
            <a:endParaRPr lang="zh-CN" altLang="zh-CN" sz="2800"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z="2800" dirty="0">
                <a:ea typeface="宋体" panose="02010600030101010101" pitchFamily="2" charset="-122"/>
                <a:cs typeface="Times New Roman" panose="02020603050405020304" pitchFamily="18" charset="0"/>
              </a:rPr>
              <a:t>Para.4 C</a:t>
            </a:r>
            <a:r>
              <a:rPr lang="zh-CN" altLang="zh-CN" sz="2800" dirty="0">
                <a:ea typeface="宋体" panose="02010600030101010101" pitchFamily="2" charset="-122"/>
                <a:cs typeface="Times New Roman" panose="02020603050405020304" pitchFamily="18" charset="0"/>
              </a:rPr>
              <a:t>　</a:t>
            </a:r>
            <a:endParaRPr lang="zh-CN" altLang="zh-CN" sz="2800"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z="2800" dirty="0">
                <a:ea typeface="宋体" panose="02010600030101010101" pitchFamily="2" charset="-122"/>
                <a:cs typeface="Times New Roman" panose="02020603050405020304" pitchFamily="18" charset="0"/>
              </a:rPr>
              <a:t>Para.5 B</a:t>
            </a:r>
            <a:endParaRPr lang="zh-CN" altLang="zh-CN" sz="2800"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z="2800" dirty="0">
                <a:ea typeface="宋体" panose="02010600030101010101" pitchFamily="2" charset="-122"/>
                <a:cs typeface="Times New Roman" panose="02020603050405020304" pitchFamily="18" charset="0"/>
              </a:rPr>
              <a:t>Para.6 A</a:t>
            </a:r>
            <a:endParaRPr lang="zh-CN" altLang="zh-CN" sz="2800"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610553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7908190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59767"/>
            <a:ext cx="10807700" cy="4819781"/>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Step </a:t>
            </a: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Detailed Reading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二、仔细阅读课文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选择最佳</a:t>
            </a:r>
            <a:r>
              <a:rPr lang="zh-CN" altLang="zh-CN" dirty="0" smtClean="0">
                <a:solidFill>
                  <a:srgbClr val="000000"/>
                </a:solidFill>
                <a:latin typeface="Arial" panose="020B0604020202020204" pitchFamily="34" charset="0"/>
                <a:cs typeface="Times New Roman" panose="02020603050405020304" pitchFamily="18" charset="0"/>
              </a:rPr>
              <a:t>答案</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1.Which is NOT the reason why the government wanted to build a new dam across the Nile?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A.Because</a:t>
            </a:r>
            <a:r>
              <a:rPr lang="en-US" altLang="zh-CN" dirty="0">
                <a:solidFill>
                  <a:srgbClr val="000000"/>
                </a:solidFill>
                <a:ea typeface="宋体" panose="02010600030101010101" pitchFamily="2" charset="-122"/>
                <a:cs typeface="Times New Roman" panose="02020603050405020304" pitchFamily="18" charset="0"/>
              </a:rPr>
              <a:t> the old one must give way to the new.</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B.Because</a:t>
            </a:r>
            <a:r>
              <a:rPr lang="en-US" altLang="zh-CN" dirty="0">
                <a:solidFill>
                  <a:srgbClr val="000000"/>
                </a:solidFill>
                <a:ea typeface="宋体" panose="02010600030101010101" pitchFamily="2" charset="-122"/>
                <a:cs typeface="Times New Roman" panose="02020603050405020304" pitchFamily="18" charset="0"/>
              </a:rPr>
              <a:t> there were always floods in the Nile area.</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C.Because</a:t>
            </a:r>
            <a:r>
              <a:rPr lang="en-US" altLang="zh-CN" dirty="0">
                <a:solidFill>
                  <a:srgbClr val="000000"/>
                </a:solidFill>
                <a:ea typeface="宋体" panose="02010600030101010101" pitchFamily="2" charset="-122"/>
                <a:cs typeface="Times New Roman" panose="02020603050405020304" pitchFamily="18" charset="0"/>
              </a:rPr>
              <a:t> the farmers were in need of water.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D.Because</a:t>
            </a:r>
            <a:r>
              <a:rPr lang="en-US" altLang="zh-CN" dirty="0">
                <a:solidFill>
                  <a:srgbClr val="000000"/>
                </a:solidFill>
                <a:ea typeface="宋体" panose="02010600030101010101" pitchFamily="2" charset="-122"/>
                <a:cs typeface="Times New Roman" panose="02020603050405020304" pitchFamily="18" charset="0"/>
              </a:rPr>
              <a:t> the electricity was short in Egypt.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6170237" y="2174531"/>
            <a:ext cx="481222" cy="584775"/>
          </a:xfrm>
          <a:prstGeom prst="rect">
            <a:avLst/>
          </a:prstGeom>
        </p:spPr>
        <p:txBody>
          <a:bodyPr wrap="none">
            <a:spAutoFit/>
          </a:bodyPr>
          <a:lstStyle/>
          <a:p>
            <a:r>
              <a:rPr lang="en-US" altLang="zh-CN" dirty="0" smtClean="0">
                <a:ea typeface="宋体" panose="02010600030101010101" pitchFamily="2" charset="-122"/>
              </a:rPr>
              <a:t>A</a:t>
            </a:r>
            <a:endParaRPr lang="zh-CN" altLang="en-US" dirty="0"/>
          </a:p>
        </p:txBody>
      </p:sp>
    </p:spTree>
    <p:extLst>
      <p:ext uri="{BB962C8B-B14F-4D97-AF65-F5344CB8AC3E}">
        <p14:creationId xmlns:p14="http://schemas.microsoft.com/office/powerpoint/2010/main" val="2949020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全程设计.pptx" id="{E8D704A6-BD6D-4765-8393-FBD33C678F6A}" vid="{1D59626D-7F39-4B4E-B639-5FAB37CE2A2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全程设计</Template>
  <TotalTime>228</TotalTime>
  <Words>3570</Words>
  <Application>Microsoft Office PowerPoint</Application>
  <PresentationFormat>自定义</PresentationFormat>
  <Paragraphs>566</Paragraphs>
  <Slides>80</Slides>
  <Notes>1</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2</vt:i4>
      </vt:variant>
      <vt:variant>
        <vt:lpstr>幻灯片标题</vt:lpstr>
      </vt:variant>
      <vt:variant>
        <vt:i4>80</vt:i4>
      </vt:variant>
    </vt:vector>
  </HeadingPairs>
  <TitlesOfParts>
    <vt:vector size="93" baseType="lpstr">
      <vt:lpstr>NEU-BZ-S92</vt:lpstr>
      <vt:lpstr>方正书宋_GBK</vt:lpstr>
      <vt:lpstr>黑体</vt:lpstr>
      <vt:lpstr>楷体</vt:lpstr>
      <vt:lpstr>隶书</vt:lpstr>
      <vt:lpstr>宋体</vt:lpstr>
      <vt:lpstr>微软雅黑</vt:lpstr>
      <vt:lpstr>Arial</vt:lpstr>
      <vt:lpstr>Calibri</vt:lpstr>
      <vt:lpstr>Times New Roman</vt:lpstr>
      <vt:lpstr>专业教辅课件Q:251490010</vt:lpstr>
      <vt:lpstr>文档</vt:lpstr>
      <vt:lpstr>Microsoft Word 文档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ITSK.com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SkyUser</dc:creator>
  <cp:lastModifiedBy>SkyUser</cp:lastModifiedBy>
  <cp:revision>57</cp:revision>
  <dcterms:created xsi:type="dcterms:W3CDTF">2020-09-24T09:47:06Z</dcterms:created>
  <dcterms:modified xsi:type="dcterms:W3CDTF">2024-09-24T03:24:07Z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