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731" r:id="rId3"/>
    <p:sldId id="732" r:id="rId4"/>
    <p:sldId id="739" r:id="rId5"/>
    <p:sldId id="778" r:id="rId6"/>
    <p:sldId id="779" r:id="rId7"/>
    <p:sldId id="780" r:id="rId8"/>
    <p:sldId id="781" r:id="rId9"/>
    <p:sldId id="789" r:id="rId10"/>
    <p:sldId id="736" r:id="rId11"/>
    <p:sldId id="743" r:id="rId12"/>
    <p:sldId id="744" r:id="rId13"/>
    <p:sldId id="737" r:id="rId14"/>
    <p:sldId id="741" r:id="rId15"/>
    <p:sldId id="750" r:id="rId16"/>
    <p:sldId id="752" r:id="rId17"/>
    <p:sldId id="758" r:id="rId18"/>
    <p:sldId id="759" r:id="rId19"/>
    <p:sldId id="760" r:id="rId20"/>
    <p:sldId id="761" r:id="rId21"/>
    <p:sldId id="762" r:id="rId22"/>
    <p:sldId id="763" r:id="rId23"/>
    <p:sldId id="765" r:id="rId24"/>
    <p:sldId id="766" r:id="rId25"/>
    <p:sldId id="767" r:id="rId26"/>
    <p:sldId id="768" r:id="rId27"/>
    <p:sldId id="769" r:id="rId28"/>
    <p:sldId id="770" r:id="rId29"/>
    <p:sldId id="771" r:id="rId30"/>
    <p:sldId id="772" r:id="rId31"/>
    <p:sldId id="773" r:id="rId32"/>
    <p:sldId id="774" r:id="rId33"/>
    <p:sldId id="775" r:id="rId34"/>
    <p:sldId id="790" r:id="rId35"/>
    <p:sldId id="782" r:id="rId36"/>
    <p:sldId id="783" r:id="rId37"/>
    <p:sldId id="792" r:id="rId38"/>
    <p:sldId id="777" r:id="rId39"/>
    <p:sldId id="785" r:id="rId40"/>
    <p:sldId id="786" r:id="rId41"/>
    <p:sldId id="787" r:id="rId42"/>
    <p:sldId id="788" r:id="rId43"/>
    <p:sldId id="735" r:id="rId44"/>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816" userDrawn="1">
          <p15:clr>
            <a:srgbClr val="A4A3A4"/>
          </p15:clr>
        </p15:guide>
        <p15:guide id="2" pos="454" userDrawn="1">
          <p15:clr>
            <a:srgbClr val="A4A3A4"/>
          </p15:clr>
        </p15:guide>
        <p15:guide id="3" orient="horz" pos="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A7DD"/>
    <a:srgbClr val="9E5ECE"/>
    <a:srgbClr val="FF3399"/>
    <a:srgbClr val="D60093"/>
    <a:srgbClr val="934BC9"/>
    <a:srgbClr val="339966"/>
    <a:srgbClr val="E3261E"/>
    <a:srgbClr val="B53D5A"/>
    <a:srgbClr val="5F5F5F"/>
    <a:srgbClr val="99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816"/>
        <p:guide pos="454"/>
        <p:guide orient="horz" pos="45"/>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43</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339271659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 xmlns:a16="http://schemas.microsoft.com/office/drawing/2014/main"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90" r:id="rId3"/>
    <p:sldLayoutId id="2147483691" r:id="rId4"/>
    <p:sldLayoutId id="2147483692" r:id="rId5"/>
    <p:sldLayoutId id="2147483694"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38.xml"/><Relationship Id="rId5" Type="http://schemas.openxmlformats.org/officeDocument/2006/relationships/slide" Target="slide13.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__1.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3528119"/>
            <a:ext cx="10807700" cy="1569660"/>
          </a:xfrm>
          <a:prstGeom prst="rect">
            <a:avLst/>
          </a:prstGeom>
        </p:spPr>
        <p:txBody>
          <a:bodyPr>
            <a:spAutoFit/>
          </a:bodyPr>
          <a:lstStyle/>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UNIT </a:t>
            </a:r>
            <a:r>
              <a:rPr lang="en-US" altLang="zh-CN" sz="4800" dirty="0" smtClean="0">
                <a:solidFill>
                  <a:srgbClr val="7030A0"/>
                </a:solidFill>
                <a:latin typeface="+mn-lt"/>
                <a:ea typeface="隶书" panose="02010509060101010101" pitchFamily="49" charset="-122"/>
                <a:cs typeface="Times New Roman" panose="02020603050405020304" pitchFamily="18" charset="0"/>
              </a:rPr>
              <a:t>1</a:t>
            </a:r>
            <a:r>
              <a:rPr lang="zh-CN" altLang="en-US" sz="4800" dirty="0">
                <a:solidFill>
                  <a:srgbClr val="7030A0"/>
                </a:solidFill>
                <a:ea typeface="隶书" panose="02010509060101010101" pitchFamily="49" charset="-122"/>
                <a:cs typeface="Times New Roman" panose="02020603050405020304" pitchFamily="18" charset="0"/>
              </a:rPr>
              <a:t>　</a:t>
            </a:r>
            <a:r>
              <a:rPr lang="en-US" altLang="zh-CN" sz="4800" dirty="0" smtClean="0">
                <a:solidFill>
                  <a:srgbClr val="7030A0"/>
                </a:solidFill>
                <a:latin typeface="+mn-lt"/>
                <a:ea typeface="隶书" panose="02010509060101010101" pitchFamily="49" charset="-122"/>
                <a:cs typeface="Times New Roman" panose="02020603050405020304" pitchFamily="18" charset="0"/>
              </a:rPr>
              <a:t>CULTURAL HERITAGE</a:t>
            </a:r>
          </a:p>
          <a:p>
            <a:pPr algn="ctr">
              <a:spcAft>
                <a:spcPts val="0"/>
              </a:spcAft>
              <a:tabLst>
                <a:tab pos="1188085" algn="l"/>
                <a:tab pos="2163445" algn="l"/>
                <a:tab pos="3142615" algn="l"/>
                <a:tab pos="4190365" algn="l"/>
              </a:tabLst>
            </a:pPr>
            <a:r>
              <a:rPr lang="en-US" altLang="zh-CN" sz="4800" dirty="0">
                <a:solidFill>
                  <a:srgbClr val="7030A0"/>
                </a:solidFill>
                <a:latin typeface="+mn-lt"/>
                <a:ea typeface="隶书" panose="02010509060101010101" pitchFamily="49" charset="-122"/>
                <a:cs typeface="Times New Roman" panose="02020603050405020304" pitchFamily="18" charset="0"/>
              </a:rPr>
              <a:t>Section Ⅰ</a:t>
            </a:r>
            <a:r>
              <a:rPr lang="zh-CN" altLang="en-US" sz="4800" dirty="0">
                <a:solidFill>
                  <a:srgbClr val="7030A0"/>
                </a:solidFill>
                <a:latin typeface="+mn-lt"/>
                <a:ea typeface="隶书" panose="02010509060101010101" pitchFamily="49" charset="-122"/>
                <a:cs typeface="Times New Roman" panose="02020603050405020304" pitchFamily="18" charset="0"/>
              </a:rPr>
              <a:t>　</a:t>
            </a:r>
            <a:r>
              <a:rPr lang="en-US" altLang="zh-CN" sz="4800" dirty="0">
                <a:solidFill>
                  <a:srgbClr val="7030A0"/>
                </a:solidFill>
                <a:latin typeface="+mn-lt"/>
                <a:ea typeface="隶书" panose="02010509060101010101" pitchFamily="49" charset="-122"/>
                <a:cs typeface="Times New Roman" panose="02020603050405020304" pitchFamily="18" charset="0"/>
              </a:rPr>
              <a:t>Listening and Speaking</a:t>
            </a:r>
            <a:endParaRPr lang="zh-CN" altLang="zh-CN" sz="4800" dirty="0">
              <a:solidFill>
                <a:srgbClr val="7030A0"/>
              </a:solidFill>
              <a:effectLst/>
              <a:latin typeface="+mn-lt"/>
              <a:ea typeface="隶书" panose="02010509060101010101" pitchFamily="49" charset="-122"/>
              <a:cs typeface="Times New Roman" panose="02020603050405020304" pitchFamily="18"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3" name="矩形 2"/>
          <p:cNvSpPr>
            <a:spLocks noChangeAspect="1"/>
          </p:cNvSpPr>
          <p:nvPr/>
        </p:nvSpPr>
        <p:spPr>
          <a:xfrm>
            <a:off x="361950" y="1305703"/>
            <a:ext cx="10807700" cy="4967514"/>
          </a:xfrm>
          <a:prstGeom prst="rect">
            <a:avLst/>
          </a:prstGeom>
        </p:spPr>
        <p:txBody>
          <a:bodyPr>
            <a:spAutoFit/>
          </a:bodyPr>
          <a:lstStyle/>
          <a:p>
            <a:pPr>
              <a:lnSpc>
                <a:spcPct val="110000"/>
              </a:lnSpc>
              <a:spcAft>
                <a:spcPts val="0"/>
              </a:spcAft>
              <a:tabLst>
                <a:tab pos="1029335" algn="l"/>
                <a:tab pos="1850390" algn="l"/>
                <a:tab pos="2538095" algn="l"/>
                <a:tab pos="3221990" algn="l"/>
              </a:tabLst>
            </a:pPr>
            <a:r>
              <a:rPr lang="zh-CN" altLang="zh-CN" dirty="0">
                <a:solidFill>
                  <a:srgbClr val="000000"/>
                </a:solidFill>
                <a:latin typeface="+mn-lt"/>
                <a:ea typeface="微软雅黑" panose="020B0503020204020204" pitchFamily="34" charset="-122"/>
                <a:cs typeface="Times New Roman" panose="02020603050405020304" pitchFamily="18" charset="0"/>
              </a:rPr>
              <a:t>词汇认知</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zh-CN" altLang="zh-CN" dirty="0">
                <a:solidFill>
                  <a:srgbClr val="000000"/>
                </a:solidFill>
                <a:latin typeface="+mn-lt"/>
                <a:cs typeface="Times New Roman" panose="02020603050405020304" pitchFamily="18" charset="0"/>
              </a:rPr>
              <a:t>重点单词</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1.heritage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en-US" altLang="zh-CN" u="sng" dirty="0" smtClean="0">
                <a:uFill>
                  <a:solidFill>
                    <a:srgbClr val="000000"/>
                  </a:solidFill>
                </a:uFill>
                <a:latin typeface="+mn-lt"/>
                <a:ea typeface="宋体" panose="02010600030101010101" pitchFamily="2" charset="-122"/>
                <a:cs typeface="Times New Roman" panose="02020603050405020304" pitchFamily="18" charset="0"/>
              </a:rPr>
              <a:t>                                  </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en-US" altLang="zh-CN" u="sng" dirty="0">
                <a:uFill>
                  <a:solidFill>
                    <a:srgbClr val="000000"/>
                  </a:solidFill>
                </a:u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2.</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庙</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寺</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3.relic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en-US" altLang="zh-CN" u="sng" dirty="0">
                <a:uFill>
                  <a:solidFill>
                    <a:srgbClr val="000000"/>
                  </a:solidFill>
                </a:u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4.</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山峰　</a:t>
            </a:r>
            <a:r>
              <a:rPr lang="en-US" altLang="zh-CN" i="1" dirty="0" err="1">
                <a:solidFill>
                  <a:srgbClr val="000000"/>
                </a:solidFill>
                <a:latin typeface="+mn-lt"/>
                <a:ea typeface="宋体" panose="02010600030101010101" pitchFamily="2" charset="-122"/>
                <a:cs typeface="Times New Roman" panose="02020603050405020304" pitchFamily="18" charset="0"/>
              </a:rPr>
              <a:t>vt.</a:t>
            </a:r>
            <a:r>
              <a:rPr lang="zh-CN" altLang="zh-CN" dirty="0">
                <a:solidFill>
                  <a:srgbClr val="000000"/>
                </a:solidFill>
                <a:latin typeface="+mn-lt"/>
                <a:ea typeface="宋体" panose="02010600030101010101" pitchFamily="2" charset="-122"/>
                <a:cs typeface="Times New Roman" panose="02020603050405020304" pitchFamily="18" charset="0"/>
              </a:rPr>
              <a:t>爬上</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骑上　</a:t>
            </a:r>
            <a:r>
              <a:rPr lang="en-US" altLang="zh-CN" i="1" dirty="0">
                <a:solidFill>
                  <a:srgbClr val="000000"/>
                </a:solidFill>
                <a:latin typeface="+mn-lt"/>
                <a:ea typeface="宋体" panose="02010600030101010101" pitchFamily="2" charset="-122"/>
                <a:cs typeface="Times New Roman" panose="02020603050405020304" pitchFamily="18" charset="0"/>
              </a:rPr>
              <a:t>vi.</a:t>
            </a:r>
            <a:r>
              <a:rPr lang="zh-CN" altLang="zh-CN" dirty="0">
                <a:solidFill>
                  <a:srgbClr val="000000"/>
                </a:solidFill>
                <a:latin typeface="+mn-lt"/>
                <a:ea typeface="宋体" panose="02010600030101010101" pitchFamily="2" charset="-122"/>
                <a:cs typeface="Times New Roman" panose="02020603050405020304" pitchFamily="18" charset="0"/>
              </a:rPr>
              <a:t>爬</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登上</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5.</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adj</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以前的</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两者中</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前者的</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6.</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zh-CN" altLang="zh-CN" dirty="0">
                <a:solidFill>
                  <a:srgbClr val="000000"/>
                </a:solidFill>
                <a:latin typeface="+mn-lt"/>
                <a:ea typeface="Times New Roman" panose="02020603050405020304" pitchFamily="18" charset="0"/>
                <a:cs typeface="Times New Roman" panose="02020603050405020304" pitchFamily="18" charset="0"/>
              </a:rPr>
              <a:t> </a:t>
            </a:r>
            <a:r>
              <a:rPr lang="en-US" altLang="zh-CN" i="1" dirty="0">
                <a:solidFill>
                  <a:srgbClr val="000000"/>
                </a:solidFill>
                <a:latin typeface="+mn-lt"/>
                <a:ea typeface="Times New Roman" panose="02020603050405020304" pitchFamily="18" charset="0"/>
                <a:cs typeface="Times New Roman" panose="02020603050405020304" pitchFamily="18" charset="0"/>
              </a:rPr>
              <a:t>n</a:t>
            </a:r>
            <a:r>
              <a:rPr lang="en-US" altLang="zh-CN" i="1"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线索</a:t>
            </a: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提示</a:t>
            </a:r>
            <a:r>
              <a:rPr lang="en-US" altLang="zh-CN" dirty="0">
                <a:solidFill>
                  <a:srgbClr val="000000"/>
                </a:solid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1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7.cypress </a:t>
            </a:r>
            <a:r>
              <a:rPr lang="en-US" altLang="zh-CN" i="1" dirty="0">
                <a:solidFill>
                  <a:srgbClr val="000000"/>
                </a:solidFill>
                <a:latin typeface="+mn-lt"/>
                <a:ea typeface="宋体" panose="02010600030101010101" pitchFamily="2" charset="-122"/>
                <a:cs typeface="Times New Roman" panose="02020603050405020304" pitchFamily="18" charset="0"/>
              </a:rPr>
              <a:t>n.</a:t>
            </a:r>
            <a:r>
              <a:rPr lang="zh-CN" altLang="zh-CN" u="sng" dirty="0">
                <a:uFill>
                  <a:solidFill>
                    <a:srgbClr val="000000"/>
                  </a:solidFill>
                </a:uFill>
                <a:latin typeface="+mn-lt"/>
                <a:ea typeface="宋体" panose="02010600030101010101" pitchFamily="2" charset="-122"/>
                <a:cs typeface="Times New Roman" panose="02020603050405020304" pitchFamily="18" charset="0"/>
              </a:rPr>
              <a:t>　　　　　</a:t>
            </a:r>
            <a:r>
              <a:rPr lang="en-US" altLang="zh-CN" u="sng" dirty="0">
                <a:uFill>
                  <a:solidFill>
                    <a:srgbClr val="000000"/>
                  </a:solidFill>
                </a:u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p:txBody>
      </p:sp>
      <p:sp>
        <p:nvSpPr>
          <p:cNvPr id="7" name="矩形 6"/>
          <p:cNvSpPr/>
          <p:nvPr/>
        </p:nvSpPr>
        <p:spPr>
          <a:xfrm>
            <a:off x="2438837" y="2356327"/>
            <a:ext cx="9000404" cy="584775"/>
          </a:xfrm>
          <a:prstGeom prst="rect">
            <a:avLst/>
          </a:prstGeom>
        </p:spPr>
        <p:txBody>
          <a:bodyPr wrap="square">
            <a:spAutoFit/>
          </a:bodyPr>
          <a:lstStyle/>
          <a:p>
            <a:r>
              <a:rPr lang="zh-CN" altLang="zh-CN" dirty="0">
                <a:ea typeface="宋体" panose="02010600030101010101" pitchFamily="2" charset="-122"/>
                <a:cs typeface="Times New Roman" panose="02020603050405020304" pitchFamily="18" charset="0"/>
              </a:rPr>
              <a:t>遗产</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指国家或社会长期形成的历史、传统和特色</a:t>
            </a:r>
            <a:r>
              <a:rPr lang="en-US" altLang="zh-CN" dirty="0">
                <a:ea typeface="宋体" panose="02010600030101010101" pitchFamily="2" charset="-122"/>
              </a:rPr>
              <a:t>)</a:t>
            </a:r>
            <a:endParaRPr lang="zh-CN" altLang="en-US" dirty="0"/>
          </a:p>
        </p:txBody>
      </p:sp>
      <p:sp>
        <p:nvSpPr>
          <p:cNvPr id="8" name="矩形 7"/>
          <p:cNvSpPr/>
          <p:nvPr/>
        </p:nvSpPr>
        <p:spPr>
          <a:xfrm>
            <a:off x="1152525" y="2901774"/>
            <a:ext cx="1369286" cy="584775"/>
          </a:xfrm>
          <a:prstGeom prst="rect">
            <a:avLst/>
          </a:prstGeom>
        </p:spPr>
        <p:txBody>
          <a:bodyPr wrap="none">
            <a:spAutoFit/>
          </a:bodyPr>
          <a:lstStyle/>
          <a:p>
            <a:r>
              <a:rPr lang="en-US" altLang="zh-CN" dirty="0">
                <a:ea typeface="宋体" panose="02010600030101010101" pitchFamily="2" charset="-122"/>
              </a:rPr>
              <a:t>temple</a:t>
            </a:r>
            <a:endParaRPr lang="zh-CN" altLang="en-US" dirty="0"/>
          </a:p>
        </p:txBody>
      </p:sp>
      <p:sp>
        <p:nvSpPr>
          <p:cNvPr id="9" name="矩形 8"/>
          <p:cNvSpPr/>
          <p:nvPr/>
        </p:nvSpPr>
        <p:spPr>
          <a:xfrm>
            <a:off x="2448669" y="3438866"/>
            <a:ext cx="19688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遗物</a:t>
            </a:r>
            <a:r>
              <a:rPr lang="en-US" altLang="zh-CN" dirty="0">
                <a:ea typeface="宋体" panose="02010600030101010101" pitchFamily="2" charset="-122"/>
              </a:rPr>
              <a:t>;</a:t>
            </a:r>
            <a:r>
              <a:rPr lang="zh-CN" altLang="zh-CN" dirty="0">
                <a:ea typeface="宋体" panose="02010600030101010101" pitchFamily="2" charset="-122"/>
                <a:cs typeface="Times New Roman" panose="02020603050405020304" pitchFamily="18" charset="0"/>
              </a:rPr>
              <a:t>遗迹</a:t>
            </a:r>
            <a:endParaRPr lang="zh-CN" altLang="en-US" dirty="0"/>
          </a:p>
        </p:txBody>
      </p:sp>
      <p:sp>
        <p:nvSpPr>
          <p:cNvPr id="10" name="矩形 9"/>
          <p:cNvSpPr/>
          <p:nvPr/>
        </p:nvSpPr>
        <p:spPr>
          <a:xfrm>
            <a:off x="1175769" y="3981894"/>
            <a:ext cx="1322798" cy="584775"/>
          </a:xfrm>
          <a:prstGeom prst="rect">
            <a:avLst/>
          </a:prstGeom>
        </p:spPr>
        <p:txBody>
          <a:bodyPr wrap="none">
            <a:spAutoFit/>
          </a:bodyPr>
          <a:lstStyle/>
          <a:p>
            <a:r>
              <a:rPr lang="en-US" altLang="zh-CN" dirty="0">
                <a:ea typeface="宋体" panose="02010600030101010101" pitchFamily="2" charset="-122"/>
              </a:rPr>
              <a:t>mount</a:t>
            </a:r>
            <a:endParaRPr lang="zh-CN" altLang="en-US" dirty="0"/>
          </a:p>
        </p:txBody>
      </p:sp>
      <p:sp>
        <p:nvSpPr>
          <p:cNvPr id="11" name="矩形 10"/>
          <p:cNvSpPr/>
          <p:nvPr/>
        </p:nvSpPr>
        <p:spPr>
          <a:xfrm>
            <a:off x="1155040" y="4527341"/>
            <a:ext cx="1415772" cy="584775"/>
          </a:xfrm>
          <a:prstGeom prst="rect">
            <a:avLst/>
          </a:prstGeom>
        </p:spPr>
        <p:txBody>
          <a:bodyPr wrap="none">
            <a:spAutoFit/>
          </a:bodyPr>
          <a:lstStyle/>
          <a:p>
            <a:r>
              <a:rPr lang="en-US" altLang="zh-CN" dirty="0">
                <a:ea typeface="宋体" panose="02010600030101010101" pitchFamily="2" charset="-122"/>
              </a:rPr>
              <a:t>former</a:t>
            </a:r>
            <a:endParaRPr lang="zh-CN" altLang="en-US" dirty="0"/>
          </a:p>
        </p:txBody>
      </p:sp>
      <p:sp>
        <p:nvSpPr>
          <p:cNvPr id="12" name="矩形 11"/>
          <p:cNvSpPr/>
          <p:nvPr/>
        </p:nvSpPr>
        <p:spPr>
          <a:xfrm>
            <a:off x="1367269" y="5060537"/>
            <a:ext cx="891591" cy="584775"/>
          </a:xfrm>
          <a:prstGeom prst="rect">
            <a:avLst/>
          </a:prstGeom>
        </p:spPr>
        <p:txBody>
          <a:bodyPr wrap="none">
            <a:spAutoFit/>
          </a:bodyPr>
          <a:lstStyle/>
          <a:p>
            <a:r>
              <a:rPr lang="en-US" altLang="zh-CN" dirty="0">
                <a:ea typeface="宋体" panose="02010600030101010101" pitchFamily="2" charset="-122"/>
              </a:rPr>
              <a:t>clue</a:t>
            </a:r>
            <a:endParaRPr lang="zh-CN" altLang="en-US" dirty="0"/>
          </a:p>
        </p:txBody>
      </p:sp>
      <p:sp>
        <p:nvSpPr>
          <p:cNvPr id="13" name="矩形 12"/>
          <p:cNvSpPr/>
          <p:nvPr/>
        </p:nvSpPr>
        <p:spPr>
          <a:xfrm>
            <a:off x="2922732" y="5577369"/>
            <a:ext cx="1008609" cy="584775"/>
          </a:xfrm>
          <a:prstGeom prst="rect">
            <a:avLst/>
          </a:prstGeom>
        </p:spPr>
        <p:txBody>
          <a:bodyPr wrap="none">
            <a:spAutoFit/>
          </a:bodyPr>
          <a:lstStyle/>
          <a:p>
            <a:r>
              <a:rPr lang="zh-CN" altLang="zh-CN" dirty="0">
                <a:ea typeface="宋体" panose="02010600030101010101" pitchFamily="2" charset="-122"/>
                <a:cs typeface="Times New Roman" panose="02020603050405020304" pitchFamily="18" charset="0"/>
              </a:rPr>
              <a:t>柏树</a:t>
            </a:r>
            <a:endParaRPr lang="zh-CN" altLang="en-US" dirty="0"/>
          </a:p>
        </p:txBody>
      </p:sp>
    </p:spTree>
    <p:extLst>
      <p:ext uri="{BB962C8B-B14F-4D97-AF65-F5344CB8AC3E}">
        <p14:creationId xmlns:p14="http://schemas.microsoft.com/office/powerpoint/2010/main" val="34307408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randombar(horizont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1.creative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创造性的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有创造力的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有创意</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adv</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创造性地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有创造力</a:t>
            </a:r>
            <a:r>
              <a:rPr lang="zh-CN" altLang="zh-CN" dirty="0" smtClean="0">
                <a:solidFill>
                  <a:srgbClr val="000000"/>
                </a:solidFill>
                <a:ea typeface="宋体" panose="02010600030101010101" pitchFamily="2" charset="-122"/>
                <a:cs typeface="Times New Roman" panose="02020603050405020304" pitchFamily="18" charset="0"/>
              </a:rPr>
              <a:t>地</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创造性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创造力</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2.preserve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保存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维持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smtClean="0">
                <a:solidFill>
                  <a:srgbClr val="000000"/>
                </a:solidFill>
                <a:ea typeface="宋体" panose="02010600030101010101" pitchFamily="2" charset="-122"/>
                <a:cs typeface="Times New Roman" panose="02020603050405020304" pitchFamily="18" charset="0"/>
              </a:rPr>
              <a:t>保护区</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3.promote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促进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推销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晋级</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smtClean="0">
                <a:solidFill>
                  <a:srgbClr val="000000"/>
                </a:solidFill>
                <a:ea typeface="宋体" panose="02010600030101010101" pitchFamily="2" charset="-122"/>
                <a:cs typeface="Times New Roman" panose="02020603050405020304" pitchFamily="18" charset="0"/>
              </a:rPr>
              <a:t>.</a:t>
            </a:r>
            <a:r>
              <a:rPr lang="zh-CN" altLang="en-US" dirty="0" smtClean="0">
                <a:solidFill>
                  <a:srgbClr val="000000"/>
                </a:solidFill>
                <a:ea typeface="宋体" panose="02010600030101010101" pitchFamily="2" charset="-122"/>
                <a:cs typeface="Times New Roman" panose="02020603050405020304" pitchFamily="18" charset="0"/>
              </a:rPr>
              <a:t>晋升</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smtClean="0">
                <a:solidFill>
                  <a:srgbClr val="000000"/>
                </a:solidFill>
                <a:ea typeface="宋体" panose="02010600030101010101" pitchFamily="2" charset="-122"/>
                <a:cs typeface="Times New Roman" panose="02020603050405020304" pitchFamily="18" charset="0"/>
              </a:rPr>
              <a:t>推广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4.application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申请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运用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应用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程序</a:t>
            </a:r>
            <a:r>
              <a:rPr lang="en-US" altLang="zh-CN" dirty="0" smtClean="0">
                <a:solidFill>
                  <a:srgbClr val="000000"/>
                </a:solidFill>
                <a:ea typeface="宋体" panose="02010600030101010101" pitchFamily="2" charset="-122"/>
                <a:cs typeface="Times New Roman" panose="02020603050405020304" pitchFamily="18" charset="0"/>
              </a:rPr>
              <a:t>)</a:t>
            </a: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申请</a:t>
            </a:r>
            <a:r>
              <a:rPr lang="zh-CN"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应用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 name="矩形 1"/>
          <p:cNvSpPr/>
          <p:nvPr/>
        </p:nvSpPr>
        <p:spPr>
          <a:xfrm>
            <a:off x="1267045" y="1295400"/>
            <a:ext cx="1887633" cy="584775"/>
          </a:xfrm>
          <a:prstGeom prst="rect">
            <a:avLst/>
          </a:prstGeom>
        </p:spPr>
        <p:txBody>
          <a:bodyPr wrap="none">
            <a:spAutoFit/>
          </a:bodyPr>
          <a:lstStyle/>
          <a:p>
            <a:r>
              <a:rPr lang="en-US" altLang="zh-CN" dirty="0">
                <a:ea typeface="宋体" panose="02010600030101010101" pitchFamily="2" charset="-122"/>
              </a:rPr>
              <a:t>creatively</a:t>
            </a:r>
            <a:endParaRPr lang="zh-CN" altLang="en-US" dirty="0"/>
          </a:p>
        </p:txBody>
      </p:sp>
      <p:sp>
        <p:nvSpPr>
          <p:cNvPr id="3" name="矩形 2"/>
          <p:cNvSpPr/>
          <p:nvPr/>
        </p:nvSpPr>
        <p:spPr>
          <a:xfrm>
            <a:off x="1100181" y="1870343"/>
            <a:ext cx="1841145" cy="584775"/>
          </a:xfrm>
          <a:prstGeom prst="rect">
            <a:avLst/>
          </a:prstGeom>
        </p:spPr>
        <p:txBody>
          <a:bodyPr wrap="none">
            <a:spAutoFit/>
          </a:bodyPr>
          <a:lstStyle/>
          <a:p>
            <a:r>
              <a:rPr lang="en-US" altLang="zh-CN" dirty="0" smtClean="0">
                <a:ea typeface="宋体" panose="02010600030101010101" pitchFamily="2" charset="-122"/>
              </a:rPr>
              <a:t>creativity</a:t>
            </a:r>
            <a:endParaRPr lang="zh-CN" altLang="en-US" dirty="0"/>
          </a:p>
        </p:txBody>
      </p:sp>
      <p:sp>
        <p:nvSpPr>
          <p:cNvPr id="4" name="矩形 3"/>
          <p:cNvSpPr/>
          <p:nvPr/>
        </p:nvSpPr>
        <p:spPr>
          <a:xfrm>
            <a:off x="855563" y="3022606"/>
            <a:ext cx="2389372" cy="584775"/>
          </a:xfrm>
          <a:prstGeom prst="rect">
            <a:avLst/>
          </a:prstGeom>
        </p:spPr>
        <p:txBody>
          <a:bodyPr wrap="none">
            <a:spAutoFit/>
          </a:bodyPr>
          <a:lstStyle/>
          <a:p>
            <a:r>
              <a:rPr lang="en-US" altLang="zh-CN" dirty="0" smtClean="0">
                <a:ea typeface="宋体" panose="02010600030101010101" pitchFamily="2" charset="-122"/>
              </a:rPr>
              <a:t>preservation</a:t>
            </a:r>
            <a:endParaRPr lang="zh-CN" altLang="en-US" dirty="0"/>
          </a:p>
        </p:txBody>
      </p:sp>
      <p:sp>
        <p:nvSpPr>
          <p:cNvPr id="6" name="矩形 5"/>
          <p:cNvSpPr/>
          <p:nvPr/>
        </p:nvSpPr>
        <p:spPr>
          <a:xfrm>
            <a:off x="1055563" y="4196911"/>
            <a:ext cx="2022285" cy="584775"/>
          </a:xfrm>
          <a:prstGeom prst="rect">
            <a:avLst/>
          </a:prstGeom>
        </p:spPr>
        <p:txBody>
          <a:bodyPr wrap="none">
            <a:spAutoFit/>
          </a:bodyPr>
          <a:lstStyle/>
          <a:p>
            <a:r>
              <a:rPr lang="en-US" altLang="zh-CN" dirty="0">
                <a:ea typeface="宋体" panose="02010600030101010101" pitchFamily="2" charset="-122"/>
              </a:rPr>
              <a:t>promotion</a:t>
            </a:r>
            <a:endParaRPr lang="zh-CN" altLang="en-US" dirty="0"/>
          </a:p>
        </p:txBody>
      </p:sp>
      <p:sp>
        <p:nvSpPr>
          <p:cNvPr id="7" name="矩形 6"/>
          <p:cNvSpPr/>
          <p:nvPr/>
        </p:nvSpPr>
        <p:spPr>
          <a:xfrm>
            <a:off x="1368549" y="5371216"/>
            <a:ext cx="1164101" cy="584775"/>
          </a:xfrm>
          <a:prstGeom prst="rect">
            <a:avLst/>
          </a:prstGeom>
        </p:spPr>
        <p:txBody>
          <a:bodyPr wrap="none">
            <a:spAutoFit/>
          </a:bodyPr>
          <a:lstStyle/>
          <a:p>
            <a:r>
              <a:rPr lang="en-US" altLang="zh-CN" dirty="0">
                <a:ea typeface="宋体" panose="02010600030101010101" pitchFamily="2" charset="-122"/>
              </a:rPr>
              <a:t>apply</a:t>
            </a:r>
            <a:endParaRPr lang="zh-CN" altLang="en-US" dirty="0"/>
          </a:p>
        </p:txBody>
      </p:sp>
    </p:spTree>
    <p:extLst>
      <p:ext uri="{BB962C8B-B14F-4D97-AF65-F5344CB8AC3E}">
        <p14:creationId xmlns:p14="http://schemas.microsoft.com/office/powerpoint/2010/main" val="267255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relics </a:t>
            </a:r>
            <a:r>
              <a:rPr lang="zh-CN" altLang="zh-CN" dirty="0">
                <a:solidFill>
                  <a:srgbClr val="000000"/>
                </a:solidFill>
                <a:ea typeface="宋体" panose="02010600030101010101" pitchFamily="2" charset="-122"/>
                <a:cs typeface="Times New Roman" panose="02020603050405020304" pitchFamily="18" charset="0"/>
              </a:rPr>
              <a:t>文化遗产</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2.take part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参与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参加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某活动</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3.work </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合作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协作</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4.introduce...</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介绍给</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5.be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smtClean="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因</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而自豪</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247381" y="1554407"/>
            <a:ext cx="1574470" cy="584775"/>
          </a:xfrm>
          <a:prstGeom prst="rect">
            <a:avLst/>
          </a:prstGeom>
        </p:spPr>
        <p:txBody>
          <a:bodyPr wrap="none">
            <a:spAutoFit/>
          </a:bodyPr>
          <a:lstStyle/>
          <a:p>
            <a:r>
              <a:rPr lang="en-US" altLang="zh-CN" dirty="0" smtClean="0">
                <a:ea typeface="宋体" panose="02010600030101010101" pitchFamily="2" charset="-122"/>
              </a:rPr>
              <a:t>cultural</a:t>
            </a:r>
            <a:endParaRPr lang="zh-CN" altLang="en-US" dirty="0"/>
          </a:p>
        </p:txBody>
      </p:sp>
      <p:sp>
        <p:nvSpPr>
          <p:cNvPr id="4" name="矩形 3"/>
          <p:cNvSpPr/>
          <p:nvPr/>
        </p:nvSpPr>
        <p:spPr>
          <a:xfrm>
            <a:off x="3707282" y="2141738"/>
            <a:ext cx="526106"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
        <p:nvSpPr>
          <p:cNvPr id="5" name="矩形 4"/>
          <p:cNvSpPr/>
          <p:nvPr/>
        </p:nvSpPr>
        <p:spPr>
          <a:xfrm>
            <a:off x="2448565" y="2697017"/>
            <a:ext cx="1643399" cy="584775"/>
          </a:xfrm>
          <a:prstGeom prst="rect">
            <a:avLst/>
          </a:prstGeom>
        </p:spPr>
        <p:txBody>
          <a:bodyPr wrap="none">
            <a:spAutoFit/>
          </a:bodyPr>
          <a:lstStyle/>
          <a:p>
            <a:r>
              <a:rPr lang="en-US" altLang="zh-CN" dirty="0">
                <a:ea typeface="宋体" panose="02010600030101010101" pitchFamily="2" charset="-122"/>
              </a:rPr>
              <a:t>together</a:t>
            </a:r>
            <a:endParaRPr lang="zh-CN" altLang="en-US" dirty="0"/>
          </a:p>
        </p:txBody>
      </p:sp>
      <p:sp>
        <p:nvSpPr>
          <p:cNvPr id="6" name="矩形 5"/>
          <p:cNvSpPr/>
          <p:nvPr/>
        </p:nvSpPr>
        <p:spPr>
          <a:xfrm>
            <a:off x="3707282" y="3324550"/>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7" name="矩形 6"/>
          <p:cNvSpPr/>
          <p:nvPr/>
        </p:nvSpPr>
        <p:spPr>
          <a:xfrm>
            <a:off x="1804884" y="3879448"/>
            <a:ext cx="1248034" cy="584775"/>
          </a:xfrm>
          <a:prstGeom prst="rect">
            <a:avLst/>
          </a:prstGeom>
        </p:spPr>
        <p:txBody>
          <a:bodyPr wrap="none">
            <a:spAutoFit/>
          </a:bodyPr>
          <a:lstStyle/>
          <a:p>
            <a:r>
              <a:rPr lang="en-US" altLang="zh-CN" dirty="0">
                <a:ea typeface="宋体" panose="02010600030101010101" pitchFamily="2" charset="-122"/>
              </a:rPr>
              <a:t>proud</a:t>
            </a:r>
            <a:endParaRPr lang="zh-CN" altLang="en-US" dirty="0"/>
          </a:p>
        </p:txBody>
      </p:sp>
    </p:spTree>
    <p:extLst>
      <p:ext uri="{BB962C8B-B14F-4D97-AF65-F5344CB8AC3E}">
        <p14:creationId xmlns:p14="http://schemas.microsoft.com/office/powerpoint/2010/main" val="246526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3" name="矩形 2"/>
          <p:cNvSpPr>
            <a:spLocks noChangeAspect="1"/>
          </p:cNvSpPr>
          <p:nvPr/>
        </p:nvSpPr>
        <p:spPr>
          <a:xfrm>
            <a:off x="361950" y="1727919"/>
            <a:ext cx="10807700" cy="2377574"/>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词汇精讲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Students from different countries are working creatively to protect a temple in China.(page 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来自不同国家的学生正创造性地保护中国的一座寺庙</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16960461"/>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01647"/>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creatively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创造性地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有创造力地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create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v.</a:t>
            </a:r>
            <a:r>
              <a:rPr lang="zh-CN" altLang="zh-CN" dirty="0">
                <a:solidFill>
                  <a:srgbClr val="000000"/>
                </a:solidFill>
                <a:ea typeface="楷体" panose="02010609060101010101" pitchFamily="49" charset="-122"/>
                <a:cs typeface="Times New Roman" panose="02020603050405020304" pitchFamily="18" charset="0"/>
              </a:rPr>
              <a:t>创造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创作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creation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创造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创作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创建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creativity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创造性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创造力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creative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创造性的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有创造力的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有创意的</a:t>
            </a:r>
            <a:r>
              <a:rPr lang="zh-CN"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富于创造力的人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创意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3665721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2558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(1)Try this new </a:t>
            </a:r>
            <a:r>
              <a:rPr lang="en-US" altLang="zh-CN" dirty="0" err="1">
                <a:solidFill>
                  <a:srgbClr val="000000"/>
                </a:solidFill>
                <a:ea typeface="宋体" panose="02010600030101010101" pitchFamily="2" charset="-122"/>
                <a:cs typeface="Times New Roman" panose="02020603050405020304" pitchFamily="18" charset="0"/>
              </a:rPr>
              <a:t>dish,created</a:t>
            </a:r>
            <a:r>
              <a:rPr lang="en-US" altLang="zh-CN" dirty="0">
                <a:solidFill>
                  <a:srgbClr val="000000"/>
                </a:solidFill>
                <a:ea typeface="宋体" panose="02010600030101010101" pitchFamily="2" charset="-122"/>
                <a:cs typeface="Times New Roman" panose="02020603050405020304" pitchFamily="18" charset="0"/>
              </a:rPr>
              <a:t> by our head chef.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品尝一下这道新菜吧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是我们厨师长首创的。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has been with the company since its creation in 2009.</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他从</a:t>
            </a:r>
            <a:r>
              <a:rPr lang="en-US" altLang="zh-CN" dirty="0">
                <a:solidFill>
                  <a:srgbClr val="000000"/>
                </a:solidFill>
                <a:ea typeface="宋体" panose="02010600030101010101" pitchFamily="2" charset="-122"/>
                <a:cs typeface="Times New Roman" panose="02020603050405020304" pitchFamily="18" charset="0"/>
              </a:rPr>
              <a:t>2009</a:t>
            </a:r>
            <a:r>
              <a:rPr lang="zh-CN" altLang="zh-CN" dirty="0">
                <a:solidFill>
                  <a:srgbClr val="000000"/>
                </a:solidFill>
                <a:ea typeface="宋体" panose="02010600030101010101" pitchFamily="2" charset="-122"/>
                <a:cs typeface="Times New Roman" panose="02020603050405020304" pitchFamily="18" charset="0"/>
              </a:rPr>
              <a:t>年公司成立以来就一直在那里工作</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(3)For Western </a:t>
            </a:r>
            <a:r>
              <a:rPr lang="en-US" altLang="zh-CN" dirty="0" err="1">
                <a:solidFill>
                  <a:srgbClr val="000000"/>
                </a:solidFill>
                <a:ea typeface="宋体" panose="02010600030101010101" pitchFamily="2" charset="-122"/>
                <a:cs typeface="Times New Roman" panose="02020603050405020304" pitchFamily="18" charset="0"/>
              </a:rPr>
              <a:t>designers,China</a:t>
            </a:r>
            <a:r>
              <a:rPr lang="en-US" altLang="zh-CN" dirty="0">
                <a:solidFill>
                  <a:srgbClr val="000000"/>
                </a:solidFill>
                <a:ea typeface="宋体" panose="02010600030101010101" pitchFamily="2" charset="-122"/>
                <a:cs typeface="Times New Roman" panose="02020603050405020304" pitchFamily="18" charset="0"/>
              </a:rPr>
              <a:t> and its rich culture have long been an inspiration for Western creative.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对于西方设计者而言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中国及其丰富的文化长期以来一直是西方创意的灵感</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894079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41607"/>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助记小贴士</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以字母</a:t>
            </a:r>
            <a:r>
              <a:rPr lang="en-US" altLang="zh-CN" dirty="0">
                <a:solidFill>
                  <a:srgbClr val="000000"/>
                </a:solidFill>
                <a:ea typeface="宋体" panose="02010600030101010101" pitchFamily="2" charset="-122"/>
                <a:cs typeface="Times New Roman" panose="02020603050405020304" pitchFamily="18" charset="0"/>
              </a:rPr>
              <a:t>“e”</a:t>
            </a:r>
            <a:r>
              <a:rPr lang="zh-CN" altLang="zh-CN" dirty="0">
                <a:solidFill>
                  <a:srgbClr val="000000"/>
                </a:solidFill>
                <a:ea typeface="楷体" panose="02010609060101010101" pitchFamily="49" charset="-122"/>
                <a:cs typeface="Times New Roman" panose="02020603050405020304" pitchFamily="18" charset="0"/>
              </a:rPr>
              <a:t>结尾的形容词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一般直接加</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ly</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构成副词</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polite—politely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entire—entirely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complete—completely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sincere—sincerely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楷体" panose="02010609060101010101" pitchFamily="49" charset="-122"/>
                <a:cs typeface="Times New Roman" panose="02020603050405020304" pitchFamily="18" charset="0"/>
              </a:rPr>
              <a:t>但有个别单词例外</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true—truly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whole—wholly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possible—possibly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probable—probably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gentle—gently</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8208191"/>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用</a:t>
            </a:r>
            <a:r>
              <a:rPr lang="en-US" altLang="zh-CN" dirty="0">
                <a:solidFill>
                  <a:srgbClr val="000000"/>
                </a:solidFill>
                <a:ea typeface="宋体" panose="02010600030101010101" pitchFamily="2" charset="-122"/>
                <a:cs typeface="Times New Roman" panose="02020603050405020304" pitchFamily="18" charset="0"/>
              </a:rPr>
              <a:t>create</a:t>
            </a:r>
            <a:r>
              <a:rPr lang="zh-CN" altLang="zh-CN" dirty="0">
                <a:solidFill>
                  <a:srgbClr val="000000"/>
                </a:solidFill>
                <a:latin typeface="Arial" panose="020B0604020202020204" pitchFamily="34" charset="0"/>
                <a:cs typeface="Times New Roman" panose="02020603050405020304" pitchFamily="18" charset="0"/>
              </a:rPr>
              <a:t>的适当形式填空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t>
            </a:r>
            <a:r>
              <a:rPr lang="en-US" altLang="zh-CN" dirty="0" smtClean="0">
                <a:solidFill>
                  <a:srgbClr val="000000"/>
                </a:solidFill>
                <a:ea typeface="宋体" panose="02010600030101010101" pitchFamily="2" charset="-122"/>
                <a:cs typeface="Times New Roman" panose="02020603050405020304" pitchFamily="18" charset="0"/>
              </a:rPr>
              <a:t>)Like </a:t>
            </a:r>
            <a:r>
              <a:rPr lang="en-US" altLang="zh-CN" dirty="0">
                <a:solidFill>
                  <a:srgbClr val="000000"/>
                </a:solidFill>
                <a:ea typeface="宋体" panose="02010600030101010101" pitchFamily="2" charset="-122"/>
                <a:cs typeface="Times New Roman" panose="02020603050405020304" pitchFamily="18" charset="0"/>
              </a:rPr>
              <a:t>so many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people,he</a:t>
            </a:r>
            <a:r>
              <a:rPr lang="en-US" altLang="zh-CN" dirty="0">
                <a:solidFill>
                  <a:srgbClr val="000000"/>
                </a:solidFill>
                <a:ea typeface="宋体" panose="02010600030101010101" pitchFamily="2" charset="-122"/>
                <a:cs typeface="Times New Roman" panose="02020603050405020304" pitchFamily="18" charset="0"/>
              </a:rPr>
              <a:t> was never satisfied</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(2)The </a:t>
            </a:r>
            <a:r>
              <a:rPr lang="en-US" altLang="zh-CN" dirty="0">
                <a:solidFill>
                  <a:srgbClr val="000000"/>
                </a:solidFill>
                <a:ea typeface="宋体" panose="02010600030101010101" pitchFamily="2" charset="-122"/>
                <a:cs typeface="Times New Roman" panose="02020603050405020304" pitchFamily="18" charset="0"/>
              </a:rPr>
              <a:t>bathroom is entirely my own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(3)When </a:t>
            </a:r>
            <a:r>
              <a:rPr lang="en-US" altLang="zh-CN" dirty="0">
                <a:solidFill>
                  <a:srgbClr val="000000"/>
                </a:solidFill>
                <a:ea typeface="宋体" panose="02010600030101010101" pitchFamily="2" charset="-122"/>
                <a:cs typeface="Times New Roman" panose="02020603050405020304" pitchFamily="18" charset="0"/>
              </a:rPr>
              <a:t>you investigate a </a:t>
            </a:r>
            <a:r>
              <a:rPr lang="en-US" altLang="zh-CN" dirty="0" err="1">
                <a:solidFill>
                  <a:srgbClr val="000000"/>
                </a:solidFill>
                <a:ea typeface="宋体" panose="02010600030101010101" pitchFamily="2" charset="-122"/>
                <a:cs typeface="Times New Roman" panose="02020603050405020304" pitchFamily="18" charset="0"/>
              </a:rPr>
              <a:t>problem,you</a:t>
            </a:r>
            <a:r>
              <a:rPr lang="en-US" altLang="zh-CN" dirty="0">
                <a:solidFill>
                  <a:srgbClr val="000000"/>
                </a:solidFill>
                <a:ea typeface="宋体" panose="02010600030101010101" pitchFamily="2" charset="-122"/>
                <a:cs typeface="Times New Roman" panose="02020603050405020304" pitchFamily="18" charset="0"/>
              </a:rPr>
              <a:t> must think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983685" y="2015951"/>
            <a:ext cx="1568635" cy="584775"/>
          </a:xfrm>
          <a:prstGeom prst="rect">
            <a:avLst/>
          </a:prstGeom>
        </p:spPr>
        <p:txBody>
          <a:bodyPr wrap="none">
            <a:spAutoFit/>
          </a:bodyPr>
          <a:lstStyle/>
          <a:p>
            <a:r>
              <a:rPr lang="en-US" altLang="zh-CN" dirty="0" smtClean="0">
                <a:ea typeface="宋体" panose="02010600030101010101" pitchFamily="2" charset="-122"/>
              </a:rPr>
              <a:t>creative</a:t>
            </a:r>
            <a:endParaRPr lang="zh-CN" altLang="en-US" dirty="0"/>
          </a:p>
        </p:txBody>
      </p:sp>
      <p:sp>
        <p:nvSpPr>
          <p:cNvPr id="5" name="矩形 4"/>
          <p:cNvSpPr/>
          <p:nvPr/>
        </p:nvSpPr>
        <p:spPr>
          <a:xfrm>
            <a:off x="7512077" y="2583440"/>
            <a:ext cx="1613519" cy="584775"/>
          </a:xfrm>
          <a:prstGeom prst="rect">
            <a:avLst/>
          </a:prstGeom>
        </p:spPr>
        <p:txBody>
          <a:bodyPr wrap="none">
            <a:spAutoFit/>
          </a:bodyPr>
          <a:lstStyle/>
          <a:p>
            <a:r>
              <a:rPr lang="en-US" altLang="zh-CN" dirty="0">
                <a:ea typeface="宋体" panose="02010600030101010101" pitchFamily="2" charset="-122"/>
              </a:rPr>
              <a:t>creation</a:t>
            </a:r>
            <a:endParaRPr lang="zh-CN" altLang="en-US" dirty="0"/>
          </a:p>
        </p:txBody>
      </p:sp>
      <p:sp>
        <p:nvSpPr>
          <p:cNvPr id="6" name="矩形 5"/>
          <p:cNvSpPr/>
          <p:nvPr/>
        </p:nvSpPr>
        <p:spPr>
          <a:xfrm>
            <a:off x="2011700" y="3745264"/>
            <a:ext cx="1887633" cy="584775"/>
          </a:xfrm>
          <a:prstGeom prst="rect">
            <a:avLst/>
          </a:prstGeom>
        </p:spPr>
        <p:txBody>
          <a:bodyPr wrap="none">
            <a:spAutoFit/>
          </a:bodyPr>
          <a:lstStyle/>
          <a:p>
            <a:r>
              <a:rPr lang="en-US" altLang="zh-CN" dirty="0">
                <a:ea typeface="宋体" panose="02010600030101010101" pitchFamily="2" charset="-122"/>
              </a:rPr>
              <a:t>creatively</a:t>
            </a:r>
            <a:endParaRPr lang="zh-CN" altLang="en-US" dirty="0"/>
          </a:p>
        </p:txBody>
      </p:sp>
    </p:spTree>
    <p:extLst>
      <p:ext uri="{BB962C8B-B14F-4D97-AF65-F5344CB8AC3E}">
        <p14:creationId xmlns:p14="http://schemas.microsoft.com/office/powerpoint/2010/main" val="382763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5826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By studying old photos of the former palace, they have made the new one look exactly like the old one.(page 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通过研究之前宫殿的旧照片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他们使新宫殿看起来跟旧的完全一样。</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former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以前的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两者中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前者</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formerly</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从前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以前</a:t>
            </a:r>
            <a:endParaRPr lang="en-US" altLang="zh-CN" dirty="0" smtClean="0">
              <a:solidFill>
                <a:srgbClr val="000000"/>
              </a:solidFill>
              <a:ea typeface="楷体" panose="02010609060101010101" pitchFamily="49"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the</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former...</a:t>
            </a:r>
            <a:r>
              <a:rPr lang="zh-CN" altLang="zh-CN" dirty="0">
                <a:solidFill>
                  <a:srgbClr val="000000"/>
                </a:solidFill>
                <a:ea typeface="楷体" panose="02010609060101010101" pitchFamily="49" charset="-122"/>
                <a:cs typeface="Times New Roman" panose="02020603050405020304" pitchFamily="18" charset="0"/>
              </a:rPr>
              <a:t>前者</a:t>
            </a:r>
            <a:r>
              <a:rPr lang="en-US" altLang="zh-CN" dirty="0" smtClean="0">
                <a:solidFill>
                  <a:srgbClr val="000000"/>
                </a:solidFill>
                <a:ea typeface="楷体" panose="02010609060101010101" pitchFamily="49" charset="-122"/>
                <a:cs typeface="Times New Roman" panose="02020603050405020304" pitchFamily="18" charset="0"/>
              </a:rPr>
              <a:t>……</a:t>
            </a: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the</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latter...(</a:t>
            </a:r>
            <a:r>
              <a:rPr lang="zh-CN" altLang="zh-CN" dirty="0">
                <a:solidFill>
                  <a:srgbClr val="000000"/>
                </a:solidFill>
                <a:ea typeface="楷体" panose="02010609060101010101" pitchFamily="49" charset="-122"/>
                <a:cs typeface="Times New Roman" panose="02020603050405020304" pitchFamily="18" charset="0"/>
              </a:rPr>
              <a:t>两者中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后者</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75212265"/>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(1)In former times we crossed the river by boat, but now we drive over the new bridge.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过去我们乘船过河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但现在我们从新建的桥上开车过去。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famous painting was formerly owned by a Chinese collector.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这幅名画过去由一位中国收藏家收藏。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(3)There is always a gap between imagination and </a:t>
            </a:r>
            <a:r>
              <a:rPr lang="en-US" altLang="zh-CN" dirty="0" err="1">
                <a:solidFill>
                  <a:srgbClr val="000000"/>
                </a:solidFill>
                <a:ea typeface="宋体" panose="02010600030101010101" pitchFamily="2" charset="-122"/>
                <a:cs typeface="Times New Roman" panose="02020603050405020304" pitchFamily="18" charset="0"/>
              </a:rPr>
              <a:t>reality;the</a:t>
            </a:r>
            <a:r>
              <a:rPr lang="en-US" altLang="zh-CN" dirty="0">
                <a:solidFill>
                  <a:srgbClr val="000000"/>
                </a:solidFill>
                <a:ea typeface="宋体" panose="02010600030101010101" pitchFamily="2" charset="-122"/>
                <a:cs typeface="Times New Roman" panose="02020603050405020304" pitchFamily="18" charset="0"/>
              </a:rPr>
              <a:t> former is always more ideal than the latter.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想象和现实之间总是有差距的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前者总是比后者更理想。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534158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a:hlinkClick r:id="rId2" action="ppaction://hlinksldjump" highlightClick="1">
              <a:snd r:embed="rId3" name="chimes.wav"/>
            </a:hlinkClick>
          </p:cNvPr>
          <p:cNvSpPr/>
          <p:nvPr/>
        </p:nvSpPr>
        <p:spPr>
          <a:xfrm>
            <a:off x="2592685" y="41211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11" name="横卷形 10">
            <a:hlinkClick r:id="rId4" action="ppaction://hlinksldjump" highlightClick="1">
              <a:snd r:embed="rId3" name="chimes.wav"/>
            </a:hlinkClick>
          </p:cNvPr>
          <p:cNvSpPr/>
          <p:nvPr/>
        </p:nvSpPr>
        <p:spPr>
          <a:xfrm>
            <a:off x="2592685" y="178026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2" name="横卷形 11">
            <a:hlinkClick r:id="rId5" action="ppaction://hlinksldjump" highlightClick="1">
              <a:snd r:embed="rId3" name="chimes.wav"/>
            </a:hlinkClick>
          </p:cNvPr>
          <p:cNvSpPr/>
          <p:nvPr/>
        </p:nvSpPr>
        <p:spPr>
          <a:xfrm>
            <a:off x="2592685" y="314841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6" action="ppaction://hlinksldjump" highlightClick="1">
              <a:snd r:embed="rId3" name="chimes.wav"/>
            </a:hlinkClick>
          </p:cNvPr>
          <p:cNvSpPr/>
          <p:nvPr/>
        </p:nvSpPr>
        <p:spPr>
          <a:xfrm>
            <a:off x="2592685" y="451656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只有当理论与实践相结合时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前者才能变成可靠的知识。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Only when our theory combines with practice can </a:t>
            </a:r>
            <a:r>
              <a:rPr lang="zh-CN" altLang="zh-CN" u="sng" dirty="0">
                <a:uFill>
                  <a:solidFill>
                    <a:srgbClr val="000000"/>
                  </a:solidFill>
                </a:uFill>
                <a:ea typeface="宋体" panose="02010600030101010101" pitchFamily="2" charset="-122"/>
                <a:cs typeface="Times New Roman" panose="02020603050405020304" pitchFamily="18" charset="0"/>
              </a:rPr>
              <a:t>　</a:t>
            </a:r>
            <a:endParaRPr lang="en-US" altLang="zh-CN" u="sng" dirty="0" smtClean="0">
              <a:uFill>
                <a:solidFill>
                  <a:srgbClr val="000000"/>
                </a:solidFill>
              </a:u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become </a:t>
            </a:r>
            <a:r>
              <a:rPr lang="en-US" altLang="zh-CN" dirty="0" smtClean="0">
                <a:solidFill>
                  <a:srgbClr val="000000"/>
                </a:solidFill>
                <a:ea typeface="宋体" panose="02010600030101010101" pitchFamily="2" charset="-122"/>
                <a:cs typeface="Times New Roman" panose="02020603050405020304" pitchFamily="18" charset="0"/>
              </a:rPr>
              <a:t>reliable </a:t>
            </a:r>
            <a:r>
              <a:rPr lang="en-US" altLang="zh-CN" dirty="0">
                <a:solidFill>
                  <a:srgbClr val="000000"/>
                </a:solidFill>
                <a:ea typeface="宋体" panose="02010600030101010101" pitchFamily="2" charset="-122"/>
                <a:cs typeface="Times New Roman" panose="02020603050405020304" pitchFamily="18" charset="0"/>
              </a:rPr>
              <a:t>knowledge.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他把伊桑和裘德介绍给她。前者是一位工程师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后者是一名医生。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introduced Ethan and Jude to her.</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 an engineer and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 a doctor.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60853" y="2609055"/>
            <a:ext cx="2064989" cy="584775"/>
          </a:xfrm>
          <a:prstGeom prst="rect">
            <a:avLst/>
          </a:prstGeom>
        </p:spPr>
        <p:txBody>
          <a:bodyPr wrap="none">
            <a:spAutoFit/>
          </a:bodyPr>
          <a:lstStyle/>
          <a:p>
            <a:r>
              <a:rPr lang="en-US" altLang="zh-CN" dirty="0">
                <a:ea typeface="宋体" panose="02010600030101010101" pitchFamily="2" charset="-122"/>
              </a:rPr>
              <a:t>the former</a:t>
            </a:r>
            <a:endParaRPr lang="zh-CN" altLang="en-US" dirty="0"/>
          </a:p>
        </p:txBody>
      </p:sp>
      <p:sp>
        <p:nvSpPr>
          <p:cNvPr id="4" name="矩形 3"/>
          <p:cNvSpPr/>
          <p:nvPr/>
        </p:nvSpPr>
        <p:spPr>
          <a:xfrm>
            <a:off x="7335381" y="4349703"/>
            <a:ext cx="2202847" cy="584775"/>
          </a:xfrm>
          <a:prstGeom prst="rect">
            <a:avLst/>
          </a:prstGeom>
        </p:spPr>
        <p:txBody>
          <a:bodyPr wrap="none">
            <a:spAutoFit/>
          </a:bodyPr>
          <a:lstStyle/>
          <a:p>
            <a:r>
              <a:rPr lang="en-US" altLang="zh-CN" dirty="0">
                <a:ea typeface="宋体" panose="02010600030101010101" pitchFamily="2" charset="-122"/>
              </a:rPr>
              <a:t>The former</a:t>
            </a:r>
            <a:endParaRPr lang="zh-CN" altLang="en-US" dirty="0"/>
          </a:p>
        </p:txBody>
      </p:sp>
      <p:sp>
        <p:nvSpPr>
          <p:cNvPr id="5" name="矩形 4"/>
          <p:cNvSpPr/>
          <p:nvPr/>
        </p:nvSpPr>
        <p:spPr>
          <a:xfrm>
            <a:off x="3777493" y="4944310"/>
            <a:ext cx="1790875" cy="584775"/>
          </a:xfrm>
          <a:prstGeom prst="rect">
            <a:avLst/>
          </a:prstGeom>
        </p:spPr>
        <p:txBody>
          <a:bodyPr wrap="none">
            <a:spAutoFit/>
          </a:bodyPr>
          <a:lstStyle/>
          <a:p>
            <a:r>
              <a:rPr lang="en-US" altLang="zh-CN" dirty="0">
                <a:ea typeface="宋体" panose="02010600030101010101" pitchFamily="2" charset="-122"/>
              </a:rPr>
              <a:t>the latter</a:t>
            </a:r>
            <a:endParaRPr lang="zh-CN" altLang="en-US" dirty="0"/>
          </a:p>
        </p:txBody>
      </p:sp>
    </p:spTree>
    <p:extLst>
      <p:ext uri="{BB962C8B-B14F-4D97-AF65-F5344CB8AC3E}">
        <p14:creationId xmlns:p14="http://schemas.microsoft.com/office/powerpoint/2010/main" val="3597239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121764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Preserve (page 3)</a:t>
            </a:r>
            <a:r>
              <a:rPr lang="zh-CN" altLang="zh-CN" dirty="0">
                <a:solidFill>
                  <a:srgbClr val="000000"/>
                </a:solidFill>
                <a:ea typeface="宋体" panose="02010600030101010101" pitchFamily="2" charset="-122"/>
                <a:cs typeface="Times New Roman" panose="02020603050405020304" pitchFamily="18" charset="0"/>
              </a:rPr>
              <a:t>保护</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preserve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保存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保护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维持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保护区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361950" y="2958312"/>
            <a:ext cx="10807700" cy="239950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preserve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zh-CN" altLang="zh-CN" dirty="0">
                <a:solidFill>
                  <a:srgbClr val="000000"/>
                </a:solidFill>
                <a:ea typeface="楷体" panose="02010609060101010101" pitchFamily="49" charset="-122"/>
                <a:cs typeface="Times New Roman" panose="02020603050405020304" pitchFamily="18" charset="0"/>
              </a:rPr>
              <a:t>为</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而保存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保留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well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preserved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被保存得很好</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preserve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在保护区内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nature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preserve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自然保护区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1369279744"/>
              </p:ext>
            </p:extLst>
          </p:nvPr>
        </p:nvGraphicFramePr>
        <p:xfrm>
          <a:off x="-88749" y="1574071"/>
          <a:ext cx="11669770" cy="1533455"/>
        </p:xfrm>
        <a:graphic>
          <a:graphicData uri="http://schemas.openxmlformats.org/presentationml/2006/ole">
            <mc:AlternateContent xmlns:mc="http://schemas.openxmlformats.org/markup-compatibility/2006">
              <mc:Choice xmlns:v="urn:schemas-microsoft-com:vml" Requires="v">
                <p:oleObj spid="_x0000_s2080" name="文档" r:id="rId3" imgW="3826154" imgH="502772" progId="Word.Document.12">
                  <p:embed/>
                </p:oleObj>
              </mc:Choice>
              <mc:Fallback>
                <p:oleObj name="文档" r:id="rId3" imgW="3826154" imgH="502772" progId="Word.Document.12">
                  <p:embed/>
                  <p:pic>
                    <p:nvPicPr>
                      <p:cNvPr id="0" name=""/>
                      <p:cNvPicPr/>
                      <p:nvPr/>
                    </p:nvPicPr>
                    <p:blipFill>
                      <a:blip r:embed="rId4"/>
                      <a:stretch>
                        <a:fillRect/>
                      </a:stretch>
                    </p:blipFill>
                    <p:spPr>
                      <a:xfrm>
                        <a:off x="-88749" y="1574071"/>
                        <a:ext cx="11669770" cy="1533455"/>
                      </a:xfrm>
                      <a:prstGeom prst="rect">
                        <a:avLst/>
                      </a:prstGeom>
                    </p:spPr>
                  </p:pic>
                </p:oleObj>
              </mc:Fallback>
            </mc:AlternateContent>
          </a:graphicData>
        </a:graphic>
      </p:graphicFrame>
    </p:spTree>
    <p:extLst>
      <p:ext uri="{BB962C8B-B14F-4D97-AF65-F5344CB8AC3E}">
        <p14:creationId xmlns:p14="http://schemas.microsoft.com/office/powerpoint/2010/main" val="824953648"/>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was anxious to preserve his reputation.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他急于维护自己的名声。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(2)Our teachers are determined to preserve us from being hurt.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我们的老师下决心保护我们免受伤害。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will visit some well-preserved Roman relics.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我们将参观一些保存完好的罗马遗迹。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(4)We are working for the preservation of the environment.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我们正致力于环境保护工作。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3343620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27087"/>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(1)Our suggestions are that these traditional customs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(preserve) and handed down one generation after another.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)The </a:t>
            </a:r>
            <a:r>
              <a:rPr lang="en-US" altLang="zh-CN" dirty="0">
                <a:solidFill>
                  <a:srgbClr val="000000"/>
                </a:solidFill>
                <a:ea typeface="宋体" panose="02010600030101010101" pitchFamily="2" charset="-122"/>
                <a:cs typeface="Times New Roman" panose="02020603050405020304" pitchFamily="18" charset="0"/>
              </a:rPr>
              <a:t>paintings were in an excellent state of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(preserve).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(3)Salt </a:t>
            </a:r>
            <a:r>
              <a:rPr lang="en-US" altLang="zh-CN" dirty="0">
                <a:solidFill>
                  <a:srgbClr val="000000"/>
                </a:solidFill>
                <a:ea typeface="宋体" panose="02010600030101010101" pitchFamily="2" charset="-122"/>
                <a:cs typeface="Times New Roman" panose="02020603050405020304" pitchFamily="18" charset="0"/>
              </a:rPr>
              <a:t>preserves food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going bad.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91007" y="2107623"/>
            <a:ext cx="3961918" cy="584775"/>
          </a:xfrm>
          <a:prstGeom prst="rect">
            <a:avLst/>
          </a:prstGeom>
        </p:spPr>
        <p:txBody>
          <a:bodyPr wrap="none">
            <a:spAutoFit/>
          </a:bodyPr>
          <a:lstStyle/>
          <a:p>
            <a:r>
              <a:rPr lang="en-US" altLang="zh-CN" dirty="0">
                <a:ea typeface="宋体" panose="02010600030101010101" pitchFamily="2" charset="-122"/>
              </a:rPr>
              <a:t>(should) be preserved</a:t>
            </a:r>
            <a:endParaRPr lang="zh-CN" altLang="en-US" dirty="0"/>
          </a:p>
        </p:txBody>
      </p:sp>
      <p:sp>
        <p:nvSpPr>
          <p:cNvPr id="5" name="矩形 4"/>
          <p:cNvSpPr/>
          <p:nvPr/>
        </p:nvSpPr>
        <p:spPr>
          <a:xfrm>
            <a:off x="642069" y="3858663"/>
            <a:ext cx="2389372" cy="584775"/>
          </a:xfrm>
          <a:prstGeom prst="rect">
            <a:avLst/>
          </a:prstGeom>
        </p:spPr>
        <p:txBody>
          <a:bodyPr wrap="none">
            <a:spAutoFit/>
          </a:bodyPr>
          <a:lstStyle/>
          <a:p>
            <a:r>
              <a:rPr lang="en-US" altLang="zh-CN" dirty="0">
                <a:ea typeface="宋体" panose="02010600030101010101" pitchFamily="2" charset="-122"/>
              </a:rPr>
              <a:t>preservation</a:t>
            </a:r>
            <a:endParaRPr lang="zh-CN" altLang="en-US" dirty="0"/>
          </a:p>
        </p:txBody>
      </p:sp>
      <p:sp>
        <p:nvSpPr>
          <p:cNvPr id="7" name="矩形 6"/>
          <p:cNvSpPr/>
          <p:nvPr/>
        </p:nvSpPr>
        <p:spPr>
          <a:xfrm>
            <a:off x="5443509" y="4468528"/>
            <a:ext cx="1042850" cy="584775"/>
          </a:xfrm>
          <a:prstGeom prst="rect">
            <a:avLst/>
          </a:prstGeom>
        </p:spPr>
        <p:txBody>
          <a:bodyPr wrap="none">
            <a:spAutoFit/>
          </a:bodyPr>
          <a:lstStyle/>
          <a:p>
            <a:r>
              <a:rPr lang="en-US" altLang="zh-CN" dirty="0">
                <a:ea typeface="宋体" panose="02010600030101010101" pitchFamily="2" charset="-122"/>
              </a:rPr>
              <a:t>from</a:t>
            </a:r>
            <a:endParaRPr lang="zh-CN" altLang="en-US" dirty="0"/>
          </a:p>
        </p:txBody>
      </p:sp>
    </p:spTree>
    <p:extLst>
      <p:ext uri="{BB962C8B-B14F-4D97-AF65-F5344CB8AC3E}">
        <p14:creationId xmlns:p14="http://schemas.microsoft.com/office/powerpoint/2010/main" val="30438250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0570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Promote (page 3)</a:t>
            </a:r>
            <a:r>
              <a:rPr lang="zh-CN" altLang="zh-CN" dirty="0">
                <a:solidFill>
                  <a:srgbClr val="000000"/>
                </a:solidFill>
                <a:ea typeface="宋体" panose="02010600030101010101" pitchFamily="2" charset="-122"/>
                <a:cs typeface="Times New Roman" panose="02020603050405020304" pitchFamily="18" charset="0"/>
              </a:rPr>
              <a:t>促进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promote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促进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提升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推销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晋级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get/be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promoted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楷体" panose="02010609060101010101" pitchFamily="49" charset="-122"/>
                <a:cs typeface="Times New Roman" panose="02020603050405020304" pitchFamily="18" charset="0"/>
              </a:rPr>
              <a:t>被提升到</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职位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promotion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smtClean="0">
                <a:solidFill>
                  <a:srgbClr val="000000"/>
                </a:solidFill>
                <a:ea typeface="楷体" panose="02010609060101010101" pitchFamily="49" charset="-122"/>
                <a:cs typeface="Times New Roman" panose="02020603050405020304" pitchFamily="18" charset="0"/>
              </a:rPr>
              <a:t>晋升</a:t>
            </a:r>
            <a:r>
              <a:rPr lang="en-US" altLang="zh-CN" dirty="0">
                <a:solidFill>
                  <a:srgbClr val="000000"/>
                </a:solidFill>
                <a:ea typeface="楷体" panose="02010609060101010101" pitchFamily="49" charset="-122"/>
                <a:cs typeface="Times New Roman" panose="02020603050405020304" pitchFamily="18" charset="0"/>
              </a:rPr>
              <a:t>;</a:t>
            </a:r>
            <a:r>
              <a:rPr lang="zh-CN" altLang="en-US" dirty="0">
                <a:solidFill>
                  <a:srgbClr val="000000"/>
                </a:solidFill>
                <a:ea typeface="楷体" panose="02010609060101010101" pitchFamily="49" charset="-122"/>
                <a:cs typeface="Times New Roman" panose="02020603050405020304" pitchFamily="18" charset="0"/>
              </a:rPr>
              <a:t>推广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get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promotion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得到提升</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2043610"/>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89920"/>
            <a:ext cx="10807700" cy="415036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(1)Good listening can promote understanding.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良好的倾听可以增进理解。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has been promoted to general manager.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他已被提升为总经理。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(3)His promotion means a raise in salary.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他的升职意味着加薪。</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81083088"/>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(1)While waiting for the opportunity to get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promote</a:t>
            </a:r>
            <a:r>
              <a:rPr lang="en-US" altLang="zh-CN" dirty="0" smtClean="0">
                <a:solidFill>
                  <a:srgbClr val="000000"/>
                </a:solidFill>
                <a:ea typeface="宋体" panose="02010600030101010101" pitchFamily="2" charset="-122"/>
                <a:cs typeface="Times New Roman" panose="02020603050405020304" pitchFamily="18" charset="0"/>
              </a:rPr>
              <a:t>),   he </a:t>
            </a:r>
            <a:r>
              <a:rPr lang="en-US" altLang="zh-CN" dirty="0">
                <a:solidFill>
                  <a:srgbClr val="000000"/>
                </a:solidFill>
                <a:ea typeface="宋体" panose="02010600030101010101" pitchFamily="2" charset="-122"/>
                <a:cs typeface="Times New Roman" panose="02020603050405020304" pitchFamily="18" charset="0"/>
              </a:rPr>
              <a:t>did his best to work.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(2)Her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(promote)to sales manager took everyone by surprise.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(3)Peking Opera is being introduced to students in an </a:t>
            </a:r>
            <a:r>
              <a:rPr lang="en-US" altLang="zh-CN" dirty="0" smtClean="0">
                <a:solidFill>
                  <a:srgbClr val="000000"/>
                </a:solidFill>
                <a:ea typeface="宋体" panose="02010600030101010101" pitchFamily="2" charset="-122"/>
                <a:cs typeface="Times New Roman" panose="02020603050405020304" pitchFamily="18" charset="0"/>
              </a:rPr>
              <a:t>effort</a:t>
            </a: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(promote)the traditional art to the younger generation in our country.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 was promoted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editor and then editorial director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983453" y="965327"/>
            <a:ext cx="1886029" cy="584775"/>
          </a:xfrm>
          <a:prstGeom prst="rect">
            <a:avLst/>
          </a:prstGeom>
        </p:spPr>
        <p:txBody>
          <a:bodyPr wrap="none">
            <a:spAutoFit/>
          </a:bodyPr>
          <a:lstStyle/>
          <a:p>
            <a:r>
              <a:rPr lang="en-US" altLang="zh-CN" dirty="0">
                <a:ea typeface="宋体" panose="02010600030101010101" pitchFamily="2" charset="-122"/>
              </a:rPr>
              <a:t>promoted</a:t>
            </a:r>
            <a:endParaRPr lang="zh-CN" altLang="en-US" dirty="0"/>
          </a:p>
        </p:txBody>
      </p:sp>
      <p:sp>
        <p:nvSpPr>
          <p:cNvPr id="4" name="矩形 3"/>
          <p:cNvSpPr/>
          <p:nvPr/>
        </p:nvSpPr>
        <p:spPr>
          <a:xfrm>
            <a:off x="2386493" y="2457831"/>
            <a:ext cx="2022285" cy="584775"/>
          </a:xfrm>
          <a:prstGeom prst="rect">
            <a:avLst/>
          </a:prstGeom>
        </p:spPr>
        <p:txBody>
          <a:bodyPr wrap="none">
            <a:spAutoFit/>
          </a:bodyPr>
          <a:lstStyle/>
          <a:p>
            <a:r>
              <a:rPr lang="en-US" altLang="zh-CN" dirty="0" smtClean="0">
                <a:ea typeface="宋体" panose="02010600030101010101" pitchFamily="2" charset="-122"/>
              </a:rPr>
              <a:t>promotion</a:t>
            </a:r>
            <a:endParaRPr lang="zh-CN" altLang="en-US" dirty="0"/>
          </a:p>
        </p:txBody>
      </p:sp>
      <p:sp>
        <p:nvSpPr>
          <p:cNvPr id="5" name="矩形 4"/>
          <p:cNvSpPr/>
          <p:nvPr/>
        </p:nvSpPr>
        <p:spPr>
          <a:xfrm>
            <a:off x="624434" y="4205687"/>
            <a:ext cx="2102435" cy="584775"/>
          </a:xfrm>
          <a:prstGeom prst="rect">
            <a:avLst/>
          </a:prstGeom>
        </p:spPr>
        <p:txBody>
          <a:bodyPr wrap="none">
            <a:spAutoFit/>
          </a:bodyPr>
          <a:lstStyle/>
          <a:p>
            <a:r>
              <a:rPr lang="en-US" altLang="zh-CN" dirty="0">
                <a:ea typeface="宋体" panose="02010600030101010101" pitchFamily="2" charset="-122"/>
              </a:rPr>
              <a:t>to promote</a:t>
            </a:r>
            <a:endParaRPr lang="zh-CN" altLang="en-US" dirty="0"/>
          </a:p>
        </p:txBody>
      </p:sp>
      <p:sp>
        <p:nvSpPr>
          <p:cNvPr id="6" name="矩形 5"/>
          <p:cNvSpPr/>
          <p:nvPr/>
        </p:nvSpPr>
        <p:spPr>
          <a:xfrm>
            <a:off x="4320877" y="5389374"/>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22370452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 group of high school students who are taking part in an international youth camp at Mount Tai</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page 3</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一群</a:t>
            </a:r>
            <a:r>
              <a:rPr lang="zh-CN" altLang="zh-CN" dirty="0">
                <a:solidFill>
                  <a:srgbClr val="000000"/>
                </a:solidFill>
                <a:ea typeface="宋体" panose="02010600030101010101" pitchFamily="2" charset="-122"/>
                <a:cs typeface="Times New Roman" panose="02020603050405020304" pitchFamily="18" charset="0"/>
              </a:rPr>
              <a:t>在泰山参加国际青年野营活动的高中生</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7030A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take part in</a:t>
            </a:r>
            <a:r>
              <a:rPr lang="zh-CN" altLang="zh-CN" dirty="0">
                <a:solidFill>
                  <a:srgbClr val="000000"/>
                </a:solidFill>
                <a:ea typeface="宋体" panose="02010600030101010101" pitchFamily="2" charset="-122"/>
                <a:cs typeface="Times New Roman" panose="02020603050405020304" pitchFamily="18" charset="0"/>
              </a:rPr>
              <a:t>参与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参加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某活动</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active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part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积极参加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have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a/an...part/role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中起</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作用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中扮演</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角色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play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part/role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演</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的角色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part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就我而言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most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part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通常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多半</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52091969"/>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4122"/>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took part in the composition contest and won a prize.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他参加作文比赛并得了奖。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contributors </a:t>
            </a:r>
            <a:r>
              <a:rPr lang="en-US" altLang="zh-CN" dirty="0" err="1">
                <a:solidFill>
                  <a:srgbClr val="000000"/>
                </a:solidFill>
                <a:ea typeface="宋体" panose="02010600030101010101" pitchFamily="2" charset="-122"/>
                <a:cs typeface="Times New Roman" panose="02020603050405020304" pitchFamily="18" charset="0"/>
              </a:rPr>
              <a:t>are,for</a:t>
            </a:r>
            <a:r>
              <a:rPr lang="en-US" altLang="zh-CN" dirty="0">
                <a:solidFill>
                  <a:srgbClr val="000000"/>
                </a:solidFill>
                <a:ea typeface="宋体" panose="02010600030101010101" pitchFamily="2" charset="-122"/>
                <a:cs typeface="Times New Roman" panose="02020603050405020304" pitchFamily="18" charset="0"/>
              </a:rPr>
              <a:t> the most </a:t>
            </a:r>
            <a:r>
              <a:rPr lang="en-US" altLang="zh-CN" dirty="0" err="1">
                <a:solidFill>
                  <a:srgbClr val="000000"/>
                </a:solidFill>
                <a:ea typeface="宋体" panose="02010600030101010101" pitchFamily="2" charset="-122"/>
                <a:cs typeface="Times New Roman" panose="02020603050405020304" pitchFamily="18" charset="0"/>
              </a:rPr>
              <a:t>part,professional</a:t>
            </a:r>
            <a:r>
              <a:rPr lang="en-US" altLang="zh-CN" dirty="0">
                <a:solidFill>
                  <a:srgbClr val="000000"/>
                </a:solidFill>
                <a:ea typeface="宋体" panose="02010600030101010101" pitchFamily="2" charset="-122"/>
                <a:cs typeface="Times New Roman" panose="02020603050405020304" pitchFamily="18" charset="0"/>
              </a:rPr>
              <a:t> scientists.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投稿者大多是</a:t>
            </a:r>
            <a:r>
              <a:rPr lang="zh-CN" altLang="zh-CN" dirty="0" smtClean="0">
                <a:solidFill>
                  <a:srgbClr val="000000"/>
                </a:solidFill>
                <a:ea typeface="宋体" panose="02010600030101010101" pitchFamily="2" charset="-122"/>
                <a:cs typeface="Times New Roman" panose="02020603050405020304" pitchFamily="18" charset="0"/>
              </a:rPr>
              <a:t>专业科学家</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(3)They appealed to women to take an active part in the work.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他们呼吁妇女积极参加这项工作。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49973648"/>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4311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(1)My sister has decided to take part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activity to help the aged in town.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my </a:t>
            </a:r>
            <a:r>
              <a:rPr lang="en-US" altLang="zh-CN" dirty="0" err="1">
                <a:solidFill>
                  <a:srgbClr val="000000"/>
                </a:solidFill>
                <a:ea typeface="宋体" panose="02010600030101010101" pitchFamily="2" charset="-122"/>
                <a:cs typeface="Times New Roman" panose="02020603050405020304" pitchFamily="18" charset="0"/>
              </a:rPr>
              <a:t>part,I</a:t>
            </a:r>
            <a:r>
              <a:rPr lang="en-US" altLang="zh-CN" dirty="0">
                <a:solidFill>
                  <a:srgbClr val="000000"/>
                </a:solidFill>
                <a:ea typeface="宋体" panose="02010600030101010101" pitchFamily="2" charset="-122"/>
                <a:cs typeface="Times New Roman" panose="02020603050405020304" pitchFamily="18" charset="0"/>
              </a:rPr>
              <a:t> totally agree with you.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(3)Whenever I see him in a </a:t>
            </a:r>
            <a:r>
              <a:rPr lang="en-US" altLang="zh-CN" dirty="0" err="1">
                <a:solidFill>
                  <a:srgbClr val="000000"/>
                </a:solidFill>
                <a:ea typeface="宋体" panose="02010600030101010101" pitchFamily="2" charset="-122"/>
                <a:cs typeface="Times New Roman" panose="02020603050405020304" pitchFamily="18" charset="0"/>
              </a:rPr>
              <a:t>film,he</a:t>
            </a:r>
            <a:r>
              <a:rPr lang="en-US" altLang="zh-CN" dirty="0">
                <a:solidFill>
                  <a:srgbClr val="000000"/>
                </a:solidFill>
                <a:ea typeface="宋体" panose="02010600030101010101" pitchFamily="2" charset="-122"/>
                <a:cs typeface="Times New Roman" panose="02020603050405020304" pitchFamily="18" charset="0"/>
              </a:rPr>
              <a:t> always seems to play the part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handsome hero.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65293" y="1767247"/>
            <a:ext cx="526106" cy="584775"/>
          </a:xfrm>
          <a:prstGeom prst="rect">
            <a:avLst/>
          </a:prstGeom>
        </p:spPr>
        <p:txBody>
          <a:bodyPr wrap="none">
            <a:spAutoFit/>
          </a:bodyPr>
          <a:lstStyle/>
          <a:p>
            <a:r>
              <a:rPr lang="en-US" altLang="zh-CN" dirty="0">
                <a:ea typeface="宋体" panose="02010600030101010101" pitchFamily="2" charset="-122"/>
              </a:rPr>
              <a:t>in</a:t>
            </a:r>
            <a:endParaRPr lang="zh-CN" altLang="en-US" dirty="0"/>
          </a:p>
        </p:txBody>
      </p:sp>
      <p:sp>
        <p:nvSpPr>
          <p:cNvPr id="4" name="矩形 3"/>
          <p:cNvSpPr/>
          <p:nvPr/>
        </p:nvSpPr>
        <p:spPr>
          <a:xfrm>
            <a:off x="1914040" y="2937634"/>
            <a:ext cx="822661" cy="584775"/>
          </a:xfrm>
          <a:prstGeom prst="rect">
            <a:avLst/>
          </a:prstGeom>
        </p:spPr>
        <p:txBody>
          <a:bodyPr wrap="none">
            <a:spAutoFit/>
          </a:bodyPr>
          <a:lstStyle/>
          <a:p>
            <a:r>
              <a:rPr lang="en-US" altLang="zh-CN" dirty="0">
                <a:ea typeface="宋体" panose="02010600030101010101" pitchFamily="2" charset="-122"/>
              </a:rPr>
              <a:t>For</a:t>
            </a:r>
            <a:endParaRPr lang="zh-CN" altLang="en-US" dirty="0"/>
          </a:p>
        </p:txBody>
      </p:sp>
      <p:sp>
        <p:nvSpPr>
          <p:cNvPr id="5" name="矩形 4"/>
          <p:cNvSpPr/>
          <p:nvPr/>
        </p:nvSpPr>
        <p:spPr>
          <a:xfrm>
            <a:off x="1965075" y="4104183"/>
            <a:ext cx="526106" cy="584775"/>
          </a:xfrm>
          <a:prstGeom prst="rect">
            <a:avLst/>
          </a:prstGeom>
        </p:spPr>
        <p:txBody>
          <a:bodyPr wrap="none">
            <a:spAutoFit/>
          </a:bodyPr>
          <a:lstStyle/>
          <a:p>
            <a:r>
              <a:rPr lang="en-US" altLang="zh-CN" dirty="0">
                <a:ea typeface="宋体" panose="02010600030101010101" pitchFamily="2" charset="-122"/>
              </a:rPr>
              <a:t>of</a:t>
            </a:r>
            <a:endParaRPr lang="zh-CN" altLang="en-US" dirty="0"/>
          </a:p>
        </p:txBody>
      </p:sp>
    </p:spTree>
    <p:extLst>
      <p:ext uri="{BB962C8B-B14F-4D97-AF65-F5344CB8AC3E}">
        <p14:creationId xmlns:p14="http://schemas.microsoft.com/office/powerpoint/2010/main" val="30758347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悦  读  导  入</a:t>
            </a:r>
            <a:endParaRPr lang="zh-CN" altLang="zh-CN" sz="4000" dirty="0"/>
          </a:p>
        </p:txBody>
      </p:sp>
      <p:sp>
        <p:nvSpPr>
          <p:cNvPr id="3" name="矩形 2"/>
          <p:cNvSpPr>
            <a:spLocks noChangeAspect="1"/>
          </p:cNvSpPr>
          <p:nvPr/>
        </p:nvSpPr>
        <p:spPr>
          <a:xfrm>
            <a:off x="361950" y="1312046"/>
            <a:ext cx="10807700" cy="4819781"/>
          </a:xfrm>
          <a:prstGeom prst="rect">
            <a:avLst/>
          </a:prstGeom>
        </p:spPr>
        <p:txBody>
          <a:bodyPr>
            <a:spAutoFit/>
          </a:bodyPr>
          <a:lstStyle/>
          <a:p>
            <a:pPr indent="2664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文章导语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人类文明的发源地之一</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有着丰富的文化遗产。</a:t>
            </a:r>
            <a:r>
              <a:rPr lang="zh-CN" altLang="zh-CN" dirty="0" smtClean="0">
                <a:solidFill>
                  <a:srgbClr val="000000"/>
                </a:solidFill>
                <a:ea typeface="宋体" panose="02010600030101010101" pitchFamily="2" charset="-122"/>
                <a:cs typeface="Times New Roman" panose="02020603050405020304" pitchFamily="18" charset="0"/>
              </a:rPr>
              <a:t>北京</a:t>
            </a:r>
            <a:r>
              <a:rPr lang="zh-CN" altLang="en-US" dirty="0">
                <a:solidFill>
                  <a:srgbClr val="000000"/>
                </a:solidFill>
                <a:ea typeface="宋体" panose="02010600030101010101" pitchFamily="2" charset="-122"/>
                <a:cs typeface="Times New Roman" panose="02020603050405020304" pitchFamily="18" charset="0"/>
              </a:rPr>
              <a:t>作为中国的首都</a:t>
            </a:r>
            <a:r>
              <a:rPr lang="zh-CN" altLang="zh-CN" dirty="0" smtClean="0">
                <a:solidFill>
                  <a:srgbClr val="000000"/>
                </a:solidFill>
                <a:ea typeface="宋体" panose="02010600030101010101" pitchFamily="2" charset="-122"/>
                <a:cs typeface="Times New Roman" panose="02020603050405020304" pitchFamily="18" charset="0"/>
              </a:rPr>
              <a:t>也</a:t>
            </a:r>
            <a:r>
              <a:rPr lang="zh-CN" altLang="zh-CN" dirty="0">
                <a:solidFill>
                  <a:srgbClr val="000000"/>
                </a:solidFill>
                <a:ea typeface="宋体" panose="02010600030101010101" pitchFamily="2" charset="-122"/>
                <a:cs typeface="Times New Roman" panose="02020603050405020304" pitchFamily="18" charset="0"/>
              </a:rPr>
              <a:t>是一座文化遗产资源丰富的城市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北京人遗址就是其中之一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让我们来了解一下吧</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Peking Man Site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On December 2nd,1929,a complete skull of Peking Man was discovered by Pei </a:t>
            </a:r>
            <a:r>
              <a:rPr lang="en-US" altLang="zh-CN" b="0" dirty="0" err="1">
                <a:solidFill>
                  <a:srgbClr val="000000"/>
                </a:solidFill>
                <a:ea typeface="宋体" panose="02010600030101010101" pitchFamily="2" charset="-122"/>
                <a:cs typeface="Times New Roman" panose="02020603050405020304" pitchFamily="18" charset="0"/>
              </a:rPr>
              <a:t>Wenzhong,an</a:t>
            </a:r>
            <a:r>
              <a:rPr lang="en-US" altLang="zh-CN" b="0" dirty="0">
                <a:solidFill>
                  <a:srgbClr val="000000"/>
                </a:solidFill>
                <a:ea typeface="宋体" panose="02010600030101010101" pitchFamily="2" charset="-122"/>
                <a:cs typeface="Times New Roman" panose="02020603050405020304" pitchFamily="18" charset="0"/>
              </a:rPr>
              <a:t> archaeologist of China</a:t>
            </a:r>
            <a:r>
              <a:rPr lang="en-US" altLang="zh-CN" b="0" dirty="0" smtClean="0">
                <a:solidFill>
                  <a:srgbClr val="000000"/>
                </a:solidFill>
                <a:ea typeface="宋体" panose="02010600030101010101" pitchFamily="2" charset="-122"/>
                <a:cs typeface="Times New Roman" panose="02020603050405020304" pitchFamily="18" charset="0"/>
              </a:rPr>
              <a:t>, on </a:t>
            </a:r>
            <a:r>
              <a:rPr lang="en-US" altLang="zh-CN" b="0" dirty="0">
                <a:solidFill>
                  <a:srgbClr val="000000"/>
                </a:solidFill>
                <a:ea typeface="宋体" panose="02010600030101010101" pitchFamily="2" charset="-122"/>
                <a:cs typeface="Times New Roman" panose="02020603050405020304" pitchFamily="18" charset="0"/>
              </a:rPr>
              <a:t>Dragon Bone Hill northwest of </a:t>
            </a:r>
            <a:r>
              <a:rPr lang="en-US" altLang="zh-CN" b="0" dirty="0" err="1">
                <a:solidFill>
                  <a:srgbClr val="000000"/>
                </a:solidFill>
                <a:ea typeface="宋体" panose="02010600030101010101" pitchFamily="2" charset="-122"/>
                <a:cs typeface="Times New Roman" panose="02020603050405020304" pitchFamily="18" charset="0"/>
              </a:rPr>
              <a:t>Zhoukoudian</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village,in</a:t>
            </a:r>
            <a:r>
              <a:rPr lang="en-US" altLang="zh-CN" b="0" dirty="0">
                <a:solidFill>
                  <a:srgbClr val="000000"/>
                </a:solidFill>
                <a:ea typeface="宋体" panose="02010600030101010101" pitchFamily="2" charset="-122"/>
                <a:cs typeface="Times New Roman" panose="02020603050405020304" pitchFamily="18" charset="0"/>
              </a:rPr>
              <a:t> the southwest suburbs of Beijing.</a:t>
            </a:r>
            <a:endParaRPr lang="zh-CN" altLang="zh-CN" b="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62451225"/>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81983"/>
            <a:ext cx="10807700" cy="3637919"/>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句型剖析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Liu </a:t>
            </a:r>
            <a:r>
              <a:rPr lang="en-US" altLang="zh-CN" dirty="0" err="1">
                <a:solidFill>
                  <a:srgbClr val="000000"/>
                </a:solidFill>
                <a:ea typeface="宋体" panose="02010600030101010101" pitchFamily="2" charset="-122"/>
                <a:cs typeface="Times New Roman" panose="02020603050405020304" pitchFamily="18" charset="0"/>
              </a:rPr>
              <a:t>Bin,a</a:t>
            </a:r>
            <a:r>
              <a:rPr lang="en-US" altLang="zh-CN" dirty="0">
                <a:solidFill>
                  <a:srgbClr val="000000"/>
                </a:solidFill>
                <a:ea typeface="宋体" panose="02010600030101010101" pitchFamily="2" charset="-122"/>
                <a:cs typeface="Times New Roman" panose="02020603050405020304" pitchFamily="18" charset="0"/>
              </a:rPr>
              <a:t> member of the </a:t>
            </a:r>
            <a:r>
              <a:rPr lang="en-US" altLang="zh-CN" dirty="0" err="1">
                <a:solidFill>
                  <a:srgbClr val="000000"/>
                </a:solidFill>
                <a:ea typeface="宋体" panose="02010600030101010101" pitchFamily="2" charset="-122"/>
                <a:cs typeface="Times New Roman" panose="02020603050405020304" pitchFamily="18" charset="0"/>
              </a:rPr>
              <a:t>camp,says</a:t>
            </a:r>
            <a:r>
              <a:rPr lang="en-US" altLang="zh-CN" dirty="0">
                <a:solidFill>
                  <a:srgbClr val="000000"/>
                </a:solidFill>
                <a:ea typeface="宋体" panose="02010600030101010101" pitchFamily="2" charset="-122"/>
                <a:cs typeface="Times New Roman" panose="02020603050405020304" pitchFamily="18" charset="0"/>
              </a:rPr>
              <a:t> that he is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help Mount Tai as people have done for more than 3,000 years.(page 3)</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刘斌是营地的成员之一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他说他</a:t>
            </a:r>
            <a:r>
              <a:rPr lang="zh-CN" altLang="zh-CN" u="sng" dirty="0">
                <a:uFill>
                  <a:solidFill>
                    <a:srgbClr val="000000"/>
                  </a:solidFill>
                </a:u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按照</a:t>
            </a:r>
            <a:r>
              <a:rPr lang="en-US" altLang="zh-CN" dirty="0">
                <a:solidFill>
                  <a:srgbClr val="000000"/>
                </a:solidFill>
                <a:ea typeface="宋体" panose="02010600030101010101" pitchFamily="2" charset="-122"/>
                <a:cs typeface="Times New Roman" panose="02020603050405020304" pitchFamily="18" charset="0"/>
              </a:rPr>
              <a:t>3000</a:t>
            </a:r>
            <a:r>
              <a:rPr lang="zh-CN" altLang="zh-CN" dirty="0">
                <a:solidFill>
                  <a:srgbClr val="000000"/>
                </a:solidFill>
                <a:ea typeface="宋体" panose="02010600030101010101" pitchFamily="2" charset="-122"/>
                <a:cs typeface="Times New Roman" panose="02020603050405020304" pitchFamily="18" charset="0"/>
              </a:rPr>
              <a:t>多年来人们做的那样去帮助泰山。</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2034928"/>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07839"/>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引导的是宾语从句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宾语从句中又包含一个由</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引导的方式状语从句</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方式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按照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还可以引导时间状语从句、原因状语从句、让步状语从句。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60022003"/>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05919"/>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(1)When in </a:t>
            </a:r>
            <a:r>
              <a:rPr lang="en-US" altLang="zh-CN" dirty="0" err="1">
                <a:solidFill>
                  <a:srgbClr val="000000"/>
                </a:solidFill>
                <a:ea typeface="宋体" panose="02010600030101010101" pitchFamily="2" charset="-122"/>
                <a:cs typeface="Times New Roman" panose="02020603050405020304" pitchFamily="18" charset="0"/>
              </a:rPr>
              <a:t>Rome,do</a:t>
            </a:r>
            <a:r>
              <a:rPr lang="en-US" altLang="zh-CN" dirty="0">
                <a:solidFill>
                  <a:srgbClr val="000000"/>
                </a:solidFill>
                <a:ea typeface="宋体" panose="02010600030101010101" pitchFamily="2" charset="-122"/>
                <a:cs typeface="Times New Roman" panose="02020603050405020304" pitchFamily="18" charset="0"/>
              </a:rPr>
              <a:t> as the Romans do</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入乡随俗</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(2)As she grew older she gained in confidence.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随着年龄的增长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她的信心增强了。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(3)As it </a:t>
            </a:r>
            <a:r>
              <a:rPr lang="en-US" altLang="zh-CN" dirty="0" err="1">
                <a:solidFill>
                  <a:srgbClr val="000000"/>
                </a:solidFill>
                <a:ea typeface="宋体" panose="02010600030101010101" pitchFamily="2" charset="-122"/>
                <a:cs typeface="Times New Roman" panose="02020603050405020304" pitchFamily="18" charset="0"/>
              </a:rPr>
              <a:t>rained,we</a:t>
            </a:r>
            <a:r>
              <a:rPr lang="en-US" altLang="zh-CN" dirty="0">
                <a:solidFill>
                  <a:srgbClr val="000000"/>
                </a:solidFill>
                <a:ea typeface="宋体" panose="02010600030101010101" pitchFamily="2" charset="-122"/>
                <a:cs typeface="Times New Roman" panose="02020603050405020304" pitchFamily="18" charset="0"/>
              </a:rPr>
              <a:t> all stayed at home.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由于下雨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我们都待在家里。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(4)Happy as they </a:t>
            </a:r>
            <a:r>
              <a:rPr lang="en-US" altLang="zh-CN" dirty="0" err="1">
                <a:solidFill>
                  <a:srgbClr val="000000"/>
                </a:solidFill>
                <a:ea typeface="宋体" panose="02010600030101010101" pitchFamily="2" charset="-122"/>
                <a:cs typeface="Times New Roman" panose="02020603050405020304" pitchFamily="18" charset="0"/>
              </a:rPr>
              <a:t>were,there</a:t>
            </a:r>
            <a:r>
              <a:rPr lang="en-US" altLang="zh-CN" dirty="0">
                <a:solidFill>
                  <a:srgbClr val="000000"/>
                </a:solidFill>
                <a:ea typeface="宋体" panose="02010600030101010101" pitchFamily="2" charset="-122"/>
                <a:cs typeface="Times New Roman" panose="02020603050405020304" pitchFamily="18" charset="0"/>
              </a:rPr>
              <a:t> was something missing.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尽管他们很快乐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但总缺少点什么。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29620650"/>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4566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写出</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latin typeface="Arial" panose="020B0604020202020204" pitchFamily="34" charset="0"/>
                <a:cs typeface="Times New Roman" panose="02020603050405020304" pitchFamily="18" charset="0"/>
              </a:rPr>
              <a:t>所引导的从句类型及</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latin typeface="Arial" panose="020B0604020202020204" pitchFamily="34" charset="0"/>
                <a:cs typeface="Times New Roman" panose="02020603050405020304" pitchFamily="18" charset="0"/>
              </a:rPr>
              <a:t>在句中的意义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(1)Would you do the experiment as I am doing?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2)Hard as I </a:t>
            </a:r>
            <a:r>
              <a:rPr lang="en-US" altLang="zh-CN" dirty="0" err="1">
                <a:solidFill>
                  <a:srgbClr val="000000"/>
                </a:solidFill>
                <a:ea typeface="宋体" panose="02010600030101010101" pitchFamily="2" charset="-122"/>
                <a:cs typeface="Times New Roman" panose="02020603050405020304" pitchFamily="18" charset="0"/>
              </a:rPr>
              <a:t>tried,I</a:t>
            </a:r>
            <a:r>
              <a:rPr lang="en-US" altLang="zh-CN" dirty="0">
                <a:solidFill>
                  <a:srgbClr val="000000"/>
                </a:solidFill>
                <a:ea typeface="宋体" panose="02010600030101010101" pitchFamily="2" charset="-122"/>
                <a:cs typeface="Times New Roman" panose="02020603050405020304" pitchFamily="18" charset="0"/>
              </a:rPr>
              <a:t> failed again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2696703"/>
            <a:ext cx="10807700" cy="180857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方式状语从句</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按照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ea typeface="宋体" panose="02010600030101010101" pitchFamily="2" charset="-122"/>
                <a:cs typeface="Times New Roman" panose="02020603050405020304" pitchFamily="18" charset="0"/>
              </a:rPr>
              <a:t>让步</a:t>
            </a:r>
            <a:r>
              <a:rPr lang="zh-CN" altLang="zh-CN" dirty="0">
                <a:ea typeface="宋体" panose="02010600030101010101" pitchFamily="2" charset="-122"/>
                <a:cs typeface="Times New Roman" panose="02020603050405020304" pitchFamily="18" charset="0"/>
              </a:rPr>
              <a:t>状语从句</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尽管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435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3)As I </a:t>
            </a:r>
            <a:r>
              <a:rPr lang="en-US" altLang="zh-CN" dirty="0" smtClean="0">
                <a:solidFill>
                  <a:srgbClr val="000000"/>
                </a:solidFill>
                <a:ea typeface="宋体" panose="02010600030101010101" pitchFamily="2" charset="-122"/>
                <a:cs typeface="Times New Roman" panose="02020603050405020304" pitchFamily="18" charset="0"/>
              </a:rPr>
              <a:t>didn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know the meaning of the </a:t>
            </a:r>
            <a:r>
              <a:rPr lang="en-US" altLang="zh-CN" dirty="0" err="1">
                <a:solidFill>
                  <a:srgbClr val="000000"/>
                </a:solidFill>
                <a:ea typeface="宋体" panose="02010600030101010101" pitchFamily="2" charset="-122"/>
                <a:cs typeface="Times New Roman" panose="02020603050405020304" pitchFamily="18" charset="0"/>
              </a:rPr>
              <a:t>word,I</a:t>
            </a:r>
            <a:r>
              <a:rPr lang="en-US" altLang="zh-CN" dirty="0">
                <a:solidFill>
                  <a:srgbClr val="000000"/>
                </a:solidFill>
                <a:ea typeface="宋体" panose="02010600030101010101" pitchFamily="2" charset="-122"/>
                <a:cs typeface="Times New Roman" panose="02020603050405020304" pitchFamily="18" charset="0"/>
              </a:rPr>
              <a:t> had to look it up in the dictionary.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endParaRPr lang="en-US" altLang="zh-CN" dirty="0" smtClean="0">
              <a:solidFill>
                <a:srgbClr val="000000"/>
              </a:solidFill>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4)She looked behind as she went.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2314578"/>
            <a:ext cx="10807700" cy="180857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原因状语从句</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因为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endParaRPr lang="en-US" altLang="zh-CN" dirty="0" smtClean="0">
              <a:ea typeface="宋体" panose="02010600030101010101" pitchFamily="2"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zh-CN" altLang="zh-CN" dirty="0" smtClean="0">
                <a:ea typeface="宋体" panose="02010600030101010101" pitchFamily="2" charset="-122"/>
                <a:cs typeface="Times New Roman" panose="02020603050405020304" pitchFamily="18" charset="0"/>
              </a:rPr>
              <a:t>时间</a:t>
            </a:r>
            <a:r>
              <a:rPr lang="zh-CN" altLang="zh-CN" dirty="0">
                <a:ea typeface="宋体" panose="02010600030101010101" pitchFamily="2" charset="-122"/>
                <a:cs typeface="Times New Roman" panose="02020603050405020304" pitchFamily="18" charset="0"/>
              </a:rPr>
              <a:t>状语从句</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一边</a:t>
            </a:r>
            <a:r>
              <a:rPr lang="en-US" altLang="zh-CN" dirty="0">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一边</a:t>
            </a:r>
            <a:r>
              <a:rPr lang="en-US" altLang="zh-CN" dirty="0">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100428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1567"/>
            <a:ext cx="10807700" cy="6001643"/>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发音提示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辅音连缀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什么是辅音连缀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辅音连缀是指两个或两个以上的辅音音素结合在一起的一种语音现象。元音前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连缀的辅音不超过</a:t>
            </a: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元音后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连缀的辅音不超过</a:t>
            </a: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个。</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辅音连缀的发音技巧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两个辅音之间不能有停顿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几乎同时发音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各个辅音之间不能加任何元音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前面的辅音要读得轻而短促并且过渡自然。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29543215"/>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61950" y="81567"/>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辅音连缀的发音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辅音连缀分为词首连缀和词尾连缀。</a:t>
            </a:r>
            <a:r>
              <a:rPr lang="en-US" altLang="zh-CN" dirty="0">
                <a:solidFill>
                  <a:srgbClr val="000000"/>
                </a:solidFill>
                <a:ea typeface="宋体" panose="02010600030101010101" pitchFamily="2" charset="-122"/>
                <a:cs typeface="Times New Roman" panose="02020603050405020304" pitchFamily="18" charset="0"/>
              </a:rPr>
              <a:t>/p/ /b/ /k/ </a:t>
            </a:r>
            <a:r>
              <a:rPr lang="en-US" altLang="zh-CN" dirty="0" smtClean="0">
                <a:solidFill>
                  <a:srgbClr val="000000"/>
                </a:solidFill>
                <a:ea typeface="宋体" panose="02010600030101010101" pitchFamily="2" charset="-122"/>
                <a:cs typeface="Times New Roman" panose="02020603050405020304" pitchFamily="18" charset="0"/>
              </a:rPr>
              <a:t>/    / </a:t>
            </a:r>
            <a:r>
              <a:rPr lang="en-US" altLang="zh-CN" dirty="0">
                <a:solidFill>
                  <a:srgbClr val="000000"/>
                </a:solidFill>
                <a:ea typeface="宋体" panose="02010600030101010101" pitchFamily="2" charset="-122"/>
                <a:cs typeface="Times New Roman" panose="02020603050405020304" pitchFamily="18" charset="0"/>
              </a:rPr>
              <a:t>/s/ /f/</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/r/ /l/</a:t>
            </a:r>
            <a:r>
              <a:rPr lang="zh-CN" altLang="zh-CN" dirty="0">
                <a:solidFill>
                  <a:srgbClr val="000000"/>
                </a:solidFill>
                <a:ea typeface="宋体" panose="02010600030101010101" pitchFamily="2" charset="-122"/>
                <a:cs typeface="Times New Roman" panose="02020603050405020304" pitchFamily="18" charset="0"/>
              </a:rPr>
              <a:t>相邻会组成词首连缀。如</a:t>
            </a:r>
            <a:r>
              <a:rPr lang="en-US" altLang="zh-CN" dirty="0">
                <a:solidFill>
                  <a:srgbClr val="000000"/>
                </a:solidFill>
                <a:ea typeface="宋体" panose="02010600030101010101" pitchFamily="2" charset="-122"/>
                <a:cs typeface="Times New Roman" panose="02020603050405020304" pitchFamily="18" charset="0"/>
              </a:rPr>
              <a:t>:pray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brain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class</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glue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crew</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sleep</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 /d/</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/w/ /r/</a:t>
            </a:r>
            <a:r>
              <a:rPr lang="zh-CN" altLang="zh-CN" dirty="0">
                <a:solidFill>
                  <a:srgbClr val="000000"/>
                </a:solidFill>
                <a:ea typeface="宋体" panose="02010600030101010101" pitchFamily="2" charset="-122"/>
                <a:cs typeface="Times New Roman" panose="02020603050405020304" pitchFamily="18" charset="0"/>
              </a:rPr>
              <a:t>也组成连缀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a:t>
            </a:r>
            <a:r>
              <a:rPr lang="en-US" altLang="zh-CN" dirty="0">
                <a:solidFill>
                  <a:srgbClr val="000000"/>
                </a:solidFill>
                <a:ea typeface="宋体" panose="02010600030101010101" pitchFamily="2" charset="-122"/>
                <a:cs typeface="Times New Roman" panose="02020603050405020304" pitchFamily="18" charset="0"/>
              </a:rPr>
              <a:t>:train</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twenty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dry</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dwarf</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词尾连缀主要是名词复数、动词第三人称单数和动词过去式的词尾变化。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清辅音加</a:t>
            </a:r>
            <a:r>
              <a:rPr lang="en-US" altLang="zh-CN" dirty="0">
                <a:solidFill>
                  <a:srgbClr val="000000"/>
                </a:solidFill>
                <a:ea typeface="宋体" panose="02010600030101010101" pitchFamily="2" charset="-122"/>
                <a:cs typeface="Times New Roman" panose="02020603050405020304" pitchFamily="18" charset="0"/>
              </a:rPr>
              <a:t>-s</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ed</a:t>
            </a:r>
            <a:r>
              <a:rPr lang="zh-CN" altLang="zh-CN" dirty="0">
                <a:solidFill>
                  <a:srgbClr val="000000"/>
                </a:solidFill>
                <a:ea typeface="宋体" panose="02010600030101010101" pitchFamily="2" charset="-122"/>
                <a:cs typeface="Times New Roman" panose="02020603050405020304" pitchFamily="18" charset="0"/>
              </a:rPr>
              <a:t>发</a:t>
            </a:r>
            <a:r>
              <a:rPr lang="en-US" altLang="zh-CN" dirty="0">
                <a:solidFill>
                  <a:srgbClr val="000000"/>
                </a:solidFill>
                <a:ea typeface="宋体" panose="02010600030101010101" pitchFamily="2" charset="-122"/>
                <a:cs typeface="Times New Roman" panose="02020603050405020304" pitchFamily="18" charset="0"/>
              </a:rPr>
              <a:t>/s/</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/t/,</a:t>
            </a:r>
            <a:r>
              <a:rPr lang="zh-CN" altLang="zh-CN" dirty="0">
                <a:solidFill>
                  <a:srgbClr val="000000"/>
                </a:solidFill>
                <a:ea typeface="宋体" panose="02010600030101010101" pitchFamily="2" charset="-122"/>
                <a:cs typeface="Times New Roman" panose="02020603050405020304" pitchFamily="18" charset="0"/>
              </a:rPr>
              <a:t>浊辅音加</a:t>
            </a:r>
            <a:r>
              <a:rPr lang="en-US" altLang="zh-CN" dirty="0">
                <a:solidFill>
                  <a:srgbClr val="000000"/>
                </a:solidFill>
                <a:ea typeface="宋体" panose="02010600030101010101" pitchFamily="2" charset="-122"/>
                <a:cs typeface="Times New Roman" panose="02020603050405020304" pitchFamily="18" charset="0"/>
              </a:rPr>
              <a:t>-s</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ed</a:t>
            </a:r>
            <a:r>
              <a:rPr lang="zh-CN" altLang="zh-CN" dirty="0">
                <a:solidFill>
                  <a:srgbClr val="000000"/>
                </a:solidFill>
                <a:ea typeface="宋体" panose="02010600030101010101" pitchFamily="2" charset="-122"/>
                <a:cs typeface="Times New Roman" panose="02020603050405020304" pitchFamily="18" charset="0"/>
              </a:rPr>
              <a:t>发</a:t>
            </a:r>
            <a:r>
              <a:rPr lang="en-US" altLang="zh-CN" dirty="0">
                <a:solidFill>
                  <a:srgbClr val="000000"/>
                </a:solidFill>
                <a:ea typeface="宋体" panose="02010600030101010101" pitchFamily="2" charset="-122"/>
                <a:cs typeface="Times New Roman" panose="02020603050405020304" pitchFamily="18" charset="0"/>
              </a:rPr>
              <a:t>/z/</a:t>
            </a:r>
            <a:r>
              <a:rPr lang="zh-CN" altLang="zh-CN" dirty="0">
                <a:solidFill>
                  <a:srgbClr val="000000"/>
                </a:solidFill>
                <a:ea typeface="宋体" panose="02010600030101010101" pitchFamily="2" charset="-122"/>
                <a:cs typeface="Times New Roman" panose="02020603050405020304" pitchFamily="18" charset="0"/>
              </a:rPr>
              <a:t>或</a:t>
            </a:r>
            <a:r>
              <a:rPr lang="en-US" altLang="zh-CN" dirty="0">
                <a:solidFill>
                  <a:srgbClr val="000000"/>
                </a:solidFill>
                <a:ea typeface="宋体" panose="02010600030101010101" pitchFamily="2" charset="-122"/>
                <a:cs typeface="Times New Roman" panose="02020603050405020304" pitchFamily="18" charset="0"/>
              </a:rPr>
              <a:t>/d/,</a:t>
            </a:r>
            <a:r>
              <a:rPr lang="zh-CN" altLang="zh-CN" dirty="0">
                <a:solidFill>
                  <a:srgbClr val="000000"/>
                </a:solidFill>
                <a:ea typeface="宋体" panose="02010600030101010101" pitchFamily="2" charset="-122"/>
                <a:cs typeface="Times New Roman" panose="02020603050405020304" pitchFamily="18" charset="0"/>
              </a:rPr>
              <a:t>如</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cats,bags,kissed,moved</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9547965" y="821311"/>
            <a:ext cx="318352" cy="432048"/>
          </a:xfrm>
          <a:prstGeom prst="rect">
            <a:avLst/>
          </a:prstGeom>
        </p:spPr>
      </p:pic>
    </p:spTree>
    <p:extLst>
      <p:ext uri="{BB962C8B-B14F-4D97-AF65-F5344CB8AC3E}">
        <p14:creationId xmlns:p14="http://schemas.microsoft.com/office/powerpoint/2010/main" val="1743930347"/>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47539"/>
            <a:ext cx="10807700" cy="180857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大声朗读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感悟画线部分的发音。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pl</a:t>
            </a:r>
            <a:r>
              <a:rPr lang="en-US" altLang="zh-CN" dirty="0">
                <a:solidFill>
                  <a:srgbClr val="000000"/>
                </a:solidFill>
                <a:ea typeface="宋体" panose="02010600030101010101" pitchFamily="2" charset="-122"/>
                <a:cs typeface="Times New Roman" panose="02020603050405020304" pitchFamily="18" charset="0"/>
              </a:rPr>
              <a:t>us,</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cl</a:t>
            </a:r>
            <a:r>
              <a:rPr lang="en-US" altLang="zh-CN" dirty="0">
                <a:solidFill>
                  <a:srgbClr val="000000"/>
                </a:solidFill>
                <a:ea typeface="宋体" panose="02010600030101010101" pitchFamily="2" charset="-122"/>
                <a:cs typeface="Times New Roman" panose="02020603050405020304" pitchFamily="18" charset="0"/>
              </a:rPr>
              <a:t>imb,</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bl</a:t>
            </a:r>
            <a:r>
              <a:rPr lang="en-US" altLang="zh-CN" dirty="0">
                <a:solidFill>
                  <a:srgbClr val="000000"/>
                </a:solidFill>
                <a:ea typeface="宋体" panose="02010600030101010101" pitchFamily="2" charset="-122"/>
                <a:cs typeface="Times New Roman" panose="02020603050405020304" pitchFamily="18" charset="0"/>
              </a:rPr>
              <a:t>ow,</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br</a:t>
            </a:r>
            <a:r>
              <a:rPr lang="en-US" altLang="zh-CN" dirty="0">
                <a:solidFill>
                  <a:srgbClr val="000000"/>
                </a:solidFill>
                <a:ea typeface="宋体" panose="02010600030101010101" pitchFamily="2" charset="-122"/>
                <a:cs typeface="Times New Roman" panose="02020603050405020304" pitchFamily="18" charset="0"/>
              </a:rPr>
              <a:t>ead,</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gl</a:t>
            </a:r>
            <a:r>
              <a:rPr lang="en-US" altLang="zh-CN" dirty="0">
                <a:solidFill>
                  <a:srgbClr val="000000"/>
                </a:solidFill>
                <a:ea typeface="宋体" panose="02010600030101010101" pitchFamily="2" charset="-122"/>
                <a:cs typeface="Times New Roman" panose="02020603050405020304" pitchFamily="18" charset="0"/>
              </a:rPr>
              <a:t>ass,</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fl</a:t>
            </a:r>
            <a:r>
              <a:rPr lang="en-US" altLang="zh-CN" dirty="0">
                <a:solidFill>
                  <a:srgbClr val="000000"/>
                </a:solidFill>
                <a:ea typeface="宋体" panose="02010600030101010101" pitchFamily="2" charset="-122"/>
                <a:cs typeface="Times New Roman" panose="02020603050405020304" pitchFamily="18" charset="0"/>
              </a:rPr>
              <a:t>ag,</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sm</a:t>
            </a:r>
            <a:r>
              <a:rPr lang="en-US" altLang="zh-CN" dirty="0">
                <a:solidFill>
                  <a:srgbClr val="000000"/>
                </a:solidFill>
                <a:ea typeface="宋体" panose="02010600030101010101" pitchFamily="2" charset="-122"/>
                <a:cs typeface="Times New Roman" panose="02020603050405020304" pitchFamily="18" charset="0"/>
              </a:rPr>
              <a:t>oke,</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sk</a:t>
            </a:r>
            <a:r>
              <a:rPr lang="en-US" altLang="zh-CN" dirty="0">
                <a:solidFill>
                  <a:srgbClr val="000000"/>
                </a:solidFill>
                <a:ea typeface="宋体" panose="02010600030101010101" pitchFamily="2" charset="-122"/>
                <a:cs typeface="Times New Roman" panose="02020603050405020304" pitchFamily="18" charset="0"/>
              </a:rPr>
              <a:t>y,</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th</a:t>
            </a:r>
            <a:r>
              <a:rPr lang="en-US" altLang="zh-CN" dirty="0">
                <a:solidFill>
                  <a:srgbClr val="000000"/>
                </a:solidFill>
                <a:ea typeface="宋体" panose="02010600030101010101" pitchFamily="2" charset="-122"/>
                <a:cs typeface="Times New Roman" panose="02020603050405020304" pitchFamily="18" charset="0"/>
              </a:rPr>
              <a:t>row,</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st</a:t>
            </a:r>
            <a:r>
              <a:rPr lang="en-US" altLang="zh-CN" dirty="0">
                <a:solidFill>
                  <a:srgbClr val="000000"/>
                </a:solidFill>
                <a:ea typeface="宋体" panose="02010600030101010101" pitchFamily="2" charset="-122"/>
                <a:cs typeface="Times New Roman" panose="02020603050405020304" pitchFamily="18" charset="0"/>
              </a:rPr>
              <a:t>upid,</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sw</a:t>
            </a:r>
            <a:r>
              <a:rPr lang="en-US" altLang="zh-CN" dirty="0">
                <a:solidFill>
                  <a:srgbClr val="000000"/>
                </a:solidFill>
                <a:ea typeface="宋体" panose="02010600030101010101" pitchFamily="2" charset="-122"/>
                <a:cs typeface="Times New Roman" panose="02020603050405020304" pitchFamily="18" charset="0"/>
              </a:rPr>
              <a:t>e</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pt</a:t>
            </a:r>
            <a:r>
              <a:rPr lang="en-US" altLang="zh-CN" dirty="0">
                <a:solidFill>
                  <a:srgbClr val="000000"/>
                </a:solidFill>
                <a:ea typeface="宋体" panose="02010600030101010101" pitchFamily="2" charset="-122"/>
                <a:cs typeface="Times New Roman" panose="02020603050405020304" pitchFamily="18" charset="0"/>
              </a:rPr>
              <a:t>,fa</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ct</a:t>
            </a:r>
            <a:r>
              <a:rPr lang="en-US" altLang="zh-CN" dirty="0">
                <a:solidFill>
                  <a:srgbClr val="000000"/>
                </a:solidFill>
                <a:ea typeface="宋体" panose="02010600030101010101" pitchFamily="2" charset="-122"/>
                <a:cs typeface="Times New Roman" panose="02020603050405020304" pitchFamily="18" charset="0"/>
              </a:rPr>
              <a:t>,dra</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gged</a:t>
            </a:r>
            <a:r>
              <a:rPr lang="en-US" altLang="zh-CN" dirty="0">
                <a:solidFill>
                  <a:srgbClr val="000000"/>
                </a:solidFill>
                <a:ea typeface="宋体" panose="02010600030101010101" pitchFamily="2" charset="-122"/>
                <a:cs typeface="Times New Roman" panose="02020603050405020304" pitchFamily="18" charset="0"/>
              </a:rPr>
              <a:t>, cu</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ps</a:t>
            </a:r>
            <a:r>
              <a:rPr lang="en-US" altLang="zh-CN" dirty="0">
                <a:solidFill>
                  <a:srgbClr val="000000"/>
                </a:solidFill>
                <a:ea typeface="宋体" panose="02010600030101010101" pitchFamily="2" charset="-122"/>
                <a:cs typeface="Times New Roman" panose="02020603050405020304" pitchFamily="18" charset="0"/>
              </a:rPr>
              <a:t>, jo</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15002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3" name="矩形 2"/>
          <p:cNvSpPr>
            <a:spLocks noChangeAspect="1"/>
          </p:cNvSpPr>
          <p:nvPr/>
        </p:nvSpPr>
        <p:spPr>
          <a:xfrm>
            <a:off x="361950" y="1305703"/>
            <a:ext cx="10807700" cy="604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一、给下列单词画线部分的发音归类</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61950" y="1914447"/>
            <a:ext cx="10807700" cy="1217641"/>
          </a:xfrm>
          <a:prstGeom prst="rect">
            <a:avLst/>
          </a:prstGeom>
          <a:ln>
            <a:solidFill>
              <a:schemeClr val="tx1"/>
            </a:solidFill>
          </a:ln>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sto</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ps</a:t>
            </a:r>
            <a:r>
              <a:rPr lang="zh-CN" altLang="zh-CN" dirty="0">
                <a:solidFill>
                  <a:srgbClr val="000000"/>
                </a:solid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fl</a:t>
            </a:r>
            <a:r>
              <a:rPr lang="en-US" altLang="zh-CN" dirty="0">
                <a:solidFill>
                  <a:srgbClr val="000000"/>
                </a:solidFill>
                <a:ea typeface="宋体" panose="02010600030101010101" pitchFamily="2" charset="-122"/>
                <a:cs typeface="Times New Roman" panose="02020603050405020304" pitchFamily="18" charset="0"/>
              </a:rPr>
              <a:t>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arri</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ved</a:t>
            </a:r>
            <a:r>
              <a:rPr lang="zh-CN" altLang="zh-CN" dirty="0">
                <a:solidFill>
                  <a:srgbClr val="000000"/>
                </a:solid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br</a:t>
            </a:r>
            <a:r>
              <a:rPr lang="en-US" altLang="zh-CN" dirty="0">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sho</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ps</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sol</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ved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br</a:t>
            </a:r>
            <a:r>
              <a:rPr lang="en-US" altLang="zh-CN" dirty="0">
                <a:solidFill>
                  <a:srgbClr val="000000"/>
                </a:solidFill>
                <a:ea typeface="宋体" panose="02010600030101010101" pitchFamily="2" charset="-122"/>
                <a:cs typeface="Times New Roman" panose="02020603050405020304" pitchFamily="18" charset="0"/>
              </a:rPr>
              <a:t>ead</a:t>
            </a:r>
            <a:r>
              <a:rPr lang="zh-CN" altLang="zh-CN" dirty="0">
                <a:solidFill>
                  <a:srgbClr val="000000"/>
                </a:solid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tw</a:t>
            </a:r>
            <a:r>
              <a:rPr lang="en-US" altLang="zh-CN" dirty="0">
                <a:solidFill>
                  <a:srgbClr val="000000"/>
                </a:solidFill>
                <a:ea typeface="宋体" panose="02010600030101010101" pitchFamily="2" charset="-122"/>
                <a:cs typeface="Times New Roman" panose="02020603050405020304" pitchFamily="18" charset="0"/>
              </a:rPr>
              <a:t>elve</a:t>
            </a:r>
            <a:r>
              <a:rPr lang="zh-CN" altLang="zh-CN" dirty="0">
                <a:solidFill>
                  <a:srgbClr val="000000"/>
                </a:solid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fl</a:t>
            </a:r>
            <a:r>
              <a:rPr lang="en-US" altLang="zh-CN" dirty="0">
                <a:solidFill>
                  <a:srgbClr val="000000"/>
                </a:solidFill>
                <a:ea typeface="宋体" panose="02010600030101010101" pitchFamily="2" charset="-122"/>
                <a:cs typeface="Times New Roman" panose="02020603050405020304" pitchFamily="18" charset="0"/>
              </a:rPr>
              <a:t>ight</a:t>
            </a:r>
            <a:r>
              <a:rPr lang="zh-CN" altLang="zh-CN" dirty="0">
                <a:solidFill>
                  <a:srgbClr val="000000"/>
                </a:solid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tw</a:t>
            </a:r>
            <a:r>
              <a:rPr lang="en-US" altLang="zh-CN" dirty="0">
                <a:solidFill>
                  <a:srgbClr val="000000"/>
                </a:solidFill>
                <a:ea typeface="宋体" panose="02010600030101010101" pitchFamily="2" charset="-122"/>
                <a:cs typeface="Times New Roman" panose="02020603050405020304" pitchFamily="18" charset="0"/>
              </a:rPr>
              <a:t>in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3172485"/>
            <a:ext cx="10807700" cy="2990434"/>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en-US" altLang="zh-CN" dirty="0" err="1">
                <a:solidFill>
                  <a:srgbClr val="000000"/>
                </a:solidFill>
                <a:ea typeface="宋体" panose="02010600030101010101" pitchFamily="2" charset="-122"/>
                <a:cs typeface="Times New Roman" panose="02020603050405020304" pitchFamily="18" charset="0"/>
              </a:rPr>
              <a:t>br</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en-US" altLang="zh-CN" dirty="0" err="1">
                <a:solidFill>
                  <a:srgbClr val="000000"/>
                </a:solidFill>
                <a:ea typeface="宋体" panose="02010600030101010101" pitchFamily="2" charset="-122"/>
                <a:cs typeface="Times New Roman" panose="02020603050405020304" pitchFamily="18" charset="0"/>
              </a:rPr>
              <a:t>fl</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err="1">
                <a:solidFill>
                  <a:srgbClr val="000000"/>
                </a:solidFill>
                <a:ea typeface="宋体" panose="02010600030101010101" pitchFamily="2" charset="-122"/>
                <a:cs typeface="Times New Roman" panose="02020603050405020304" pitchFamily="18" charset="0"/>
              </a:rPr>
              <a:t>vd</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en-US" altLang="zh-CN" dirty="0" err="1">
                <a:solidFill>
                  <a:srgbClr val="000000"/>
                </a:solidFill>
                <a:ea typeface="宋体" panose="02010600030101010101" pitchFamily="2" charset="-122"/>
                <a:cs typeface="Times New Roman" panose="02020603050405020304" pitchFamily="18" charset="0"/>
              </a:rPr>
              <a:t>ps</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en-US" altLang="zh-CN" dirty="0" err="1">
                <a:solidFill>
                  <a:srgbClr val="000000"/>
                </a:solidFill>
                <a:ea typeface="宋体" panose="02010600030101010101" pitchFamily="2" charset="-122"/>
                <a:cs typeface="Times New Roman" panose="02020603050405020304" pitchFamily="18" charset="0"/>
              </a:rPr>
              <a:t>tw</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1944613" y="3145427"/>
            <a:ext cx="3094831" cy="3046988"/>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bring</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bread</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fly</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flight</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arrived</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solved</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stops</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shops</a:t>
            </a:r>
            <a:r>
              <a:rPr lang="zh-CN"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twelve</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twin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2963541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randombar(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randombar(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randombar(horizontal)">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 good teacher should have the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(creative</a:t>
            </a:r>
            <a:r>
              <a:rPr lang="en-US" altLang="zh-CN" dirty="0" smtClean="0">
                <a:solidFill>
                  <a:srgbClr val="000000"/>
                </a:solidFill>
                <a:ea typeface="宋体" panose="02010600030101010101" pitchFamily="2" charset="-122"/>
                <a:cs typeface="Times New Roman" panose="02020603050405020304" pitchFamily="18" charset="0"/>
              </a:rPr>
              <a:t>), imagination </a:t>
            </a:r>
            <a:r>
              <a:rPr lang="en-US" altLang="zh-CN" dirty="0">
                <a:solidFill>
                  <a:srgbClr val="000000"/>
                </a:solidFill>
                <a:ea typeface="宋体" panose="02010600030101010101" pitchFamily="2" charset="-122"/>
                <a:cs typeface="Times New Roman" panose="02020603050405020304" pitchFamily="18" charset="0"/>
              </a:rPr>
              <a:t>and exploration ability.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2.Learning your interest in Chinese </a:t>
            </a:r>
            <a:r>
              <a:rPr lang="en-US" altLang="zh-CN" dirty="0" err="1">
                <a:solidFill>
                  <a:srgbClr val="000000"/>
                </a:solidFill>
                <a:ea typeface="宋体" panose="02010600030101010101" pitchFamily="2" charset="-122"/>
                <a:cs typeface="Times New Roman" panose="02020603050405020304" pitchFamily="18" charset="0"/>
              </a:rPr>
              <a:t>culture,I</a:t>
            </a:r>
            <a:r>
              <a:rPr lang="en-US" altLang="zh-CN" dirty="0">
                <a:solidFill>
                  <a:srgbClr val="000000"/>
                </a:solidFill>
                <a:ea typeface="宋体" panose="02010600030101010101" pitchFamily="2" charset="-122"/>
                <a:cs typeface="Times New Roman" panose="02020603050405020304" pitchFamily="18" charset="0"/>
              </a:rPr>
              <a:t> suggest you apply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Peking </a:t>
            </a:r>
            <a:r>
              <a:rPr lang="en-US" altLang="zh-CN" dirty="0" err="1">
                <a:solidFill>
                  <a:srgbClr val="000000"/>
                </a:solidFill>
                <a:ea typeface="宋体" panose="02010600030101010101" pitchFamily="2" charset="-122"/>
                <a:cs typeface="Times New Roman" panose="02020603050405020304" pitchFamily="18" charset="0"/>
              </a:rPr>
              <a:t>University,one</a:t>
            </a:r>
            <a:r>
              <a:rPr lang="en-US" altLang="zh-CN" dirty="0">
                <a:solidFill>
                  <a:srgbClr val="000000"/>
                </a:solidFill>
                <a:ea typeface="宋体" panose="02010600030101010101" pitchFamily="2" charset="-122"/>
                <a:cs typeface="Times New Roman" panose="02020603050405020304" pitchFamily="18" charset="0"/>
              </a:rPr>
              <a:t> of the best universities in China.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are glad to have the opportunity to introduce our newly developed products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you.</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831325" y="1181351"/>
            <a:ext cx="1841145" cy="584775"/>
          </a:xfrm>
          <a:prstGeom prst="rect">
            <a:avLst/>
          </a:prstGeom>
        </p:spPr>
        <p:txBody>
          <a:bodyPr wrap="none">
            <a:spAutoFit/>
          </a:bodyPr>
          <a:lstStyle/>
          <a:p>
            <a:r>
              <a:rPr lang="en-US" altLang="zh-CN" dirty="0">
                <a:ea typeface="宋体" panose="02010600030101010101" pitchFamily="2" charset="-122"/>
              </a:rPr>
              <a:t>creativity</a:t>
            </a:r>
            <a:endParaRPr lang="zh-CN" altLang="en-US" dirty="0"/>
          </a:p>
        </p:txBody>
      </p:sp>
      <p:sp>
        <p:nvSpPr>
          <p:cNvPr id="4" name="矩形 3"/>
          <p:cNvSpPr/>
          <p:nvPr/>
        </p:nvSpPr>
        <p:spPr>
          <a:xfrm>
            <a:off x="2406157" y="2966017"/>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
        <p:nvSpPr>
          <p:cNvPr id="5" name="矩形 4"/>
          <p:cNvSpPr/>
          <p:nvPr/>
        </p:nvSpPr>
        <p:spPr>
          <a:xfrm>
            <a:off x="4887109" y="4709743"/>
            <a:ext cx="526106" cy="584775"/>
          </a:xfrm>
          <a:prstGeom prst="rect">
            <a:avLst/>
          </a:prstGeom>
        </p:spPr>
        <p:txBody>
          <a:bodyPr wrap="none">
            <a:spAutoFit/>
          </a:bodyPr>
          <a:lstStyle/>
          <a:p>
            <a:r>
              <a:rPr lang="en-US" altLang="zh-CN" dirty="0">
                <a:ea typeface="宋体" panose="02010600030101010101" pitchFamily="2" charset="-122"/>
              </a:rPr>
              <a:t>to</a:t>
            </a:r>
            <a:endParaRPr lang="zh-CN" altLang="en-US" dirty="0"/>
          </a:p>
        </p:txBody>
      </p:sp>
    </p:spTree>
    <p:extLst>
      <p:ext uri="{BB962C8B-B14F-4D97-AF65-F5344CB8AC3E}">
        <p14:creationId xmlns:p14="http://schemas.microsoft.com/office/powerpoint/2010/main" val="20251491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55079"/>
            <a:ext cx="10807700" cy="5410712"/>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err="1">
                <a:solidFill>
                  <a:srgbClr val="000000"/>
                </a:solidFill>
                <a:ea typeface="宋体" panose="02010600030101010101" pitchFamily="2" charset="-122"/>
                <a:cs typeface="Times New Roman" panose="02020603050405020304" pitchFamily="18" charset="0"/>
              </a:rPr>
              <a:t>Later,archaeologists</a:t>
            </a:r>
            <a:r>
              <a:rPr lang="en-US" altLang="zh-CN" b="0" dirty="0">
                <a:solidFill>
                  <a:srgbClr val="000000"/>
                </a:solidFill>
                <a:ea typeface="宋体" panose="02010600030101010101" pitchFamily="2" charset="-122"/>
                <a:cs typeface="Times New Roman" panose="02020603050405020304" pitchFamily="18" charset="0"/>
              </a:rPr>
              <a:t> unearthed 40 more individually </a:t>
            </a:r>
            <a:r>
              <a:rPr lang="en-US" altLang="zh-CN" b="0" dirty="0" err="1">
                <a:solidFill>
                  <a:srgbClr val="000000"/>
                </a:solidFill>
                <a:ea typeface="宋体" panose="02010600030101010101" pitchFamily="2" charset="-122"/>
                <a:cs typeface="Times New Roman" panose="02020603050405020304" pitchFamily="18" charset="0"/>
              </a:rPr>
              <a:t>fossilised</a:t>
            </a:r>
            <a:r>
              <a:rPr lang="en-US" altLang="zh-CN" b="0" dirty="0">
                <a:solidFill>
                  <a:srgbClr val="000000"/>
                </a:solidFill>
                <a:ea typeface="宋体" panose="02010600030101010101" pitchFamily="2" charset="-122"/>
                <a:cs typeface="Times New Roman" panose="02020603050405020304" pitchFamily="18" charset="0"/>
              </a:rPr>
              <a:t> skeletons of Peking </a:t>
            </a:r>
            <a:r>
              <a:rPr lang="en-US" altLang="zh-CN" b="0" dirty="0" err="1">
                <a:solidFill>
                  <a:srgbClr val="000000"/>
                </a:solidFill>
                <a:ea typeface="宋体" panose="02010600030101010101" pitchFamily="2" charset="-122"/>
                <a:cs typeface="Times New Roman" panose="02020603050405020304" pitchFamily="18" charset="0"/>
              </a:rPr>
              <a:t>Man,male,female,old</a:t>
            </a:r>
            <a:r>
              <a:rPr lang="en-US" altLang="zh-CN" b="0" dirty="0">
                <a:solidFill>
                  <a:srgbClr val="000000"/>
                </a:solidFill>
                <a:ea typeface="宋体" panose="02010600030101010101" pitchFamily="2" charset="-122"/>
                <a:cs typeface="Times New Roman" panose="02020603050405020304" pitchFamily="18" charset="0"/>
              </a:rPr>
              <a:t> and young</a:t>
            </a:r>
            <a:r>
              <a:rPr lang="en-US" altLang="zh-CN" b="0" dirty="0" smtClean="0">
                <a:solidFill>
                  <a:srgbClr val="000000"/>
                </a:solidFill>
                <a:ea typeface="宋体" panose="02010600030101010101" pitchFamily="2" charset="-122"/>
                <a:cs typeface="Times New Roman" panose="02020603050405020304" pitchFamily="18" charset="0"/>
              </a:rPr>
              <a:t>, all </a:t>
            </a:r>
            <a:r>
              <a:rPr lang="en-US" altLang="zh-CN" b="0" dirty="0">
                <a:solidFill>
                  <a:srgbClr val="000000"/>
                </a:solidFill>
                <a:ea typeface="宋体" panose="02010600030101010101" pitchFamily="2" charset="-122"/>
                <a:cs typeface="Times New Roman" panose="02020603050405020304" pitchFamily="18" charset="0"/>
              </a:rPr>
              <a:t>at the same </a:t>
            </a:r>
            <a:r>
              <a:rPr lang="en-US" altLang="zh-CN" b="0" dirty="0" err="1">
                <a:solidFill>
                  <a:srgbClr val="000000"/>
                </a:solidFill>
                <a:ea typeface="宋体" panose="02010600030101010101" pitchFamily="2" charset="-122"/>
                <a:cs typeface="Times New Roman" panose="02020603050405020304" pitchFamily="18" charset="0"/>
              </a:rPr>
              <a:t>site.Zhoukoudian,therefore,became</a:t>
            </a:r>
            <a:r>
              <a:rPr lang="en-US" altLang="zh-CN" b="0" dirty="0">
                <a:solidFill>
                  <a:srgbClr val="000000"/>
                </a:solidFill>
                <a:ea typeface="宋体" panose="02010600030101010101" pitchFamily="2" charset="-122"/>
                <a:cs typeface="Times New Roman" panose="02020603050405020304" pitchFamily="18" charset="0"/>
              </a:rPr>
              <a:t> the most common site for human remains with the most rich </a:t>
            </a:r>
            <a:r>
              <a:rPr lang="en-US" altLang="zh-CN" dirty="0">
                <a:solidFill>
                  <a:srgbClr val="000000"/>
                </a:solidFill>
                <a:ea typeface="宋体" panose="02010600030101010101" pitchFamily="2" charset="-122"/>
                <a:cs typeface="Times New Roman" panose="02020603050405020304" pitchFamily="18" charset="0"/>
              </a:rPr>
              <a:t>fossils</a:t>
            </a:r>
            <a:r>
              <a:rPr lang="en-US" altLang="zh-CN" baseline="30000" dirty="0">
                <a:solidFill>
                  <a:srgbClr val="000000"/>
                </a:solidFill>
                <a:ea typeface="宋体" panose="02010600030101010101" pitchFamily="2" charset="-122"/>
                <a:cs typeface="Times New Roman" panose="02020603050405020304" pitchFamily="18" charset="0"/>
              </a:rPr>
              <a:t>1</a:t>
            </a:r>
            <a:r>
              <a:rPr lang="en-US" altLang="zh-CN" b="0" dirty="0">
                <a:solidFill>
                  <a:srgbClr val="000000"/>
                </a:solidFill>
                <a:ea typeface="宋体" panose="02010600030101010101" pitchFamily="2" charset="-122"/>
                <a:cs typeface="Times New Roman" panose="02020603050405020304" pitchFamily="18" charset="0"/>
              </a:rPr>
              <a:t> in the world from the same </a:t>
            </a:r>
            <a:r>
              <a:rPr lang="en-US" altLang="zh-CN" b="0" dirty="0" err="1">
                <a:solidFill>
                  <a:srgbClr val="000000"/>
                </a:solidFill>
                <a:ea typeface="宋体" panose="02010600030101010101" pitchFamily="2" charset="-122"/>
                <a:cs typeface="Times New Roman" panose="02020603050405020304" pitchFamily="18" charset="0"/>
              </a:rPr>
              <a:t>period.The</a:t>
            </a:r>
            <a:r>
              <a:rPr lang="en-US" altLang="zh-CN" b="0" dirty="0">
                <a:solidFill>
                  <a:srgbClr val="000000"/>
                </a:solidFill>
                <a:ea typeface="宋体" panose="02010600030101010101" pitchFamily="2" charset="-122"/>
                <a:cs typeface="Times New Roman" panose="02020603050405020304" pitchFamily="18" charset="0"/>
              </a:rPr>
              <a:t> discovery pushed the history of </a:t>
            </a:r>
            <a:r>
              <a:rPr lang="en-US" altLang="zh-CN" b="0" dirty="0" smtClean="0">
                <a:solidFill>
                  <a:srgbClr val="000000"/>
                </a:solidFill>
                <a:ea typeface="宋体" panose="02010600030101010101" pitchFamily="2" charset="-122"/>
                <a:cs typeface="Times New Roman" panose="02020603050405020304" pitchFamily="18" charset="0"/>
              </a:rPr>
              <a:t>Beijing</a:t>
            </a:r>
            <a:r>
              <a:rPr lang="en-US" altLang="zh-CN" b="0"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b="0" dirty="0" smtClean="0">
                <a:solidFill>
                  <a:srgbClr val="000000"/>
                </a:solidFill>
                <a:ea typeface="宋体" panose="02010600030101010101" pitchFamily="2" charset="-122"/>
                <a:cs typeface="Times New Roman" panose="02020603050405020304" pitchFamily="18" charset="0"/>
              </a:rPr>
              <a:t>s </a:t>
            </a:r>
            <a:r>
              <a:rPr lang="en-US" altLang="zh-CN" b="0" dirty="0" err="1">
                <a:solidFill>
                  <a:srgbClr val="000000"/>
                </a:solidFill>
                <a:ea typeface="宋体" panose="02010600030101010101" pitchFamily="2" charset="-122"/>
                <a:cs typeface="Times New Roman" panose="02020603050405020304" pitchFamily="18" charset="0"/>
              </a:rPr>
              <a:t>civilisation</a:t>
            </a:r>
            <a:r>
              <a:rPr lang="en-US" altLang="zh-CN" b="0" dirty="0">
                <a:solidFill>
                  <a:srgbClr val="000000"/>
                </a:solidFill>
                <a:ea typeface="宋体" panose="02010600030101010101" pitchFamily="2" charset="-122"/>
                <a:cs typeface="Times New Roman" panose="02020603050405020304" pitchFamily="18" charset="0"/>
              </a:rPr>
              <a:t> back to some 600,000 </a:t>
            </a:r>
            <a:r>
              <a:rPr lang="en-US" altLang="zh-CN" b="0" dirty="0" err="1">
                <a:solidFill>
                  <a:srgbClr val="000000"/>
                </a:solidFill>
                <a:ea typeface="宋体" panose="02010600030101010101" pitchFamily="2" charset="-122"/>
                <a:cs typeface="Times New Roman" panose="02020603050405020304" pitchFamily="18" charset="0"/>
              </a:rPr>
              <a:t>years.These</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fossilised</a:t>
            </a:r>
            <a:r>
              <a:rPr lang="en-US" altLang="zh-CN" b="0" dirty="0">
                <a:solidFill>
                  <a:srgbClr val="000000"/>
                </a:solidFill>
                <a:ea typeface="宋体" panose="02010600030101010101" pitchFamily="2" charset="-122"/>
                <a:cs typeface="Times New Roman" panose="02020603050405020304" pitchFamily="18" charset="0"/>
              </a:rPr>
              <a:t> remains prove that Peking Man was primitive man in an </a:t>
            </a:r>
            <a:r>
              <a:rPr lang="en-US" altLang="zh-CN" dirty="0">
                <a:solidFill>
                  <a:srgbClr val="000000"/>
                </a:solidFill>
                <a:ea typeface="宋体" panose="02010600030101010101" pitchFamily="2" charset="-122"/>
                <a:cs typeface="Times New Roman" panose="02020603050405020304" pitchFamily="18" charset="0"/>
              </a:rPr>
              <a:t>evolutionary</a:t>
            </a:r>
            <a:r>
              <a:rPr lang="en-US" altLang="zh-CN" baseline="30000" dirty="0">
                <a:solidFill>
                  <a:srgbClr val="000000"/>
                </a:solidFill>
                <a:ea typeface="宋体" panose="02010600030101010101" pitchFamily="2" charset="-122"/>
                <a:cs typeface="Times New Roman" panose="02020603050405020304" pitchFamily="18" charset="0"/>
              </a:rPr>
              <a:t>2</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smtClean="0">
                <a:solidFill>
                  <a:srgbClr val="000000"/>
                </a:solidFill>
                <a:ea typeface="宋体" panose="02010600030101010101" pitchFamily="2" charset="-122"/>
                <a:cs typeface="Times New Roman" panose="02020603050405020304" pitchFamily="18" charset="0"/>
              </a:rPr>
              <a:t>process,and</a:t>
            </a:r>
            <a:r>
              <a:rPr lang="en-US" altLang="zh-CN" b="0" dirty="0" smtClean="0">
                <a:solidFill>
                  <a:srgbClr val="000000"/>
                </a:solidFill>
                <a:ea typeface="宋体" panose="02010600030101010101" pitchFamily="2" charset="-122"/>
                <a:cs typeface="Times New Roman" panose="02020603050405020304" pitchFamily="18" charset="0"/>
              </a:rPr>
              <a:t> </a:t>
            </a:r>
            <a:r>
              <a:rPr lang="en-US" altLang="zh-CN" b="0" dirty="0">
                <a:solidFill>
                  <a:srgbClr val="000000"/>
                </a:solidFill>
                <a:ea typeface="宋体" panose="02010600030101010101" pitchFamily="2" charset="-122"/>
                <a:cs typeface="Times New Roman" panose="02020603050405020304" pitchFamily="18" charset="0"/>
              </a:rPr>
              <a:t>is the ancestor of the Chinese nation.</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14950657"/>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439887"/>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4.We receive hundreds of job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(apply) each year.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5.They </a:t>
            </a:r>
            <a:r>
              <a:rPr lang="en-US" altLang="zh-CN" dirty="0">
                <a:solidFill>
                  <a:srgbClr val="000000"/>
                </a:solidFill>
                <a:ea typeface="宋体" panose="02010600030101010101" pitchFamily="2" charset="-122"/>
                <a:cs typeface="Times New Roman" panose="02020603050405020304" pitchFamily="18" charset="0"/>
              </a:rPr>
              <a:t>keep horses and cattle,</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former for </a:t>
            </a:r>
            <a:r>
              <a:rPr lang="en-US" altLang="zh-CN" dirty="0" err="1">
                <a:solidFill>
                  <a:srgbClr val="000000"/>
                </a:solidFill>
                <a:ea typeface="宋体" panose="02010600030101010101" pitchFamily="2" charset="-122"/>
                <a:cs typeface="Times New Roman" panose="02020603050405020304" pitchFamily="18" charset="0"/>
              </a:rPr>
              <a:t>riding,the</a:t>
            </a:r>
            <a:r>
              <a:rPr lang="en-US" altLang="zh-CN" dirty="0">
                <a:solidFill>
                  <a:srgbClr val="000000"/>
                </a:solidFill>
                <a:ea typeface="宋体" panose="02010600030101010101" pitchFamily="2" charset="-122"/>
                <a:cs typeface="Times New Roman" panose="02020603050405020304" pitchFamily="18" charset="0"/>
              </a:rPr>
              <a:t> latter for food.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905053" y="1469383"/>
            <a:ext cx="2303836" cy="584775"/>
          </a:xfrm>
          <a:prstGeom prst="rect">
            <a:avLst/>
          </a:prstGeom>
        </p:spPr>
        <p:txBody>
          <a:bodyPr wrap="none">
            <a:spAutoFit/>
          </a:bodyPr>
          <a:lstStyle/>
          <a:p>
            <a:r>
              <a:rPr lang="en-US" altLang="zh-CN" dirty="0">
                <a:ea typeface="宋体" panose="02010600030101010101" pitchFamily="2" charset="-122"/>
              </a:rPr>
              <a:t>applications</a:t>
            </a:r>
            <a:endParaRPr lang="zh-CN" altLang="en-US" dirty="0"/>
          </a:p>
        </p:txBody>
      </p:sp>
      <p:sp>
        <p:nvSpPr>
          <p:cNvPr id="4" name="矩形 3"/>
          <p:cNvSpPr/>
          <p:nvPr/>
        </p:nvSpPr>
        <p:spPr>
          <a:xfrm>
            <a:off x="6428773" y="2658083"/>
            <a:ext cx="731290" cy="584775"/>
          </a:xfrm>
          <a:prstGeom prst="rect">
            <a:avLst/>
          </a:prstGeom>
        </p:spPr>
        <p:txBody>
          <a:bodyPr wrap="none">
            <a:spAutoFit/>
          </a:bodyPr>
          <a:lstStyle/>
          <a:p>
            <a:r>
              <a:rPr lang="en-US" altLang="zh-CN" dirty="0">
                <a:ea typeface="宋体" panose="02010600030101010101" pitchFamily="2" charset="-122"/>
              </a:rPr>
              <a:t>the</a:t>
            </a:r>
            <a:endParaRPr lang="zh-CN" altLang="en-US" dirty="0"/>
          </a:p>
        </p:txBody>
      </p:sp>
    </p:spTree>
    <p:extLst>
      <p:ext uri="{BB962C8B-B14F-4D97-AF65-F5344CB8AC3E}">
        <p14:creationId xmlns:p14="http://schemas.microsoft.com/office/powerpoint/2010/main" val="6498380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a:spLocks noChangeAspect="1"/>
          </p:cNvSpPr>
          <p:nvPr/>
        </p:nvSpPr>
        <p:spPr>
          <a:xfrm>
            <a:off x="361950" y="81567"/>
            <a:ext cx="10807700" cy="6001643"/>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cs typeface="Times New Roman" panose="02020603050405020304" pitchFamily="18" charset="0"/>
              </a:rPr>
              <a:t>三、完成句子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学生们正在制作有关岱庙的应用软件。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students are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 Dai Temple.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我们的计划能鼓励越来越多的人以有趣的方式学习英语。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Our </a:t>
            </a:r>
            <a:r>
              <a:rPr lang="en-US" altLang="zh-CN" dirty="0" err="1">
                <a:solidFill>
                  <a:srgbClr val="000000"/>
                </a:solidFill>
                <a:ea typeface="宋体" panose="02010600030101010101" pitchFamily="2" charset="-122"/>
                <a:cs typeface="Times New Roman" panose="02020603050405020304" pitchFamily="18" charset="0"/>
              </a:rPr>
              <a:t>programme</a:t>
            </a:r>
            <a:r>
              <a:rPr lang="en-US" altLang="zh-CN" dirty="0">
                <a:solidFill>
                  <a:srgbClr val="000000"/>
                </a:solidFill>
                <a:ea typeface="宋体" panose="02010600030101010101" pitchFamily="2" charset="-122"/>
                <a:cs typeface="Times New Roman" panose="02020603050405020304" pitchFamily="18" charset="0"/>
              </a:rPr>
              <a:t> can encourage more and more people to learn English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一般读者并不知道他在文章中所提到的东西。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What he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 his article was unknown to the general reader.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p:nvPr/>
        </p:nvSpPr>
        <p:spPr>
          <a:xfrm>
            <a:off x="3466613" y="1285568"/>
            <a:ext cx="6165470" cy="584775"/>
          </a:xfrm>
          <a:prstGeom prst="rect">
            <a:avLst/>
          </a:prstGeom>
        </p:spPr>
        <p:txBody>
          <a:bodyPr wrap="none">
            <a:spAutoFit/>
          </a:bodyPr>
          <a:lstStyle/>
          <a:p>
            <a:r>
              <a:rPr lang="en-US" altLang="zh-CN" dirty="0">
                <a:ea typeface="宋体" panose="02010600030101010101" pitchFamily="2" charset="-122"/>
              </a:rPr>
              <a:t>making </a:t>
            </a:r>
            <a:r>
              <a:rPr lang="en-US" altLang="zh-CN" dirty="0" smtClean="0">
                <a:ea typeface="宋体" panose="02010600030101010101" pitchFamily="2" charset="-122"/>
              </a:rPr>
              <a:t>   an         app            about</a:t>
            </a:r>
            <a:endParaRPr lang="zh-CN" altLang="en-US" dirty="0"/>
          </a:p>
        </p:txBody>
      </p:sp>
      <p:sp>
        <p:nvSpPr>
          <p:cNvPr id="8" name="矩形 7"/>
          <p:cNvSpPr/>
          <p:nvPr/>
        </p:nvSpPr>
        <p:spPr>
          <a:xfrm>
            <a:off x="3240757" y="3635229"/>
            <a:ext cx="4594528" cy="584775"/>
          </a:xfrm>
          <a:prstGeom prst="rect">
            <a:avLst/>
          </a:prstGeom>
        </p:spPr>
        <p:txBody>
          <a:bodyPr wrap="none">
            <a:spAutoFit/>
          </a:bodyPr>
          <a:lstStyle/>
          <a:p>
            <a:r>
              <a:rPr lang="en-US" altLang="zh-CN" dirty="0">
                <a:ea typeface="宋体" panose="02010600030101010101" pitchFamily="2" charset="-122"/>
              </a:rPr>
              <a:t>in </a:t>
            </a:r>
            <a:r>
              <a:rPr lang="en-US" altLang="zh-CN" dirty="0" smtClean="0">
                <a:ea typeface="宋体" panose="02010600030101010101" pitchFamily="2" charset="-122"/>
              </a:rPr>
              <a:t>        a        fun        way</a:t>
            </a:r>
            <a:endParaRPr lang="zh-CN" altLang="en-US" dirty="0"/>
          </a:p>
        </p:txBody>
      </p:sp>
      <p:sp>
        <p:nvSpPr>
          <p:cNvPr id="9" name="矩形 8"/>
          <p:cNvSpPr/>
          <p:nvPr/>
        </p:nvSpPr>
        <p:spPr>
          <a:xfrm>
            <a:off x="2049301" y="4821943"/>
            <a:ext cx="2792303" cy="584775"/>
          </a:xfrm>
          <a:prstGeom prst="rect">
            <a:avLst/>
          </a:prstGeom>
        </p:spPr>
        <p:txBody>
          <a:bodyPr wrap="none">
            <a:spAutoFit/>
          </a:bodyPr>
          <a:lstStyle/>
          <a:p>
            <a:r>
              <a:rPr lang="en-US" altLang="zh-CN" dirty="0">
                <a:ea typeface="宋体" panose="02010600030101010101" pitchFamily="2" charset="-122"/>
              </a:rPr>
              <a:t>referred </a:t>
            </a:r>
            <a:r>
              <a:rPr lang="en-US" altLang="zh-CN" dirty="0" smtClean="0">
                <a:ea typeface="宋体" panose="02010600030101010101" pitchFamily="2" charset="-122"/>
              </a:rPr>
              <a:t>       to</a:t>
            </a:r>
            <a:endParaRPr lang="zh-CN" altLang="en-US" dirty="0"/>
          </a:p>
        </p:txBody>
      </p:sp>
    </p:spTree>
    <p:extLst>
      <p:ext uri="{BB962C8B-B14F-4D97-AF65-F5344CB8AC3E}">
        <p14:creationId xmlns:p14="http://schemas.microsoft.com/office/powerpoint/2010/main" val="31672953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spect="1"/>
          </p:cNvSpPr>
          <p:nvPr/>
        </p:nvSpPr>
        <p:spPr>
          <a:xfrm>
            <a:off x="361950" y="772151"/>
            <a:ext cx="10807700" cy="3637919"/>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他要在街道对面的超市门口见我。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would meet me at the entrance to the supermarket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为了保持河流和湖泊干净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我们必须采取措施保护它们。</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rivers and lakes </a:t>
            </a:r>
            <a:r>
              <a:rPr lang="en-US" altLang="zh-CN" dirty="0" err="1">
                <a:solidFill>
                  <a:srgbClr val="000000"/>
                </a:solidFill>
                <a:ea typeface="宋体" panose="02010600030101010101" pitchFamily="2" charset="-122"/>
                <a:cs typeface="Times New Roman" panose="02020603050405020304" pitchFamily="18" charset="0"/>
              </a:rPr>
              <a:t>clean,we</a:t>
            </a:r>
            <a:r>
              <a:rPr lang="en-US" altLang="zh-CN" dirty="0">
                <a:solidFill>
                  <a:srgbClr val="000000"/>
                </a:solidFill>
                <a:ea typeface="宋体" panose="02010600030101010101" pitchFamily="2" charset="-122"/>
                <a:cs typeface="Times New Roman" panose="02020603050405020304" pitchFamily="18" charset="0"/>
              </a:rPr>
              <a:t> must take measures to protect them.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640260" y="1986671"/>
            <a:ext cx="4537974" cy="584775"/>
          </a:xfrm>
          <a:prstGeom prst="rect">
            <a:avLst/>
          </a:prstGeom>
        </p:spPr>
        <p:txBody>
          <a:bodyPr wrap="none">
            <a:spAutoFit/>
          </a:bodyPr>
          <a:lstStyle/>
          <a:p>
            <a:r>
              <a:rPr lang="en-US" altLang="zh-CN" dirty="0">
                <a:ea typeface="宋体" panose="02010600030101010101" pitchFamily="2" charset="-122"/>
              </a:rPr>
              <a:t>across </a:t>
            </a:r>
            <a:r>
              <a:rPr lang="en-US" altLang="zh-CN" dirty="0" smtClean="0">
                <a:ea typeface="宋体" panose="02010600030101010101" pitchFamily="2" charset="-122"/>
              </a:rPr>
              <a:t>      the          street</a:t>
            </a:r>
            <a:endParaRPr lang="zh-CN" altLang="en-US" dirty="0"/>
          </a:p>
        </p:txBody>
      </p:sp>
      <p:sp>
        <p:nvSpPr>
          <p:cNvPr id="7" name="矩形 6"/>
          <p:cNvSpPr/>
          <p:nvPr/>
        </p:nvSpPr>
        <p:spPr>
          <a:xfrm>
            <a:off x="854661" y="3139378"/>
            <a:ext cx="5478359" cy="584775"/>
          </a:xfrm>
          <a:prstGeom prst="rect">
            <a:avLst/>
          </a:prstGeom>
        </p:spPr>
        <p:txBody>
          <a:bodyPr wrap="none">
            <a:spAutoFit/>
          </a:bodyPr>
          <a:lstStyle/>
          <a:p>
            <a:r>
              <a:rPr lang="en-US" altLang="zh-CN" dirty="0">
                <a:ea typeface="宋体" panose="02010600030101010101" pitchFamily="2" charset="-122"/>
              </a:rPr>
              <a:t>In </a:t>
            </a:r>
            <a:r>
              <a:rPr lang="en-US" altLang="zh-CN" dirty="0" smtClean="0">
                <a:ea typeface="宋体" panose="02010600030101010101" pitchFamily="2" charset="-122"/>
              </a:rPr>
              <a:t>       order         to          keep</a:t>
            </a:r>
            <a:endParaRPr lang="zh-CN" altLang="en-US" dirty="0"/>
          </a:p>
        </p:txBody>
      </p:sp>
    </p:spTree>
    <p:extLst>
      <p:ext uri="{BB962C8B-B14F-4D97-AF65-F5344CB8AC3E}">
        <p14:creationId xmlns:p14="http://schemas.microsoft.com/office/powerpoint/2010/main" val="3635337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77244"/>
            <a:ext cx="10807700" cy="5945089"/>
          </a:xfrm>
          <a:prstGeom prst="rect">
            <a:avLst/>
          </a:prstGeom>
        </p:spPr>
        <p:txBody>
          <a:bodyPr>
            <a:spAutoFit/>
          </a:bodyPr>
          <a:lstStyle/>
          <a:p>
            <a:pPr indent="828000" fontAlgn="auto">
              <a:lnSpc>
                <a:spcPct val="120000"/>
              </a:lnSpc>
              <a:spcBef>
                <a:spcPts val="0"/>
              </a:spcBef>
              <a:spcAft>
                <a:spcPts val="0"/>
              </a:spcAft>
              <a:buFontTx/>
              <a:buNone/>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About 600,000 years </a:t>
            </a:r>
            <a:r>
              <a:rPr lang="en-US" altLang="zh-CN" b="0" dirty="0" err="1">
                <a:solidFill>
                  <a:srgbClr val="000000"/>
                </a:solidFill>
                <a:ea typeface="宋体" panose="02010600030101010101" pitchFamily="2" charset="-122"/>
                <a:cs typeface="Times New Roman" panose="02020603050405020304" pitchFamily="18" charset="0"/>
              </a:rPr>
              <a:t>ago,living</a:t>
            </a:r>
            <a:r>
              <a:rPr lang="en-US" altLang="zh-CN" b="0" dirty="0">
                <a:solidFill>
                  <a:srgbClr val="000000"/>
                </a:solidFill>
                <a:ea typeface="宋体" panose="02010600030101010101" pitchFamily="2" charset="-122"/>
                <a:cs typeface="Times New Roman" panose="02020603050405020304" pitchFamily="18" charset="0"/>
              </a:rPr>
              <a:t> on the plain here were wild </a:t>
            </a:r>
            <a:r>
              <a:rPr lang="en-US" altLang="zh-CN" b="0" dirty="0" err="1">
                <a:solidFill>
                  <a:srgbClr val="000000"/>
                </a:solidFill>
                <a:ea typeface="宋体" panose="02010600030101010101" pitchFamily="2" charset="-122"/>
                <a:cs typeface="Times New Roman" panose="02020603050405020304" pitchFamily="18" charset="0"/>
              </a:rPr>
              <a:t>animals.For</a:t>
            </a:r>
            <a:r>
              <a:rPr lang="en-US" altLang="zh-CN" b="0" dirty="0">
                <a:solidFill>
                  <a:srgbClr val="000000"/>
                </a:solidFill>
                <a:ea typeface="宋体" panose="02010600030101010101" pitchFamily="2" charset="-122"/>
                <a:cs typeface="Times New Roman" panose="02020603050405020304" pitchFamily="18" charset="0"/>
              </a:rPr>
              <a:t> safety against these animals and </a:t>
            </a:r>
            <a:r>
              <a:rPr lang="en-US" altLang="zh-CN" b="0" dirty="0" err="1">
                <a:solidFill>
                  <a:srgbClr val="000000"/>
                </a:solidFill>
                <a:ea typeface="宋体" panose="02010600030101010101" pitchFamily="2" charset="-122"/>
                <a:cs typeface="Times New Roman" panose="02020603050405020304" pitchFamily="18" charset="0"/>
              </a:rPr>
              <a:t>shelter,Peking</a:t>
            </a:r>
            <a:r>
              <a:rPr lang="en-US" altLang="zh-CN" b="0" dirty="0">
                <a:solidFill>
                  <a:srgbClr val="000000"/>
                </a:solidFill>
                <a:ea typeface="宋体" panose="02010600030101010101" pitchFamily="2" charset="-122"/>
                <a:cs typeface="Times New Roman" panose="02020603050405020304" pitchFamily="18" charset="0"/>
              </a:rPr>
              <a:t> Man chose the limestone </a:t>
            </a:r>
            <a:r>
              <a:rPr lang="en-US" altLang="zh-CN" b="0" dirty="0" err="1">
                <a:solidFill>
                  <a:srgbClr val="000000"/>
                </a:solidFill>
                <a:ea typeface="宋体" panose="02010600030101010101" pitchFamily="2" charset="-122"/>
                <a:cs typeface="Times New Roman" panose="02020603050405020304" pitchFamily="18" charset="0"/>
              </a:rPr>
              <a:t>caves.At</a:t>
            </a:r>
            <a:r>
              <a:rPr lang="en-US" altLang="zh-CN" b="0" dirty="0">
                <a:solidFill>
                  <a:srgbClr val="000000"/>
                </a:solidFill>
                <a:ea typeface="宋体" panose="02010600030101010101" pitchFamily="2" charset="-122"/>
                <a:cs typeface="Times New Roman" panose="02020603050405020304" pitchFamily="18" charset="0"/>
              </a:rPr>
              <a:t> that </a:t>
            </a:r>
            <a:r>
              <a:rPr lang="en-US" altLang="zh-CN" b="0" dirty="0" err="1">
                <a:solidFill>
                  <a:srgbClr val="000000"/>
                </a:solidFill>
                <a:ea typeface="宋体" panose="02010600030101010101" pitchFamily="2" charset="-122"/>
                <a:cs typeface="Times New Roman" panose="02020603050405020304" pitchFamily="18" charset="0"/>
              </a:rPr>
              <a:t>time,Peking</a:t>
            </a:r>
            <a:r>
              <a:rPr lang="en-US" altLang="zh-CN" b="0" dirty="0">
                <a:solidFill>
                  <a:srgbClr val="000000"/>
                </a:solidFill>
                <a:ea typeface="宋体" panose="02010600030101010101" pitchFamily="2" charset="-122"/>
                <a:cs typeface="Times New Roman" panose="02020603050405020304" pitchFamily="18" charset="0"/>
              </a:rPr>
              <a:t> Man was able to make fire and </a:t>
            </a:r>
            <a:r>
              <a:rPr lang="en-US" altLang="zh-CN" b="0" dirty="0" err="1">
                <a:solidFill>
                  <a:srgbClr val="000000"/>
                </a:solidFill>
                <a:ea typeface="宋体" panose="02010600030101010101" pitchFamily="2" charset="-122"/>
                <a:cs typeface="Times New Roman" panose="02020603050405020304" pitchFamily="18" charset="0"/>
              </a:rPr>
              <a:t>tools,began</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production,and</a:t>
            </a:r>
            <a:r>
              <a:rPr lang="en-US" altLang="zh-CN" b="0" dirty="0">
                <a:solidFill>
                  <a:srgbClr val="000000"/>
                </a:solidFill>
                <a:ea typeface="宋体" panose="02010600030101010101" pitchFamily="2" charset="-122"/>
                <a:cs typeface="Times New Roman" panose="02020603050405020304" pitchFamily="18" charset="0"/>
              </a:rPr>
              <a:t> had his </a:t>
            </a:r>
            <a:r>
              <a:rPr lang="en-US" altLang="zh-CN" b="0" dirty="0" err="1">
                <a:solidFill>
                  <a:srgbClr val="000000"/>
                </a:solidFill>
                <a:ea typeface="宋体" panose="02010600030101010101" pitchFamily="2" charset="-122"/>
                <a:cs typeface="Times New Roman" panose="02020603050405020304" pitchFamily="18" charset="0"/>
              </a:rPr>
              <a:t>language.The</a:t>
            </a:r>
            <a:r>
              <a:rPr lang="en-US" altLang="zh-CN" b="0" dirty="0">
                <a:solidFill>
                  <a:srgbClr val="000000"/>
                </a:solidFill>
                <a:ea typeface="宋体" panose="02010600030101010101" pitchFamily="2" charset="-122"/>
                <a:cs typeface="Times New Roman" panose="02020603050405020304" pitchFamily="18" charset="0"/>
              </a:rPr>
              <a:t> discovery of Peking Man Site at </a:t>
            </a:r>
            <a:r>
              <a:rPr lang="en-US" altLang="zh-CN" b="0" dirty="0" err="1">
                <a:solidFill>
                  <a:srgbClr val="000000"/>
                </a:solidFill>
                <a:ea typeface="宋体" panose="02010600030101010101" pitchFamily="2" charset="-122"/>
                <a:cs typeface="Times New Roman" panose="02020603050405020304" pitchFamily="18" charset="0"/>
              </a:rPr>
              <a:t>Zhoukoudian</a:t>
            </a:r>
            <a:r>
              <a:rPr lang="en-US" altLang="zh-CN" b="0" dirty="0">
                <a:solidFill>
                  <a:srgbClr val="000000"/>
                </a:solidFill>
                <a:ea typeface="宋体" panose="02010600030101010101" pitchFamily="2" charset="-122"/>
                <a:cs typeface="Times New Roman" panose="02020603050405020304" pitchFamily="18" charset="0"/>
              </a:rPr>
              <a:t> is regarded as the most valuable contribution in the 20th </a:t>
            </a:r>
            <a:r>
              <a:rPr lang="en-US" altLang="zh-CN" b="0" dirty="0" err="1">
                <a:solidFill>
                  <a:srgbClr val="000000"/>
                </a:solidFill>
                <a:ea typeface="宋体" panose="02010600030101010101" pitchFamily="2" charset="-122"/>
                <a:cs typeface="Times New Roman" panose="02020603050405020304" pitchFamily="18" charset="0"/>
              </a:rPr>
              <a:t>century.It</a:t>
            </a:r>
            <a:r>
              <a:rPr lang="en-US" altLang="zh-CN" b="0"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advanced</a:t>
            </a:r>
            <a:r>
              <a:rPr lang="en-US" altLang="zh-CN" baseline="30000" dirty="0">
                <a:solidFill>
                  <a:srgbClr val="000000"/>
                </a:solidFill>
                <a:ea typeface="宋体" panose="02010600030101010101" pitchFamily="2" charset="-122"/>
                <a:cs typeface="Times New Roman" panose="02020603050405020304" pitchFamily="18" charset="0"/>
              </a:rPr>
              <a:t>3</a:t>
            </a:r>
            <a:r>
              <a:rPr lang="en-US" altLang="zh-CN" b="0" dirty="0">
                <a:solidFill>
                  <a:srgbClr val="000000"/>
                </a:solidFill>
                <a:ea typeface="宋体" panose="02010600030101010101" pitchFamily="2" charset="-122"/>
                <a:cs typeface="Times New Roman" panose="02020603050405020304" pitchFamily="18" charset="0"/>
              </a:rPr>
              <a:t> human history for tens of thousands years </a:t>
            </a:r>
            <a:r>
              <a:rPr lang="en-US" altLang="zh-CN" b="0" dirty="0" err="1">
                <a:solidFill>
                  <a:srgbClr val="000000"/>
                </a:solidFill>
                <a:ea typeface="宋体" panose="02010600030101010101" pitchFamily="2" charset="-122"/>
                <a:cs typeface="Times New Roman" panose="02020603050405020304" pitchFamily="18" charset="0"/>
              </a:rPr>
              <a:t>earlier,which</a:t>
            </a:r>
            <a:r>
              <a:rPr lang="en-US" altLang="zh-CN" b="0" dirty="0">
                <a:solidFill>
                  <a:srgbClr val="000000"/>
                </a:solidFill>
                <a:ea typeface="宋体" panose="02010600030101010101" pitchFamily="2" charset="-122"/>
                <a:cs typeface="Times New Roman" panose="02020603050405020304" pitchFamily="18" charset="0"/>
              </a:rPr>
              <a:t> provides the most </a:t>
            </a:r>
            <a:r>
              <a:rPr lang="en-US" altLang="zh-CN" dirty="0">
                <a:solidFill>
                  <a:srgbClr val="000000"/>
                </a:solidFill>
                <a:ea typeface="宋体" panose="02010600030101010101" pitchFamily="2" charset="-122"/>
                <a:cs typeface="Times New Roman" panose="02020603050405020304" pitchFamily="18" charset="0"/>
              </a:rPr>
              <a:t>precious</a:t>
            </a:r>
            <a:r>
              <a:rPr lang="en-US" altLang="zh-CN" baseline="30000" dirty="0">
                <a:solidFill>
                  <a:srgbClr val="000000"/>
                </a:solidFill>
                <a:ea typeface="宋体" panose="02010600030101010101" pitchFamily="2" charset="-122"/>
                <a:cs typeface="Times New Roman" panose="02020603050405020304" pitchFamily="18" charset="0"/>
              </a:rPr>
              <a:t>4</a:t>
            </a:r>
            <a:r>
              <a:rPr lang="en-US" altLang="zh-CN" b="0" dirty="0">
                <a:solidFill>
                  <a:srgbClr val="000000"/>
                </a:solidFill>
                <a:ea typeface="宋体" panose="02010600030101010101" pitchFamily="2" charset="-122"/>
                <a:cs typeface="Times New Roman" panose="02020603050405020304" pitchFamily="18" charset="0"/>
              </a:rPr>
              <a:t> first-hand evidence for the study of human origin and evolution as well as for reproducing the life of the earliest man.</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7007751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828000">
              <a:lnSpc>
                <a:spcPct val="120000"/>
              </a:lnSpc>
              <a:spcAft>
                <a:spcPts val="0"/>
              </a:spcAft>
              <a:tabLst>
                <a:tab pos="1029335" algn="l"/>
                <a:tab pos="1850390" algn="l"/>
                <a:tab pos="2538095" algn="l"/>
                <a:tab pos="3221990" algn="l"/>
              </a:tabLst>
            </a:pPr>
            <a:r>
              <a:rPr lang="en-US" altLang="zh-CN" b="0" dirty="0">
                <a:solidFill>
                  <a:srgbClr val="000000"/>
                </a:solidFill>
                <a:ea typeface="宋体" panose="02010600030101010101" pitchFamily="2" charset="-122"/>
                <a:cs typeface="Times New Roman" panose="02020603050405020304" pitchFamily="18" charset="0"/>
              </a:rPr>
              <a:t>Besides Peking Man </a:t>
            </a:r>
            <a:r>
              <a:rPr lang="en-US" altLang="zh-CN" b="0" dirty="0" err="1">
                <a:solidFill>
                  <a:srgbClr val="000000"/>
                </a:solidFill>
                <a:ea typeface="宋体" panose="02010600030101010101" pitchFamily="2" charset="-122"/>
                <a:cs typeface="Times New Roman" panose="02020603050405020304" pitchFamily="18" charset="0"/>
              </a:rPr>
              <a:t>Site,around</a:t>
            </a:r>
            <a:r>
              <a:rPr lang="en-US" altLang="zh-CN" b="0" dirty="0">
                <a:solidFill>
                  <a:srgbClr val="000000"/>
                </a:solidFill>
                <a:ea typeface="宋体" panose="02010600030101010101" pitchFamily="2" charset="-122"/>
                <a:cs typeface="Times New Roman" panose="02020603050405020304" pitchFamily="18" charset="0"/>
              </a:rPr>
              <a:t> </a:t>
            </a:r>
            <a:r>
              <a:rPr lang="en-US" altLang="zh-CN" b="0" dirty="0" err="1">
                <a:solidFill>
                  <a:srgbClr val="000000"/>
                </a:solidFill>
                <a:ea typeface="宋体" panose="02010600030101010101" pitchFamily="2" charset="-122"/>
                <a:cs typeface="Times New Roman" panose="02020603050405020304" pitchFamily="18" charset="0"/>
              </a:rPr>
              <a:t>Zhoukoudian</a:t>
            </a:r>
            <a:r>
              <a:rPr lang="en-US" altLang="zh-CN" b="0" dirty="0">
                <a:solidFill>
                  <a:srgbClr val="000000"/>
                </a:solidFill>
                <a:ea typeface="宋体" panose="02010600030101010101" pitchFamily="2" charset="-122"/>
                <a:cs typeface="Times New Roman" panose="02020603050405020304" pitchFamily="18" charset="0"/>
              </a:rPr>
              <a:t> about 20 other sites with fossils are also </a:t>
            </a:r>
            <a:r>
              <a:rPr lang="en-US" altLang="zh-CN" b="0" dirty="0" err="1">
                <a:solidFill>
                  <a:srgbClr val="000000"/>
                </a:solidFill>
                <a:ea typeface="宋体" panose="02010600030101010101" pitchFamily="2" charset="-122"/>
                <a:cs typeface="Times New Roman" panose="02020603050405020304" pitchFamily="18" charset="0"/>
              </a:rPr>
              <a:t>discovered.Together</a:t>
            </a:r>
            <a:r>
              <a:rPr lang="en-US" altLang="zh-CN" b="0" dirty="0">
                <a:solidFill>
                  <a:srgbClr val="000000"/>
                </a:solidFill>
                <a:ea typeface="宋体" panose="02010600030101010101" pitchFamily="2" charset="-122"/>
                <a:cs typeface="Times New Roman" panose="02020603050405020304" pitchFamily="18" charset="0"/>
              </a:rPr>
              <a:t> they form a natural museum of the history of human beings and other living things.</a:t>
            </a:r>
            <a:endParaRPr lang="zh-CN" altLang="zh-CN" b="0" dirty="0">
              <a:solidFill>
                <a:srgbClr val="000000"/>
              </a:solidFill>
              <a:latin typeface="NEU-BZ-S92"/>
              <a:ea typeface="方正书宋_GBK" panose="03000509000000000000" pitchFamily="65" charset="-122"/>
              <a:cs typeface="Times New Roman" panose="02020603050405020304" pitchFamily="18" charset="0"/>
            </a:endParaRPr>
          </a:p>
          <a:p>
            <a:pPr indent="828000">
              <a:lnSpc>
                <a:spcPct val="120000"/>
              </a:lnSpc>
              <a:spcAft>
                <a:spcPts val="0"/>
              </a:spcAft>
              <a:tabLst>
                <a:tab pos="1029335" algn="l"/>
                <a:tab pos="1850390" algn="l"/>
                <a:tab pos="2538095" algn="l"/>
                <a:tab pos="3221990" algn="l"/>
              </a:tabLst>
            </a:pPr>
            <a:r>
              <a:rPr lang="en-US" altLang="zh-CN" b="0" dirty="0" err="1">
                <a:solidFill>
                  <a:srgbClr val="000000"/>
                </a:solidFill>
                <a:ea typeface="宋体" panose="02010600030101010101" pitchFamily="2" charset="-122"/>
                <a:cs typeface="Times New Roman" panose="02020603050405020304" pitchFamily="18" charset="0"/>
              </a:rPr>
              <a:t>Zhoukoudian</a:t>
            </a:r>
            <a:r>
              <a:rPr lang="en-US" altLang="zh-CN" b="0" dirty="0">
                <a:solidFill>
                  <a:srgbClr val="000000"/>
                </a:solidFill>
                <a:ea typeface="宋体" panose="02010600030101010101" pitchFamily="2" charset="-122"/>
                <a:cs typeface="Times New Roman" panose="02020603050405020304" pitchFamily="18" charset="0"/>
              </a:rPr>
              <a:t> is known worldwide as the home of Peking Man</a:t>
            </a:r>
            <a:r>
              <a:rPr lang="en-US" altLang="zh-CN" b="0" dirty="0" smtClean="0">
                <a:solidFill>
                  <a:srgbClr val="000000"/>
                </a:solidFill>
                <a:ea typeface="宋体" panose="02010600030101010101" pitchFamily="2" charset="-122"/>
                <a:cs typeface="Times New Roman" panose="02020603050405020304" pitchFamily="18" charset="0"/>
              </a:rPr>
              <a:t>. In </a:t>
            </a:r>
            <a:r>
              <a:rPr lang="en-US" altLang="zh-CN" b="0" dirty="0">
                <a:solidFill>
                  <a:srgbClr val="000000"/>
                </a:solidFill>
                <a:ea typeface="宋体" panose="02010600030101010101" pitchFamily="2" charset="-122"/>
                <a:cs typeface="Times New Roman" panose="02020603050405020304" pitchFamily="18" charset="0"/>
              </a:rPr>
              <a:t>1953,Zhoukoudian Museum was open to the </a:t>
            </a:r>
            <a:r>
              <a:rPr lang="en-US" altLang="zh-CN" b="0" dirty="0" err="1">
                <a:solidFill>
                  <a:srgbClr val="000000"/>
                </a:solidFill>
                <a:ea typeface="宋体" panose="02010600030101010101" pitchFamily="2" charset="-122"/>
                <a:cs typeface="Times New Roman" panose="02020603050405020304" pitchFamily="18" charset="0"/>
              </a:rPr>
              <a:t>public,and</a:t>
            </a:r>
            <a:r>
              <a:rPr lang="en-US" altLang="zh-CN" b="0" dirty="0">
                <a:solidFill>
                  <a:srgbClr val="000000"/>
                </a:solidFill>
                <a:ea typeface="宋体" panose="02010600030101010101" pitchFamily="2" charset="-122"/>
                <a:cs typeface="Times New Roman" panose="02020603050405020304" pitchFamily="18" charset="0"/>
              </a:rPr>
              <a:t> the site was brought under the state protection as a key historic site</a:t>
            </a:r>
            <a:r>
              <a:rPr lang="en-US" altLang="zh-CN" b="0" dirty="0" smtClean="0">
                <a:solidFill>
                  <a:srgbClr val="000000"/>
                </a:solidFill>
                <a:ea typeface="宋体" panose="02010600030101010101" pitchFamily="2" charset="-122"/>
                <a:cs typeface="Times New Roman" panose="02020603050405020304" pitchFamily="18" charset="0"/>
              </a:rPr>
              <a:t>. In </a:t>
            </a:r>
            <a:r>
              <a:rPr lang="en-US" altLang="zh-CN" b="0" dirty="0">
                <a:solidFill>
                  <a:srgbClr val="000000"/>
                </a:solidFill>
                <a:ea typeface="宋体" panose="02010600030101010101" pitchFamily="2" charset="-122"/>
                <a:cs typeface="Times New Roman" panose="02020603050405020304" pitchFamily="18" charset="0"/>
              </a:rPr>
              <a:t>1987,Peking Man Site at </a:t>
            </a:r>
            <a:r>
              <a:rPr lang="en-US" altLang="zh-CN" b="0" dirty="0" err="1">
                <a:solidFill>
                  <a:srgbClr val="000000"/>
                </a:solidFill>
                <a:ea typeface="宋体" panose="02010600030101010101" pitchFamily="2" charset="-122"/>
                <a:cs typeface="Times New Roman" panose="02020603050405020304" pitchFamily="18" charset="0"/>
              </a:rPr>
              <a:t>Zhoukoudian</a:t>
            </a:r>
            <a:r>
              <a:rPr lang="en-US" altLang="zh-CN" b="0" dirty="0">
                <a:solidFill>
                  <a:srgbClr val="000000"/>
                </a:solidFill>
                <a:ea typeface="宋体" panose="02010600030101010101" pitchFamily="2" charset="-122"/>
                <a:cs typeface="Times New Roman" panose="02020603050405020304" pitchFamily="18" charset="0"/>
              </a:rPr>
              <a:t> was listed </a:t>
            </a:r>
            <a:r>
              <a:rPr lang="en-US" altLang="zh-CN" b="0" dirty="0" smtClean="0">
                <a:solidFill>
                  <a:srgbClr val="000000"/>
                </a:solidFill>
                <a:ea typeface="宋体" panose="02010600030101010101" pitchFamily="2" charset="-122"/>
                <a:cs typeface="Times New Roman" panose="02020603050405020304" pitchFamily="18" charset="0"/>
              </a:rPr>
              <a:t>on </a:t>
            </a:r>
            <a:r>
              <a:rPr lang="en-US" altLang="zh-CN" b="0" dirty="0">
                <a:solidFill>
                  <a:srgbClr val="000000"/>
                </a:solidFill>
                <a:ea typeface="宋体" panose="02010600030101010101" pitchFamily="2" charset="-122"/>
                <a:cs typeface="Times New Roman" panose="02020603050405020304" pitchFamily="18" charset="0"/>
              </a:rPr>
              <a:t>the World Heritage List as a cultural heritage of the world.</a:t>
            </a:r>
            <a:endParaRPr lang="zh-CN" altLang="zh-CN" b="0"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75711775"/>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词海淘宝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1.fossil/</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f</a:t>
            </a:r>
            <a:r>
              <a:rPr lang="en-US" altLang="zh-CN" dirty="0" err="1">
                <a:solidFill>
                  <a:srgbClr val="000000"/>
                </a:solidFill>
                <a:latin typeface="NEU-BZ-S92"/>
                <a:ea typeface="NEU-BZ-S92"/>
                <a:cs typeface="Times New Roman" panose="02020603050405020304" pitchFamily="18" charset="0"/>
              </a:rPr>
              <a:t>ɒ</a:t>
            </a:r>
            <a:r>
              <a:rPr lang="en-US" altLang="zh-CN" dirty="0" err="1">
                <a:solidFill>
                  <a:srgbClr val="000000"/>
                </a:solidFill>
                <a:ea typeface="宋体" panose="02010600030101010101" pitchFamily="2" charset="-122"/>
                <a:cs typeface="Times New Roman" panose="02020603050405020304" pitchFamily="18" charset="0"/>
              </a:rPr>
              <a:t>sl</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化石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2.evolutionary/</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i</a:t>
            </a:r>
            <a:r>
              <a:rPr lang="en-US" altLang="zh-CN" dirty="0" err="1">
                <a:solidFill>
                  <a:srgbClr val="000000"/>
                </a:solidFill>
                <a:latin typeface="NEU-BZ-S92"/>
                <a:ea typeface="NEU-BZ-S92"/>
                <a:cs typeface="Times New Roman" panose="02020603050405020304" pitchFamily="18" charset="0"/>
              </a:rPr>
              <a:t>ː</a:t>
            </a:r>
            <a:r>
              <a:rPr lang="en-US" altLang="zh-CN" dirty="0" err="1">
                <a:solidFill>
                  <a:srgbClr val="000000"/>
                </a:solidFill>
                <a:ea typeface="宋体" panose="02010600030101010101" pitchFamily="2" charset="-122"/>
                <a:cs typeface="Times New Roman" panose="02020603050405020304" pitchFamily="18" charset="0"/>
              </a:rPr>
              <a:t>v</a:t>
            </a:r>
            <a:r>
              <a:rPr lang="en-US" altLang="zh-CN" dirty="0" err="1">
                <a:solidFill>
                  <a:srgbClr val="000000"/>
                </a:solidFill>
                <a:latin typeface="NEU-BZ-S92"/>
                <a:ea typeface="NEU-BZ-S92"/>
                <a:cs typeface="Times New Roman" panose="02020603050405020304" pitchFamily="18" charset="0"/>
              </a:rPr>
              <a:t>ə̍</a:t>
            </a:r>
            <a:r>
              <a:rPr lang="en-US" altLang="zh-CN" dirty="0" err="1">
                <a:solidFill>
                  <a:srgbClr val="000000"/>
                </a:solidFill>
                <a:ea typeface="宋体" panose="02010600030101010101" pitchFamily="2" charset="-122"/>
                <a:cs typeface="Times New Roman" panose="02020603050405020304" pitchFamily="18" charset="0"/>
              </a:rPr>
              <a:t>lu</a:t>
            </a:r>
            <a:r>
              <a:rPr lang="en-US" altLang="zh-CN" dirty="0" err="1">
                <a:solidFill>
                  <a:srgbClr val="000000"/>
                </a:solidFill>
                <a:latin typeface="NEU-BZ-S92"/>
                <a:ea typeface="NEU-BZ-S92"/>
                <a:cs typeface="Times New Roman" panose="02020603050405020304" pitchFamily="18" charset="0"/>
              </a:rPr>
              <a:t>ːʃə</a:t>
            </a:r>
            <a:r>
              <a:rPr lang="en-US" altLang="zh-CN" dirty="0" err="1">
                <a:solidFill>
                  <a:srgbClr val="000000"/>
                </a:solidFill>
                <a:ea typeface="宋体" panose="02010600030101010101" pitchFamily="2" charset="-122"/>
                <a:cs typeface="Times New Roman" panose="02020603050405020304" pitchFamily="18" charset="0"/>
              </a:rPr>
              <a:t>nri</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进化的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3.advance/</a:t>
            </a:r>
            <a:r>
              <a:rPr lang="en-US" altLang="zh-CN" dirty="0" err="1">
                <a:solidFill>
                  <a:srgbClr val="000000"/>
                </a:solidFill>
                <a:latin typeface="NEU-BZ-S92"/>
                <a:ea typeface="NEU-BZ-S92"/>
                <a:cs typeface="Times New Roman" panose="02020603050405020304" pitchFamily="18" charset="0"/>
              </a:rPr>
              <a:t>ə</a:t>
            </a:r>
            <a:r>
              <a:rPr lang="en-US" altLang="zh-CN" dirty="0" err="1">
                <a:solidFill>
                  <a:srgbClr val="000000"/>
                </a:solidFill>
                <a:ea typeface="宋体" panose="02010600030101010101" pitchFamily="2" charset="-122"/>
                <a:cs typeface="Times New Roman" panose="02020603050405020304" pitchFamily="18" charset="0"/>
              </a:rPr>
              <a:t>d</a:t>
            </a:r>
            <a:r>
              <a:rPr lang="en-US" altLang="zh-CN" dirty="0" err="1">
                <a:solidFill>
                  <a:srgbClr val="000000"/>
                </a:solidFill>
                <a:latin typeface="NEU-BZ-S92"/>
                <a:ea typeface="NEU-BZ-S9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v</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ɑ</a:t>
            </a:r>
            <a:r>
              <a:rPr lang="en-US" altLang="zh-CN" dirty="0" err="1" smtClean="0">
                <a:solidFill>
                  <a:srgbClr val="000000"/>
                </a:solidFill>
                <a:latin typeface="NEU-BZ-S92"/>
                <a:ea typeface="NEU-BZ-S92"/>
                <a:cs typeface="Times New Roman" panose="02020603050405020304" pitchFamily="18" charset="0"/>
              </a:rPr>
              <a:t>ː</a:t>
            </a:r>
            <a:r>
              <a:rPr lang="en-US" altLang="zh-CN" dirty="0" err="1" smtClean="0">
                <a:solidFill>
                  <a:srgbClr val="000000"/>
                </a:solidFill>
                <a:ea typeface="宋体" panose="02010600030101010101" pitchFamily="2" charset="-122"/>
                <a:cs typeface="Times New Roman" panose="02020603050405020304" pitchFamily="18" charset="0"/>
              </a:rPr>
              <a:t>ns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推进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4.precious/</a:t>
            </a:r>
            <a:r>
              <a:rPr lang="en-US" altLang="zh-CN" dirty="0">
                <a:solidFill>
                  <a:srgbClr val="000000"/>
                </a:solidFill>
                <a:latin typeface="NEU-BZ-S92"/>
                <a:ea typeface="NEU-BZ-S9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pre</a:t>
            </a:r>
            <a:r>
              <a:rPr lang="en-US" altLang="zh-CN" dirty="0" err="1">
                <a:solidFill>
                  <a:srgbClr val="000000"/>
                </a:solidFill>
                <a:latin typeface="NEU-BZ-S92"/>
                <a:ea typeface="NEU-BZ-S92"/>
                <a:cs typeface="Times New Roman" panose="02020603050405020304" pitchFamily="18" charset="0"/>
              </a:rPr>
              <a:t>ʃə</a:t>
            </a:r>
            <a:r>
              <a:rPr lang="en-US" altLang="zh-CN" dirty="0" err="1">
                <a:solidFill>
                  <a:srgbClr val="000000"/>
                </a:solidFill>
                <a:ea typeface="宋体" panose="02010600030101010101" pitchFamily="2" charset="-122"/>
                <a:cs typeface="Times New Roman" panose="02020603050405020304" pitchFamily="18" charset="0"/>
              </a:rPr>
              <a:t>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宝贵的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304696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13615"/>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微软雅黑" panose="020B0503020204020204" pitchFamily="34" charset="-122"/>
                <a:cs typeface="Times New Roman" panose="02020603050405020304" pitchFamily="18" charset="0"/>
              </a:rPr>
              <a:t>美文凝萃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description about Peking Man Site is true EXCEPT that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A.it </a:t>
            </a:r>
            <a:r>
              <a:rPr lang="en-US" altLang="zh-CN" dirty="0">
                <a:solidFill>
                  <a:srgbClr val="000000"/>
                </a:solidFill>
                <a:ea typeface="宋体" panose="02010600030101010101" pitchFamily="2" charset="-122"/>
                <a:cs typeface="Times New Roman" panose="02020603050405020304" pitchFamily="18" charset="0"/>
              </a:rPr>
              <a:t>lies on Dragon Bone Hill southeast suburbs of Beijing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B.it is of great importance in studying human origin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C.the</a:t>
            </a:r>
            <a:r>
              <a:rPr lang="en-US" altLang="zh-CN" dirty="0">
                <a:solidFill>
                  <a:srgbClr val="000000"/>
                </a:solidFill>
                <a:ea typeface="宋体" panose="02010600030101010101" pitchFamily="2" charset="-122"/>
                <a:cs typeface="Times New Roman" panose="02020603050405020304" pitchFamily="18" charset="0"/>
              </a:rPr>
              <a:t> Chinese government has </a:t>
            </a:r>
            <a:r>
              <a:rPr lang="en-US" altLang="zh-CN" dirty="0" err="1">
                <a:solidFill>
                  <a:srgbClr val="000000"/>
                </a:solidFill>
                <a:ea typeface="宋体" panose="02010600030101010101" pitchFamily="2" charset="-122"/>
                <a:cs typeface="Times New Roman" panose="02020603050405020304" pitchFamily="18" charset="0"/>
              </a:rPr>
              <a:t>realised</a:t>
            </a:r>
            <a:r>
              <a:rPr lang="en-US" altLang="zh-CN" dirty="0">
                <a:solidFill>
                  <a:srgbClr val="000000"/>
                </a:solidFill>
                <a:ea typeface="宋体" panose="02010600030101010101" pitchFamily="2" charset="-122"/>
                <a:cs typeface="Times New Roman" panose="02020603050405020304" pitchFamily="18" charset="0"/>
              </a:rPr>
              <a:t> the importance of protecting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D.it has become a tourist </a:t>
            </a:r>
            <a:r>
              <a:rPr lang="en-US" altLang="zh-CN" dirty="0" smtClean="0">
                <a:solidFill>
                  <a:srgbClr val="000000"/>
                </a:solidFill>
                <a:ea typeface="宋体" panose="02010600030101010101" pitchFamily="2" charset="-122"/>
                <a:cs typeface="Times New Roman" panose="02020603050405020304" pitchFamily="18" charset="0"/>
              </a:rPr>
              <a:t>attraction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633733" y="1737751"/>
            <a:ext cx="481222" cy="584775"/>
          </a:xfrm>
          <a:prstGeom prst="rect">
            <a:avLst/>
          </a:prstGeom>
        </p:spPr>
        <p:txBody>
          <a:bodyPr wrap="none">
            <a:spAutoFit/>
          </a:bodyPr>
          <a:lstStyle/>
          <a:p>
            <a:r>
              <a:rPr lang="en-US" altLang="zh-CN" dirty="0" smtClean="0">
                <a:ea typeface="宋体" panose="02010600030101010101" pitchFamily="2" charset="-122"/>
              </a:rPr>
              <a:t>A</a:t>
            </a:r>
            <a:endParaRPr lang="zh-CN" altLang="en-US" dirty="0"/>
          </a:p>
        </p:txBody>
      </p:sp>
    </p:spTree>
    <p:extLst>
      <p:ext uri="{BB962C8B-B14F-4D97-AF65-F5344CB8AC3E}">
        <p14:creationId xmlns:p14="http://schemas.microsoft.com/office/powerpoint/2010/main" val="23924718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19921"/>
            <a:ext cx="10807700" cy="180857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2.Besides </a:t>
            </a:r>
            <a:r>
              <a:rPr lang="en-US" altLang="zh-CN" dirty="0">
                <a:solidFill>
                  <a:srgbClr val="000000"/>
                </a:solidFill>
                <a:ea typeface="宋体" panose="02010600030101010101" pitchFamily="2" charset="-122"/>
                <a:cs typeface="Times New Roman" panose="02020603050405020304" pitchFamily="18" charset="0"/>
              </a:rPr>
              <a:t>Peking Man Site at </a:t>
            </a:r>
            <a:r>
              <a:rPr lang="en-US" altLang="zh-CN" dirty="0" err="1">
                <a:solidFill>
                  <a:srgbClr val="000000"/>
                </a:solidFill>
                <a:ea typeface="宋体" panose="02010600030101010101" pitchFamily="2" charset="-122"/>
                <a:cs typeface="Times New Roman" panose="02020603050405020304" pitchFamily="18" charset="0"/>
              </a:rPr>
              <a:t>Zhoukoudian,what</a:t>
            </a:r>
            <a:r>
              <a:rPr lang="en-US" altLang="zh-CN" dirty="0">
                <a:solidFill>
                  <a:srgbClr val="000000"/>
                </a:solidFill>
                <a:ea typeface="宋体" panose="02010600030101010101" pitchFamily="2" charset="-122"/>
                <a:cs typeface="Times New Roman" panose="02020603050405020304" pitchFamily="18" charset="0"/>
              </a:rPr>
              <a:t> are other things in China on the World Heritage </a:t>
            </a:r>
            <a:r>
              <a:rPr lang="en-US" altLang="zh-CN" dirty="0" err="1">
                <a:solidFill>
                  <a:srgbClr val="000000"/>
                </a:solidFill>
                <a:ea typeface="宋体" panose="02010600030101010101" pitchFamily="2" charset="-122"/>
                <a:cs typeface="Times New Roman" panose="02020603050405020304" pitchFamily="18" charset="0"/>
              </a:rPr>
              <a:t>List?List</a:t>
            </a:r>
            <a:r>
              <a:rPr lang="en-US" altLang="zh-CN" dirty="0">
                <a:solidFill>
                  <a:srgbClr val="000000"/>
                </a:solidFill>
                <a:ea typeface="宋体" panose="02010600030101010101" pitchFamily="2" charset="-122"/>
                <a:cs typeface="Times New Roman" panose="02020603050405020304" pitchFamily="18" charset="0"/>
              </a:rPr>
              <a:t> at least five items.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2728493"/>
            <a:ext cx="10807700" cy="121764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smtClean="0">
                <a:latin typeface="+mj-ea"/>
                <a:ea typeface="+mj-ea"/>
                <a:cs typeface="Times New Roman" panose="02020603050405020304" pitchFamily="18" charset="0"/>
              </a:rPr>
              <a:t>提示</a:t>
            </a:r>
            <a:r>
              <a:rPr lang="en-US" altLang="zh-CN" dirty="0" smtClean="0">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The Summer </a:t>
            </a:r>
            <a:r>
              <a:rPr lang="en-US" altLang="zh-CN" dirty="0" err="1">
                <a:solidFill>
                  <a:srgbClr val="000000"/>
                </a:solidFill>
                <a:ea typeface="宋体" panose="02010600030101010101" pitchFamily="2" charset="-122"/>
                <a:cs typeface="Times New Roman" panose="02020603050405020304" pitchFamily="18" charset="0"/>
              </a:rPr>
              <a:t>Palace,Mount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Tai,The</a:t>
            </a:r>
            <a:r>
              <a:rPr lang="en-US" altLang="zh-CN" dirty="0">
                <a:solidFill>
                  <a:srgbClr val="000000"/>
                </a:solidFill>
                <a:ea typeface="宋体" panose="02010600030101010101" pitchFamily="2" charset="-122"/>
                <a:cs typeface="Times New Roman" panose="02020603050405020304" pitchFamily="18" charset="0"/>
              </a:rPr>
              <a:t> Great </a:t>
            </a:r>
            <a:r>
              <a:rPr lang="en-US" altLang="zh-CN" dirty="0" err="1">
                <a:solidFill>
                  <a:srgbClr val="000000"/>
                </a:solidFill>
                <a:ea typeface="宋体" panose="02010600030101010101" pitchFamily="2" charset="-122"/>
                <a:cs typeface="Times New Roman" panose="02020603050405020304" pitchFamily="18" charset="0"/>
              </a:rPr>
              <a:t>Wall,The</a:t>
            </a:r>
            <a:r>
              <a:rPr lang="en-US" altLang="zh-CN" dirty="0">
                <a:solidFill>
                  <a:srgbClr val="000000"/>
                </a:solidFill>
                <a:ea typeface="宋体" panose="02010600030101010101" pitchFamily="2" charset="-122"/>
                <a:cs typeface="Times New Roman" panose="02020603050405020304" pitchFamily="18" charset="0"/>
              </a:rPr>
              <a:t> Classical Gardens of </a:t>
            </a:r>
            <a:r>
              <a:rPr lang="en-US" altLang="zh-CN" dirty="0" err="1">
                <a:solidFill>
                  <a:srgbClr val="000000"/>
                </a:solidFill>
                <a:ea typeface="宋体" panose="02010600030101010101" pitchFamily="2" charset="-122"/>
                <a:cs typeface="Times New Roman" panose="02020603050405020304" pitchFamily="18" charset="0"/>
              </a:rPr>
              <a:t>Suzhou,Temple</a:t>
            </a:r>
            <a:r>
              <a:rPr lang="en-US" altLang="zh-CN" dirty="0">
                <a:solidFill>
                  <a:srgbClr val="000000"/>
                </a:solidFill>
                <a:ea typeface="宋体" panose="02010600030101010101" pitchFamily="2" charset="-122"/>
                <a:cs typeface="Times New Roman" panose="02020603050405020304" pitchFamily="18" charset="0"/>
              </a:rPr>
              <a:t> of Heaven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843183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全程设计.pptx" id="{E8D704A6-BD6D-4765-8393-FBD33C678F6A}" vid="{1D59626D-7F39-4B4E-B639-5FAB37CE2A2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全程设计</Template>
  <TotalTime>127</TotalTime>
  <Words>1918</Words>
  <Application>Microsoft Office PowerPoint</Application>
  <PresentationFormat>自定义</PresentationFormat>
  <Paragraphs>284</Paragraphs>
  <Slides>43</Slides>
  <Notes>1</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43</vt:i4>
      </vt:variant>
    </vt:vector>
  </HeadingPairs>
  <TitlesOfParts>
    <vt:vector size="55" baseType="lpstr">
      <vt:lpstr>NEU-BZ-S92</vt:lpstr>
      <vt:lpstr>方正书宋_GBK</vt:lpstr>
      <vt:lpstr>黑体</vt:lpstr>
      <vt:lpstr>楷体</vt:lpstr>
      <vt:lpstr>隶书</vt:lpstr>
      <vt:lpstr>宋体</vt:lpstr>
      <vt:lpstr>微软雅黑</vt:lpstr>
      <vt:lpstr>Arial</vt:lpstr>
      <vt:lpstr>Calibri</vt:lpstr>
      <vt:lpstr>Times New Roman</vt:lpstr>
      <vt:lpstr>专业教辅课件Q:251490010</vt:lpstr>
      <vt:lpstr>Microsoft Word 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53</cp:revision>
  <dcterms:created xsi:type="dcterms:W3CDTF">2020-09-24T09:47:06Z</dcterms:created>
  <dcterms:modified xsi:type="dcterms:W3CDTF">2024-09-24T03:10:32Z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