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256" r:id="rId2"/>
    <p:sldId id="731" r:id="rId3"/>
    <p:sldId id="736" r:id="rId4"/>
    <p:sldId id="740" r:id="rId5"/>
    <p:sldId id="743" r:id="rId6"/>
    <p:sldId id="744" r:id="rId7"/>
    <p:sldId id="737" r:id="rId8"/>
    <p:sldId id="746" r:id="rId9"/>
    <p:sldId id="748" r:id="rId10"/>
    <p:sldId id="749" r:id="rId11"/>
    <p:sldId id="779" r:id="rId12"/>
    <p:sldId id="780" r:id="rId13"/>
    <p:sldId id="781" r:id="rId14"/>
    <p:sldId id="782" r:id="rId15"/>
    <p:sldId id="783" r:id="rId16"/>
    <p:sldId id="784" r:id="rId17"/>
    <p:sldId id="785" r:id="rId18"/>
    <p:sldId id="786" r:id="rId19"/>
    <p:sldId id="787" r:id="rId20"/>
    <p:sldId id="788" r:id="rId21"/>
    <p:sldId id="789" r:id="rId22"/>
    <p:sldId id="790" r:id="rId23"/>
    <p:sldId id="791" r:id="rId24"/>
    <p:sldId id="792" r:id="rId25"/>
    <p:sldId id="793" r:id="rId26"/>
    <p:sldId id="794" r:id="rId27"/>
    <p:sldId id="795" r:id="rId28"/>
    <p:sldId id="796" r:id="rId29"/>
    <p:sldId id="798" r:id="rId30"/>
    <p:sldId id="799" r:id="rId31"/>
    <p:sldId id="800" r:id="rId32"/>
    <p:sldId id="801" r:id="rId33"/>
    <p:sldId id="802" r:id="rId34"/>
    <p:sldId id="803" r:id="rId35"/>
    <p:sldId id="775" r:id="rId36"/>
    <p:sldId id="776" r:id="rId37"/>
    <p:sldId id="804" r:id="rId38"/>
    <p:sldId id="805" r:id="rId39"/>
    <p:sldId id="806" r:id="rId40"/>
    <p:sldId id="807" r:id="rId41"/>
    <p:sldId id="777" r:id="rId42"/>
    <p:sldId id="778" r:id="rId43"/>
    <p:sldId id="808" r:id="rId44"/>
    <p:sldId id="809" r:id="rId45"/>
    <p:sldId id="810" r:id="rId46"/>
    <p:sldId id="811" r:id="rId47"/>
    <p:sldId id="812" r:id="rId48"/>
    <p:sldId id="814" r:id="rId49"/>
    <p:sldId id="815" r:id="rId50"/>
    <p:sldId id="816" r:id="rId51"/>
    <p:sldId id="817" r:id="rId52"/>
    <p:sldId id="735" r:id="rId5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1.xml"/><Relationship Id="rId5" Type="http://schemas.openxmlformats.org/officeDocument/2006/relationships/slide" Target="slide35.xml"/><Relationship Id="rId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80035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THE INTERNET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Ⅳ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Listening and Talking &amp; Reading for Writing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Laura needs an app that will add money to her bank account.(page 31)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劳拉需要一个会把钱添加到她的银行账户的应用程序。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account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账户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take...into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account=take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考虑到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决不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置于句首表强调时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句子采用部分倒装结构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的原因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628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opened a bank account last week.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上周我开了个银行账户。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possible,please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take account of the situation he was in then.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请考虑一下他当时所处的境地。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girl was told to wear flat shoes on account of her foot problems.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因为脚有毛病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她被告知要穿平底鞋。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354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(4)On no account can you cheat in the exam.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你决不能在考试中作弊。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bad weather may have accounted for the small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crowd.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天气不好可能是人来得少的原因。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1248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请描述一下你的南京之行。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trip to Nanjing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如果你能考虑我一下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我将不胜感激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would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appreciate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if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_______ ________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我做兼职赚的钱直接被存入我的银行账户了。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money I made by doing a part-time job went directly into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54269" y="1871935"/>
            <a:ext cx="4469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give </a:t>
            </a:r>
            <a:r>
              <a:rPr lang="en-US" altLang="zh-CN" dirty="0" smtClean="0">
                <a:ea typeface="宋体" panose="02010600030101010101" pitchFamily="2" charset="-122"/>
              </a:rPr>
              <a:t>    an    account    of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05469" y="3063391"/>
            <a:ext cx="38876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take </a:t>
            </a:r>
            <a:r>
              <a:rPr lang="en-US" altLang="zh-CN" dirty="0" smtClean="0">
                <a:ea typeface="宋体" panose="02010600030101010101" pitchFamily="2" charset="-122"/>
              </a:rPr>
              <a:t>   </a:t>
            </a:r>
            <a:r>
              <a:rPr lang="en-US" altLang="zh-CN" dirty="0" smtClean="0">
                <a:ea typeface="宋体" panose="02010600030101010101" pitchFamily="2" charset="-122"/>
              </a:rPr>
              <a:t>    me         </a:t>
            </a:r>
            <a:r>
              <a:rPr lang="en-US" altLang="zh-CN" dirty="0" smtClean="0">
                <a:ea typeface="宋体" panose="02010600030101010101" pitchFamily="2" charset="-122"/>
              </a:rPr>
              <a:t>into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92901" y="5380663"/>
            <a:ext cx="47307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my </a:t>
            </a:r>
            <a:r>
              <a:rPr lang="en-US" altLang="zh-CN" dirty="0" smtClean="0">
                <a:ea typeface="宋体" panose="02010600030101010101" pitchFamily="2" charset="-122"/>
              </a:rPr>
              <a:t>       bank         account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57845" y="3648166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account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56667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因为下大雪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孩子们只好待在家里。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Kids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to stay at home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heavy snow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你能解释你缺席的原因吗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absence?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00997" y="1930927"/>
            <a:ext cx="3659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 </a:t>
            </a:r>
            <a:r>
              <a:rPr lang="en-US" altLang="zh-CN" dirty="0" smtClean="0">
                <a:ea typeface="宋体" panose="02010600030101010101" pitchFamily="2" charset="-122"/>
              </a:rPr>
              <a:t>      account      of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20677" y="3691799"/>
            <a:ext cx="32047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account </a:t>
            </a:r>
            <a:r>
              <a:rPr lang="en-US" altLang="zh-CN" dirty="0" smtClean="0">
                <a:ea typeface="宋体" panose="02010600030101010101" pitchFamily="2" charset="-122"/>
              </a:rPr>
              <a:t>          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25165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out your address or phone number.(page 32)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不要泄露你的地址或电话号码。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out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耗尽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散发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光、热等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宣布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赠送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捐赠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暴露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泄露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屈服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交上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光、热、气味等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停止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归还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使重新获得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575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teacher is giving out the test papers.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老师正在分发试卷。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gave away most of his money to charity.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他的钱大部分捐给了慈善事业。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had to give in to his plan finally.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最后我不得不接受了他的计划。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up work when she had the baby.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她生了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未放弃工作。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0587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(1)How did you manage to make your husband give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smoking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(2)After a month their food supply gave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news of the Prime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Minister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death was given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flowers gave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sweet smell.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89845" y="1583903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219141" y="2749993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989845" y="3344600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007303" y="4507856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30546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843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troll,a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cyberbully will also write something mean but it is usually directed at particular people.(page 32)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与发挑衅帖子的人一样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网络恶霸也会写一些恶意的东西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但通常是针对特定的人的。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particular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讲究的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particular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about/over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讲究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挑剔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particular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特别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particularly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特别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017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is very particular about what she wears.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她对穿着特别讲究。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film;I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enjoy the ending in particular.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这是一部不错的电影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我尤其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喜欢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(3)Then he found that the animals around were 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beautiful,and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particularly enjoyed observing the birds he saw.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然后他发现周围的动物非常漂亮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他特别喜欢观察他看到的鸟。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351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9608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0825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2204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73259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 smtClean="0"/>
              <a:t>触类旁通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(1)Among all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presents,I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 yours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particular.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(2)Jenny is usually particular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to eat in the morning.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dictionary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(particular) useful for beginners.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88597" y="188495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885389" y="2460004"/>
            <a:ext cx="2076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about/over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07405" y="3610000"/>
            <a:ext cx="2281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particularly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1049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or she may also post embarrassing photos and information about those people.(page 32)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他或她也可能在网上发有关这些人的尴尬照片和信息。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965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让人难堪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尴尬、害羞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常用来修饰、说明事物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尴尬的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害羞的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窘迫的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用来修饰、说明人或人的表情、声音等。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about/at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感到尴尬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做某事感到尴尬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使尴尬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使窘迫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窘迫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难堪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使某人尴尬的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999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1)Don’t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caught making an embarrassing mistake at a restaurant.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发现在餐厅犯令人尴尬的错误。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was very embarrassed to hear people speak so highly of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他听见别人这样夸他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感到很难为情。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(3)Showing your tongue is usually an expression of embarrassment.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吐舌头通常表示尴尬。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528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349935"/>
            <a:ext cx="11015711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(1)Mary felt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(embarrass) when she was introduced to the whole class.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 turned red with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embarrass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saved me from 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(embarrass) situation.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22502" y="1554407"/>
            <a:ext cx="2443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embarrassed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01197" y="2740161"/>
            <a:ext cx="29209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embarrassment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84973" y="3878327"/>
            <a:ext cx="2579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embarrassing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7491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seemed like a joke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girl was very upset.(page 32)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刚开始虽然像是开玩笑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但是这个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女生十分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苦恼的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沮丧的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使烦恼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使生气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搅乱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沮丧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而心烦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upsets/upset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做某事让某人感到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不舒服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upsets/upset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让某人感到不高兴的是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0517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(1)Her sudden coming upset our plan.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她的突然到来打乱了我们的计划。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(2)Try not to be too upset about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尽量不要为此过于烦恼。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was upset that his good friend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他的好朋友没有帮他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他很难过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(4)It upset him that nobody had bothered to tell him about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让他不高兴的是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谁也没把这件事告诉他。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39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9951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语境串记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 is doing his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homework.The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flies’ flying around him without a stop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him.He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so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annoyed that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cup at the corner of the desk.</a:t>
            </a:r>
            <a:endParaRPr lang="zh-CN" altLang="zh-CN" b="0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吉姆在做家庭作业。苍蝇不停地在他周围飞来飞去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这让他心烦意乱。他烦躁极了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以至于打翻了放在桌角的杯子。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6044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我忘了他的生日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他很沮丧。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forgetting his birthday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听说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聚会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孩子们非常沮丧。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children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been cancelled.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这个决定很有可能使许多人不快。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decision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lot of people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91397" y="2006119"/>
            <a:ext cx="4116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</a:t>
            </a:r>
            <a:r>
              <a:rPr lang="en-US" altLang="zh-CN" dirty="0" smtClean="0">
                <a:ea typeface="宋体" panose="02010600030101010101" pitchFamily="2" charset="-122"/>
              </a:rPr>
              <a:t>   upset         about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126237" y="3169200"/>
            <a:ext cx="5455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were </a:t>
            </a:r>
            <a:r>
              <a:rPr lang="en-US" altLang="zh-CN" dirty="0" smtClean="0">
                <a:ea typeface="宋体" panose="02010600030101010101" pitchFamily="2" charset="-122"/>
              </a:rPr>
              <a:t>     upset        to        hear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17453" y="4930072"/>
            <a:ext cx="4948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      likely       to       upset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30884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 a website you are familiar with.(page 33)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用你熟悉的网站。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familiar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familiar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熟悉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familiar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为某人所熟知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familiarity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熟悉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通晓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584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折扣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打折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账户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描述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点击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盗窃罪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目标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对象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靶子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作为攻击目标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9685" y="2450675"/>
            <a:ext cx="16955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discount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click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theft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target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theme park you are probably most familiar with is Disneyland.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你最熟悉的主题公园大概就是迪士尼乐园。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smell is very familiar to everyone who lives near a bakery.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住在面包店附近的任何人都很熟悉这种味道。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3)When she saw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house,she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a feeling of familiarity.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她见到这座房子就有一种熟悉的感觉。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09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(1)Are you familiar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computer software they use?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(2)Your name is familiar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addressed me with an easy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(familiar) that made me feel at home.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61253" y="1809759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79729" y="2971719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057181" y="3546662"/>
            <a:ext cx="2052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familiarity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6512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句型剖析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polite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less likely it is you will be attacked.(page 32)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你越有礼貌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你被攻击的可能性就越小。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more+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 less likely+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是比较状语从句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表示一方的程度随着另一方的变化而变化。引导比较状语从句的结构还有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as...as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as/so...as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120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busier 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happier he feels.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他越忙越觉得开心。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can run faster than you (can).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他跑得比你快。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result was not as/so good as I had expected.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结果不如我所预料的那么好。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373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01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(1)As far as I’m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you practice paper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cutting,the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(good) you will become at it.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(difficult) the questions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less likely he is able to answer them.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(3)I’ll give you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(big) of the two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steaks;I’m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 very hungry.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87175" y="2135722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better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17713" y="2705854"/>
            <a:ext cx="25801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more difficult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79413" y="3860761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bigger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1937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1.For more information,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here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access what you need.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2.If you buy more at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get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折扣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ten percent.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3.Here is her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way of dealing with problems.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0323" y="192427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click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16133" y="3089631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discount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21093" y="4248199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particular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4.To keep safe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online,you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follow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忠告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she gave to me are of great use.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6.He shot but missed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靶子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cheated by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information on the Internet.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8.Most of us have created an email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账户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keep in touch.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9.The bad news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使烦恼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her for a whole 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10.Do you know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that novel?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0517" y="693339"/>
            <a:ext cx="19399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guidelines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07643" y="1287946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tips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65309" y="1862889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target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35181" y="2469336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false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945845" y="3629623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account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95653" y="4801415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upset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461002" y="5378736"/>
            <a:ext cx="136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author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6759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99015"/>
            <a:ext cx="10807700" cy="12741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rude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no account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particular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fun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familiar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shape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track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out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27448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you tell her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news,or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break down.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2.Taking exercise can keep you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3.Remember not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false information online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4.You need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spending your money.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67045" y="2316193"/>
            <a:ext cx="2736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 no account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57813" y="3487148"/>
            <a:ext cx="16321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shape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445229" y="4052259"/>
            <a:ext cx="1563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give out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33477" y="4646866"/>
            <a:ext cx="2486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keep track 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00377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063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5.Those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story,please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share your ideas about the topic.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parents is unacceptable.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clothes.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others even if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 to hurt them.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01429" y="949968"/>
            <a:ext cx="31321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familiar with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80517" y="2101191"/>
            <a:ext cx="25555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Being rude 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71101" y="2677471"/>
            <a:ext cx="34361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particular about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35197" y="3286215"/>
            <a:ext cx="2279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make fun 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0785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Although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an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expert,I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share several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tip) on how to keep safe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online.First,don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click things 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make you feel uncomfortable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Second,3.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protect) your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privacy,you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(advise) not to give out your personal information such as address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phone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number and so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6541" y="1709376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tips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61053" y="2309234"/>
            <a:ext cx="2052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which/that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48127" y="2891914"/>
            <a:ext cx="18748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protect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32861" y="3498384"/>
            <a:ext cx="21729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advised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1890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假的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错误的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心烦的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苦恼的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沮丧的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使烦恼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使生气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搅乱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忠告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诀窍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实用的提示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情况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案件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5037" y="1286039"/>
            <a:ext cx="11816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false</a:t>
            </a:r>
            <a:r>
              <a:rPr lang="zh-CN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zh-CN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tip</a:t>
            </a:r>
            <a:r>
              <a:rPr lang="zh-CN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case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399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Third,try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be polite 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 to become a target for a troll 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cyberbully.A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troll or cyberbully may post 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(embarrass) photos and information about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become upset 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polite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(little) likely you are to 10.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(make) fun of by them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26932" y="90633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73021" y="2058463"/>
            <a:ext cx="2579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embarrassing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12733" y="2656364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about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35413" y="3250044"/>
            <a:ext cx="8691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412317" y="3250044"/>
            <a:ext cx="801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less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95767" y="3824987"/>
            <a:ext cx="1654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 made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1525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写作</a:t>
            </a:r>
            <a:r>
              <a:rPr lang="en-US" altLang="zh-CN" sz="4000" dirty="0"/>
              <a:t>·</a:t>
            </a:r>
            <a:r>
              <a:rPr lang="zh-CN" altLang="en-US" sz="4000" dirty="0"/>
              <a:t>触类旁通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30570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写一篇博客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写作指导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在这个网络应用于我们生活的方方面面的时代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我们每个人都或多或少受到网络的影响。在进行本单元的写作练习时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可以以自己使用网络的经验为基础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下笔写作时展示出网络对我们生活的实际影响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这样才会让读者感同身受。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91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1943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在写作时要注意以下几点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措辞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网络用语也在影响我们的生活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恰当地使用网络用语可以为文章增加趣味性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但并不是所有的网络用语都能应用在文章中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所以在使用网络用语时要注意选择。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博客文的主题丰富多样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不论主题是什么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在写博客文时要尽量选择积极的、正面的方面去写。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598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24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典题示例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你在博客上看到了一个英语征文活动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该活动邀请读者围绕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“Science and technology is changing our shopping style greatly.”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这个话题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谈谈科学技术给我们的日常购物带来的变化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并畅想未来的购物方式。请写一篇博客文章投稿。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可以适当增加细节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以使行文连贯。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4014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写作探究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审题谋篇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24TQC04.eps" descr="id:2147499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76548" y="1077974"/>
            <a:ext cx="6619400" cy="499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095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863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词汇推敲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覆盖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cover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convenient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online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机器人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robot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挑选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select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science and technology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400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960488"/>
            <a:ext cx="10943703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提分句型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1.with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quick development of...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的快速发展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现在完成进行时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3.because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引导的名词性从句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916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2183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妙笔成篇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 the quick development of science and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technology,our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way of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shopping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has been changing all the time.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u="sng" dirty="0" smtClean="0">
              <a:solidFill>
                <a:schemeClr val="tx1"/>
              </a:solidFill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4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grandmother told me that she usually covered a long distance to a small shop in town to buy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goods.Later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supermarkets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been opened in our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town,so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grandmother would like to go shopping in a supermarket near my house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because it is very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recent years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online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shopping has become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popular.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young people prefer to buy what they like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online.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often buy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books,clothes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 things online.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550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think,in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future,we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let robots do the shopping for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us,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maybe those things we need can be selected carefully and sent to us quicker than now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486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即学即练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你看到好朋友发的有关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如何确保青少年网络安全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的博客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下面请你发帖谈谈你的建议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内容包括以下要点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科技既给生活带来便利也给父母带来挑战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给父母提一些建议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告诉他们应如何帮助青少年安全使用网络。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可以适当增加细节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以使行文连贯。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9688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1.rude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粗鲁的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粗鲁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2.particular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3.embarrassing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让人难堪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尴尬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尴尬的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窘迫的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使尴尬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使窘迫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窘迫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4.familiar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反义词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不熟悉的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5.define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下定义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界定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定义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74509" y="703171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rudeness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93533" y="1862103"/>
            <a:ext cx="2281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particularly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0392" y="3054111"/>
            <a:ext cx="2443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embarrassed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69565" y="3054110"/>
            <a:ext cx="20329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embarrass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96741" y="3638885"/>
            <a:ext cx="29209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embarrassment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406780" y="4213828"/>
            <a:ext cx="2052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unfamiliar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330938" y="5383378"/>
            <a:ext cx="18694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definition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45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参考范文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the development of science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technology,the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Internet has changed our way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life,making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our life more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convenient.However,the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Internet has brought new challenges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parents.As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parents,you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play an important role in helping children have safe and positive experiences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Internet.Here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some tips.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7683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begin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with,talk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your children about staying safe online and the importance of 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online.What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best safety tip for them is to never share personal information until they are quite sure that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safe to do so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Last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 not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least,teach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children to report or talk to you if they feel uncomfortable or threatened online.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hope my suggestions will be of great use to you.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474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1.in good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状况良好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2.keep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掌握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的最新消息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的动态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3.give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惹是生非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5.make fun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戏弄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6.share...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7.be/get familiar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8.keep (...)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牢记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9.rather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10.build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创建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88629" y="603589"/>
            <a:ext cx="2808312" cy="5464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shape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track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trouble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with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than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up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Laura needs an app that will help her get discounts.(page 31)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劳拉需要一个能帮她买到折扣商品的程序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折扣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on/off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get/give/offer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提供折扣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打折出售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prices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折扣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价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are offering a 10% discount on all sofas this month.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本月他们给沙发售价统统打九折。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were selling everything at a discount.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他们销售的所有商品都打折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do shopping when most goods are sold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discount to save money.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(2)Can you give me some discount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set of silk pajamas?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09509" y="203583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076845" y="3177911"/>
            <a:ext cx="1208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on/off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90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283</TotalTime>
  <Words>2166</Words>
  <Application>Microsoft Office PowerPoint</Application>
  <PresentationFormat>自定义</PresentationFormat>
  <Paragraphs>368</Paragraphs>
  <Slides>52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63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41</cp:revision>
  <dcterms:created xsi:type="dcterms:W3CDTF">2020-09-24T09:47:06Z</dcterms:created>
  <dcterms:modified xsi:type="dcterms:W3CDTF">2024-09-24T06:43:17Z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