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9"/>
  </p:notesMasterIdLst>
  <p:sldIdLst>
    <p:sldId id="256" r:id="rId2"/>
    <p:sldId id="731" r:id="rId3"/>
    <p:sldId id="732" r:id="rId4"/>
    <p:sldId id="739" r:id="rId5"/>
    <p:sldId id="778" r:id="rId6"/>
    <p:sldId id="801" r:id="rId7"/>
    <p:sldId id="780" r:id="rId8"/>
    <p:sldId id="781" r:id="rId9"/>
    <p:sldId id="736" r:id="rId10"/>
    <p:sldId id="740" r:id="rId11"/>
    <p:sldId id="743" r:id="rId12"/>
    <p:sldId id="744" r:id="rId13"/>
    <p:sldId id="745" r:id="rId14"/>
    <p:sldId id="737" r:id="rId15"/>
    <p:sldId id="741" r:id="rId16"/>
    <p:sldId id="750" r:id="rId17"/>
    <p:sldId id="751" r:id="rId18"/>
    <p:sldId id="752" r:id="rId19"/>
    <p:sldId id="759" r:id="rId20"/>
    <p:sldId id="760" r:id="rId21"/>
    <p:sldId id="761" r:id="rId22"/>
    <p:sldId id="762" r:id="rId23"/>
    <p:sldId id="763" r:id="rId24"/>
    <p:sldId id="764" r:id="rId25"/>
    <p:sldId id="765" r:id="rId26"/>
    <p:sldId id="766" r:id="rId27"/>
    <p:sldId id="767" r:id="rId28"/>
    <p:sldId id="768" r:id="rId29"/>
    <p:sldId id="769" r:id="rId30"/>
    <p:sldId id="770" r:id="rId31"/>
    <p:sldId id="771" r:id="rId32"/>
    <p:sldId id="772" r:id="rId33"/>
    <p:sldId id="773" r:id="rId34"/>
    <p:sldId id="774" r:id="rId35"/>
    <p:sldId id="775" r:id="rId36"/>
    <p:sldId id="803" r:id="rId37"/>
    <p:sldId id="782" r:id="rId38"/>
    <p:sldId id="784" r:id="rId39"/>
    <p:sldId id="785" r:id="rId40"/>
    <p:sldId id="804" r:id="rId41"/>
    <p:sldId id="786" r:id="rId42"/>
    <p:sldId id="787" r:id="rId43"/>
    <p:sldId id="788" r:id="rId44"/>
    <p:sldId id="789" r:id="rId45"/>
    <p:sldId id="790" r:id="rId46"/>
    <p:sldId id="791" r:id="rId47"/>
    <p:sldId id="792" r:id="rId48"/>
    <p:sldId id="793" r:id="rId49"/>
    <p:sldId id="794" r:id="rId50"/>
    <p:sldId id="795" r:id="rId51"/>
    <p:sldId id="796" r:id="rId52"/>
    <p:sldId id="777" r:id="rId53"/>
    <p:sldId id="797" r:id="rId54"/>
    <p:sldId id="805" r:id="rId55"/>
    <p:sldId id="799" r:id="rId56"/>
    <p:sldId id="800" r:id="rId57"/>
    <p:sldId id="735" r:id="rId58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816" userDrawn="1">
          <p15:clr>
            <a:srgbClr val="A4A3A4"/>
          </p15:clr>
        </p15:guide>
        <p15:guide id="2" pos="454" userDrawn="1">
          <p15:clr>
            <a:srgbClr val="A4A3A4"/>
          </p15:clr>
        </p15:guide>
        <p15:guide id="3" orient="horz" pos="45" userDrawn="1">
          <p15:clr>
            <a:srgbClr val="A4A3A4"/>
          </p15:clr>
        </p15:guide>
        <p15:guide id="4" orient="horz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6A7DD"/>
    <a:srgbClr val="9E5ECE"/>
    <a:srgbClr val="FF3399"/>
    <a:srgbClr val="D60093"/>
    <a:srgbClr val="934BC9"/>
    <a:srgbClr val="339966"/>
    <a:srgbClr val="E3261E"/>
    <a:srgbClr val="B53D5A"/>
    <a:srgbClr val="5F5F5F"/>
    <a:srgbClr val="9933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4" autoAdjust="0"/>
    <p:restoredTop sz="94591" autoAdjust="0"/>
  </p:normalViewPr>
  <p:slideViewPr>
    <p:cSldViewPr>
      <p:cViewPr varScale="1">
        <p:scale>
          <a:sx n="97" d="100"/>
          <a:sy n="97" d="100"/>
        </p:scale>
        <p:origin x="498" y="90"/>
      </p:cViewPr>
      <p:guideLst>
        <p:guide orient="horz" pos="816"/>
        <p:guide pos="454"/>
        <p:guide orient="horz" pos="45"/>
        <p:guide orient="horz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5" Type="http://schemas.openxmlformats.org/officeDocument/2006/relationships/slide" Target="slides/slide4.xml"/><Relationship Id="rId61" Type="http://schemas.openxmlformats.org/officeDocument/2006/relationships/viewProps" Target="viewProps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notesMaster" Target="notesMasters/notesMaster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57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2054401"/>
            <a:ext cx="11522075" cy="4426046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6326" y="254245"/>
            <a:ext cx="7927159" cy="18337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标题幻灯片">
    <p:bg>
      <p:bgPr>
        <a:pattFill prst="divot">
          <a:fgClr>
            <a:srgbClr val="C6A7DD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3748" y="-10001"/>
            <a:ext cx="1394768" cy="2762713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23557" y="3706848"/>
            <a:ext cx="1394768" cy="2762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271659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3748" y="-10001"/>
            <a:ext cx="1394768" cy="2762713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23557" y="3478712"/>
            <a:ext cx="1394768" cy="2762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24695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61000">
              <a:srgbClr val="B283D6"/>
            </a:gs>
            <a:gs pos="100000">
              <a:srgbClr val="9E5ECE"/>
            </a:gs>
            <a:gs pos="0">
              <a:srgbClr val="9E5ECE"/>
            </a:gs>
            <a:gs pos="40000">
              <a:srgbClr val="C6A7DD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781170" y="1129203"/>
            <a:ext cx="6364243" cy="304698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zh-CN" altLang="en-US" sz="96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以梦为马，</a:t>
            </a:r>
            <a:endParaRPr lang="en-US" altLang="zh-CN" sz="96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96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不负韶华！</a:t>
            </a:r>
            <a:endParaRPr lang="en-US" altLang="zh-CN" sz="96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" Target="../slides/slide2.xml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audio" Target="../media/audio1.wav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14" name="云形 13">
            <a:hlinkClick r:id="rId8" action="ppaction://hlinksldjump">
              <a:snd r:embed="rId9" name="camera.wav"/>
            </a:hlinkClick>
          </p:cNvPr>
          <p:cNvSpPr/>
          <p:nvPr userDrawn="1"/>
        </p:nvSpPr>
        <p:spPr>
          <a:xfrm>
            <a:off x="10657979" y="0"/>
            <a:ext cx="864096" cy="624061"/>
          </a:xfrm>
          <a:prstGeom prst="cloud">
            <a:avLst/>
          </a:prstGeom>
          <a:solidFill>
            <a:srgbClr val="C6A7DD"/>
          </a:solidFill>
          <a:ln>
            <a:solidFill>
              <a:srgbClr val="9E5E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400" dirty="0" smtClean="0"/>
              <a:t>导航</a:t>
            </a:r>
            <a:endParaRPr lang="zh-CN" altLang="en-US" sz="1400" dirty="0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95" r:id="rId2"/>
    <p:sldLayoutId id="2147483690" r:id="rId3"/>
    <p:sldLayoutId id="2147483691" r:id="rId4"/>
    <p:sldLayoutId id="2147483692" r:id="rId5"/>
    <p:sldLayoutId id="2147483694" r:id="rId6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6" Type="http://schemas.openxmlformats.org/officeDocument/2006/relationships/slide" Target="slide52.xml"/><Relationship Id="rId5" Type="http://schemas.openxmlformats.org/officeDocument/2006/relationships/slide" Target="slide14.xml"/><Relationship Id="rId4" Type="http://schemas.openxmlformats.org/officeDocument/2006/relationships/slide" Target="slide9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3528119"/>
            <a:ext cx="108077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4800" dirty="0">
                <a:solidFill>
                  <a:srgbClr val="7030A0"/>
                </a:solidFill>
                <a:latin typeface="+mn-lt"/>
                <a:ea typeface="隶书" panose="02010509060101010101" pitchFamily="49" charset="-122"/>
                <a:cs typeface="Times New Roman" panose="02020603050405020304" pitchFamily="18" charset="0"/>
              </a:rPr>
              <a:t>UNIT </a:t>
            </a:r>
            <a:r>
              <a:rPr lang="en-US" altLang="zh-CN" sz="4800" dirty="0" smtClean="0">
                <a:solidFill>
                  <a:srgbClr val="7030A0"/>
                </a:solidFill>
                <a:latin typeface="+mn-lt"/>
                <a:ea typeface="隶书" panose="02010509060101010101" pitchFamily="49" charset="-122"/>
                <a:cs typeface="Times New Roman" panose="02020603050405020304" pitchFamily="18" charset="0"/>
              </a:rPr>
              <a:t>2</a:t>
            </a:r>
            <a:r>
              <a:rPr lang="zh-CN" altLang="en-US" sz="4800" dirty="0">
                <a:solidFill>
                  <a:srgbClr val="7030A0"/>
                </a:solidFill>
                <a:ea typeface="隶书" panose="020105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z="4800" dirty="0" smtClean="0">
                <a:solidFill>
                  <a:srgbClr val="7030A0"/>
                </a:solidFill>
                <a:latin typeface="+mn-lt"/>
                <a:ea typeface="隶书" panose="02010509060101010101" pitchFamily="49" charset="-122"/>
                <a:cs typeface="Times New Roman" panose="02020603050405020304" pitchFamily="18" charset="0"/>
              </a:rPr>
              <a:t>WILDLIFE PROTECTION</a:t>
            </a:r>
          </a:p>
          <a:p>
            <a:pPr algn="ctr"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4800" dirty="0">
                <a:solidFill>
                  <a:srgbClr val="7030A0"/>
                </a:solidFill>
                <a:latin typeface="+mn-lt"/>
                <a:ea typeface="隶书" panose="02010509060101010101" pitchFamily="49" charset="-122"/>
                <a:cs typeface="Times New Roman" panose="02020603050405020304" pitchFamily="18" charset="0"/>
              </a:rPr>
              <a:t>Section Ⅰ</a:t>
            </a:r>
            <a:r>
              <a:rPr lang="zh-CN" altLang="en-US" sz="4800" dirty="0">
                <a:solidFill>
                  <a:srgbClr val="7030A0"/>
                </a:solidFill>
                <a:latin typeface="+mn-lt"/>
                <a:ea typeface="隶书" panose="020105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z="4800" dirty="0">
                <a:solidFill>
                  <a:srgbClr val="7030A0"/>
                </a:solidFill>
                <a:latin typeface="+mn-lt"/>
                <a:ea typeface="隶书" panose="02010509060101010101" pitchFamily="49" charset="-122"/>
                <a:cs typeface="Times New Roman" panose="02020603050405020304" pitchFamily="18" charset="0"/>
              </a:rPr>
              <a:t>Listening and Speaking</a:t>
            </a:r>
            <a:endParaRPr lang="zh-CN" altLang="zh-CN" sz="4800" dirty="0">
              <a:solidFill>
                <a:srgbClr val="7030A0"/>
              </a:solidFill>
              <a:effectLst/>
              <a:latin typeface="+mn-lt"/>
              <a:ea typeface="隶书" panose="02010509060101010101" pitchFamily="49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543111"/>
            <a:ext cx="10807700" cy="476322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6.endanger 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vt.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　　</a:t>
            </a:r>
            <a:r>
              <a:rPr lang="en-US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7.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平均数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平均水平　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adj.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平均的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正常的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普通的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8.prince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n.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　　</a:t>
            </a:r>
            <a:r>
              <a:rPr lang="en-US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9.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措施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方法　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vt.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测量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度量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估量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10.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官方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当权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权威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11.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压力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要求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12.whale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n.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342261" y="565153"/>
            <a:ext cx="320472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使遭受危险</a:t>
            </a:r>
            <a:r>
              <a:rPr lang="en-US" altLang="zh-CN" dirty="0">
                <a:ea typeface="宋体" panose="02010600030101010101" pitchFamily="2" charset="-122"/>
              </a:rPr>
              <a:t>;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危害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1267045" y="1154471"/>
            <a:ext cx="155363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average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2946077" y="2327206"/>
            <a:ext cx="292900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王子</a:t>
            </a:r>
            <a:r>
              <a:rPr lang="en-US" altLang="zh-CN" dirty="0">
                <a:ea typeface="宋体" panose="02010600030101010101" pitchFamily="2" charset="-122"/>
              </a:rPr>
              <a:t>;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王孙</a:t>
            </a:r>
            <a:r>
              <a:rPr lang="en-US" altLang="zh-CN" dirty="0">
                <a:ea typeface="宋体" panose="02010600030101010101" pitchFamily="2" charset="-122"/>
              </a:rPr>
              <a:t>;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亲王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1227717" y="2938016"/>
            <a:ext cx="166000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measure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1329221" y="3498662"/>
            <a:ext cx="18245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authority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1344943" y="4078972"/>
            <a:ext cx="167661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pressure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3094767" y="4670118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鲸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72592392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  <p:bldP spid="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81567"/>
            <a:ext cx="10807700" cy="594508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词汇拓展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1.illegal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adj.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不合法的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非法的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adv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不合法地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非法地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adj.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合法的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adv.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合法地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2.hunt 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vt.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&amp;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vi.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打猎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搜寻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追捕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猎人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狩猎运动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打猎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3.immediately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adv.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立刻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adj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立即的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立刻的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4.alarming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adj.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惊人的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使人惊恐的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 err="1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vt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使惊恐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使害怕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使担心　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恐慌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警报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警报器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5.rate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速度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比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率　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vt.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划分等级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等级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级别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6307605" y="681129"/>
            <a:ext cx="155202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illegally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2654861" y="1278114"/>
            <a:ext cx="100540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legal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7138440" y="1278113"/>
            <a:ext cx="132440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legally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6529675" y="1882552"/>
            <a:ext cx="136928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hunter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1224533" y="2447663"/>
            <a:ext cx="155042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mtClean="0">
                <a:ea typeface="宋体" panose="02010600030101010101" pitchFamily="2" charset="-122"/>
              </a:rPr>
              <a:t>hunting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5062206" y="3036825"/>
            <a:ext cx="202972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immediate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7364877" y="3632720"/>
            <a:ext cx="123303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alarm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7271225" y="4788281"/>
            <a:ext cx="125547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rating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67255063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  <p:bldP spid="9" grpId="0"/>
      <p:bldP spid="1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81567"/>
            <a:ext cx="10807700" cy="600164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6.extinct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adj.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已灭绝的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灭绝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7.aware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adj.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知道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发觉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有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意识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认识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意识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8.concern 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vt.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涉及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让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担忧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adj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担心的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关切的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prep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关于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涉及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9.living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adj.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居住的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活的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在用的　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生活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生计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vi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居住　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adj.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活的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现场直播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adj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活着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在世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10.adapt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vi.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适应　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vt.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使适应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使适合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adj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有适应能力的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能适应的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适应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改编本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改写本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4890293" y="123273"/>
            <a:ext cx="19159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extinction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1060853" y="1295400"/>
            <a:ext cx="198060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awareness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6225765" y="1872721"/>
            <a:ext cx="198644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concerned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2242341" y="2447664"/>
            <a:ext cx="212269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mtClean="0">
                <a:ea typeface="宋体" panose="02010600030101010101" pitchFamily="2" charset="-122"/>
              </a:rPr>
              <a:t>concerning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1545245" y="3634379"/>
            <a:ext cx="80021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live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1442652" y="4221532"/>
            <a:ext cx="100540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alive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7244419" y="4806307"/>
            <a:ext cx="19159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adaptable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4648237" y="5371418"/>
            <a:ext cx="207460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adaptation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46526828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  <p:bldP spid="9" grpId="0"/>
      <p:bldP spid="1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307423"/>
            <a:ext cx="10807700" cy="535415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重点短语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earth 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放在疑问词之后表示强调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究竟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到底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2.die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灭亡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逐渐消失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of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意识到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知道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4.on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平均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5.make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取得进步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6.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about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对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关切的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担忧的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7.adapt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适应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8.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pressure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在压力下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承受压力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502733" y="935831"/>
            <a:ext cx="61747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on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2145572" y="1520606"/>
            <a:ext cx="75373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out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1186652" y="2095549"/>
            <a:ext cx="124963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aware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1649642" y="2670492"/>
            <a:ext cx="155363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average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2145572" y="3255267"/>
            <a:ext cx="167661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progress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912863" y="3864011"/>
            <a:ext cx="198644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concerned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2879640" y="4444481"/>
            <a:ext cx="52610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to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1269905" y="5023729"/>
            <a:ext cx="123303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under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21149084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  <p:bldP spid="9" grpId="0"/>
      <p:bldP spid="1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横卷形 1"/>
          <p:cNvSpPr/>
          <p:nvPr/>
        </p:nvSpPr>
        <p:spPr>
          <a:xfrm>
            <a:off x="2592685" y="-273"/>
            <a:ext cx="6120680" cy="1296144"/>
          </a:xfrm>
          <a:prstGeom prst="horizontalScroll">
            <a:avLst/>
          </a:prstGeom>
          <a:solidFill>
            <a:srgbClr val="C6A7DD"/>
          </a:solidFill>
          <a:ln>
            <a:solidFill>
              <a:srgbClr val="9E5E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zh-CN" sz="4000" dirty="0"/>
              <a:t>课堂</a:t>
            </a:r>
            <a:r>
              <a:rPr lang="en-US" altLang="zh-CN" sz="4000" dirty="0"/>
              <a:t>·</a:t>
            </a:r>
            <a:r>
              <a:rPr lang="zh-CN" altLang="zh-CN" sz="4000" dirty="0"/>
              <a:t>重难突破</a:t>
            </a: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361950" y="1737751"/>
            <a:ext cx="10807700" cy="245605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词汇精讲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【教材原文】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Our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planet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is dying out at an alarming rate.(page 14)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我们地球上的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正在以惊人的速度消失。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16960461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047363"/>
            <a:ext cx="108077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7030A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考点一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die out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灭亡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逐渐消失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die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away(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声音、风、光等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逐渐减弱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逐渐消失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逐渐模糊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die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down(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兴奋、火等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逐渐减弱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逐渐平息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逐渐</a:t>
            </a:r>
            <a:r>
              <a:rPr lang="zh-CN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暗淡</a:t>
            </a:r>
            <a:endParaRPr lang="en-US" altLang="zh-CN" dirty="0" smtClean="0">
              <a:solidFill>
                <a:srgbClr val="000000"/>
              </a:solidFill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die</a:t>
            </a:r>
            <a:r>
              <a:rPr lang="en-US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off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相继死去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先后</a:t>
            </a:r>
            <a:r>
              <a:rPr lang="zh-CN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死去</a:t>
            </a:r>
            <a:endParaRPr lang="en-US" altLang="zh-CN" dirty="0" smtClean="0">
              <a:solidFill>
                <a:srgbClr val="000000"/>
              </a:solidFill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die</a:t>
            </a:r>
            <a:r>
              <a:rPr lang="en-US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from/of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死于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……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因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而死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3665721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81567"/>
            <a:ext cx="10807700" cy="6001643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语境领悟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(1)This species has nearly died out because its habitat is being destroyed.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en-US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由于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栖息地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正受到破坏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这一物种已濒临灭绝。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(2)The sound of their laughter died away.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他们的笑声逐渐消失了。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(3)The flames finally died down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火焰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终于逐渐减弱了。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(4)I am dying to know what happened because it was so strange.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我很想知道发生了什么事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因为这件事太奇怪了。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894079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543111"/>
            <a:ext cx="10807700" cy="4763227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7030A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考点二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alarm 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vt.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使惊恐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使害怕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使担心　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恐慌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警报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警报器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alarmed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adj.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担心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害怕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alarmed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at/by...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对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感到担心或害怕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sound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alarm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发出警报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fire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alarm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防火警报器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alarm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惊恐地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alarming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adj.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惊人的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使人惊恐的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6672439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81567"/>
            <a:ext cx="10807700" cy="6001643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语境领悟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(1)A car alarm went off in the middle of the night.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半夜里一辆汽车的警报器响了起来。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(2)Small earthquakes are so common here that people don’t feel very alarmed at them.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这儿小地震很常见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大家对地震并不感到惊慌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(3)When birds fly off in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alarm,there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might be someone about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鸟儿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惊飞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附近或许有人。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(4)The forests of that country are decreasing at an alarming rate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那个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国家的森林正在以惊人的速度减少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3820819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791815"/>
            <a:ext cx="10807700" cy="4228850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学以致用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单句语法填空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(1)It is reported that there are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many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species dying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in the world every year.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(2)The sound of the car died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in the distance.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(3)The young driver died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 wounds caused by a road accident.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en-US" altLang="zh-CN" dirty="0" smtClean="0">
              <a:solidFill>
                <a:srgbClr val="000000"/>
              </a:solidFill>
              <a:latin typeface="宋体" panose="02010600030101010101" pitchFamily="2" charset="-12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590477" y="2006161"/>
            <a:ext cx="75373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out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6265093" y="3148457"/>
            <a:ext cx="109677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away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5588575" y="3762677"/>
            <a:ext cx="149810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from/of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37521226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横卷形 1">
            <a:hlinkClick r:id="rId2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2592685" y="412111"/>
            <a:ext cx="6120680" cy="1296144"/>
          </a:xfrm>
          <a:prstGeom prst="horizontalScroll">
            <a:avLst/>
          </a:prstGeom>
          <a:solidFill>
            <a:srgbClr val="C6A7DD"/>
          </a:solidFill>
          <a:ln>
            <a:solidFill>
              <a:srgbClr val="9E5E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/>
              <a:t>悦  读  导  入</a:t>
            </a:r>
            <a:endParaRPr lang="zh-CN" altLang="zh-CN" sz="4000" dirty="0"/>
          </a:p>
        </p:txBody>
      </p:sp>
      <p:sp>
        <p:nvSpPr>
          <p:cNvPr id="11" name="横卷形 10">
            <a:hlinkClick r:id="rId4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2592685" y="1780263"/>
            <a:ext cx="6120680" cy="1296144"/>
          </a:xfrm>
          <a:prstGeom prst="horizontalScroll">
            <a:avLst/>
          </a:prstGeom>
          <a:solidFill>
            <a:srgbClr val="C6A7DD"/>
          </a:solidFill>
          <a:ln>
            <a:solidFill>
              <a:srgbClr val="9E5E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zh-CN" sz="4000" dirty="0"/>
              <a:t>课前</a:t>
            </a:r>
            <a:r>
              <a:rPr lang="en-US" altLang="zh-CN" sz="4000" dirty="0"/>
              <a:t>·</a:t>
            </a:r>
            <a:r>
              <a:rPr lang="zh-CN" altLang="zh-CN" sz="4000" dirty="0"/>
              <a:t>基础认知</a:t>
            </a:r>
          </a:p>
        </p:txBody>
      </p:sp>
      <p:sp>
        <p:nvSpPr>
          <p:cNvPr id="12" name="横卷形 11">
            <a:hlinkClick r:id="rId5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2592685" y="3148415"/>
            <a:ext cx="6120680" cy="1296144"/>
          </a:xfrm>
          <a:prstGeom prst="horizontalScroll">
            <a:avLst/>
          </a:prstGeom>
          <a:solidFill>
            <a:srgbClr val="C6A7DD"/>
          </a:solidFill>
          <a:ln>
            <a:solidFill>
              <a:srgbClr val="9E5E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zh-CN" sz="4000" dirty="0"/>
              <a:t>课堂</a:t>
            </a:r>
            <a:r>
              <a:rPr lang="en-US" altLang="zh-CN" sz="4000" dirty="0"/>
              <a:t>·</a:t>
            </a:r>
            <a:r>
              <a:rPr lang="zh-CN" altLang="zh-CN" sz="4000" dirty="0"/>
              <a:t>重难突破</a:t>
            </a:r>
          </a:p>
        </p:txBody>
      </p:sp>
      <p:sp>
        <p:nvSpPr>
          <p:cNvPr id="5" name="横卷形 4">
            <a:hlinkClick r:id="rId6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2592685" y="4516567"/>
            <a:ext cx="6120680" cy="1296144"/>
          </a:xfrm>
          <a:prstGeom prst="horizontalScroll">
            <a:avLst/>
          </a:prstGeom>
          <a:solidFill>
            <a:srgbClr val="C6A7DD"/>
          </a:solidFill>
          <a:ln>
            <a:solidFill>
              <a:srgbClr val="9E5E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/>
              <a:t>随  堂  训  练</a:t>
            </a:r>
            <a:endParaRPr lang="zh-CN" altLang="zh-CN" sz="4000" dirty="0"/>
          </a:p>
        </p:txBody>
      </p: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305703"/>
            <a:ext cx="108077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(4)The captain knew there was an engine fault but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didn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want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(alarm) the passengers.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(5)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(alarm)by the sharp fall of the stock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market,thousands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of stockholders sold out their stock at a sacrifice.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2448669" y="1924279"/>
            <a:ext cx="167706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to alarm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1470053" y="2518364"/>
            <a:ext cx="173477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Alarmed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60534158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305703"/>
            <a:ext cx="108077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【教材原文】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We must make people aware of the problem and help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 endangered wildlife before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too late!(page 14)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我们必须让人们意识到这个问题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并且在为时太晚之前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帮助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濒危野生生物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!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972393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359767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7030A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考点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aware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adj.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知道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发觉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有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意识的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be/become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aware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意识到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知道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aware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that...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意识到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……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察觉到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……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awareness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n.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知道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认识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意识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兴趣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develop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an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awareness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of...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培养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的意识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raise/heighten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awareness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加强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提高意识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lack</a:t>
            </a:r>
            <a:r>
              <a:rPr lang="en-US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awareness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缺乏认识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一无所知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unaware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adj.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不知道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没意识到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未察觉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2495364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81567"/>
            <a:ext cx="10807700" cy="6001643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语境领悟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(1)He was well aware of the situation he was in at that time.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他当时很清楚自己所处的环境。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(2)We were aware that something was wrong.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我们意识到已经出了问题。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(3)We must heighten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people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awareness of environmental protection.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我们必须增强人们的环保意识。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(4)She was unaware that I could come to see her.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她没想到我会来看她。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3343620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719807"/>
            <a:ext cx="10807700" cy="4228850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学以致用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单句语法填空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(1)It is important that students develop an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(aware) of how the Internet can be used.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(2)I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don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think you are really aware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how much it costs.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(3)I was aware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he was trembling.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7960605" y="1934111"/>
            <a:ext cx="198060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awareness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8117637" y="3099836"/>
            <a:ext cx="52610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of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4052509" y="4267863"/>
            <a:ext cx="88998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that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77349667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471103"/>
            <a:ext cx="10842498" cy="48197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【教材原文】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How many elephants are killed on average every day?(page 14)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每天平均有多少头大象被杀害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7030A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考点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average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平均数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平均水平　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adj.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平均的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正常的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普通的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on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(the)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average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平均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an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average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平均为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……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below/above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average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低于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超过平均水平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4382505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81567"/>
            <a:ext cx="10807700" cy="6006644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1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语境领悟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1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(1)The average age of the students is 19.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1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这些学生的平均年龄是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19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岁。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1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(2)On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average,it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takes me a week to read a book.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1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我平均要用一个星期的时间来看一本书。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1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(3)The number of students who graduated last year reached 200,000,with an average increase of 40,000 per year.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1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去年毕业学生的数量达到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20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万人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平均每年增加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万人。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1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(4)The quality of these products is above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average,so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they sell well all over the world.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1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这些产品的质量高于平均水平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因此在全世界都很畅销。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204361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297591"/>
            <a:ext cx="10807700" cy="5410712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学以致用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单句语法填空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(1)He was a hard-working student and scored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    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average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in most subjects.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(2)Parents spend an average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$220 a year on toys.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3)Men lose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average of 3-4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centimetres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in height as they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age,while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women may lose 5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centimetres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or more.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569349" y="1511895"/>
            <a:ext cx="121058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above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6625133" y="2690895"/>
            <a:ext cx="52610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of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3692469" y="3848831"/>
            <a:ext cx="61747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an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8108308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727919"/>
            <a:ext cx="10807700" cy="1865126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【教材原文】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concerned about the African elephants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.(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page 15)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我为非洲象感到担忧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3704521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255079"/>
            <a:ext cx="10807700" cy="5354158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7030A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考点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concerned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adj.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担心的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关切的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concerned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with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与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有关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涉及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concerned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about/for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对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关切的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为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担忧的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concerned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that...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担心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……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as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far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as...be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concerned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就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而言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concern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vt.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涉及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让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担忧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影响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与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有关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n.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担心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忧虑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concern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oneself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about/with...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对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感兴趣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concerning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prep.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关于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涉及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5209196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横卷形 1"/>
          <p:cNvSpPr/>
          <p:nvPr/>
        </p:nvSpPr>
        <p:spPr>
          <a:xfrm>
            <a:off x="2592685" y="-273"/>
            <a:ext cx="6120680" cy="1296144"/>
          </a:xfrm>
          <a:prstGeom prst="horizontalScroll">
            <a:avLst/>
          </a:prstGeom>
          <a:solidFill>
            <a:srgbClr val="C6A7DD"/>
          </a:solidFill>
          <a:ln>
            <a:solidFill>
              <a:srgbClr val="9E5E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/>
              <a:t>悦  读  导  入</a:t>
            </a:r>
            <a:endParaRPr lang="zh-CN" altLang="zh-CN" sz="4000" dirty="0"/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61950" y="1305703"/>
            <a:ext cx="10807700" cy="4228850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8280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文章导语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动物保护是一个受到全球关注的话题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zh-CN" altLang="en-US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孩子们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也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能为保护动物贡献自己的力量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让我们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看看</a:t>
            </a:r>
            <a:r>
              <a:rPr lang="zh-CN" altLang="en-US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孩子们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在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保护鸟类时能做些什么吧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!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8280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 red knot is a kind of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birds.They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travel a long journey every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year.They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fly from South America to Canada and stop at beaches in the United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States,where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they can eat and have a rest.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62451225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377538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语境领悟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1)Regarding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Johnson’s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concerns,the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author feels sympathetic.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对于约翰逊的担忧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作者表示同情。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(2)Many parents are concerned that some TV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programmes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will have a bad influence on the development of their children.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许多家长担心一些电视节目会对孩子的成长有坏的影响。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4997364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873655"/>
            <a:ext cx="10807700" cy="3559436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(3)I hope the department concerned will deal with the matter immediately.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我希望有关部门立刻处理这件事情。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(4)All cases concerning children are dealt with in a special children’s court.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所有涉及儿童的案件都由专门的儿童法庭审理。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7583472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791815"/>
            <a:ext cx="10807700" cy="4228850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学以致用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单句语法填空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(1)The meeting was concerned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reforms and everyone present was concerned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u="sng" dirty="0" smtClean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          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their own interests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(2)The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(concern) parents are full of concern about the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matter,which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may concern their children.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6657813" y="2001951"/>
            <a:ext cx="95891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with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6778981" y="2579272"/>
            <a:ext cx="18245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about/for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2180301" y="3749807"/>
            <a:ext cx="198644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concerned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00203492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719807"/>
            <a:ext cx="10807700" cy="4228850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完成句子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科学家们担心地球变暖。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 scientists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 warming of the earth.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(4)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就我个人而言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骑自行车是锻炼的好方式。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      </a:t>
            </a:r>
            <a:r>
              <a:rPr lang="en-US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en-US" altLang="zh-CN" u="sng" dirty="0" smtClean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           </a:t>
            </a:r>
            <a:r>
              <a:rPr lang="en-US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en-US" altLang="zh-CN" u="sng" dirty="0" smtClean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           </a:t>
            </a:r>
            <a:r>
              <a:rPr lang="en-US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en-US" altLang="zh-CN" u="sng" dirty="0" smtClean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            </a:t>
            </a:r>
            <a:r>
              <a:rPr lang="en-US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en-US" altLang="zh-CN" u="sng" dirty="0" smtClean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             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riding bicycles is a good way to take exercise.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408406" y="1937337"/>
            <a:ext cx="521546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are </a:t>
            </a:r>
            <a:r>
              <a:rPr lang="en-US" altLang="zh-CN" dirty="0" smtClean="0">
                <a:ea typeface="宋体" panose="02010600030101010101" pitchFamily="2" charset="-122"/>
              </a:rPr>
              <a:t>    concerned     about/for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946333" y="3685193"/>
            <a:ext cx="670145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As      </a:t>
            </a:r>
            <a:r>
              <a:rPr lang="en-US" altLang="zh-CN" dirty="0">
                <a:ea typeface="宋体" panose="02010600030101010101" pitchFamily="2" charset="-122"/>
              </a:rPr>
              <a:t>far </a:t>
            </a:r>
            <a:r>
              <a:rPr lang="en-US" altLang="zh-CN" dirty="0" smtClean="0">
                <a:ea typeface="宋体" panose="02010600030101010101" pitchFamily="2" charset="-122"/>
              </a:rPr>
              <a:t>       as       I</a:t>
            </a:r>
            <a:r>
              <a:rPr lang="en-US" altLang="zh-CN" dirty="0" smtClean="0">
                <a:latin typeface="宋体" panose="02010600030101010101" pitchFamily="2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ea typeface="宋体" panose="02010600030101010101" pitchFamily="2" charset="-122"/>
              </a:rPr>
              <a:t>m     concerned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86002200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215751"/>
            <a:ext cx="10807700" cy="5410712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5.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【教材原文】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Elephants need large living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spaces,so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difficult for them to adapt to the changes.(page 15)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大象需要大的生存空间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所以他们很难适应这些变化。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7030A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考点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adapt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vi.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适应　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vt.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使适应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使适合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adapt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适应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adapt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oneself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使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某人自己适应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adapted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for/from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改编成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自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……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adaptation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n.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适应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改编本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改写本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adaptable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adj.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有适应能力的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能适应的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2962065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565959"/>
            <a:ext cx="10807700" cy="4228850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语境领悟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(1)People in that area have adapted to living at high altitudes.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那个地区的人们已经适应了在高海拔生活。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2)It was the culture that made it hard for him to adapt himself to the new environment abroad.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是文化使得他很难适应国外的新环境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43514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754296"/>
            <a:ext cx="10807700" cy="3637919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3)The TV series adapted from a novel attracts us very much.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根据小说改编的这部电视连续剧很吸引我们。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(4)Successful businesses are highly adaptable to economic change.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成功的企业对于经济转变的适应能力很强。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0812091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523405"/>
            <a:ext cx="10807700" cy="4228850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学以致用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单句语法填空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(1)She adapted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(her) to the cold weather.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(2)Many famous books were adapted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films.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en-US" altLang="zh-CN" dirty="0" smtClean="0">
              <a:solidFill>
                <a:srgbClr val="000000"/>
              </a:solidFill>
              <a:latin typeface="宋体" panose="02010600030101010101" pitchFamily="2" charset="-12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完成句子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这部电影改编自一部小说。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 movie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 novel.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702301" y="1734146"/>
            <a:ext cx="137088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herself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8059116" y="2318921"/>
            <a:ext cx="70884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for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2814853" y="4071461"/>
            <a:ext cx="465601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was </a:t>
            </a:r>
            <a:r>
              <a:rPr lang="en-US" altLang="zh-CN" dirty="0" smtClean="0">
                <a:ea typeface="宋体" panose="02010600030101010101" pitchFamily="2" charset="-122"/>
              </a:rPr>
              <a:t>      adapted        from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33292652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431775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6.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【教材原文】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What measures are being taken to help them?(page 15)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en-US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人们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正在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采取什么措施来帮助它们呢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7030A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考点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measure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n.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措施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方法　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vt.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测量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度量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估量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take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measures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do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采取措施做某事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make...to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sb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measure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按照某人的尺寸做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……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measure...by...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用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来衡量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……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measurement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n.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测量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度量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尺寸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9210557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608429"/>
            <a:ext cx="10807700" cy="4228850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语境领悟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(1)Our government has taken measures to achieve our common goal.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我们的政府已采取措施来实现我们共同的目标。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(2)In the old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days,my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mother always made new clothes to my own measure with Spring Festival coming.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过去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妈妈在春节来临时总是为我量身做新衣服。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3554329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235415"/>
            <a:ext cx="10807700" cy="5410712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828000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Tx/>
              <a:buNone/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Scientists have studied these birds for </a:t>
            </a:r>
            <a:r>
              <a:rPr lang="en-US" altLang="zh-CN" b="0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years.They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call one red knot “</a:t>
            </a:r>
            <a:r>
              <a:rPr lang="en-US" altLang="zh-CN" b="0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Moonbird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en-US" altLang="zh-CN" b="0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that</a:t>
            </a:r>
            <a:r>
              <a:rPr lang="en-US" altLang="zh-CN" b="0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b="0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 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because this bird has travelled enough miles to fly to the moon and halfway </a:t>
            </a:r>
            <a:r>
              <a:rPr lang="en-US" altLang="zh-CN" b="0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back.Moonbird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and other red knots are in danger of dying </a:t>
            </a:r>
            <a:r>
              <a:rPr lang="en-US" altLang="zh-CN" b="0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out.Humans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have moved into their normal living </a:t>
            </a:r>
            <a:r>
              <a:rPr lang="en-US" altLang="zh-CN" b="0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areas.Climate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change also hurts the birds</a:t>
            </a:r>
            <a:r>
              <a:rPr lang="en-US" altLang="zh-CN" b="0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 Most 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scientists agree that global warming is caused by humans</a:t>
            </a:r>
            <a:r>
              <a:rPr lang="en-US" altLang="zh-CN" b="0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 People 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use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fuels</a:t>
            </a:r>
            <a:r>
              <a:rPr lang="en-US" altLang="zh-CN" baseline="300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like oil and </a:t>
            </a:r>
            <a:r>
              <a:rPr lang="en-US" altLang="zh-CN" b="0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coal,causing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temperature to rise</a:t>
            </a:r>
            <a:r>
              <a:rPr lang="en-US" altLang="zh-CN" b="0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b="0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Thus,many</a:t>
            </a:r>
            <a:r>
              <a:rPr lang="en-US" altLang="zh-CN" b="0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types of birds including red knots are on the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edge</a:t>
            </a:r>
            <a:r>
              <a:rPr lang="en-US" altLang="zh-CN" baseline="300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of extinction.</a:t>
            </a:r>
            <a:endParaRPr lang="zh-CN" altLang="zh-CN" b="0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1495065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719807"/>
            <a:ext cx="10807700" cy="3559436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(3)Education shouldn’t be measured purely by examination results.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教育不应该纯粹用考试成绩来衡量。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(4)Measurement of blood pressure can be conducted by intern nurses.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测量血压可以由实习护士完成。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1697805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863823"/>
            <a:ext cx="10807700" cy="3637919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学以致用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单句语法填空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1)It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amazing that he can swim across the river 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(measure) 100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metres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wide.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(2)The little boy would like to have his height 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                   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(measure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792485" y="2641175"/>
            <a:ext cx="203132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measuring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696355" y="3825983"/>
            <a:ext cx="188763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measured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23291727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935831"/>
            <a:ext cx="10807700" cy="3637919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完成句子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你们应采取措施来改善你们的工作环境。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You should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 dirty="0" smtClean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improve your working conditions.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(4)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妈妈按照她的尺寸做了一件新外套。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Mum made a new coat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047581" y="2150351"/>
            <a:ext cx="486280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take </a:t>
            </a:r>
            <a:r>
              <a:rPr lang="en-US" altLang="zh-CN" dirty="0" smtClean="0">
                <a:ea typeface="宋体" panose="02010600030101010101" pitchFamily="2" charset="-122"/>
              </a:rPr>
              <a:t>      measures            to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5147580" y="3897991"/>
            <a:ext cx="422859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to </a:t>
            </a:r>
            <a:r>
              <a:rPr lang="en-US" altLang="zh-CN" dirty="0" smtClean="0">
                <a:ea typeface="宋体" panose="02010600030101010101" pitchFamily="2" charset="-122"/>
              </a:rPr>
              <a:t>       her        measure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82227288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412111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7.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【教材原文】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 authorities are under pressure to build elephant parks and tell people not to buy elephant products.(page 15)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当局</a:t>
            </a:r>
            <a:r>
              <a:rPr lang="zh-CN" altLang="en-US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面临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建造大象公园和告知人们不要购买大象产品的压力。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7030A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考点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pressure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压力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要求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under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pressure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在压力下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承受压力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put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pressure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on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sb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给某人施加压力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9167204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49" y="81567"/>
            <a:ext cx="10871695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语境领悟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(1)Hearing that many animals are dying out at an alarming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rate,the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scientists are under pressure.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听到许多动物正在以惊人的速度灭绝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科学家们感到压力重重。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(2)I don’t want to place pressure on you to make a decision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 but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we don’t have much time left.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我不想给你施加压力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让你做出决定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但我们没有多少时间了。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(3)The nurse applied pressure to his arm to stop the bleeding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护士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压住他的胳膊止血。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8034764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791815"/>
            <a:ext cx="10807700" cy="3637919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学以致用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单句语法填空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(1)The team performs well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though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too much pressure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(2)There is a great deal of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(press) on young people to conform.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7201197" y="2003257"/>
            <a:ext cx="123303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under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5731541" y="3159368"/>
            <a:ext cx="167661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pressure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73771610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205919"/>
            <a:ext cx="10807700" cy="541071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句型剖析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【教材原文】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Well,I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know that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re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being hunted and their habitat is getting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smaller,so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re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in danger of extinction.(page 15)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唉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我知道它们正遭到猎杀并且它们的栖息地变得越来越小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因此它们处于灭绝的危险中。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句法分析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so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是并列连词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连接两个分句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,I know that...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中的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that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引导的是宾语从句。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8650248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81567"/>
            <a:ext cx="10807700" cy="6001643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语境领悟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1)Picture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this:my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grandson sitting on my lap as I hold the book in front so he can see the pictures.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想象一下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我的孙子坐在我的腿上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我把书放在前面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这样他就能看到图片。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2)It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comes after more than half of soft drinks sold in shops have had their sugar levels cut by manufacturers so they can avoid paying the tax.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在这之前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商店里销售的软饮料中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有一半以上的制造商降低了糖的含量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这样他们就可以避免纳税。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9942330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719807"/>
            <a:ext cx="10807700" cy="4228850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学以致用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完成句子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因为她不理解这个问题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所以我又解释了一遍。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She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didn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understand the problem,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en-US" altLang="zh-CN" u="sng" dirty="0" smtClean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                </a:t>
            </a:r>
            <a:r>
              <a:rPr lang="en-US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en-US" altLang="zh-CN" u="sng" dirty="0" smtClean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      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如果你注意到有人失踪或者受伤了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请立刻告诉老师。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If you notice that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en-US" altLang="zh-CN" u="sng" dirty="0" smtClean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       </a:t>
            </a:r>
            <a:r>
              <a:rPr lang="en-US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en-US" altLang="zh-CN" u="sng" dirty="0" smtClean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              </a:t>
            </a:r>
            <a:r>
              <a:rPr lang="en-US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en-US" altLang="zh-CN" u="sng" dirty="0" smtClean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       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    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 please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tell the teacher immediately.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6893501" y="2495762"/>
            <a:ext cx="396935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so </a:t>
            </a:r>
            <a:r>
              <a:rPr lang="en-US" altLang="zh-CN" dirty="0" smtClean="0">
                <a:ea typeface="宋体" panose="02010600030101010101" pitchFamily="2" charset="-122"/>
              </a:rPr>
              <a:t> I   explained </a:t>
            </a:r>
            <a:r>
              <a:rPr lang="en-US" altLang="zh-CN" dirty="0">
                <a:ea typeface="宋体" panose="02010600030101010101" pitchFamily="2" charset="-122"/>
              </a:rPr>
              <a:t>again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3983685" y="3671101"/>
            <a:ext cx="680083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someone </a:t>
            </a:r>
            <a:r>
              <a:rPr lang="en-US" altLang="zh-CN" dirty="0" smtClean="0">
                <a:ea typeface="宋体" panose="02010600030101010101" pitchFamily="2" charset="-122"/>
              </a:rPr>
              <a:t>     is   missing      or       hurt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42911610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369599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发音提示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多音节单词的重音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重音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单音节词单独读时都重读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有两个或两个以上音节单词的重音没有一成不变的规则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但是有重读音节和次重读音节。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词的重读规则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一般性规则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双音节词的重音多数落在第一个音节上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en-US" altLang="zh-CN" dirty="0">
                <a:solidFill>
                  <a:srgbClr val="000000"/>
                </a:solidFill>
                <a:latin typeface="NEU-BZ-S92"/>
                <a:ea typeface="NEU-BZ-S92"/>
                <a:cs typeface="Times New Roman" panose="02020603050405020304" pitchFamily="18" charset="0"/>
              </a:rPr>
              <a:t>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teacher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NEU-BZ-S92"/>
                <a:ea typeface="NEU-BZ-S92"/>
                <a:cs typeface="Times New Roman" panose="02020603050405020304" pitchFamily="18" charset="0"/>
              </a:rPr>
              <a:t>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hobby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NEU-BZ-S92"/>
                <a:ea typeface="NEU-BZ-S92"/>
                <a:cs typeface="Times New Roman" panose="02020603050405020304" pitchFamily="18" charset="0"/>
              </a:rPr>
              <a:t>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species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4640283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>
            <a:spLocks noChangeAspect="1"/>
          </p:cNvSpPr>
          <p:nvPr/>
        </p:nvSpPr>
        <p:spPr>
          <a:xfrm>
            <a:off x="361950" y="81270"/>
            <a:ext cx="10807700" cy="6001643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828000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Tx/>
              <a:buNone/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Kids can help protect </a:t>
            </a:r>
            <a:r>
              <a:rPr lang="en-US" altLang="zh-CN" b="0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animals.There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are many ways for them to offer </a:t>
            </a:r>
            <a:r>
              <a:rPr lang="en-US" altLang="zh-CN" b="0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help.For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0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example,kids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can stay away from protected areas so that the red knot can eat and </a:t>
            </a:r>
            <a:r>
              <a:rPr lang="en-US" altLang="zh-CN" b="0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rest.Programmes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can also help </a:t>
            </a:r>
            <a:r>
              <a:rPr lang="en-US" altLang="zh-CN" b="0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kids.One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is A Citizen </a:t>
            </a:r>
            <a:r>
              <a:rPr lang="en-US" altLang="zh-CN" b="0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Scientist.Kids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can be citizen </a:t>
            </a:r>
            <a:r>
              <a:rPr lang="en-US" altLang="zh-CN" b="0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scientists. They 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watch </a:t>
            </a:r>
            <a:r>
              <a:rPr lang="en-US" altLang="zh-CN" b="0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nature,then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write down what they have observed</a:t>
            </a:r>
            <a:r>
              <a:rPr lang="en-US" altLang="zh-CN" b="0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 after </a:t>
            </a:r>
            <a:r>
              <a:rPr lang="en-US" altLang="zh-CN" b="0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that,they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share what they have </a:t>
            </a:r>
            <a:r>
              <a:rPr lang="en-US" altLang="zh-CN" b="0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learnt.Bill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0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Mcshea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learns how kids can help to protect </a:t>
            </a:r>
            <a:r>
              <a:rPr lang="en-US" altLang="zh-CN" b="0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animals.“Watching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animals is the first </a:t>
            </a:r>
            <a:r>
              <a:rPr lang="en-US" altLang="zh-CN" b="0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step,”he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0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said.Kids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can use a website which helps decide what birds kids </a:t>
            </a:r>
            <a:r>
              <a:rPr lang="en-US" altLang="zh-CN" b="0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see.The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users set down where and when he or she saw the </a:t>
            </a:r>
            <a:r>
              <a:rPr lang="en-US" altLang="zh-CN" b="0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birds.Another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0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programme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is </a:t>
            </a:r>
            <a:r>
              <a:rPr lang="en-US" altLang="zh-CN" b="0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eMammal.This</a:t>
            </a:r>
            <a:endParaRPr lang="zh-CN" altLang="zh-CN" b="0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2590001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215751"/>
            <a:ext cx="10807700" cy="5410712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具有前缀的双音节词以及有三个音节的词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重音往往落在前缀的后一个音节上。如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ea typeface="NEU-BZ-S92"/>
                <a:cs typeface="Times New Roman" panose="02020603050405020304" pitchFamily="18" charset="0"/>
              </a:rPr>
              <a:t>̍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live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en</a:t>
            </a:r>
            <a:r>
              <a:rPr lang="en-US" altLang="zh-CN" dirty="0" err="1">
                <a:solidFill>
                  <a:srgbClr val="000000"/>
                </a:solidFill>
                <a:ea typeface="NEU-BZ-S92"/>
                <a:cs typeface="Times New Roman" panose="02020603050405020304" pitchFamily="18" charset="0"/>
              </a:rPr>
              <a:t>̍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danger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多音节的词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重音多落在倒数第三个音节上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dirty="0" err="1">
                <a:solidFill>
                  <a:srgbClr val="000000"/>
                </a:solidFill>
                <a:latin typeface="NEU-BZ-S92"/>
                <a:ea typeface="NEU-BZ-S92"/>
                <a:cs typeface="Times New Roman" panose="02020603050405020304" pitchFamily="18" charset="0"/>
              </a:rPr>
              <a:t>̍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vestigate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au</a:t>
            </a:r>
            <a:r>
              <a:rPr lang="en-US" altLang="zh-CN" dirty="0" err="1">
                <a:solidFill>
                  <a:srgbClr val="000000"/>
                </a:solidFill>
                <a:latin typeface="NEU-BZ-S92"/>
                <a:ea typeface="NEU-BZ-S92"/>
                <a:cs typeface="Times New Roman" panose="02020603050405020304" pitchFamily="18" charset="0"/>
              </a:rPr>
              <a:t>̍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thority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(4)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多音节的词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除了主重音外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往往还有一个次重音。次重音通常在第一个或第二个音节上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与主重音间隔一个轻读音节。如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pro</a:t>
            </a:r>
            <a:r>
              <a:rPr lang="en-US" altLang="zh-CN" dirty="0" err="1">
                <a:solidFill>
                  <a:srgbClr val="000000"/>
                </a:solidFill>
                <a:latin typeface="NEU-BZ-S92"/>
                <a:ea typeface="NEU-BZ-S92"/>
                <a:cs typeface="Times New Roman" panose="02020603050405020304" pitchFamily="18" charset="0"/>
              </a:rPr>
              <a:t>̩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nunci</a:t>
            </a:r>
            <a:r>
              <a:rPr lang="en-US" altLang="zh-CN" dirty="0" err="1">
                <a:solidFill>
                  <a:srgbClr val="000000"/>
                </a:solidFill>
                <a:latin typeface="NEU-BZ-S92"/>
                <a:ea typeface="NEU-BZ-S92"/>
                <a:cs typeface="Times New Roman" panose="02020603050405020304" pitchFamily="18" charset="0"/>
              </a:rPr>
              <a:t>̍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ation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NEU-BZ-S92"/>
                <a:ea typeface="NEU-BZ-S92"/>
                <a:cs typeface="Times New Roman" panose="02020603050405020304" pitchFamily="18" charset="0"/>
              </a:rPr>
              <a:t>̩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down</a:t>
            </a:r>
            <a:r>
              <a:rPr lang="en-US" altLang="zh-CN" dirty="0" err="1">
                <a:solidFill>
                  <a:srgbClr val="000000"/>
                </a:solidFill>
                <a:latin typeface="NEU-BZ-S92"/>
                <a:ea typeface="NEU-BZ-S92"/>
                <a:cs typeface="Times New Roman" panose="02020603050405020304" pitchFamily="18" charset="0"/>
              </a:rPr>
              <a:t>̍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load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NEU-BZ-S92"/>
                <a:ea typeface="NEU-BZ-S92"/>
                <a:cs typeface="Times New Roman" panose="02020603050405020304" pitchFamily="18" charset="0"/>
              </a:rPr>
              <a:t>̩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contri</a:t>
            </a:r>
            <a:r>
              <a:rPr lang="en-US" altLang="zh-CN" dirty="0" err="1">
                <a:solidFill>
                  <a:srgbClr val="000000"/>
                </a:solidFill>
                <a:latin typeface="NEU-BZ-S92"/>
                <a:ea typeface="NEU-BZ-S92"/>
                <a:cs typeface="Times New Roman" panose="02020603050405020304" pitchFamily="18" charset="0"/>
              </a:rPr>
              <a:t>̍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bution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(5)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由两个单词组成的复合词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多数是第一个音节重读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en-US" altLang="zh-CN" dirty="0">
                <a:solidFill>
                  <a:srgbClr val="000000"/>
                </a:solidFill>
                <a:latin typeface="NEU-BZ-S92"/>
                <a:ea typeface="NEU-BZ-S92"/>
                <a:cs typeface="Times New Roman" panose="02020603050405020304" pitchFamily="18" charset="0"/>
              </a:rPr>
              <a:t>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blackboard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NEU-BZ-S92"/>
                <a:ea typeface="NEU-BZ-S92"/>
                <a:cs typeface="Times New Roman" panose="02020603050405020304" pitchFamily="18" charset="0"/>
              </a:rPr>
              <a:t>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newspaper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NEU-BZ-S92"/>
                <a:ea typeface="NEU-BZ-S92"/>
                <a:cs typeface="Times New Roman" panose="02020603050405020304" pitchFamily="18" charset="0"/>
              </a:rPr>
              <a:t>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downtown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7935069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305703"/>
            <a:ext cx="10807700" cy="2399503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朗读下列单词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感悟其重读音节及次重读音节。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NEU-BZ-S92"/>
                <a:ea typeface="NEU-BZ-S92"/>
                <a:cs typeface="Times New Roman" panose="02020603050405020304" pitchFamily="18" charset="0"/>
              </a:rPr>
              <a:t>̩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regi</a:t>
            </a:r>
            <a:r>
              <a:rPr lang="en-US" altLang="zh-CN" dirty="0" err="1">
                <a:solidFill>
                  <a:srgbClr val="000000"/>
                </a:solidFill>
                <a:latin typeface="NEU-BZ-S92"/>
                <a:ea typeface="NEU-BZ-S92"/>
                <a:cs typeface="Times New Roman" panose="02020603050405020304" pitchFamily="18" charset="0"/>
              </a:rPr>
              <a:t>̍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stration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NEU-BZ-S92"/>
                <a:ea typeface="NEU-BZ-S92"/>
                <a:cs typeface="Times New Roman" panose="02020603050405020304" pitchFamily="18" charset="0"/>
              </a:rPr>
              <a:t>̩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natio</a:t>
            </a:r>
            <a:r>
              <a:rPr lang="en-US" altLang="zh-CN" dirty="0" err="1">
                <a:solidFill>
                  <a:srgbClr val="000000"/>
                </a:solidFill>
                <a:latin typeface="NEU-BZ-S92"/>
                <a:ea typeface="NEU-BZ-S92"/>
                <a:cs typeface="Times New Roman" panose="02020603050405020304" pitchFamily="18" charset="0"/>
              </a:rPr>
              <a:t>̍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nality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NEU-BZ-S92"/>
                <a:ea typeface="NEU-BZ-S92"/>
                <a:cs typeface="Times New Roman" panose="02020603050405020304" pitchFamily="18" charset="0"/>
              </a:rPr>
              <a:t>̍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nnoyed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im</a:t>
            </a:r>
            <a:r>
              <a:rPr lang="en-US" altLang="zh-CN" dirty="0" err="1">
                <a:solidFill>
                  <a:srgbClr val="000000"/>
                </a:solidFill>
                <a:latin typeface="NEU-BZ-S92"/>
                <a:ea typeface="NEU-BZ-S92"/>
                <a:cs typeface="Times New Roman" panose="02020603050405020304" pitchFamily="18" charset="0"/>
              </a:rPr>
              <a:t>̍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pression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en-US" altLang="zh-CN" dirty="0" err="1">
                <a:solidFill>
                  <a:srgbClr val="000000"/>
                </a:solidFill>
                <a:latin typeface="NEU-BZ-S92"/>
                <a:ea typeface="NEU-BZ-S92"/>
                <a:cs typeface="Times New Roman" panose="02020603050405020304" pitchFamily="18" charset="0"/>
              </a:rPr>
              <a:t>̍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haviour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u</a:t>
            </a:r>
            <a:r>
              <a:rPr lang="en-US" altLang="zh-CN" dirty="0" err="1">
                <a:solidFill>
                  <a:srgbClr val="000000"/>
                </a:solidFill>
                <a:latin typeface="NEU-BZ-S92"/>
                <a:ea typeface="NEU-BZ-S92"/>
                <a:cs typeface="Times New Roman" panose="02020603050405020304" pitchFamily="18" charset="0"/>
              </a:rPr>
              <a:t>̍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nique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NEU-BZ-S92"/>
                <a:ea typeface="NEU-BZ-S92"/>
                <a:cs typeface="Times New Roman" panose="02020603050405020304" pitchFamily="18" charset="0"/>
              </a:rPr>
              <a:t>̩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eco</a:t>
            </a:r>
            <a:r>
              <a:rPr lang="en-US" altLang="zh-CN" dirty="0" err="1">
                <a:solidFill>
                  <a:srgbClr val="000000"/>
                </a:solidFill>
                <a:latin typeface="NEU-BZ-S92"/>
                <a:ea typeface="NEU-BZ-S92"/>
                <a:cs typeface="Times New Roman" panose="02020603050405020304" pitchFamily="18" charset="0"/>
              </a:rPr>
              <a:t>̍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nomic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com</a:t>
            </a:r>
            <a:r>
              <a:rPr lang="en-US" altLang="zh-CN" dirty="0" err="1">
                <a:solidFill>
                  <a:srgbClr val="000000"/>
                </a:solidFill>
                <a:latin typeface="NEU-BZ-S92"/>
                <a:ea typeface="NEU-BZ-S92"/>
                <a:cs typeface="Times New Roman" panose="02020603050405020304" pitchFamily="18" charset="0"/>
              </a:rPr>
              <a:t>̍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pete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sur</a:t>
            </a:r>
            <a:r>
              <a:rPr lang="en-US" altLang="zh-CN" dirty="0" err="1">
                <a:solidFill>
                  <a:srgbClr val="000000"/>
                </a:solidFill>
                <a:latin typeface="NEU-BZ-S92"/>
                <a:ea typeface="NEU-BZ-S92"/>
                <a:cs typeface="Times New Roman" panose="02020603050405020304" pitchFamily="18" charset="0"/>
              </a:rPr>
              <a:t>̍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vivor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de</a:t>
            </a:r>
            <a:r>
              <a:rPr lang="en-US" altLang="zh-CN" dirty="0" err="1">
                <a:solidFill>
                  <a:srgbClr val="000000"/>
                </a:solidFill>
                <a:latin typeface="NEU-BZ-S92"/>
                <a:ea typeface="NEU-BZ-S92"/>
                <a:cs typeface="Times New Roman" panose="02020603050405020304" pitchFamily="18" charset="0"/>
              </a:rPr>
              <a:t>̍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stroy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dirty="0" err="1">
                <a:solidFill>
                  <a:srgbClr val="000000"/>
                </a:solidFill>
                <a:latin typeface="NEU-BZ-S92"/>
                <a:ea typeface="NEU-BZ-S92"/>
                <a:cs typeface="Times New Roman" panose="02020603050405020304" pitchFamily="18" charset="0"/>
              </a:rPr>
              <a:t>̍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valuate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va</a:t>
            </a:r>
            <a:r>
              <a:rPr lang="en-US" altLang="zh-CN" dirty="0" err="1">
                <a:solidFill>
                  <a:srgbClr val="000000"/>
                </a:solidFill>
                <a:latin typeface="NEU-BZ-S92"/>
                <a:ea typeface="NEU-BZ-S92"/>
                <a:cs typeface="Times New Roman" panose="02020603050405020304" pitchFamily="18" charset="0"/>
              </a:rPr>
              <a:t>̍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riety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NEU-BZ-S92"/>
                <a:ea typeface="NEU-BZ-S92"/>
                <a:cs typeface="Times New Roman" panose="02020603050405020304" pitchFamily="18" charset="0"/>
              </a:rPr>
              <a:t>̩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desti</a:t>
            </a:r>
            <a:r>
              <a:rPr lang="en-US" altLang="zh-CN" dirty="0" err="1">
                <a:solidFill>
                  <a:srgbClr val="000000"/>
                </a:solidFill>
                <a:latin typeface="NEU-BZ-S92"/>
                <a:ea typeface="NEU-BZ-S92"/>
                <a:cs typeface="Times New Roman" panose="02020603050405020304" pitchFamily="18" charset="0"/>
              </a:rPr>
              <a:t>̍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nation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515508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横卷形 1"/>
          <p:cNvSpPr/>
          <p:nvPr/>
        </p:nvSpPr>
        <p:spPr>
          <a:xfrm>
            <a:off x="2592685" y="-273"/>
            <a:ext cx="6120680" cy="1296144"/>
          </a:xfrm>
          <a:prstGeom prst="horizontalScroll">
            <a:avLst/>
          </a:prstGeom>
          <a:solidFill>
            <a:srgbClr val="C6A7DD"/>
          </a:solidFill>
          <a:ln>
            <a:solidFill>
              <a:srgbClr val="9E5E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/>
              <a:t>随  堂  训  练</a:t>
            </a:r>
            <a:endParaRPr lang="zh-CN" altLang="zh-CN" sz="4000" dirty="0"/>
          </a:p>
        </p:txBody>
      </p:sp>
      <p:sp>
        <p:nvSpPr>
          <p:cNvPr id="9" name="矩形 8"/>
          <p:cNvSpPr>
            <a:spLocks noChangeAspect="1"/>
          </p:cNvSpPr>
          <p:nvPr/>
        </p:nvSpPr>
        <p:spPr>
          <a:xfrm>
            <a:off x="361950" y="1305232"/>
            <a:ext cx="10807700" cy="492327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1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一、结合音标标出单词重音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1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1.illegal/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Ili</a:t>
            </a:r>
            <a:r>
              <a:rPr lang="en-US" altLang="zh-CN" dirty="0" err="1" smtClean="0">
                <a:solidFill>
                  <a:srgbClr val="000000"/>
                </a:solidFill>
                <a:ea typeface="NEU-BZ-S92"/>
                <a:cs typeface="Times New Roman" panose="02020603050405020304" pitchFamily="18" charset="0"/>
              </a:rPr>
              <a:t>ː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ɡ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1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2.species/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spi</a:t>
            </a:r>
            <a:r>
              <a:rPr lang="en-US" altLang="zh-CN" dirty="0" err="1">
                <a:solidFill>
                  <a:srgbClr val="000000"/>
                </a:solidFill>
                <a:ea typeface="NEU-BZ-S92"/>
                <a:cs typeface="Times New Roman" panose="02020603050405020304" pitchFamily="18" charset="0"/>
              </a:rPr>
              <a:t>ːʃ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dirty="0" err="1">
                <a:solidFill>
                  <a:srgbClr val="000000"/>
                </a:solidFill>
                <a:ea typeface="NEU-BZ-S92"/>
                <a:cs typeface="Times New Roman" panose="02020603050405020304" pitchFamily="18" charset="0"/>
              </a:rPr>
              <a:t>ː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z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1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3.aware/</a:t>
            </a:r>
            <a:r>
              <a:rPr lang="en-US" altLang="zh-CN" dirty="0" err="1">
                <a:solidFill>
                  <a:srgbClr val="000000"/>
                </a:solidFill>
                <a:ea typeface="NEU-BZ-S92"/>
                <a:cs typeface="Times New Roman" panose="02020603050405020304" pitchFamily="18" charset="0"/>
              </a:rPr>
              <a:t>ə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we</a:t>
            </a:r>
            <a:r>
              <a:rPr lang="en-US" altLang="zh-CN" dirty="0" err="1">
                <a:solidFill>
                  <a:srgbClr val="000000"/>
                </a:solidFill>
                <a:ea typeface="NEU-BZ-S92"/>
                <a:cs typeface="Times New Roman" panose="02020603050405020304" pitchFamily="18" charset="0"/>
              </a:rPr>
              <a:t>ə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(r)/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1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4.concern/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k</a:t>
            </a:r>
            <a:r>
              <a:rPr lang="en-US" altLang="zh-CN" dirty="0" err="1">
                <a:solidFill>
                  <a:srgbClr val="000000"/>
                </a:solidFill>
                <a:ea typeface="NEU-BZ-S92"/>
                <a:cs typeface="Times New Roman" panose="02020603050405020304" pitchFamily="18" charset="0"/>
              </a:rPr>
              <a:t>ə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ns</a:t>
            </a:r>
            <a:r>
              <a:rPr lang="en-US" altLang="zh-CN" dirty="0" err="1">
                <a:solidFill>
                  <a:srgbClr val="000000"/>
                </a:solidFill>
                <a:ea typeface="NEU-BZ-S92"/>
                <a:cs typeface="Times New Roman" panose="02020603050405020304" pitchFamily="18" charset="0"/>
              </a:rPr>
              <a:t>ɜː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1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5.extinction/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IkstI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    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k</a:t>
            </a:r>
            <a:r>
              <a:rPr lang="en-US" altLang="zh-CN" dirty="0" err="1" smtClean="0">
                <a:solidFill>
                  <a:srgbClr val="000000"/>
                </a:solidFill>
                <a:ea typeface="NEU-BZ-S92"/>
                <a:cs typeface="Times New Roman" panose="02020603050405020304" pitchFamily="18" charset="0"/>
              </a:rPr>
              <a:t>ʃ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1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6.overseas/</a:t>
            </a:r>
            <a:r>
              <a:rPr lang="en-US" altLang="zh-CN" dirty="0" err="1">
                <a:solidFill>
                  <a:srgbClr val="000000"/>
                </a:solidFill>
                <a:ea typeface="NEU-BZ-S92"/>
                <a:cs typeface="Times New Roman" panose="02020603050405020304" pitchFamily="18" charset="0"/>
              </a:rPr>
              <a:t>əʊ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dirty="0" err="1">
                <a:solidFill>
                  <a:srgbClr val="000000"/>
                </a:solidFill>
                <a:ea typeface="NEU-BZ-S92"/>
                <a:cs typeface="Times New Roman" panose="02020603050405020304" pitchFamily="18" charset="0"/>
              </a:rPr>
              <a:t>ə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si</a:t>
            </a:r>
            <a:r>
              <a:rPr lang="en-US" altLang="zh-CN" dirty="0" err="1">
                <a:solidFill>
                  <a:srgbClr val="000000"/>
                </a:solidFill>
                <a:ea typeface="NEU-BZ-S92"/>
                <a:cs typeface="Times New Roman" panose="02020603050405020304" pitchFamily="18" charset="0"/>
              </a:rPr>
              <a:t>ː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z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1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7.contribution/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k</a:t>
            </a:r>
            <a:r>
              <a:rPr lang="en-US" altLang="zh-CN" dirty="0" err="1">
                <a:solidFill>
                  <a:srgbClr val="000000"/>
                </a:solidFill>
                <a:ea typeface="NEU-BZ-S92"/>
                <a:cs typeface="Times New Roman" panose="02020603050405020304" pitchFamily="18" charset="0"/>
              </a:rPr>
              <a:t>ɒ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ntrIbju</a:t>
            </a:r>
            <a:r>
              <a:rPr lang="en-US" altLang="zh-CN" dirty="0" err="1">
                <a:solidFill>
                  <a:srgbClr val="000000"/>
                </a:solidFill>
                <a:ea typeface="NEU-BZ-S92"/>
                <a:cs typeface="Times New Roman" panose="02020603050405020304" pitchFamily="18" charset="0"/>
              </a:rPr>
              <a:t>ːʃ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1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8.responsibility/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rIsp</a:t>
            </a:r>
            <a:r>
              <a:rPr lang="en-US" altLang="zh-CN" dirty="0" err="1">
                <a:solidFill>
                  <a:srgbClr val="000000"/>
                </a:solidFill>
                <a:ea typeface="NEU-BZ-S92"/>
                <a:cs typeface="Times New Roman" panose="02020603050405020304" pitchFamily="18" charset="0"/>
              </a:rPr>
              <a:t>ɒ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ns</a:t>
            </a:r>
            <a:r>
              <a:rPr lang="en-US" altLang="zh-CN" dirty="0" err="1">
                <a:solidFill>
                  <a:srgbClr val="000000"/>
                </a:solidFill>
                <a:ea typeface="NEU-BZ-S92"/>
                <a:cs typeface="Times New Roman" panose="02020603050405020304" pitchFamily="18" charset="0"/>
              </a:rPr>
              <a:t>ə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bIl</a:t>
            </a:r>
            <a:r>
              <a:rPr lang="en-US" altLang="zh-CN" dirty="0" err="1">
                <a:solidFill>
                  <a:srgbClr val="000000"/>
                </a:solidFill>
                <a:ea typeface="NEU-BZ-S92"/>
                <a:cs typeface="Times New Roman" panose="02020603050405020304" pitchFamily="18" charset="0"/>
              </a:rPr>
              <a:t>ə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ti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96109" y="4114015"/>
            <a:ext cx="362692" cy="475253"/>
          </a:xfrm>
          <a:prstGeom prst="rect">
            <a:avLst/>
          </a:prstGeom>
        </p:spPr>
      </p:pic>
      <p:sp>
        <p:nvSpPr>
          <p:cNvPr id="11" name="矩形 10"/>
          <p:cNvSpPr>
            <a:spLocks noChangeAspect="1"/>
          </p:cNvSpPr>
          <p:nvPr/>
        </p:nvSpPr>
        <p:spPr>
          <a:xfrm>
            <a:off x="5875557" y="1844932"/>
            <a:ext cx="5617022" cy="44258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cs typeface="Times New Roman" panose="02020603050405020304" pitchFamily="18" charset="0"/>
              </a:rPr>
              <a:t>答案</a:t>
            </a:r>
            <a:r>
              <a:rPr lang="en-US" altLang="zh-CN" dirty="0">
                <a:cs typeface="Times New Roman" panose="02020603050405020304" pitchFamily="18" charset="0"/>
              </a:rPr>
              <a:t>: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1.illegal/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dirty="0" err="1">
                <a:solidFill>
                  <a:srgbClr val="000000"/>
                </a:solidFill>
                <a:ea typeface="NEU-BZ-S92"/>
                <a:cs typeface="Times New Roman" panose="02020603050405020304" pitchFamily="18" charset="0"/>
              </a:rPr>
              <a:t>̍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li</a:t>
            </a:r>
            <a:r>
              <a:rPr lang="en-US" altLang="zh-CN" dirty="0" err="1" smtClean="0">
                <a:solidFill>
                  <a:srgbClr val="000000"/>
                </a:solidFill>
                <a:ea typeface="NEU-BZ-S92"/>
                <a:cs typeface="Times New Roman" panose="02020603050405020304" pitchFamily="18" charset="0"/>
              </a:rPr>
              <a:t>ː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ɡ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1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2.species/</a:t>
            </a:r>
            <a:r>
              <a:rPr lang="en-US" altLang="zh-CN" dirty="0">
                <a:solidFill>
                  <a:srgbClr val="000000"/>
                </a:solidFill>
                <a:ea typeface="NEU-BZ-S92"/>
                <a:cs typeface="Times New Roman" panose="02020603050405020304" pitchFamily="18" charset="0"/>
              </a:rPr>
              <a:t>̍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spi</a:t>
            </a:r>
            <a:r>
              <a:rPr lang="en-US" altLang="zh-CN" dirty="0" err="1">
                <a:solidFill>
                  <a:srgbClr val="000000"/>
                </a:solidFill>
                <a:ea typeface="NEU-BZ-S92"/>
                <a:cs typeface="Times New Roman" panose="02020603050405020304" pitchFamily="18" charset="0"/>
              </a:rPr>
              <a:t>ːʃ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dirty="0" err="1">
                <a:solidFill>
                  <a:srgbClr val="000000"/>
                </a:solidFill>
                <a:ea typeface="NEU-BZ-S92"/>
                <a:cs typeface="Times New Roman" panose="02020603050405020304" pitchFamily="18" charset="0"/>
              </a:rPr>
              <a:t>ː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z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1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3.aware/</a:t>
            </a:r>
            <a:r>
              <a:rPr lang="en-US" altLang="zh-CN" dirty="0" err="1">
                <a:solidFill>
                  <a:srgbClr val="000000"/>
                </a:solidFill>
                <a:latin typeface="NEU-BZ-S92"/>
                <a:ea typeface="NEU-BZ-S92"/>
                <a:cs typeface="Times New Roman" panose="02020603050405020304" pitchFamily="18" charset="0"/>
              </a:rPr>
              <a:t>ə</a:t>
            </a:r>
            <a:r>
              <a:rPr lang="en-US" altLang="zh-CN" dirty="0" err="1">
                <a:solidFill>
                  <a:srgbClr val="000000"/>
                </a:solidFill>
                <a:ea typeface="NEU-BZ-S92"/>
                <a:cs typeface="Times New Roman" panose="02020603050405020304" pitchFamily="18" charset="0"/>
              </a:rPr>
              <a:t>̍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we</a:t>
            </a:r>
            <a:r>
              <a:rPr lang="en-US" altLang="zh-CN" dirty="0" err="1">
                <a:solidFill>
                  <a:srgbClr val="000000"/>
                </a:solidFill>
                <a:ea typeface="NEU-BZ-S92"/>
                <a:cs typeface="Times New Roman" panose="02020603050405020304" pitchFamily="18" charset="0"/>
              </a:rPr>
              <a:t>ə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(r)/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1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4.concern/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k</a:t>
            </a:r>
            <a:r>
              <a:rPr lang="en-US" altLang="zh-CN" dirty="0" err="1">
                <a:solidFill>
                  <a:srgbClr val="000000"/>
                </a:solidFill>
                <a:ea typeface="NEU-BZ-S92"/>
                <a:cs typeface="Times New Roman" panose="02020603050405020304" pitchFamily="18" charset="0"/>
              </a:rPr>
              <a:t>ə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 dirty="0" err="1">
                <a:solidFill>
                  <a:srgbClr val="000000"/>
                </a:solidFill>
                <a:ea typeface="NEU-BZ-S92"/>
                <a:cs typeface="Times New Roman" panose="02020603050405020304" pitchFamily="18" charset="0"/>
              </a:rPr>
              <a:t>̍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dirty="0" err="1">
                <a:solidFill>
                  <a:srgbClr val="000000"/>
                </a:solidFill>
                <a:ea typeface="NEU-BZ-S92"/>
                <a:cs typeface="Times New Roman" panose="02020603050405020304" pitchFamily="18" charset="0"/>
              </a:rPr>
              <a:t>ɜː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1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5.extinction/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Ik</a:t>
            </a:r>
            <a:r>
              <a:rPr lang="en-US" altLang="zh-CN" dirty="0" err="1">
                <a:solidFill>
                  <a:srgbClr val="000000"/>
                </a:solidFill>
                <a:ea typeface="NEU-BZ-S92"/>
                <a:cs typeface="Times New Roman" panose="02020603050405020304" pitchFamily="18" charset="0"/>
              </a:rPr>
              <a:t>̍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stI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    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k</a:t>
            </a:r>
            <a:r>
              <a:rPr lang="en-US" altLang="zh-CN" dirty="0" err="1" smtClean="0">
                <a:solidFill>
                  <a:srgbClr val="000000"/>
                </a:solidFill>
                <a:ea typeface="NEU-BZ-S92"/>
                <a:cs typeface="Times New Roman" panose="02020603050405020304" pitchFamily="18" charset="0"/>
              </a:rPr>
              <a:t>ʃ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1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6.overseas/</a:t>
            </a:r>
            <a:r>
              <a:rPr lang="en-US" altLang="zh-CN" dirty="0">
                <a:solidFill>
                  <a:srgbClr val="000000"/>
                </a:solidFill>
                <a:ea typeface="NEU-BZ-S92"/>
                <a:cs typeface="Times New Roman" panose="02020603050405020304" pitchFamily="18" charset="0"/>
              </a:rPr>
              <a:t>̩</a:t>
            </a:r>
            <a:r>
              <a:rPr lang="en-US" altLang="zh-CN" dirty="0" err="1">
                <a:solidFill>
                  <a:srgbClr val="000000"/>
                </a:solidFill>
                <a:ea typeface="NEU-BZ-S92"/>
                <a:cs typeface="Times New Roman" panose="02020603050405020304" pitchFamily="18" charset="0"/>
              </a:rPr>
              <a:t>əʊ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dirty="0" err="1">
                <a:solidFill>
                  <a:srgbClr val="000000"/>
                </a:solidFill>
                <a:latin typeface="NEU-BZ-S92"/>
                <a:ea typeface="NEU-BZ-S92"/>
                <a:cs typeface="Times New Roman" panose="02020603050405020304" pitchFamily="18" charset="0"/>
              </a:rPr>
              <a:t>ə</a:t>
            </a:r>
            <a:r>
              <a:rPr lang="en-US" altLang="zh-CN" dirty="0" err="1">
                <a:solidFill>
                  <a:srgbClr val="000000"/>
                </a:solidFill>
                <a:ea typeface="NEU-BZ-S92"/>
                <a:cs typeface="Times New Roman" panose="02020603050405020304" pitchFamily="18" charset="0"/>
              </a:rPr>
              <a:t>̍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si</a:t>
            </a:r>
            <a:r>
              <a:rPr lang="en-US" altLang="zh-CN" dirty="0" err="1">
                <a:solidFill>
                  <a:srgbClr val="000000"/>
                </a:solidFill>
                <a:ea typeface="NEU-BZ-S92"/>
                <a:cs typeface="Times New Roman" panose="02020603050405020304" pitchFamily="18" charset="0"/>
              </a:rPr>
              <a:t>ː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z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1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7.contribution/</a:t>
            </a:r>
            <a:r>
              <a:rPr lang="en-US" altLang="zh-CN" dirty="0">
                <a:solidFill>
                  <a:srgbClr val="000000"/>
                </a:solidFill>
                <a:ea typeface="NEU-BZ-S92"/>
                <a:cs typeface="Times New Roman" panose="02020603050405020304" pitchFamily="18" charset="0"/>
              </a:rPr>
              <a:t>̩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k</a:t>
            </a:r>
            <a:r>
              <a:rPr lang="en-US" altLang="zh-CN" dirty="0" err="1">
                <a:solidFill>
                  <a:srgbClr val="000000"/>
                </a:solidFill>
                <a:ea typeface="NEU-BZ-S92"/>
                <a:cs typeface="Times New Roman" panose="02020603050405020304" pitchFamily="18" charset="0"/>
              </a:rPr>
              <a:t>ɒ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ntrI</a:t>
            </a:r>
            <a:r>
              <a:rPr lang="en-US" altLang="zh-CN" dirty="0" err="1">
                <a:solidFill>
                  <a:srgbClr val="000000"/>
                </a:solidFill>
                <a:ea typeface="NEU-BZ-S92"/>
                <a:cs typeface="Times New Roman" panose="02020603050405020304" pitchFamily="18" charset="0"/>
              </a:rPr>
              <a:t>̍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bju</a:t>
            </a:r>
            <a:r>
              <a:rPr lang="en-US" altLang="zh-CN" dirty="0" err="1">
                <a:solidFill>
                  <a:srgbClr val="000000"/>
                </a:solidFill>
                <a:ea typeface="NEU-BZ-S92"/>
                <a:cs typeface="Times New Roman" panose="02020603050405020304" pitchFamily="18" charset="0"/>
              </a:rPr>
              <a:t>ːʃ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1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8.responsibility/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rI</a:t>
            </a:r>
            <a:r>
              <a:rPr lang="en-US" altLang="zh-CN" dirty="0" err="1">
                <a:solidFill>
                  <a:srgbClr val="000000"/>
                </a:solidFill>
                <a:ea typeface="NEU-BZ-S92"/>
                <a:cs typeface="Times New Roman" panose="02020603050405020304" pitchFamily="18" charset="0"/>
              </a:rPr>
              <a:t>̩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sp</a:t>
            </a:r>
            <a:r>
              <a:rPr lang="en-US" altLang="zh-CN" dirty="0" err="1">
                <a:solidFill>
                  <a:srgbClr val="000000"/>
                </a:solidFill>
                <a:ea typeface="NEU-BZ-S92"/>
                <a:cs typeface="Times New Roman" panose="02020603050405020304" pitchFamily="18" charset="0"/>
              </a:rPr>
              <a:t>ɒ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ns</a:t>
            </a:r>
            <a:r>
              <a:rPr lang="en-US" altLang="zh-CN" dirty="0" err="1">
                <a:solidFill>
                  <a:srgbClr val="000000"/>
                </a:solidFill>
                <a:latin typeface="NEU-BZ-S92"/>
                <a:ea typeface="NEU-BZ-S92"/>
                <a:cs typeface="Times New Roman" panose="02020603050405020304" pitchFamily="18" charset="0"/>
              </a:rPr>
              <a:t>ə</a:t>
            </a:r>
            <a:r>
              <a:rPr lang="en-US" altLang="zh-CN" dirty="0" err="1">
                <a:solidFill>
                  <a:srgbClr val="000000"/>
                </a:solidFill>
                <a:ea typeface="NEU-BZ-S92"/>
                <a:cs typeface="Times New Roman" panose="02020603050405020304" pitchFamily="18" charset="0"/>
              </a:rPr>
              <a:t>̍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bIl</a:t>
            </a:r>
            <a:r>
              <a:rPr lang="en-US" altLang="zh-CN" dirty="0" err="1">
                <a:solidFill>
                  <a:srgbClr val="000000"/>
                </a:solidFill>
                <a:ea typeface="NEU-BZ-S92"/>
                <a:cs typeface="Times New Roman" panose="02020603050405020304" pitchFamily="18" charset="0"/>
              </a:rPr>
              <a:t>ə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ti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21593" y="4114015"/>
            <a:ext cx="362692" cy="4752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635417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0" dur="500"/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5" dur="500"/>
                                        <p:tgtEl>
                                          <p:spTgt spid="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>
            <a:spLocks noChangeAspect="1"/>
          </p:cNvSpPr>
          <p:nvPr/>
        </p:nvSpPr>
        <p:spPr>
          <a:xfrm>
            <a:off x="361950" y="215687"/>
            <a:ext cx="10807700" cy="541071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二、单词拼写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1.There is a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  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海报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 posted in the nature reserve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 which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says,“No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Hunting!”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2.Tu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Youyou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discovered a drug that has reduced the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death</a:t>
            </a: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率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 for patients suffering from malaria 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疟疾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).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3.China has made a lot of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(progress) in protecting the habitats of the wildlife.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4.He said that he had grown up and could earn his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own</a:t>
            </a: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生活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).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3024733" y="824495"/>
            <a:ext cx="127951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poster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897173" y="2612800"/>
            <a:ext cx="105189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rates</a:t>
            </a:r>
            <a:endParaRPr lang="zh-CN" altLang="en-US" dirty="0"/>
          </a:p>
        </p:txBody>
      </p:sp>
      <p:sp>
        <p:nvSpPr>
          <p:cNvPr id="11" name="矩形 10"/>
          <p:cNvSpPr/>
          <p:nvPr/>
        </p:nvSpPr>
        <p:spPr>
          <a:xfrm>
            <a:off x="5430493" y="3168079"/>
            <a:ext cx="167661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progress</a:t>
            </a:r>
            <a:endParaRPr lang="zh-CN" altLang="en-US" dirty="0"/>
          </a:p>
        </p:txBody>
      </p:sp>
      <p:sp>
        <p:nvSpPr>
          <p:cNvPr id="13" name="矩形 12"/>
          <p:cNvSpPr/>
          <p:nvPr/>
        </p:nvSpPr>
        <p:spPr>
          <a:xfrm>
            <a:off x="954563" y="4925767"/>
            <a:ext cx="116410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living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60963371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3" grpId="0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317255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5.Some countries have taken effective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措施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 to protect these creatures.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6.Some wild animals are endangered and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their</a:t>
            </a: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栖息地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 have been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threatened,too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7.Nothing will be done because no one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权威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 takes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 matter seriously.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8.40 hours is a(n)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正常的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 working week for most people.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7139021" y="366415"/>
            <a:ext cx="182030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measures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650377" y="2115392"/>
            <a:ext cx="159691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habitats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7724917" y="2690335"/>
            <a:ext cx="18245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authority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3937989" y="3845647"/>
            <a:ext cx="155363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average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386362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81567"/>
            <a:ext cx="2770310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三、选词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填空</a:t>
            </a:r>
            <a:r>
              <a:rPr lang="en-US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361950" y="2775359"/>
            <a:ext cx="108077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1.Thanks to her 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help,I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ve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in my study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2.Where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have you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been?I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have been looking for you.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3.The public should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 real situation of water shortage.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61949" y="818127"/>
            <a:ext cx="10943703" cy="1865126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on earth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die out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be aware of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on average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make progress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be concerned about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adapt to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under the pressure of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take measures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in danger of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5289661" y="2795023"/>
            <a:ext cx="273619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made progress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2808709" y="3399462"/>
            <a:ext cx="165462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on earth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5112965" y="4568911"/>
            <a:ext cx="220663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be aware of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8516800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81567"/>
            <a:ext cx="10807700" cy="605088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1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4.The old couple had to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living on their own when their daughter went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to another city.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1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5.They received 20 calls a day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1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6.Some old customs have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with time passing by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1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7.The government has promised to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to prevent pollution.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1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8.The scientist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 future of wildlife.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en-US" altLang="zh-CN" dirty="0" smtClean="0">
              <a:solidFill>
                <a:srgbClr val="000000"/>
              </a:solidFill>
              <a:latin typeface="宋体" panose="02010600030101010101" pitchFamily="2" charset="-12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1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9.They finished the project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u="sng" dirty="0" smtClean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                  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others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arguments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1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10.He was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losing his own life when he saved the girl.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5450157" y="71735"/>
            <a:ext cx="163057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adapt to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6296972" y="1132191"/>
            <a:ext cx="208903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on average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5194805" y="1699679"/>
            <a:ext cx="160813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died </a:t>
            </a:r>
            <a:r>
              <a:rPr lang="en-US" altLang="zh-CN" dirty="0" smtClean="0">
                <a:ea typeface="宋体" panose="02010600030101010101" pitchFamily="2" charset="-122"/>
              </a:rPr>
              <a:t>out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6820507" y="2227839"/>
            <a:ext cx="267470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take measures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3311365" y="3302263"/>
            <a:ext cx="346761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is concerned about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5355302" y="3836119"/>
            <a:ext cx="391337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under the pressure of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2556064" y="4903968"/>
            <a:ext cx="229639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in danger of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24660009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  <p:bldP spid="9" grpId="0"/>
    </p:bld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778069"/>
            <a:ext cx="10807700" cy="181357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b="0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programme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takes pictures of animals without getting </a:t>
            </a:r>
            <a:r>
              <a:rPr lang="en-US" altLang="zh-CN" b="0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close.The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cameras can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sense</a:t>
            </a:r>
            <a:r>
              <a:rPr lang="en-US" altLang="zh-CN" baseline="300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movements and then take a </a:t>
            </a:r>
            <a:r>
              <a:rPr lang="en-US" altLang="zh-CN" b="0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photo.The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photos taken can help scientists study wildlife.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784092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583903"/>
            <a:ext cx="10807700" cy="2399503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词海淘宝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1.fuel /</a:t>
            </a:r>
            <a:r>
              <a:rPr lang="en-US" altLang="zh-CN" dirty="0">
                <a:solidFill>
                  <a:srgbClr val="000000"/>
                </a:solidFill>
                <a:latin typeface="NEU-BZ-S92"/>
                <a:ea typeface="NEU-BZ-S92"/>
                <a:cs typeface="Times New Roman" panose="02020603050405020304" pitchFamily="18" charset="0"/>
              </a:rPr>
              <a:t>̍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fju</a:t>
            </a:r>
            <a:r>
              <a:rPr lang="en-US" altLang="zh-CN" dirty="0" err="1">
                <a:solidFill>
                  <a:srgbClr val="000000"/>
                </a:solidFill>
                <a:latin typeface="NEU-BZ-S92"/>
                <a:ea typeface="NEU-BZ-S92"/>
                <a:cs typeface="Times New Roman" panose="02020603050405020304" pitchFamily="18" charset="0"/>
              </a:rPr>
              <a:t>ːə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/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n.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燃料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2.edge /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ed</a:t>
            </a:r>
            <a:r>
              <a:rPr lang="en-US" altLang="zh-CN" dirty="0" err="1">
                <a:solidFill>
                  <a:srgbClr val="000000"/>
                </a:solidFill>
                <a:latin typeface="NEU-BZ-S92"/>
                <a:ea typeface="NEU-BZ-S92"/>
                <a:cs typeface="Times New Roman" panose="02020603050405020304" pitchFamily="18" charset="0"/>
              </a:rPr>
              <a:t>ʒ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/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n.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边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边缘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3.sense /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sens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/ 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vt.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感觉到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意识到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8958696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81567"/>
            <a:ext cx="10807700" cy="5354158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美文凝萃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1.From the passage we know that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A.the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red knot settles in the United States after a long travel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B.climate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change is one of the causes which make some animals in danger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C.Bill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Mcshea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started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eMammal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D.only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kids who love animals can help protect animals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2.Can you think of other ways for kids to protect animals?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6985173" y="712391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361950" y="5396397"/>
            <a:ext cx="10807700" cy="683264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latin typeface="NEU-BZ-S92"/>
                <a:cs typeface="Times New Roman" panose="02020603050405020304" pitchFamily="18" charset="0"/>
              </a:rPr>
              <a:t>提示</a:t>
            </a:r>
            <a:r>
              <a:rPr lang="en-US" altLang="zh-CN" dirty="0">
                <a:latin typeface="NEU-BZ-S92"/>
                <a:cs typeface="Times New Roman" panose="02020603050405020304" pitchFamily="18" charset="0"/>
              </a:rPr>
              <a:t>: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Don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catch birds for fun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9540217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横卷形 1"/>
          <p:cNvSpPr/>
          <p:nvPr/>
        </p:nvSpPr>
        <p:spPr>
          <a:xfrm>
            <a:off x="2592685" y="-273"/>
            <a:ext cx="6120680" cy="1296144"/>
          </a:xfrm>
          <a:prstGeom prst="horizontalScroll">
            <a:avLst/>
          </a:prstGeom>
          <a:solidFill>
            <a:srgbClr val="C6A7DD"/>
          </a:solidFill>
          <a:ln>
            <a:solidFill>
              <a:srgbClr val="9E5E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zh-CN" sz="4000" dirty="0"/>
              <a:t>课前</a:t>
            </a:r>
            <a:r>
              <a:rPr lang="en-US" altLang="zh-CN" sz="4000" dirty="0"/>
              <a:t>·</a:t>
            </a:r>
            <a:r>
              <a:rPr lang="zh-CN" altLang="zh-CN" sz="4000" dirty="0"/>
              <a:t>基础认知</a:t>
            </a: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61950" y="1305703"/>
            <a:ext cx="10807700" cy="417229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词汇认知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重点单词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海报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物种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3.shark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n.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adj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大量的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广泛的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大量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群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5.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动植物的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生活环境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栖息地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204869" y="2500343"/>
            <a:ext cx="127951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poster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1178087" y="3087495"/>
            <a:ext cx="139493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species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2677709" y="3674648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鲨鱼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1359536" y="4261800"/>
            <a:ext cx="105189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mass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1163577" y="4856273"/>
            <a:ext cx="143661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habitat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4307408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</p:bld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全程设计.pptx" id="{E8D704A6-BD6D-4765-8393-FBD33C678F6A}" vid="{1D59626D-7F39-4B4E-B639-5FAB37CE2A2C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全程设计</Template>
  <TotalTime>225</TotalTime>
  <Words>2281</Words>
  <Application>Microsoft Office PowerPoint</Application>
  <PresentationFormat>自定义</PresentationFormat>
  <Paragraphs>398</Paragraphs>
  <Slides>57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57</vt:i4>
      </vt:variant>
    </vt:vector>
  </HeadingPairs>
  <TitlesOfParts>
    <vt:vector size="68" baseType="lpstr">
      <vt:lpstr>NEU-BZ-S92</vt:lpstr>
      <vt:lpstr>方正书宋_GBK</vt:lpstr>
      <vt:lpstr>黑体</vt:lpstr>
      <vt:lpstr>楷体</vt:lpstr>
      <vt:lpstr>隶书</vt:lpstr>
      <vt:lpstr>宋体</vt:lpstr>
      <vt:lpstr>微软雅黑</vt:lpstr>
      <vt:lpstr>Arial</vt:lpstr>
      <vt:lpstr>Calibri</vt:lpstr>
      <vt:lpstr>Times New Roman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ITSK.com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SkyUser</dc:creator>
  <cp:lastModifiedBy>SkyUser</cp:lastModifiedBy>
  <cp:revision>48</cp:revision>
  <dcterms:created xsi:type="dcterms:W3CDTF">2020-09-24T09:47:06Z</dcterms:created>
  <dcterms:modified xsi:type="dcterms:W3CDTF">2024-09-24T05:57:14Z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