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49" r:id="rId12"/>
    <p:sldId id="737" r:id="rId13"/>
    <p:sldId id="741" r:id="rId14"/>
    <p:sldId id="750" r:id="rId15"/>
    <p:sldId id="803" r:id="rId16"/>
    <p:sldId id="752" r:id="rId17"/>
    <p:sldId id="758" r:id="rId18"/>
    <p:sldId id="759" r:id="rId19"/>
    <p:sldId id="760" r:id="rId20"/>
    <p:sldId id="761" r:id="rId21"/>
    <p:sldId id="763" r:id="rId22"/>
    <p:sldId id="764" r:id="rId23"/>
    <p:sldId id="765" r:id="rId24"/>
    <p:sldId id="767" r:id="rId25"/>
    <p:sldId id="768" r:id="rId26"/>
    <p:sldId id="769" r:id="rId27"/>
    <p:sldId id="770" r:id="rId28"/>
    <p:sldId id="771" r:id="rId29"/>
    <p:sldId id="772" r:id="rId30"/>
    <p:sldId id="774" r:id="rId31"/>
    <p:sldId id="777" r:id="rId32"/>
    <p:sldId id="778" r:id="rId33"/>
    <p:sldId id="779" r:id="rId34"/>
    <p:sldId id="780" r:id="rId35"/>
    <p:sldId id="781" r:id="rId36"/>
    <p:sldId id="782" r:id="rId37"/>
    <p:sldId id="783" r:id="rId38"/>
    <p:sldId id="785" r:id="rId39"/>
    <p:sldId id="786" r:id="rId40"/>
    <p:sldId id="787" r:id="rId41"/>
    <p:sldId id="788" r:id="rId42"/>
    <p:sldId id="789" r:id="rId43"/>
    <p:sldId id="790" r:id="rId44"/>
    <p:sldId id="791" r:id="rId45"/>
    <p:sldId id="792" r:id="rId46"/>
    <p:sldId id="793" r:id="rId47"/>
    <p:sldId id="794" r:id="rId48"/>
    <p:sldId id="795" r:id="rId49"/>
    <p:sldId id="796" r:id="rId50"/>
    <p:sldId id="797" r:id="rId51"/>
    <p:sldId id="798" r:id="rId52"/>
    <p:sldId id="775" r:id="rId53"/>
    <p:sldId id="776" r:id="rId54"/>
    <p:sldId id="799" r:id="rId55"/>
    <p:sldId id="800" r:id="rId56"/>
    <p:sldId id="801" r:id="rId57"/>
    <p:sldId id="802" r:id="rId58"/>
    <p:sldId id="735" r:id="rId5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2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2811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THE INTERNET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description about Jan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Tchamani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true EXCEPT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used to work as a teacher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lonely after she had to stay at home as a result of being ill at first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got much comfort through chatting online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D.private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teachers taught Jan and her club members for free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02517" y="12860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3.For the whole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passage,we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that Jan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A.kind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helpful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B.generous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D.determined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text mainly tells us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Internet changed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Internet improves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Jan became successful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use the Internet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62069" y="4239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72779" y="216643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4628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countless articles telling us how the Internet has made our lives more convenient.(page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讲述互联网如何使我们的生活变得更加方便的文章数不胜数。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近便的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某事来说是方便的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对某人来说做某事是方便的。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在某人方便的时候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为方便起见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conveniently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方便地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便利地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inconvenient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不方便的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不便利的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inconvenience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不便利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(1)Is three o’clock convenient for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三点钟你方便吗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it is convenient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write to us in English in the future.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如果你方便的话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以后来函请用英语。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talk will last about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can decide on a date at your convenience.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会谈将持续一个小时左右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您可以在方便的时候确定日期。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270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are many inconveniences that you have to put up with when you are camping.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你在露营时必须克服许多不便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(1)convenient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做表语时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不能用表示人的名词或代词做主语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convenient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不能用介词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(2)convenience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便利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时为不可数名词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便利的事物或设施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2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secretary arranged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(convenience) time and place for the interview.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it is convenient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plan to visit you next Sunday.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40741" y="2078343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convenient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46101" y="3259751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我希望你方便时来中国游玩。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hope you will travel to China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为方便起见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他买了一辆二手小汽车。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 bought a second-hand car.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5597" y="2282676"/>
            <a:ext cx="44861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 </a:t>
            </a:r>
            <a:r>
              <a:rPr lang="en-US" altLang="zh-CN" dirty="0" smtClean="0">
                <a:ea typeface="宋体" panose="02010600030101010101" pitchFamily="2" charset="-122"/>
              </a:rPr>
              <a:t>     your    convenience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52525" y="3456010"/>
            <a:ext cx="4064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 </a:t>
            </a:r>
            <a:r>
              <a:rPr lang="en-US" altLang="zh-CN" dirty="0" smtClean="0">
                <a:ea typeface="宋体" panose="02010600030101010101" pitchFamily="2" charset="-122"/>
              </a:rPr>
              <a:t>          convenience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one of the greatest benefits of the Internet was its ability to remove the distance that usually exists between people.(page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她意识到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互联网的最大好处之一就是能够消除人和人之间通常存在的距离。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益处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使受益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得益于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为了某人的利益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为帮助某人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from/by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有益的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有益的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(1)For the benefit of those people who arrived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repeat the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迟到的人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我将把计划再讲一遍。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(2)Reading more books is of great benefit to children.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多读书对孩子们很有益。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 large number of students will benefit from the new teaching method.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多数学生将从这个新的教学方法中获益。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语境串记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known to us all that doing eye exercises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is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say,our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eyes 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benefit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 doing eye exercises.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众所周知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做眼保健操对我们的眼睛有好处。也就是说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我们的眼睛会受益于做眼保健操。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07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距离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在远处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从远处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离一段距离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距离处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keep...at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distance=keep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保持一定距离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冷淡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long/short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近距离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遥远的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冷淡的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could see farmers working in the fields in the distance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能看到远处有些农民正在田地里劳作。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oil painting looks better at a distance.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这幅油画从远处看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更好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should keep that dog at a distance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你要离那条狗远一点。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4)You must be very patient when you are travelling a long distance.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长途旅行时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你必须很有耐心才行。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(1)Taking exercise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(benefit) to our health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(2)Today we benefit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countless inventions.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is a lake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distance,and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looks beautiful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distance.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loud sound can be heard at a distance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 miles.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30287" y="1583903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beneficial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32781" y="2165218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96691" y="275569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18719" y="3340470"/>
            <a:ext cx="14981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at/from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02901" y="392192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每个人都会从这个活动中获益。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Everyone will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activity.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慢慢来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只有很短的一段距离。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time—it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与人保持距离并不总是一个好主意。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always a good idea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90965" y="1793321"/>
            <a:ext cx="3275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benefit </a:t>
            </a:r>
            <a:r>
              <a:rPr lang="en-US" altLang="zh-CN" dirty="0" smtClean="0">
                <a:ea typeface="宋体" panose="02010600030101010101" pitchFamily="2" charset="-122"/>
              </a:rPr>
              <a:t>         from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91165" y="2965113"/>
            <a:ext cx="4071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</a:t>
            </a:r>
            <a:r>
              <a:rPr lang="en-US" altLang="zh-CN" dirty="0" smtClean="0">
                <a:ea typeface="宋体" panose="02010600030101010101" pitchFamily="2" charset="-122"/>
              </a:rPr>
              <a:t>     short       distance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75557" y="4108530"/>
            <a:ext cx="4948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keep </a:t>
            </a:r>
            <a:r>
              <a:rPr lang="en-US" altLang="zh-CN" dirty="0" smtClean="0">
                <a:ea typeface="宋体" panose="02010600030101010101" pitchFamily="2" charset="-122"/>
              </a:rPr>
              <a:t> people  at  a  distance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so inspired by the people she met online that she decided to start an IT club to teach older people how to use computers and the Internet.(page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她受到网友的启发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决定成立一个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俱乐部来教年长一些的人们学习使用电脑和互联网。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启发思考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鼓舞某人做某事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用某事激励某人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灵感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鼓舞人心的人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鼓舞人心的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激励的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备受鼓舞的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2903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hope to inspire children to study hard by visiting schools up to 10 times.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他们希望通过多达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次的校园访问来鼓舞孩子们努力学习。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heroes inspired the students with their enthusiasm.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英雄们用他们的热情鼓舞了孩子们。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(3)Many poets and artists have drawn their inspiration from nature.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许多诗人和艺术家从大自然中获得灵感。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5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gave me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(inspire) to pick up my pen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lecture he made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(inspire).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(3)Having heard what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(inspire).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她激励了很多年轻人参与这项运动。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young people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sport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55693" y="1375266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inspiration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16640" y="2547338"/>
            <a:ext cx="1757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43709" y="3141945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60221" y="4887560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13797" y="4887560"/>
            <a:ext cx="2884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 take </a:t>
            </a:r>
            <a:r>
              <a:rPr lang="en-US" altLang="zh-CN" dirty="0">
                <a:ea typeface="宋体" panose="02010600030101010101" pitchFamily="2" charset="-122"/>
              </a:rPr>
              <a:t>part </a:t>
            </a:r>
            <a:r>
              <a:rPr lang="en-US" altLang="zh-CN" dirty="0" smtClean="0">
                <a:ea typeface="宋体" panose="02010600030101010101" pitchFamily="2" charset="-122"/>
              </a:rPr>
              <a:t> 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现金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金钱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更新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提供最新信息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更新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最新消息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数据库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资料库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软件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卡住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3317" y="2451183"/>
            <a:ext cx="18002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cash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update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database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software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stuck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59-year-old man learnt how to apply for work online and found a great job.(page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岁的男子学会了如何在网上申请工作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而且找了一份不错的工作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涂抹到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运用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涂抹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敷用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457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035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wanted to apply to a university for a position.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他想在大学申请个职位。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new technology was applied to farming.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这项新技术已经应用于农业了。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may apply the cream to your face and neck.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你可以把乳霜涂到你的脸和脖子上。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were over 500 applicants for the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多人申请这份工作。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31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is busy filling in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apply) form now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theory will be applied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 few weeks.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(3)All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(apply) will be asked to hand in a plan for the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set out to apply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job soon after he graduated from college.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17701" y="1391568"/>
            <a:ext cx="2143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application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46301" y="200994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00381" y="3149256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applicants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81333" y="4334064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3443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believes that it is highly important to bridge the digital divide and make sure that everyone has access to the Internet and knows how to use new technology.(page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她认为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消除数字鸿沟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能使用互联网并且知晓如何运用新技术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是非常重要的。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46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使用、查阅、接近或面见的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gain/get/have/obtain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可以到达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权利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得以接近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准许进入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accessible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可到达的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可接近的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可进入的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可使用的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accessible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有机会进入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可接近的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可进入的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97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public can have access to the place.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公众有权进入此地。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need a password to get access to the computer system.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你需要密码才能进入这个计算机系统。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3)Medicine should not be kept where it is accessible to kids.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药品不应该放在孩子们够得着的地方。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245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(1)What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pity!I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access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data bank you had recommended.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city is easily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(access) by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road,rail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air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因为有了万维网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我们可以很快获取信息。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can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quickly because of World Wide Web.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93285" y="128747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02717" y="2467663"/>
            <a:ext cx="1896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accessible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92674" y="4814431"/>
            <a:ext cx="43797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access          </a:t>
            </a:r>
            <a:r>
              <a:rPr lang="en-US" altLang="zh-CN" dirty="0">
                <a:ea typeface="宋体" panose="02010600030101010101" pitchFamily="2" charset="-122"/>
              </a:rPr>
              <a:t>information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1188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“When you go through tough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meet others who are facing similar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challenges,”Jan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says.(page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简说道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当你身处逆境时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你会遇到面临相似挑战的人。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法律、合同等正式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检查。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through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或令人不快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1495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had gone through many difficulties before she succeeded.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她在成功之前经历了许多困难。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must go through your papers before handing them 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你们必须仔细检查试卷后才能上交。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 that the new school rule has gone through.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据说新校规已通过。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081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6.surf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慈善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慈善机构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或组织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8.province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研讨会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正式会谈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居民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美国的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住院医生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在某地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居住的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conj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此外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优势　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prep.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另加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39253" y="689505"/>
            <a:ext cx="1968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浏览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冲浪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152525" y="1228898"/>
            <a:ext cx="273630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charity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conference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resident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plus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写出句中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的含义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(1)It’s love and responsibility that have driven him to go through many hardships and survive.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went through my homework to make sure that nothing had been missed.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(3)Now that we’ve set our minds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goal,we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go through with the task.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(4)As soon as the law goes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through,more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in the supermarket will have to be marked with its origin.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43709" y="185227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72805" y="302202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检查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56565" y="42012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33445" y="53708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081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countless articles telling us how the Internet has made our lives more convenient.(page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讲述互联网如何使我们的生活变得更加方便的文章数不胜数。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252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句中主句部分使用了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telling us...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做后置定语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articles,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which/that tell us...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句型为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句型的一种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其中动词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在句中做定语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修饰前面的名词或代词。如果名词或代词与后面的分词之间存在逻辑上的主谓关系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如果是动宾关系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则用动词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817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675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are many students playing on the playground.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很多学生在操场上玩。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Laura got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 pile of mail waiting for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当劳拉到家时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有一堆邮件等着她。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3)There is nothing left for us to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没有什么事留给我们做。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326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027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(1)Last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night,there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millions of people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(watch) the opening ceremony live on TV.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(2)Today there are more airplanes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(carry) more people than ever before in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sky.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a note 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(pin) to the door saying when the shop will open again.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55461" y="1516972"/>
            <a:ext cx="1779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17221" y="2693069"/>
            <a:ext cx="1689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carrying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97573" y="3863740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pinned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0094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age 50,she found herself out of work and stuck at home with only her computer to keep her company.(page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她发觉自己失业了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困在家里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只有电脑相伴。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with+sb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在句中可做状语或定语。宾语补足语可以是形容词、副词、动词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形式、动词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形式、动词不定式、介词短语等。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2274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lay in bed with the window open.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我们开着窗户躺在床上。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weather was even colder with the wind blowing.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因为刮着风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天气更冷了。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(3)With all the work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finished,they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home happily.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所有工作都做完了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他们高兴地回家了。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(4)With so many things to deal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on holiday.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有这么多的事要处理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我不能去度假。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72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(1)With a lot of problems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(solve),I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shopping with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(2)With all the things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(buy),the lady went back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(3)With the loud noise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outside,they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concentrate on their studies.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95296" y="1571754"/>
            <a:ext cx="1495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solve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83449" y="2729360"/>
            <a:ext cx="1414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bought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17021" y="3896798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1428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can download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software,documents,and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images whenever we need them.(page 28)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我们可以在任何需要的时候下载软件、文件和图片。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767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98581" y="81567"/>
            <a:ext cx="11669770" cy="6110848"/>
            <a:chOff x="-98581" y="81567"/>
            <a:chExt cx="11669770" cy="611084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1567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句法分析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这是一个主从复合句。主句是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We can download software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documents,and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images;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后面是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whenever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引导的时间状语从句。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814841"/>
              <a:ext cx="10807700" cy="23775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670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(2)whatever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whichever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who(m)ever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既可引导让步状语从句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又可引导名词性从句。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670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(3)no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matter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no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matter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which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no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matter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who(m)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只引导让步状语从句。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0054383"/>
                </p:ext>
              </p:extLst>
            </p:nvPr>
          </p:nvGraphicFramePr>
          <p:xfrm>
            <a:off x="-98581" y="2418503"/>
            <a:ext cx="11669770" cy="1404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5" name="文档" r:id="rId3" imgW="3826154" imgH="460365" progId="Word.Document.12">
                    <p:embed/>
                  </p:oleObj>
                </mc:Choice>
                <mc:Fallback>
                  <p:oleObj name="文档" r:id="rId3" imgW="3826154" imgH="460365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98581" y="2418503"/>
                          <a:ext cx="11669770" cy="1404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86687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1.convenient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近便的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便利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2.benefit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益处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使受益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得益于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3.distance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距离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遥远的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4.inspire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启发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灵感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鼓舞人心的人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鼓舞人心的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激励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99277" y="994823"/>
            <a:ext cx="2305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convenience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0349" y="2161894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beneficial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35397" y="2756501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distant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8341" y="3911537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inspiration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48995" y="4483155"/>
            <a:ext cx="1757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inspiring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(1)Whenever we met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difficulties,they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came to help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无论何时我们遇到困难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他们总来帮助我们。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are determined to finish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task,whatever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(=no matter what) happens.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不管出什么事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我们都决定完成任务。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children were allowed to do whatever they liked.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孩子们可以想干什么就干什么。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556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suggest,he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always disagrees.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cold 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always goes swimming.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promise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attends the party a chance to have a photo taken with the movie star.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(4)There is no doubt that he will come to help 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 in trouble.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84573" y="1594602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Whatever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492901" y="2166437"/>
            <a:ext cx="1758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However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37989" y="2761044"/>
            <a:ext cx="1667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whoever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97336" y="3948018"/>
            <a:ext cx="1872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whenever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6240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1.This website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its information every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car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traffic jam on my way to 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can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lot by cultural exchanges.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4.His words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鼓舞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 to make great efforts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5.They have raised a lot of money for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慈善机构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32429" y="1915568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updates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93101" y="2522385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stuck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36565" y="3687529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benefit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91864" y="4248234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93727" y="4845219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charity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her support that helped me go through that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times.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7.Shandong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lies in the east of China.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manager went to Beijing to attend an important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747583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tough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65741" y="2354400"/>
            <a:ext cx="1727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Province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0794" y="3528119"/>
            <a:ext cx="20703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conference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are many students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(stand) in a line to welcome the old soldier.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beach is within walking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(distant) of my house.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English-speaking contest can improve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ability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(speak) English.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55968" y="1178167"/>
            <a:ext cx="1688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standing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12749" y="2367577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distance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62141" y="4120663"/>
            <a:ext cx="16321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speak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3591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have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provided seats for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(convenient) of 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 were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were out of control and had a quarrel with their boss.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48437" y="1349336"/>
            <a:ext cx="2305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convenience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48237" y="2516823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0822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Internet has brought much 1.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(convenient) to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lives.But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that’s not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enough.People’s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lives have been greatly changed by online communities and social networks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Let’s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an English teacher from the UK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example.Jan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Tchamani,2.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to quit her job because of a serious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illness,had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stay 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home.3.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(remove)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loneliness,she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surfed the Internet to do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94454" y="853991"/>
            <a:ext cx="2305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convenience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77077" y="3190927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85173" y="3775702"/>
            <a:ext cx="2021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remove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71269" y="4375096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2220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Soon,she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one of the 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(benefit) of the Internet was to bring people 6.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(close).Later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inspire) by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started an IT club to teach older people how to use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Internet.</a:t>
            </a:r>
            <a:r>
              <a:rPr lang="en-US" altLang="zh-CN" dirty="0" err="1" smtClean="0">
                <a:solidFill>
                  <a:schemeClr val="tx1"/>
                </a:solidFill>
              </a:rPr>
              <a:t>Her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next goal is to raise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 for children in poor countries by starting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charity website.9.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view,her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life 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(improve) by the Internet.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65800" y="636324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benefits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43925" y="1223477"/>
            <a:ext cx="1212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closer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52525" y="1798420"/>
            <a:ext cx="1613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inspired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30106" y="356649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54629" y="3566496"/>
            <a:ext cx="5725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24533" y="4131607"/>
            <a:ext cx="3482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 been improved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1110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5.access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使用、查阅、接近或面见的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获取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可到达的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可接近的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可进入的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可使用的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6.tough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强硬地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16205" y="2281457"/>
            <a:ext cx="1896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accessible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21077" y="3447400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toughly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320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1.out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陪伴某人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3.apply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4.take care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.have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access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可以利用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.go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.think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回想起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.raise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04653" y="84049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89677" y="1391848"/>
            <a:ext cx="1779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company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86187" y="2007240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03188" y="260161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104853" y="317791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49779" y="3725600"/>
            <a:ext cx="1589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through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51072" y="4344176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740597" y="4938783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491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阅读自测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A.Jan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feeling of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Para.2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wonders of the World Wide Web.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Para.3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C.Jan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inspired and started an IT club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    older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Para.4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D.Jan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continued to learn to start a charity website.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Para.5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reason why Jan began to surf the Internet.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525581" y="2356327"/>
            <a:ext cx="821584" cy="5942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525581" y="2950603"/>
            <a:ext cx="821584" cy="2233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564488" y="3525215"/>
            <a:ext cx="743770" cy="196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564488" y="4680247"/>
            <a:ext cx="743770" cy="196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1564488" y="2466211"/>
            <a:ext cx="782677" cy="28817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843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1.From paragraph 1,we know that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 need to buy things in cash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access any information we need through the Internet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Internet has made our lives more convenient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great number of articles have been written to show the benefits the Internet brings to us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83655" y="14725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213</TotalTime>
  <Words>2252</Words>
  <Application>Microsoft Office PowerPoint</Application>
  <PresentationFormat>自定义</PresentationFormat>
  <Paragraphs>405</Paragraphs>
  <Slides>58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70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44</cp:revision>
  <dcterms:created xsi:type="dcterms:W3CDTF">2020-09-24T09:47:06Z</dcterms:created>
  <dcterms:modified xsi:type="dcterms:W3CDTF">2024-09-24T06:28:57Z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