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av" ContentType="audio/x-wav"/>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56" r:id="rId2"/>
    <p:sldId id="731" r:id="rId3"/>
    <p:sldId id="732" r:id="rId4"/>
    <p:sldId id="739" r:id="rId5"/>
    <p:sldId id="778" r:id="rId6"/>
    <p:sldId id="779" r:id="rId7"/>
    <p:sldId id="780" r:id="rId8"/>
    <p:sldId id="781" r:id="rId9"/>
    <p:sldId id="782" r:id="rId10"/>
    <p:sldId id="736" r:id="rId11"/>
    <p:sldId id="740" r:id="rId12"/>
    <p:sldId id="743" r:id="rId13"/>
    <p:sldId id="737" r:id="rId14"/>
    <p:sldId id="741" r:id="rId15"/>
    <p:sldId id="751" r:id="rId16"/>
    <p:sldId id="752" r:id="rId17"/>
    <p:sldId id="758" r:id="rId18"/>
    <p:sldId id="759" r:id="rId19"/>
    <p:sldId id="760" r:id="rId20"/>
    <p:sldId id="761" r:id="rId21"/>
    <p:sldId id="762" r:id="rId22"/>
    <p:sldId id="763" r:id="rId23"/>
    <p:sldId id="764" r:id="rId24"/>
    <p:sldId id="765" r:id="rId25"/>
    <p:sldId id="766" r:id="rId26"/>
    <p:sldId id="767" r:id="rId27"/>
    <p:sldId id="768" r:id="rId28"/>
    <p:sldId id="769" r:id="rId29"/>
    <p:sldId id="770" r:id="rId30"/>
    <p:sldId id="771" r:id="rId31"/>
    <p:sldId id="772" r:id="rId32"/>
    <p:sldId id="773" r:id="rId33"/>
    <p:sldId id="774" r:id="rId34"/>
    <p:sldId id="775" r:id="rId35"/>
    <p:sldId id="777" r:id="rId36"/>
    <p:sldId id="786" r:id="rId37"/>
    <p:sldId id="787" r:id="rId38"/>
    <p:sldId id="783" r:id="rId39"/>
    <p:sldId id="784" r:id="rId40"/>
    <p:sldId id="735" r:id="rId41"/>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816" userDrawn="1">
          <p15:clr>
            <a:srgbClr val="A4A3A4"/>
          </p15:clr>
        </p15:guide>
        <p15:guide id="2" pos="454" userDrawn="1">
          <p15:clr>
            <a:srgbClr val="A4A3A4"/>
          </p15:clr>
        </p15:guide>
        <p15:guide id="3" orient="horz" pos="45" userDrawn="1">
          <p15:clr>
            <a:srgbClr val="A4A3A4"/>
          </p15:clr>
        </p15:guide>
        <p15:guide id="4" orient="horz"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6A7DD"/>
    <a:srgbClr val="9E5ECE"/>
    <a:srgbClr val="FF3399"/>
    <a:srgbClr val="D60093"/>
    <a:srgbClr val="934BC9"/>
    <a:srgbClr val="339966"/>
    <a:srgbClr val="E3261E"/>
    <a:srgbClr val="B53D5A"/>
    <a:srgbClr val="5F5F5F"/>
    <a:srgbClr val="99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591" autoAdjust="0"/>
  </p:normalViewPr>
  <p:slideViewPr>
    <p:cSldViewPr>
      <p:cViewPr varScale="1">
        <p:scale>
          <a:sx n="97" d="100"/>
          <a:sy n="97" d="100"/>
        </p:scale>
        <p:origin x="498" y="90"/>
      </p:cViewPr>
      <p:guideLst>
        <p:guide orient="horz" pos="816"/>
        <p:guide pos="454"/>
        <p:guide orient="horz" pos="45"/>
        <p:guide orient="horz"/>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40</a:t>
            </a:fld>
            <a:endParaRPr lang="zh-CN" altLang="en-US">
              <a:ea typeface="黑体" panose="02010609060101010101" pitchFamily="49" charset="-122"/>
            </a:endParaRPr>
          </a:p>
        </p:txBody>
      </p:sp>
    </p:spTree>
    <p:extLst>
      <p:ext uri="{BB962C8B-B14F-4D97-AF65-F5344CB8AC3E}">
        <p14:creationId xmlns:p14="http://schemas.microsoft.com/office/powerpoint/2010/main" val="8581476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054401"/>
            <a:ext cx="11522075" cy="4426046"/>
          </a:xfrm>
          <a:prstGeom prst="rect">
            <a:avLst/>
          </a:prstGeom>
        </p:spPr>
      </p:pic>
      <p:pic>
        <p:nvPicPr>
          <p:cNvPr id="9" name="图片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66326" y="254245"/>
            <a:ext cx="7927159" cy="1833714"/>
          </a:xfrm>
          <a:prstGeom prst="rect">
            <a:avLst/>
          </a:prstGeom>
        </p:spPr>
      </p:pic>
    </p:spTree>
    <p:extLst>
      <p:ext uri="{BB962C8B-B14F-4D97-AF65-F5344CB8AC3E}">
        <p14:creationId xmlns:p14="http://schemas.microsoft.com/office/powerpoint/2010/main" val="3161196167"/>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标题幻灯片">
    <p:bg>
      <p:bgPr>
        <a:pattFill prst="divot">
          <a:fgClr>
            <a:srgbClr val="C6A7DD"/>
          </a:fgClr>
          <a:bgClr>
            <a:schemeClr val="bg1"/>
          </a:bgClr>
        </a:patt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706848"/>
            <a:ext cx="1394768" cy="2762713"/>
          </a:xfrm>
          <a:prstGeom prst="rect">
            <a:avLst/>
          </a:prstGeom>
        </p:spPr>
      </p:pic>
    </p:spTree>
    <p:extLst>
      <p:ext uri="{BB962C8B-B14F-4D97-AF65-F5344CB8AC3E}">
        <p14:creationId xmlns:p14="http://schemas.microsoft.com/office/powerpoint/2010/main" val="3392716598"/>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478712"/>
            <a:ext cx="1394768" cy="2762713"/>
          </a:xfrm>
          <a:prstGeom prst="rect">
            <a:avLst/>
          </a:prstGeom>
        </p:spPr>
      </p:pic>
    </p:spTree>
    <p:extLst>
      <p:ext uri="{BB962C8B-B14F-4D97-AF65-F5344CB8AC3E}">
        <p14:creationId xmlns:p14="http://schemas.microsoft.com/office/powerpoint/2010/main" val="375246955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103702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8942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61000">
              <a:srgbClr val="B283D6"/>
            </a:gs>
            <a:gs pos="100000">
              <a:srgbClr val="9E5ECE"/>
            </a:gs>
            <a:gs pos="0">
              <a:srgbClr val="9E5ECE"/>
            </a:gs>
            <a:gs pos="40000">
              <a:srgbClr val="C6A7DD"/>
            </a:gs>
          </a:gsLst>
          <a:lin ang="5400000" scaled="1"/>
        </a:gradFill>
        <a:effectLst/>
      </p:bgPr>
    </p:bg>
    <p:spTree>
      <p:nvGrpSpPr>
        <p:cNvPr id="1" name=""/>
        <p:cNvGrpSpPr/>
        <p:nvPr/>
      </p:nvGrpSpPr>
      <p:grpSpPr>
        <a:xfrm>
          <a:off x="0" y="0"/>
          <a:ext cx="0" cy="0"/>
          <a:chOff x="0" y="0"/>
          <a:chExt cx="0" cy="0"/>
        </a:xfrm>
      </p:grpSpPr>
      <p:sp>
        <p:nvSpPr>
          <p:cNvPr id="2" name="矩形 1"/>
          <p:cNvSpPr/>
          <p:nvPr userDrawn="1"/>
        </p:nvSpPr>
        <p:spPr>
          <a:xfrm>
            <a:off x="2781170" y="1129203"/>
            <a:ext cx="6364243" cy="3046988"/>
          </a:xfrm>
          <a:prstGeom prst="rect">
            <a:avLst/>
          </a:prstGeom>
          <a:noFill/>
        </p:spPr>
        <p:txBody>
          <a:bodyPr wrap="none" lIns="91440" tIns="45720" rIns="91440" bIns="45720">
            <a:spAutoFit/>
          </a:bodyPr>
          <a:lstStyle/>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以梦为马，</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不负韶华！</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4260790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 Target="../slides/slide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0" y="6240412"/>
            <a:ext cx="11522075" cy="239763"/>
          </a:xfrm>
          <a:prstGeom prst="rect">
            <a:avLst/>
          </a:prstGeom>
          <a:solidFill>
            <a:srgbClr val="7030A0"/>
          </a:solidFill>
          <a:ln>
            <a:solidFill>
              <a:srgbClr val="7030A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sp>
        <p:nvSpPr>
          <p:cNvPr id="14" name="云形 13">
            <a:hlinkClick r:id="rId8" action="ppaction://hlinksldjump">
              <a:snd r:embed="rId9" name="camera.wav"/>
            </a:hlinkClick>
          </p:cNvPr>
          <p:cNvSpPr/>
          <p:nvPr userDrawn="1"/>
        </p:nvSpPr>
        <p:spPr>
          <a:xfrm>
            <a:off x="10657979" y="0"/>
            <a:ext cx="864096" cy="624061"/>
          </a:xfrm>
          <a:prstGeom prst="cloud">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导航</a:t>
            </a:r>
            <a:endParaRPr lang="zh-CN" altLang="en-US" sz="1400" dirty="0"/>
          </a:p>
        </p:txBody>
      </p:sp>
    </p:spTree>
    <p:extLst>
      <p:ext uri="{BB962C8B-B14F-4D97-AF65-F5344CB8AC3E}">
        <p14:creationId xmlns:p14="http://schemas.microsoft.com/office/powerpoint/2010/main" val="1345586147"/>
      </p:ext>
    </p:extLst>
  </p:cSld>
  <p:clrMap bg1="lt1" tx1="dk1" bg2="lt2" tx2="dk2" accent1="accent1" accent2="accent2" accent3="accent3" accent4="accent4" accent5="accent5" accent6="accent6" hlink="hlink" folHlink="folHlink"/>
  <p:sldLayoutIdLst>
    <p:sldLayoutId id="2147483661" r:id="rId1"/>
    <p:sldLayoutId id="2147483695" r:id="rId2"/>
    <p:sldLayoutId id="2147483690" r:id="rId3"/>
    <p:sldLayoutId id="2147483691" r:id="rId4"/>
    <p:sldLayoutId id="2147483692" r:id="rId5"/>
    <p:sldLayoutId id="2147483694" r:id="rId6"/>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35.xml"/><Relationship Id="rId5" Type="http://schemas.openxmlformats.org/officeDocument/2006/relationships/slide" Target="slide13.xml"/><Relationship Id="rId4" Type="http://schemas.openxmlformats.org/officeDocument/2006/relationships/slide" Target="slide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package" Target="../embeddings/Microsoft_Word___1.docx"/><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5.emf"/></Relationships>
</file>

<file path=ppt/slides/_rels/slide32.xml.rels><?xml version="1.0" encoding="UTF-8" standalone="yes"?>
<Relationships xmlns="http://schemas.openxmlformats.org/package/2006/relationships"><Relationship Id="rId3" Type="http://schemas.openxmlformats.org/officeDocument/2006/relationships/package" Target="../embeddings/Microsoft_Word___2.docx"/><Relationship Id="rId2" Type="http://schemas.openxmlformats.org/officeDocument/2006/relationships/slideLayout" Target="../slideLayouts/slideLayout3.xml"/><Relationship Id="rId1" Type="http://schemas.openxmlformats.org/officeDocument/2006/relationships/vmlDrawing" Target="../drawings/vmlDrawing2.vml"/><Relationship Id="rId4" Type="http://schemas.openxmlformats.org/officeDocument/2006/relationships/image" Target="../media/image6.emf"/></Relationships>
</file>

<file path=ppt/slides/_rels/slide33.xml.rels><?xml version="1.0" encoding="UTF-8" standalone="yes"?>
<Relationships xmlns="http://schemas.openxmlformats.org/package/2006/relationships"><Relationship Id="rId3" Type="http://schemas.openxmlformats.org/officeDocument/2006/relationships/package" Target="../embeddings/Microsoft_Word___3.docx"/><Relationship Id="rId2" Type="http://schemas.openxmlformats.org/officeDocument/2006/relationships/slideLayout" Target="../slideLayouts/slideLayout3.xml"/><Relationship Id="rId1" Type="http://schemas.openxmlformats.org/officeDocument/2006/relationships/vmlDrawing" Target="../drawings/vmlDrawing3.vml"/><Relationship Id="rId4" Type="http://schemas.openxmlformats.org/officeDocument/2006/relationships/image" Target="../media/image7.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3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253333" y="3503307"/>
            <a:ext cx="11024935" cy="1569660"/>
          </a:xfrm>
          <a:prstGeom prst="rect">
            <a:avLst/>
          </a:prstGeom>
        </p:spPr>
        <p:txBody>
          <a:bodyPr>
            <a:spAutoFit/>
          </a:bodyPr>
          <a:lstStyle/>
          <a:p>
            <a:pPr algn="ctr">
              <a:spcAft>
                <a:spcPts val="0"/>
              </a:spcAft>
              <a:tabLst>
                <a:tab pos="1188085" algn="l"/>
                <a:tab pos="2163445" algn="l"/>
                <a:tab pos="3142615" algn="l"/>
                <a:tab pos="4190365" algn="l"/>
              </a:tabLst>
            </a:pPr>
            <a:r>
              <a:rPr lang="en-US" altLang="zh-CN" sz="4800" dirty="0">
                <a:solidFill>
                  <a:srgbClr val="7030A0"/>
                </a:solidFill>
                <a:latin typeface="+mn-lt"/>
                <a:ea typeface="隶书" panose="02010509060101010101" pitchFamily="49" charset="-122"/>
                <a:cs typeface="Times New Roman" panose="02020603050405020304" pitchFamily="18" charset="0"/>
              </a:rPr>
              <a:t>UNIT </a:t>
            </a:r>
            <a:r>
              <a:rPr lang="en-US" altLang="zh-CN" sz="4800" dirty="0" smtClean="0">
                <a:solidFill>
                  <a:srgbClr val="7030A0"/>
                </a:solidFill>
                <a:latin typeface="+mn-lt"/>
                <a:ea typeface="隶书" panose="02010509060101010101" pitchFamily="49" charset="-122"/>
                <a:cs typeface="Times New Roman" panose="02020603050405020304" pitchFamily="18" charset="0"/>
              </a:rPr>
              <a:t>4</a:t>
            </a:r>
            <a:r>
              <a:rPr lang="zh-CN" altLang="en-US" sz="4800" dirty="0">
                <a:solidFill>
                  <a:srgbClr val="7030A0"/>
                </a:solidFill>
                <a:ea typeface="隶书" panose="02010509060101010101" pitchFamily="49" charset="-122"/>
                <a:cs typeface="Times New Roman" panose="02020603050405020304" pitchFamily="18" charset="0"/>
              </a:rPr>
              <a:t>　</a:t>
            </a:r>
            <a:r>
              <a:rPr lang="en-US" altLang="zh-CN" sz="4800" dirty="0" smtClean="0">
                <a:solidFill>
                  <a:srgbClr val="7030A0"/>
                </a:solidFill>
                <a:latin typeface="+mn-lt"/>
                <a:ea typeface="隶书" panose="02010509060101010101" pitchFamily="49" charset="-122"/>
                <a:cs typeface="Times New Roman" panose="02020603050405020304" pitchFamily="18" charset="0"/>
              </a:rPr>
              <a:t>HISTORY </a:t>
            </a:r>
            <a:r>
              <a:rPr lang="en-US" altLang="zh-CN" sz="4800" dirty="0">
                <a:solidFill>
                  <a:srgbClr val="7030A0"/>
                </a:solidFill>
                <a:latin typeface="+mn-lt"/>
                <a:ea typeface="隶书" panose="02010509060101010101" pitchFamily="49" charset="-122"/>
                <a:cs typeface="Times New Roman" panose="02020603050405020304" pitchFamily="18" charset="0"/>
              </a:rPr>
              <a:t>AND </a:t>
            </a:r>
            <a:r>
              <a:rPr lang="en-US" altLang="zh-CN" sz="4800" dirty="0" smtClean="0">
                <a:solidFill>
                  <a:srgbClr val="7030A0"/>
                </a:solidFill>
                <a:latin typeface="+mn-lt"/>
                <a:ea typeface="隶书" panose="02010509060101010101" pitchFamily="49" charset="-122"/>
                <a:cs typeface="Times New Roman" panose="02020603050405020304" pitchFamily="18" charset="0"/>
              </a:rPr>
              <a:t>TRADITIONS</a:t>
            </a:r>
          </a:p>
          <a:p>
            <a:pPr algn="ctr">
              <a:spcAft>
                <a:spcPts val="0"/>
              </a:spcAft>
              <a:tabLst>
                <a:tab pos="1188085" algn="l"/>
                <a:tab pos="2163445" algn="l"/>
                <a:tab pos="3142615" algn="l"/>
                <a:tab pos="4190365" algn="l"/>
              </a:tabLst>
            </a:pPr>
            <a:r>
              <a:rPr lang="en-US" altLang="zh-CN" sz="4800" dirty="0">
                <a:solidFill>
                  <a:srgbClr val="7030A0"/>
                </a:solidFill>
                <a:latin typeface="+mn-lt"/>
                <a:ea typeface="隶书" panose="02010509060101010101" pitchFamily="49" charset="-122"/>
                <a:cs typeface="Times New Roman" panose="02020603050405020304" pitchFamily="18" charset="0"/>
              </a:rPr>
              <a:t>Section Ⅰ</a:t>
            </a:r>
            <a:r>
              <a:rPr lang="zh-CN" altLang="en-US" sz="4800" dirty="0">
                <a:solidFill>
                  <a:srgbClr val="7030A0"/>
                </a:solidFill>
                <a:latin typeface="+mn-lt"/>
                <a:ea typeface="隶书" panose="02010509060101010101" pitchFamily="49" charset="-122"/>
                <a:cs typeface="Times New Roman" panose="02020603050405020304" pitchFamily="18" charset="0"/>
              </a:rPr>
              <a:t>　</a:t>
            </a:r>
            <a:r>
              <a:rPr lang="en-US" altLang="zh-CN" sz="4800" dirty="0">
                <a:solidFill>
                  <a:srgbClr val="7030A0"/>
                </a:solidFill>
                <a:latin typeface="+mn-lt"/>
                <a:ea typeface="隶书" panose="02010509060101010101" pitchFamily="49" charset="-122"/>
                <a:cs typeface="Times New Roman" panose="02020603050405020304" pitchFamily="18" charset="0"/>
              </a:rPr>
              <a:t>Listening and </a:t>
            </a:r>
            <a:r>
              <a:rPr lang="en-US" altLang="zh-CN" sz="4800" dirty="0" smtClean="0">
                <a:solidFill>
                  <a:srgbClr val="7030A0"/>
                </a:solidFill>
                <a:latin typeface="+mn-lt"/>
                <a:ea typeface="隶书" panose="02010509060101010101" pitchFamily="49" charset="-122"/>
                <a:cs typeface="Times New Roman" panose="02020603050405020304" pitchFamily="18" charset="0"/>
              </a:rPr>
              <a:t>Speaking </a:t>
            </a:r>
            <a:endParaRPr lang="zh-CN" altLang="zh-CN" sz="4800" dirty="0">
              <a:solidFill>
                <a:srgbClr val="7030A0"/>
              </a:solidFill>
              <a:effectLst/>
              <a:latin typeface="+mn-lt"/>
              <a:ea typeface="隶书" panose="02010509060101010101" pitchFamily="49" charset="-122"/>
              <a:cs typeface="Times New Roman" panose="02020603050405020304" pitchFamily="18" charset="0"/>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3" name="矩形 2"/>
          <p:cNvSpPr>
            <a:spLocks noChangeAspect="1"/>
          </p:cNvSpPr>
          <p:nvPr/>
        </p:nvSpPr>
        <p:spPr>
          <a:xfrm>
            <a:off x="361950" y="1305703"/>
            <a:ext cx="10807700" cy="4172296"/>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词汇认知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重点单词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孔子</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2.mansion </a:t>
            </a:r>
            <a:r>
              <a:rPr lang="en-US" altLang="zh-CN" i="1" dirty="0">
                <a:solidFill>
                  <a:srgbClr val="000000"/>
                </a:solidFill>
                <a:ea typeface="宋体" panose="02010600030101010101" pitchFamily="2" charset="-122"/>
                <a:cs typeface="Times New Roman" panose="02020603050405020304" pitchFamily="18" charset="0"/>
              </a:rPr>
              <a:t>n.</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3.cemetery </a:t>
            </a:r>
            <a:r>
              <a:rPr lang="en-US" altLang="zh-CN" i="1" dirty="0">
                <a:solidFill>
                  <a:srgbClr val="000000"/>
                </a:solidFill>
                <a:ea typeface="宋体" panose="02010600030101010101" pitchFamily="2" charset="-122"/>
                <a:cs typeface="Times New Roman" panose="02020603050405020304" pitchFamily="18" charset="0"/>
              </a:rPr>
              <a:t>n.</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后裔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后代</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子孙</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足跟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脚、袜子、鞋等的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后跟</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1093533" y="2510175"/>
            <a:ext cx="1962397" cy="584775"/>
          </a:xfrm>
          <a:prstGeom prst="rect">
            <a:avLst/>
          </a:prstGeom>
        </p:spPr>
        <p:txBody>
          <a:bodyPr wrap="none">
            <a:spAutoFit/>
          </a:bodyPr>
          <a:lstStyle/>
          <a:p>
            <a:r>
              <a:rPr lang="en-US" altLang="zh-CN" dirty="0">
                <a:ea typeface="宋体" panose="02010600030101010101" pitchFamily="2" charset="-122"/>
              </a:rPr>
              <a:t>Confucius</a:t>
            </a:r>
            <a:endParaRPr lang="zh-CN" altLang="en-US" dirty="0"/>
          </a:p>
        </p:txBody>
      </p:sp>
      <p:sp>
        <p:nvSpPr>
          <p:cNvPr id="5" name="矩形 4"/>
          <p:cNvSpPr/>
          <p:nvPr/>
        </p:nvSpPr>
        <p:spPr>
          <a:xfrm>
            <a:off x="3055930" y="3044891"/>
            <a:ext cx="2201051" cy="1274195"/>
          </a:xfrm>
          <a:prstGeom prst="rect">
            <a:avLst/>
          </a:prstGeom>
        </p:spPr>
        <p:txBody>
          <a:bodyPr wrap="square">
            <a:spAutoFit/>
          </a:bodyPr>
          <a:lstStyle/>
          <a:p>
            <a:pPr>
              <a:lnSpc>
                <a:spcPct val="120000"/>
              </a:lnSpc>
              <a:spcAft>
                <a:spcPts val="0"/>
              </a:spcAft>
              <a:tabLst>
                <a:tab pos="1029335" algn="l"/>
                <a:tab pos="1850390" algn="l"/>
                <a:tab pos="2538095" algn="l"/>
                <a:tab pos="3221990" algn="l"/>
              </a:tabLst>
            </a:pPr>
            <a:r>
              <a:rPr lang="zh-CN" altLang="zh-CN" dirty="0">
                <a:ea typeface="宋体" panose="02010600030101010101" pitchFamily="2" charset="-122"/>
                <a:cs typeface="Times New Roman" panose="02020603050405020304" pitchFamily="18" charset="0"/>
              </a:rPr>
              <a:t>公馆</a:t>
            </a:r>
            <a:r>
              <a:rPr lang="en-US" altLang="zh-CN" dirty="0">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宅第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dirty="0">
                <a:ea typeface="宋体" panose="02010600030101010101" pitchFamily="2" charset="-122"/>
                <a:cs typeface="Times New Roman" panose="02020603050405020304" pitchFamily="18" charset="0"/>
              </a:rPr>
              <a:t>墓地</a:t>
            </a:r>
            <a:r>
              <a:rPr lang="en-US" altLang="zh-CN" dirty="0">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公墓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6" name="矩形 5"/>
          <p:cNvSpPr/>
          <p:nvPr/>
        </p:nvSpPr>
        <p:spPr>
          <a:xfrm>
            <a:off x="1094621" y="4222117"/>
            <a:ext cx="2146136" cy="1274195"/>
          </a:xfrm>
          <a:prstGeom prst="rect">
            <a:avLst/>
          </a:prstGeom>
        </p:spPr>
        <p:txBody>
          <a:bodyPr wrap="square">
            <a:spAutoFit/>
          </a:bodyPr>
          <a:lstStyle/>
          <a:p>
            <a:pP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descendant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heel</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3074080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arn(inVertical)">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barn(inVertical)">
                                      <p:cBhvr>
                                        <p:cTn id="17" dur="5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barn(inVertical)">
                                      <p:cBhvr>
                                        <p:cTn id="22" dur="500"/>
                                        <p:tgtEl>
                                          <p:spTgt spid="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animEffect transition="in" filter="barn(inVertical)">
                                      <p:cBhvr>
                                        <p:cTn id="27"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305703"/>
            <a:ext cx="10807700" cy="2456057"/>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词汇拓展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1.philosophy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哲学</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哲学家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哲人</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2.individual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单独的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个别的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smtClean="0">
                <a:solidFill>
                  <a:srgbClr val="000000"/>
                </a:solidFill>
                <a:ea typeface="宋体" panose="02010600030101010101" pitchFamily="2" charset="-122"/>
                <a:cs typeface="Times New Roman" panose="02020603050405020304" pitchFamily="18" charset="0"/>
              </a:rPr>
              <a:t>个人</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adv</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个别地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单独地</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4818285" y="1909628"/>
            <a:ext cx="2258952" cy="584775"/>
          </a:xfrm>
          <a:prstGeom prst="rect">
            <a:avLst/>
          </a:prstGeom>
        </p:spPr>
        <p:txBody>
          <a:bodyPr wrap="none">
            <a:spAutoFit/>
          </a:bodyPr>
          <a:lstStyle/>
          <a:p>
            <a:r>
              <a:rPr lang="en-US" altLang="zh-CN" dirty="0">
                <a:ea typeface="宋体" panose="02010600030101010101" pitchFamily="2" charset="-122"/>
              </a:rPr>
              <a:t>philosopher</a:t>
            </a:r>
            <a:endParaRPr lang="zh-CN" altLang="en-US" dirty="0"/>
          </a:p>
        </p:txBody>
      </p:sp>
      <p:sp>
        <p:nvSpPr>
          <p:cNvPr id="4" name="矩形 3"/>
          <p:cNvSpPr/>
          <p:nvPr/>
        </p:nvSpPr>
        <p:spPr>
          <a:xfrm>
            <a:off x="1080517" y="3096071"/>
            <a:ext cx="2279791" cy="584775"/>
          </a:xfrm>
          <a:prstGeom prst="rect">
            <a:avLst/>
          </a:prstGeom>
        </p:spPr>
        <p:txBody>
          <a:bodyPr wrap="none">
            <a:spAutoFit/>
          </a:bodyPr>
          <a:lstStyle/>
          <a:p>
            <a:r>
              <a:rPr lang="en-US" altLang="zh-CN" dirty="0">
                <a:ea typeface="宋体" panose="02010600030101010101" pitchFamily="2" charset="-122"/>
              </a:rPr>
              <a:t>individually</a:t>
            </a:r>
            <a:endParaRPr lang="zh-CN" altLang="en-US" dirty="0"/>
          </a:p>
        </p:txBody>
      </p:sp>
    </p:spTree>
    <p:extLst>
      <p:ext uri="{BB962C8B-B14F-4D97-AF65-F5344CB8AC3E}">
        <p14:creationId xmlns:p14="http://schemas.microsoft.com/office/powerpoint/2010/main" val="17259239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65917"/>
            <a:ext cx="10807700" cy="4228850"/>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重点短语</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1.lead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导致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通向</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2.be similar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en-US" u="sng" dirty="0">
                <a:uFill>
                  <a:solidFill>
                    <a:srgbClr val="000000"/>
                  </a:solidFill>
                </a:uFill>
                <a:ea typeface="宋体" panose="02010600030101010101" pitchFamily="2" charset="-122"/>
                <a:cs typeface="Times New Roman" panose="02020603050405020304" pitchFamily="18" charset="0"/>
              </a:rPr>
              <a:t> </a:t>
            </a:r>
            <a:r>
              <a:rPr lang="zh-CN" altLang="en-US"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相似</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one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leg </a:t>
            </a:r>
            <a:r>
              <a:rPr lang="zh-CN" altLang="zh-CN" dirty="0">
                <a:solidFill>
                  <a:srgbClr val="000000"/>
                </a:solidFill>
                <a:ea typeface="宋体" panose="02010600030101010101" pitchFamily="2" charset="-122"/>
                <a:cs typeface="Times New Roman" panose="02020603050405020304" pitchFamily="18" charset="0"/>
              </a:rPr>
              <a:t>开玩笑</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开某人的玩笑</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out of water </a:t>
            </a:r>
            <a:r>
              <a:rPr lang="zh-CN" altLang="zh-CN" dirty="0">
                <a:solidFill>
                  <a:srgbClr val="000000"/>
                </a:solidFill>
                <a:ea typeface="宋体" panose="02010600030101010101" pitchFamily="2" charset="-122"/>
                <a:cs typeface="Times New Roman" panose="02020603050405020304" pitchFamily="18" charset="0"/>
              </a:rPr>
              <a:t>如鱼离水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浑身不自在</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en-US" altLang="zh-CN" dirty="0" smtClean="0">
                <a:solidFill>
                  <a:srgbClr val="000000"/>
                </a:solidFill>
                <a:ea typeface="宋体" panose="02010600030101010101" pitchFamily="2" charset="-122"/>
                <a:cs typeface="Times New Roman" panose="02020603050405020304" pitchFamily="18" charset="0"/>
              </a:rPr>
              <a:t>.give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introduction to </a:t>
            </a:r>
            <a:r>
              <a:rPr lang="zh-CN" altLang="zh-CN" dirty="0">
                <a:solidFill>
                  <a:srgbClr val="000000"/>
                </a:solidFill>
                <a:ea typeface="宋体" panose="02010600030101010101" pitchFamily="2" charset="-122"/>
                <a:cs typeface="Times New Roman" panose="02020603050405020304" pitchFamily="18" charset="0"/>
              </a:rPr>
              <a:t>介绍</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a:t>
            </a:r>
            <a:r>
              <a:rPr lang="en-US" altLang="zh-CN" dirty="0" smtClean="0">
                <a:solidFill>
                  <a:srgbClr val="000000"/>
                </a:solidFill>
                <a:ea typeface="宋体" panose="02010600030101010101" pitchFamily="2" charset="-122"/>
                <a:cs typeface="Times New Roman" panose="02020603050405020304" pitchFamily="18" charset="0"/>
              </a:rPr>
              <a:t>.hold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等一下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别挂断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坚持住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挺住</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254029" y="1138403"/>
            <a:ext cx="2448272" cy="3637919"/>
          </a:xfrm>
          <a:prstGeom prst="rect">
            <a:avLst/>
          </a:prstGeom>
        </p:spPr>
        <p:txBody>
          <a:bodyPr wrap="square">
            <a:spAutoFit/>
          </a:bodyPr>
          <a:lstStyle/>
          <a:p>
            <a:pPr>
              <a:lnSpc>
                <a:spcPct val="120000"/>
              </a:lnSpc>
              <a:spcAft>
                <a:spcPts val="0"/>
              </a:spcAft>
              <a:tabLst>
                <a:tab pos="1029335" algn="l"/>
                <a:tab pos="1850390" algn="l"/>
                <a:tab pos="2538095" algn="l"/>
                <a:tab pos="3221990" algn="l"/>
              </a:tabLst>
            </a:pPr>
            <a:r>
              <a:rPr lang="zh-CN" altLang="en-US" dirty="0" smtClean="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to</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en-US" dirty="0" smtClean="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to</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en-US" dirty="0" smtClean="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pull</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fish</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en-US" dirty="0" smtClean="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an</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en-US" dirty="0" smtClean="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on</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6725506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
        <p:nvSpPr>
          <p:cNvPr id="3" name="矩形 2"/>
          <p:cNvSpPr>
            <a:spLocks noChangeAspect="1"/>
          </p:cNvSpPr>
          <p:nvPr/>
        </p:nvSpPr>
        <p:spPr>
          <a:xfrm>
            <a:off x="361950" y="1303045"/>
            <a:ext cx="10807700" cy="5095562"/>
          </a:xfrm>
          <a:prstGeom prst="rect">
            <a:avLst/>
          </a:prstGeom>
        </p:spPr>
        <p:txBody>
          <a:bodyPr>
            <a:spAutoFit/>
          </a:bodyPr>
          <a:lstStyle/>
          <a:p>
            <a:pPr algn="ctr">
              <a:lnSpc>
                <a:spcPct val="11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词汇精讲</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Why do you think William said his hometown was similar to </a:t>
            </a:r>
            <a:r>
              <a:rPr lang="en-US" altLang="zh-CN" dirty="0" err="1">
                <a:solidFill>
                  <a:srgbClr val="000000"/>
                </a:solidFill>
                <a:ea typeface="宋体" panose="02010600030101010101" pitchFamily="2" charset="-122"/>
                <a:cs typeface="Times New Roman" panose="02020603050405020304" pitchFamily="18" charset="0"/>
              </a:rPr>
              <a:t>Qufu</a:t>
            </a:r>
            <a:r>
              <a:rPr lang="en-US" altLang="zh-CN" dirty="0">
                <a:solidFill>
                  <a:srgbClr val="000000"/>
                </a:solidFill>
                <a:ea typeface="宋体" panose="02010600030101010101" pitchFamily="2" charset="-122"/>
                <a:cs typeface="Times New Roman" panose="02020603050405020304" pitchFamily="18" charset="0"/>
              </a:rPr>
              <a:t>?(page 38)</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1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你觉得为什么威廉说他的家乡跟曲阜很相似</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1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similar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相像的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相仿的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类似的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similar</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在</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方面相似</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similar</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与</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相似</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跟</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相仿</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1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similarly</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adv.</a:t>
            </a:r>
            <a:r>
              <a:rPr lang="zh-CN" altLang="zh-CN" dirty="0">
                <a:solidFill>
                  <a:srgbClr val="000000"/>
                </a:solidFill>
                <a:ea typeface="楷体" panose="02010609060101010101" pitchFamily="49" charset="-122"/>
                <a:cs typeface="Times New Roman" panose="02020603050405020304" pitchFamily="18" charset="0"/>
              </a:rPr>
              <a:t>相似地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差不多地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同样</a:t>
            </a:r>
            <a:r>
              <a:rPr lang="en-US" altLang="zh-CN" dirty="0">
                <a:solidFill>
                  <a:srgbClr val="000000"/>
                </a:solidFill>
                <a:ea typeface="楷体" panose="02010609060101010101" pitchFamily="49"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1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similarity</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楷体" panose="02010609060101010101" pitchFamily="49" charset="-122"/>
                <a:cs typeface="Times New Roman" panose="02020603050405020304" pitchFamily="18" charset="0"/>
              </a:rPr>
              <a:t>相像性</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相似性</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类似性</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16960461"/>
      </p:ext>
    </p:extLst>
  </p:cSld>
  <p:clrMapOvr>
    <a:masterClrMapping/>
  </p:clrMapOvr>
  <p:transition spd="slow">
    <p:wheel spokes="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 two houses are similar in size and design.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这两所房子大小和设计都很相似。</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(2)My daily routine is similar to yours.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我的日常生活和你的差不多</a:t>
            </a:r>
            <a:r>
              <a:rPr lang="zh-CN" altLang="zh-CN" dirty="0" smtClean="0">
                <a:solidFill>
                  <a:srgbClr val="000000"/>
                </a:solidFill>
                <a:ea typeface="宋体" panose="02010600030101010101" pitchFamily="2" charset="-122"/>
                <a:cs typeface="Times New Roman" panose="02020603050405020304" pitchFamily="18" charset="0"/>
              </a:rPr>
              <a:t>。</a:t>
            </a:r>
            <a:endParaRPr lang="en-US" altLang="zh-CN" dirty="0" smtClean="0">
              <a:solidFill>
                <a:srgbClr val="000000"/>
              </a:solidFill>
              <a:ea typeface="宋体" panose="02010600030101010101" pitchFamily="2"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(3)Husband and wife were similarly successful in their chosen careers.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夫妇俩在各自所选择的事业上都很成功。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(4)They are both doctors but that is where the similarity ends.</a:t>
            </a:r>
            <a:r>
              <a:rPr lang="zh-CN" altLang="zh-CN" dirty="0">
                <a:solidFill>
                  <a:srgbClr val="000000"/>
                </a:solidFill>
                <a:ea typeface="宋体" panose="02010600030101010101" pitchFamily="2" charset="-122"/>
                <a:cs typeface="Times New Roman" panose="02020603050405020304" pitchFamily="18" charset="0"/>
              </a:rPr>
              <a:t>两人都是医生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但他们的相似之处仅此而已</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36657217"/>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85623"/>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(1)My teaching style is similar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that of most other teachers.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report stresses the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(similar) between the two groups.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(3)The two brothers are similar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many aspects</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6919813" y="1799927"/>
            <a:ext cx="526106" cy="584775"/>
          </a:xfrm>
          <a:prstGeom prst="rect">
            <a:avLst/>
          </a:prstGeom>
        </p:spPr>
        <p:txBody>
          <a:bodyPr wrap="none">
            <a:spAutoFit/>
          </a:bodyPr>
          <a:lstStyle/>
          <a:p>
            <a:r>
              <a:rPr lang="en-US" altLang="zh-CN" dirty="0">
                <a:ea typeface="宋体" panose="02010600030101010101" pitchFamily="2" charset="-122"/>
              </a:rPr>
              <a:t>to</a:t>
            </a:r>
            <a:endParaRPr lang="zh-CN" altLang="en-US" dirty="0"/>
          </a:p>
        </p:txBody>
      </p:sp>
      <p:sp>
        <p:nvSpPr>
          <p:cNvPr id="4" name="矩形 3"/>
          <p:cNvSpPr/>
          <p:nvPr/>
        </p:nvSpPr>
        <p:spPr>
          <a:xfrm>
            <a:off x="5728130" y="2963008"/>
            <a:ext cx="1871025" cy="584775"/>
          </a:xfrm>
          <a:prstGeom prst="rect">
            <a:avLst/>
          </a:prstGeom>
        </p:spPr>
        <p:txBody>
          <a:bodyPr wrap="none">
            <a:spAutoFit/>
          </a:bodyPr>
          <a:lstStyle/>
          <a:p>
            <a:r>
              <a:rPr lang="en-US" altLang="zh-CN" dirty="0">
                <a:ea typeface="宋体" panose="02010600030101010101" pitchFamily="2" charset="-122"/>
              </a:rPr>
              <a:t>similarity</a:t>
            </a:r>
            <a:endParaRPr lang="zh-CN" altLang="en-US" dirty="0"/>
          </a:p>
        </p:txBody>
      </p:sp>
      <p:sp>
        <p:nvSpPr>
          <p:cNvPr id="5" name="矩形 4"/>
          <p:cNvSpPr/>
          <p:nvPr/>
        </p:nvSpPr>
        <p:spPr>
          <a:xfrm>
            <a:off x="7202530" y="4147816"/>
            <a:ext cx="526106" cy="584775"/>
          </a:xfrm>
          <a:prstGeom prst="rect">
            <a:avLst/>
          </a:prstGeom>
        </p:spPr>
        <p:txBody>
          <a:bodyPr wrap="none">
            <a:spAutoFit/>
          </a:bodyPr>
          <a:lstStyle/>
          <a:p>
            <a:r>
              <a:rPr lang="en-US" altLang="zh-CN" dirty="0">
                <a:ea typeface="宋体" panose="02010600030101010101" pitchFamily="2" charset="-122"/>
              </a:rPr>
              <a:t>in</a:t>
            </a:r>
            <a:endParaRPr lang="zh-CN" altLang="en-US" dirty="0"/>
          </a:p>
        </p:txBody>
      </p:sp>
    </p:spTree>
    <p:extLst>
      <p:ext uri="{BB962C8B-B14F-4D97-AF65-F5344CB8AC3E}">
        <p14:creationId xmlns:p14="http://schemas.microsoft.com/office/powerpoint/2010/main" val="16667243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97591"/>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An idiom is an expression which means something different from the meaning of the individual words.(page 39)</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习语是一种表达方式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其含义与单个词语的含义不同。</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smtClean="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individual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单独的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个别的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个人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individual</a:t>
            </a:r>
            <a:r>
              <a:rPr lang="zh-CN" altLang="zh-CN" dirty="0">
                <a:solidFill>
                  <a:srgbClr val="000000"/>
                </a:solidFill>
                <a:ea typeface="楷体" panose="02010609060101010101" pitchFamily="49" charset="-122"/>
                <a:cs typeface="Times New Roman" panose="02020603050405020304" pitchFamily="18" charset="0"/>
              </a:rPr>
              <a:t>用作形容词时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意为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单独的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个别的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用来修饰名词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用作名词时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意为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个人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与众不同的人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有个性的人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是一个可数名词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其复数形式为</a:t>
            </a:r>
            <a:r>
              <a:rPr lang="en-US" altLang="zh-CN" dirty="0">
                <a:solidFill>
                  <a:srgbClr val="000000"/>
                </a:solidFill>
                <a:ea typeface="宋体" panose="02010600030101010101" pitchFamily="2" charset="-122"/>
                <a:cs typeface="Times New Roman" panose="02020603050405020304" pitchFamily="18" charset="0"/>
              </a:rPr>
              <a:t>individuals</a:t>
            </a:r>
            <a:r>
              <a:rPr lang="zh-CN"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individually</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adv.</a:t>
            </a:r>
            <a:r>
              <a:rPr lang="zh-CN" altLang="zh-CN" dirty="0">
                <a:solidFill>
                  <a:srgbClr val="000000"/>
                </a:solidFill>
                <a:ea typeface="楷体" panose="02010609060101010101" pitchFamily="49" charset="-122"/>
                <a:cs typeface="Times New Roman" panose="02020603050405020304" pitchFamily="18" charset="0"/>
              </a:rPr>
              <a:t>单独地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分别地</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38208191"/>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592316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(1)Divide the vegetables among four individual dishes.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把蔬菜分开盛放在</a:t>
            </a: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个单独的盘子里。</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(2)Most people believe the best way to build a great team is to gather a group of the most talented individuals.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大多数人认为组建一支优秀的团队的最好方法是聚集一群最有才华的人。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(3)I want to speak to each member of the group individually.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我想与小组的每个成员单独谈话。</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82763237"/>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04831"/>
            <a:ext cx="10807700" cy="363791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(1)Every individual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(have) rights which must never be taken away.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children will first sing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(individual) and then together as a group.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7" name="矩形 6"/>
          <p:cNvSpPr/>
          <p:nvPr/>
        </p:nvSpPr>
        <p:spPr>
          <a:xfrm>
            <a:off x="4752925" y="2019351"/>
            <a:ext cx="777777" cy="584775"/>
          </a:xfrm>
          <a:prstGeom prst="rect">
            <a:avLst/>
          </a:prstGeom>
        </p:spPr>
        <p:txBody>
          <a:bodyPr wrap="none">
            <a:spAutoFit/>
          </a:bodyPr>
          <a:lstStyle/>
          <a:p>
            <a:r>
              <a:rPr lang="en-US" altLang="zh-CN" dirty="0">
                <a:ea typeface="宋体" panose="02010600030101010101" pitchFamily="2" charset="-122"/>
              </a:rPr>
              <a:t>has</a:t>
            </a:r>
            <a:endParaRPr lang="zh-CN" altLang="en-US" dirty="0"/>
          </a:p>
        </p:txBody>
      </p:sp>
      <p:sp>
        <p:nvSpPr>
          <p:cNvPr id="8" name="矩形 7"/>
          <p:cNvSpPr/>
          <p:nvPr/>
        </p:nvSpPr>
        <p:spPr>
          <a:xfrm>
            <a:off x="5918069" y="3181095"/>
            <a:ext cx="2279791" cy="584775"/>
          </a:xfrm>
          <a:prstGeom prst="rect">
            <a:avLst/>
          </a:prstGeom>
        </p:spPr>
        <p:txBody>
          <a:bodyPr wrap="none">
            <a:spAutoFit/>
          </a:bodyPr>
          <a:lstStyle/>
          <a:p>
            <a:r>
              <a:rPr lang="en-US" altLang="zh-CN" dirty="0">
                <a:ea typeface="宋体" panose="02010600030101010101" pitchFamily="2" charset="-122"/>
              </a:rPr>
              <a:t>individually</a:t>
            </a:r>
            <a:endParaRPr lang="zh-CN" altLang="en-US" dirty="0"/>
          </a:p>
        </p:txBody>
      </p:sp>
    </p:spTree>
    <p:extLst>
      <p:ext uri="{BB962C8B-B14F-4D97-AF65-F5344CB8AC3E}">
        <p14:creationId xmlns:p14="http://schemas.microsoft.com/office/powerpoint/2010/main" val="23752122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079847"/>
            <a:ext cx="10807700" cy="304698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If you can make one heap of all your </a:t>
            </a:r>
            <a:r>
              <a:rPr lang="en-US" altLang="zh-CN" dirty="0" smtClean="0">
                <a:solidFill>
                  <a:srgbClr val="000000"/>
                </a:solidFill>
                <a:ea typeface="宋体" panose="02010600030101010101" pitchFamily="2" charset="-122"/>
                <a:cs typeface="Times New Roman" panose="02020603050405020304" pitchFamily="18" charset="0"/>
              </a:rPr>
              <a:t>winnings</a:t>
            </a: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And </a:t>
            </a:r>
            <a:r>
              <a:rPr lang="en-US" altLang="zh-CN" dirty="0">
                <a:solidFill>
                  <a:srgbClr val="000000"/>
                </a:solidFill>
                <a:ea typeface="宋体" panose="02010600030101010101" pitchFamily="2" charset="-122"/>
                <a:cs typeface="Times New Roman" panose="02020603050405020304" pitchFamily="18" charset="0"/>
              </a:rPr>
              <a:t>risk it on one turn of pitch-and-toss...(page 39)</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如果你敢把取得的一切胜利</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为了更崇高的目标孤注一掷</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05341581"/>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a:hlinkClick r:id="rId2" action="ppaction://hlinksldjump" highlightClick="1">
              <a:snd r:embed="rId3" name="chimes.wav"/>
            </a:hlinkClick>
          </p:cNvPr>
          <p:cNvSpPr/>
          <p:nvPr/>
        </p:nvSpPr>
        <p:spPr>
          <a:xfrm>
            <a:off x="2592685" y="412111"/>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悦  读  导  入</a:t>
            </a:r>
            <a:endParaRPr lang="zh-CN" altLang="zh-CN" sz="4000" dirty="0"/>
          </a:p>
        </p:txBody>
      </p:sp>
      <p:sp>
        <p:nvSpPr>
          <p:cNvPr id="11" name="横卷形 10">
            <a:hlinkClick r:id="rId4" action="ppaction://hlinksldjump" highlightClick="1">
              <a:snd r:embed="rId3" name="chimes.wav"/>
            </a:hlinkClick>
          </p:cNvPr>
          <p:cNvSpPr/>
          <p:nvPr/>
        </p:nvSpPr>
        <p:spPr>
          <a:xfrm>
            <a:off x="2592685" y="178026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12" name="横卷形 11">
            <a:hlinkClick r:id="rId5" action="ppaction://hlinksldjump" highlightClick="1">
              <a:snd r:embed="rId3" name="chimes.wav"/>
            </a:hlinkClick>
          </p:cNvPr>
          <p:cNvSpPr/>
          <p:nvPr/>
        </p:nvSpPr>
        <p:spPr>
          <a:xfrm>
            <a:off x="2592685" y="3148415"/>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
        <p:nvSpPr>
          <p:cNvPr id="5" name="横卷形 4">
            <a:hlinkClick r:id="rId6" action="ppaction://hlinksldjump" highlightClick="1">
              <a:snd r:embed="rId3" name="chimes.wav"/>
            </a:hlinkClick>
          </p:cNvPr>
          <p:cNvSpPr/>
          <p:nvPr/>
        </p:nvSpPr>
        <p:spPr>
          <a:xfrm>
            <a:off x="2592685" y="4516567"/>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随  堂  训  练</a:t>
            </a:r>
            <a:endParaRPr lang="zh-CN" altLang="zh-CN" sz="4000" dirty="0"/>
          </a:p>
        </p:txBody>
      </p:sp>
    </p:spTree>
    <p:extLst>
      <p:ext uri="{BB962C8B-B14F-4D97-AF65-F5344CB8AC3E}">
        <p14:creationId xmlns:p14="http://schemas.microsoft.com/office/powerpoint/2010/main" val="28351336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69599"/>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risk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危险</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风险　</a:t>
            </a:r>
            <a:r>
              <a:rPr lang="en-US" altLang="zh-CN" i="1" dirty="0">
                <a:solidFill>
                  <a:srgbClr val="000000"/>
                </a:solidFill>
                <a:ea typeface="宋体" panose="02010600030101010101" pitchFamily="2" charset="-122"/>
                <a:cs typeface="Times New Roman" panose="02020603050405020304" pitchFamily="18" charset="0"/>
              </a:rPr>
              <a:t>v.</a:t>
            </a:r>
            <a:r>
              <a:rPr lang="zh-CN" altLang="zh-CN" dirty="0">
                <a:solidFill>
                  <a:srgbClr val="000000"/>
                </a:solidFill>
                <a:ea typeface="宋体" panose="02010600030101010101" pitchFamily="2" charset="-122"/>
                <a:cs typeface="Times New Roman" panose="02020603050405020304" pitchFamily="18" charset="0"/>
              </a:rPr>
              <a:t>使</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冒风险</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冒</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的风险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risk</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有危险</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冒风险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risk</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冒着</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的风险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run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risk</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(doing)</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有</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的危险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run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risk</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(doing)</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冒险</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做某事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冒</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的危险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take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risks/a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risk</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冒险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risk</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doing</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冒险做</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risk</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one’s</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life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冒着生命危险做某事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59723939"/>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15119"/>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 </a:t>
            </a:r>
            <a:r>
              <a:rPr lang="en-US" altLang="zh-CN" dirty="0" smtClean="0">
                <a:solidFill>
                  <a:srgbClr val="000000"/>
                </a:solidFill>
                <a:ea typeface="宋体" panose="02010600030101010101" pitchFamily="2" charset="-122"/>
                <a:cs typeface="Times New Roman" panose="02020603050405020304" pitchFamily="18" charset="0"/>
              </a:rPr>
              <a:t>wouldn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run the risk of being late for work.</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我是不会冒上班迟到的风险的。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(2)You have no right to take risks with other </a:t>
            </a:r>
            <a:r>
              <a:rPr lang="en-US" altLang="zh-CN" dirty="0" smtClean="0">
                <a:solidFill>
                  <a:srgbClr val="000000"/>
                </a:solidFill>
                <a:ea typeface="宋体" panose="02010600030101010101" pitchFamily="2" charset="-122"/>
                <a:cs typeface="Times New Roman" panose="02020603050405020304" pitchFamily="18" charset="0"/>
              </a:rPr>
              <a:t>people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lives.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你没有权利拿别人的生命去冒险。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(3)The brave man risked his life to save the boy.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这个英勇的人冒着生命危险去救这个男孩。</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24953648"/>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017671"/>
            <a:ext cx="10807700" cy="304698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(1)People who are overweight run a risk of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(walk) difficultly.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(2)He saved my life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risk of losing his own.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8209309" y="2209449"/>
            <a:ext cx="1574470" cy="584775"/>
          </a:xfrm>
          <a:prstGeom prst="rect">
            <a:avLst/>
          </a:prstGeom>
        </p:spPr>
        <p:txBody>
          <a:bodyPr wrap="none">
            <a:spAutoFit/>
          </a:bodyPr>
          <a:lstStyle/>
          <a:p>
            <a:r>
              <a:rPr lang="en-US" altLang="zh-CN" dirty="0" smtClean="0">
                <a:ea typeface="宋体" panose="02010600030101010101" pitchFamily="2" charset="-122"/>
              </a:rPr>
              <a:t>walking</a:t>
            </a:r>
            <a:endParaRPr lang="zh-CN" altLang="en-US" dirty="0"/>
          </a:p>
        </p:txBody>
      </p:sp>
      <p:sp>
        <p:nvSpPr>
          <p:cNvPr id="4" name="矩形 3"/>
          <p:cNvSpPr/>
          <p:nvPr/>
        </p:nvSpPr>
        <p:spPr>
          <a:xfrm>
            <a:off x="4824933" y="3406044"/>
            <a:ext cx="526106" cy="584775"/>
          </a:xfrm>
          <a:prstGeom prst="rect">
            <a:avLst/>
          </a:prstGeom>
        </p:spPr>
        <p:txBody>
          <a:bodyPr wrap="none">
            <a:spAutoFit/>
          </a:bodyPr>
          <a:lstStyle/>
          <a:p>
            <a:r>
              <a:rPr lang="en-US" altLang="zh-CN" dirty="0">
                <a:ea typeface="宋体" panose="02010600030101010101" pitchFamily="2" charset="-122"/>
              </a:rPr>
              <a:t>at</a:t>
            </a:r>
            <a:endParaRPr lang="zh-CN" altLang="en-US" dirty="0"/>
          </a:p>
        </p:txBody>
      </p:sp>
    </p:spTree>
    <p:extLst>
      <p:ext uri="{BB962C8B-B14F-4D97-AF65-F5344CB8AC3E}">
        <p14:creationId xmlns:p14="http://schemas.microsoft.com/office/powerpoint/2010/main" val="41334362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594508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And so hold on when there is nothing in you</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Except the Will which says to </a:t>
            </a:r>
            <a:r>
              <a:rPr lang="en-US" altLang="zh-CN" dirty="0" err="1">
                <a:solidFill>
                  <a:srgbClr val="000000"/>
                </a:solidFill>
                <a:ea typeface="宋体" panose="02010600030101010101" pitchFamily="2" charset="-122"/>
                <a:cs typeface="Times New Roman" panose="02020603050405020304" pitchFamily="18" charset="0"/>
              </a:rPr>
              <a:t>them:“Hold</a:t>
            </a:r>
            <a:r>
              <a:rPr lang="en-US" altLang="zh-CN" dirty="0">
                <a:solidFill>
                  <a:srgbClr val="000000"/>
                </a:solidFill>
                <a:ea typeface="宋体" panose="02010600030101010101" pitchFamily="2" charset="-122"/>
                <a:cs typeface="Times New Roman" panose="02020603050405020304" pitchFamily="18" charset="0"/>
              </a:rPr>
              <a:t> on!”(page 39)</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身上已一无所有</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唯存意志在高喊</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顶住</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hold on</a:t>
            </a:r>
            <a:r>
              <a:rPr lang="zh-CN" altLang="zh-CN" dirty="0">
                <a:solidFill>
                  <a:srgbClr val="000000"/>
                </a:solidFill>
                <a:ea typeface="宋体" panose="02010600030101010101" pitchFamily="2" charset="-122"/>
                <a:cs typeface="Times New Roman" panose="02020603050405020304" pitchFamily="18" charset="0"/>
              </a:rPr>
              <a:t>有两个意思</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第一个意思是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打电话时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等一下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别挂断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另外</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它还表示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在困境或危险中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坚持住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挺住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hold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抓紧</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不</a:t>
            </a:r>
            <a:r>
              <a:rPr lang="zh-CN" altLang="zh-CN" dirty="0" smtClean="0">
                <a:solidFill>
                  <a:srgbClr val="000000"/>
                </a:solidFill>
                <a:ea typeface="楷体" panose="02010609060101010101" pitchFamily="49" charset="-122"/>
                <a:cs typeface="Times New Roman" panose="02020603050405020304" pitchFamily="18" charset="0"/>
              </a:rPr>
              <a:t>放开</a:t>
            </a:r>
            <a:endParaRPr lang="en-US" altLang="zh-CN" dirty="0">
              <a:solidFill>
                <a:srgbClr val="000000"/>
              </a:solidFill>
              <a:ea typeface="宋体" panose="02010600030101010101" pitchFamily="2"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hold</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back</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阻挡</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抑制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情感等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隐瞒</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使</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犹豫</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hold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up</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举起</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支撑</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延迟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阻碍</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73496679"/>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69599"/>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(1)Hold on a </a:t>
            </a:r>
            <a:r>
              <a:rPr lang="en-US" altLang="zh-CN" dirty="0" smtClean="0">
                <a:solidFill>
                  <a:srgbClr val="000000"/>
                </a:solidFill>
                <a:ea typeface="宋体" panose="02010600030101010101" pitchFamily="2" charset="-122"/>
                <a:cs typeface="Times New Roman" panose="02020603050405020304" pitchFamily="18" charset="0"/>
              </a:rPr>
              <a:t>minute—I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ll </a:t>
            </a:r>
            <a:r>
              <a:rPr lang="en-US" altLang="zh-CN" dirty="0">
                <a:solidFill>
                  <a:srgbClr val="000000"/>
                </a:solidFill>
                <a:ea typeface="宋体" panose="02010600030101010101" pitchFamily="2" charset="-122"/>
                <a:cs typeface="Times New Roman" panose="02020603050405020304" pitchFamily="18" charset="0"/>
              </a:rPr>
              <a:t>just get a pen.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请稍等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我去拿一支钢笔来。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(2)They managed to hold on until help arrived.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他们勉强坚持到救援到来。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(3)I wanted to tell him the </a:t>
            </a:r>
            <a:r>
              <a:rPr lang="en-US" altLang="zh-CN" dirty="0" err="1">
                <a:solidFill>
                  <a:srgbClr val="000000"/>
                </a:solidFill>
                <a:ea typeface="宋体" panose="02010600030101010101" pitchFamily="2" charset="-122"/>
                <a:cs typeface="Times New Roman" panose="02020603050405020304" pitchFamily="18" charset="0"/>
              </a:rPr>
              <a:t>truth,but</a:t>
            </a:r>
            <a:r>
              <a:rPr lang="en-US" altLang="zh-CN" dirty="0">
                <a:solidFill>
                  <a:srgbClr val="000000"/>
                </a:solidFill>
                <a:ea typeface="宋体" panose="02010600030101010101" pitchFamily="2" charset="-122"/>
                <a:cs typeface="Times New Roman" panose="02020603050405020304" pitchFamily="18" charset="0"/>
              </a:rPr>
              <a:t> something held me back.</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我本想告诉他真实情况</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但又开不了口。</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43825059"/>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079847"/>
            <a:ext cx="10807700" cy="2990434"/>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(1)She had difficulty holding her anger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(2)We were held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on our way to the airport in a traffic jam.</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8025965" y="2292508"/>
            <a:ext cx="1027845" cy="584775"/>
          </a:xfrm>
          <a:prstGeom prst="rect">
            <a:avLst/>
          </a:prstGeom>
        </p:spPr>
        <p:txBody>
          <a:bodyPr wrap="none">
            <a:spAutoFit/>
          </a:bodyPr>
          <a:lstStyle/>
          <a:p>
            <a:r>
              <a:rPr lang="en-US" altLang="zh-CN" dirty="0">
                <a:ea typeface="宋体" panose="02010600030101010101" pitchFamily="2" charset="-122"/>
              </a:rPr>
              <a:t>back</a:t>
            </a:r>
            <a:endParaRPr lang="zh-CN" altLang="en-US" dirty="0"/>
          </a:p>
        </p:txBody>
      </p:sp>
      <p:sp>
        <p:nvSpPr>
          <p:cNvPr id="4" name="矩形 3"/>
          <p:cNvSpPr/>
          <p:nvPr/>
        </p:nvSpPr>
        <p:spPr>
          <a:xfrm>
            <a:off x="4301213" y="2859997"/>
            <a:ext cx="639919" cy="584775"/>
          </a:xfrm>
          <a:prstGeom prst="rect">
            <a:avLst/>
          </a:prstGeom>
        </p:spPr>
        <p:txBody>
          <a:bodyPr wrap="none">
            <a:spAutoFit/>
          </a:bodyPr>
          <a:lstStyle/>
          <a:p>
            <a:r>
              <a:rPr lang="en-US" altLang="zh-CN" dirty="0">
                <a:ea typeface="宋体" panose="02010600030101010101" pitchFamily="2" charset="-122"/>
              </a:rPr>
              <a:t>up</a:t>
            </a:r>
            <a:endParaRPr lang="zh-CN" altLang="en-US" dirty="0"/>
          </a:p>
        </p:txBody>
      </p:sp>
    </p:spTree>
    <p:extLst>
      <p:ext uri="{BB962C8B-B14F-4D97-AF65-F5344CB8AC3E}">
        <p14:creationId xmlns:p14="http://schemas.microsoft.com/office/powerpoint/2010/main" val="37204361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305703"/>
            <a:ext cx="10807700" cy="2399503"/>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句型剖析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Confucius said that learning without understanding leads to confusion.(page 38)</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孔子说过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学而不思则罔。</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81083088"/>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77927"/>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句法分析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句中的</a:t>
            </a:r>
            <a:r>
              <a:rPr lang="en-US" altLang="zh-CN" dirty="0">
                <a:solidFill>
                  <a:srgbClr val="000000"/>
                </a:solidFill>
                <a:ea typeface="宋体" panose="02010600030101010101" pitchFamily="2" charset="-122"/>
                <a:cs typeface="Times New Roman" panose="02020603050405020304" pitchFamily="18" charset="0"/>
              </a:rPr>
              <a:t>learning without understanding</a:t>
            </a:r>
            <a:r>
              <a:rPr lang="zh-CN" altLang="zh-CN" dirty="0">
                <a:solidFill>
                  <a:srgbClr val="000000"/>
                </a:solidFill>
                <a:ea typeface="宋体" panose="02010600030101010101" pitchFamily="2" charset="-122"/>
                <a:cs typeface="Times New Roman" panose="02020603050405020304" pitchFamily="18" charset="0"/>
              </a:rPr>
              <a:t>是动词</a:t>
            </a:r>
            <a:r>
              <a:rPr lang="en-US" altLang="zh-CN" i="1" dirty="0">
                <a:solidFill>
                  <a:srgbClr val="000000"/>
                </a:solidFill>
                <a:ea typeface="宋体" panose="02010600030101010101" pitchFamily="2" charset="-122"/>
                <a:cs typeface="Times New Roman" panose="02020603050405020304" pitchFamily="18" charset="0"/>
              </a:rPr>
              <a:t>-</a:t>
            </a:r>
            <a:r>
              <a:rPr lang="en-US" altLang="zh-CN" i="1" dirty="0" err="1">
                <a:solidFill>
                  <a:srgbClr val="000000"/>
                </a:solidFill>
                <a:ea typeface="宋体" panose="02010600030101010101" pitchFamily="2" charset="-122"/>
                <a:cs typeface="Times New Roman" panose="02020603050405020304" pitchFamily="18" charset="0"/>
              </a:rPr>
              <a:t>ing</a:t>
            </a:r>
            <a:r>
              <a:rPr lang="zh-CN" altLang="zh-CN" dirty="0">
                <a:solidFill>
                  <a:srgbClr val="000000"/>
                </a:solidFill>
                <a:ea typeface="宋体" panose="02010600030101010101" pitchFamily="2" charset="-122"/>
                <a:cs typeface="Times New Roman" panose="02020603050405020304" pitchFamily="18" charset="0"/>
              </a:rPr>
              <a:t>形式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短语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做主语。动词</a:t>
            </a:r>
            <a:r>
              <a:rPr lang="en-US" altLang="zh-CN" i="1" dirty="0">
                <a:solidFill>
                  <a:srgbClr val="000000"/>
                </a:solidFill>
                <a:ea typeface="宋体" panose="02010600030101010101" pitchFamily="2" charset="-122"/>
                <a:cs typeface="Times New Roman" panose="02020603050405020304" pitchFamily="18" charset="0"/>
              </a:rPr>
              <a:t>-</a:t>
            </a:r>
            <a:r>
              <a:rPr lang="en-US" altLang="zh-CN" i="1" dirty="0" err="1">
                <a:solidFill>
                  <a:srgbClr val="000000"/>
                </a:solidFill>
                <a:ea typeface="宋体" panose="02010600030101010101" pitchFamily="2" charset="-122"/>
                <a:cs typeface="Times New Roman" panose="02020603050405020304" pitchFamily="18" charset="0"/>
              </a:rPr>
              <a:t>ing</a:t>
            </a:r>
            <a:r>
              <a:rPr lang="zh-CN" altLang="zh-CN" dirty="0">
                <a:solidFill>
                  <a:srgbClr val="000000"/>
                </a:solidFill>
                <a:ea typeface="宋体" panose="02010600030101010101" pitchFamily="2" charset="-122"/>
                <a:cs typeface="Times New Roman" panose="02020603050405020304" pitchFamily="18" charset="0"/>
              </a:rPr>
              <a:t>形式做主语时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表示一种抽象的概念</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谓语动词要用第三人称单数形式。动词</a:t>
            </a:r>
            <a:r>
              <a:rPr lang="en-US" altLang="zh-CN" i="1" dirty="0">
                <a:solidFill>
                  <a:srgbClr val="000000"/>
                </a:solidFill>
                <a:ea typeface="宋体" panose="02010600030101010101" pitchFamily="2" charset="-122"/>
                <a:cs typeface="Times New Roman" panose="02020603050405020304" pitchFamily="18" charset="0"/>
              </a:rPr>
              <a:t>-</a:t>
            </a:r>
            <a:r>
              <a:rPr lang="en-US" altLang="zh-CN" i="1" dirty="0" err="1">
                <a:solidFill>
                  <a:srgbClr val="000000"/>
                </a:solidFill>
                <a:ea typeface="宋体" panose="02010600030101010101" pitchFamily="2" charset="-122"/>
                <a:cs typeface="Times New Roman" panose="02020603050405020304" pitchFamily="18" charset="0"/>
              </a:rPr>
              <a:t>ing</a:t>
            </a:r>
            <a:r>
              <a:rPr lang="zh-CN" altLang="zh-CN" dirty="0">
                <a:solidFill>
                  <a:srgbClr val="000000"/>
                </a:solidFill>
                <a:ea typeface="宋体" panose="02010600030101010101" pitchFamily="2" charset="-122"/>
                <a:cs typeface="Times New Roman" panose="02020603050405020304" pitchFamily="18" charset="0"/>
              </a:rPr>
              <a:t>形式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短语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做主语时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可以直接位于句首做主语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有时也可用</a:t>
            </a:r>
            <a:r>
              <a:rPr lang="en-US" altLang="zh-CN" dirty="0">
                <a:solidFill>
                  <a:srgbClr val="000000"/>
                </a:solidFill>
                <a:ea typeface="宋体" panose="02010600030101010101" pitchFamily="2" charset="-122"/>
                <a:cs typeface="Times New Roman" panose="02020603050405020304" pitchFamily="18" charset="0"/>
              </a:rPr>
              <a:t>it</a:t>
            </a:r>
            <a:r>
              <a:rPr lang="zh-CN" altLang="zh-CN" dirty="0">
                <a:solidFill>
                  <a:srgbClr val="000000"/>
                </a:solidFill>
                <a:ea typeface="宋体" panose="02010600030101010101" pitchFamily="2" charset="-122"/>
                <a:cs typeface="Times New Roman" panose="02020603050405020304" pitchFamily="18" charset="0"/>
              </a:rPr>
              <a:t>做形式主语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把动词</a:t>
            </a:r>
            <a:r>
              <a:rPr lang="en-US" altLang="zh-CN" i="1" dirty="0">
                <a:solidFill>
                  <a:srgbClr val="000000"/>
                </a:solidFill>
                <a:ea typeface="宋体" panose="02010600030101010101" pitchFamily="2" charset="-122"/>
                <a:cs typeface="Times New Roman" panose="02020603050405020304" pitchFamily="18" charset="0"/>
              </a:rPr>
              <a:t>-</a:t>
            </a:r>
            <a:r>
              <a:rPr lang="en-US" altLang="zh-CN" i="1" dirty="0" err="1">
                <a:solidFill>
                  <a:srgbClr val="000000"/>
                </a:solidFill>
                <a:ea typeface="宋体" panose="02010600030101010101" pitchFamily="2" charset="-122"/>
                <a:cs typeface="Times New Roman" panose="02020603050405020304" pitchFamily="18" charset="0"/>
              </a:rPr>
              <a:t>ing</a:t>
            </a:r>
            <a:r>
              <a:rPr lang="zh-CN" altLang="zh-CN" dirty="0">
                <a:solidFill>
                  <a:srgbClr val="000000"/>
                </a:solidFill>
                <a:ea typeface="宋体" panose="02010600030101010101" pitchFamily="2" charset="-122"/>
                <a:cs typeface="Times New Roman" panose="02020603050405020304" pitchFamily="18" charset="0"/>
              </a:rPr>
              <a:t>形式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短语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后置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这通常用于某些形容词如</a:t>
            </a:r>
            <a:r>
              <a:rPr lang="en-US" altLang="zh-CN" dirty="0">
                <a:solidFill>
                  <a:srgbClr val="000000"/>
                </a:solidFill>
                <a:ea typeface="宋体" panose="02010600030101010101" pitchFamily="2" charset="-122"/>
                <a:cs typeface="Times New Roman" panose="02020603050405020304" pitchFamily="18" charset="0"/>
              </a:rPr>
              <a:t>better</a:t>
            </a:r>
            <a:r>
              <a:rPr lang="en-US" altLang="zh-CN" dirty="0" smtClean="0">
                <a:solidFill>
                  <a:srgbClr val="000000"/>
                </a:solidFill>
                <a:ea typeface="宋体" panose="02010600030101010101" pitchFamily="2" charset="-122"/>
                <a:cs typeface="Times New Roman" panose="02020603050405020304" pitchFamily="18" charset="0"/>
              </a:rPr>
              <a:t>,</a:t>
            </a:r>
            <a:r>
              <a:rPr lang="zh-CN" altLang="en-US"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wonderful,enjoyable,interesting,foolish,difficult</a:t>
            </a:r>
            <a:r>
              <a:rPr lang="zh-CN" altLang="zh-CN" dirty="0">
                <a:solidFill>
                  <a:srgbClr val="000000"/>
                </a:solidFill>
                <a:ea typeface="宋体" panose="02010600030101010101" pitchFamily="2" charset="-122"/>
                <a:cs typeface="Times New Roman" panose="02020603050405020304" pitchFamily="18" charset="0"/>
              </a:rPr>
              <a:t>或名词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短语</a:t>
            </a:r>
            <a:r>
              <a:rPr lang="en-US" altLang="zh-CN" dirty="0" smtClean="0">
                <a:solidFill>
                  <a:srgbClr val="000000"/>
                </a:solidFill>
                <a:ea typeface="宋体" panose="02010600030101010101" pitchFamily="2" charset="-122"/>
                <a:cs typeface="Times New Roman" panose="02020603050405020304" pitchFamily="18" charset="0"/>
              </a:rPr>
              <a:t>)</a:t>
            </a:r>
            <a:r>
              <a:rPr lang="zh-CN" altLang="en-US" dirty="0" smtClean="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no </a:t>
            </a:r>
            <a:r>
              <a:rPr lang="en-US" altLang="zh-CN" dirty="0" err="1">
                <a:solidFill>
                  <a:srgbClr val="000000"/>
                </a:solidFill>
                <a:ea typeface="宋体" panose="02010600030101010101" pitchFamily="2" charset="-122"/>
                <a:cs typeface="Times New Roman" panose="02020603050405020304" pitchFamily="18" charset="0"/>
              </a:rPr>
              <a:t>use,no</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good,a</a:t>
            </a:r>
            <a:r>
              <a:rPr lang="en-US" altLang="zh-CN" dirty="0">
                <a:solidFill>
                  <a:srgbClr val="000000"/>
                </a:solidFill>
                <a:ea typeface="宋体" panose="02010600030101010101" pitchFamily="2" charset="-122"/>
                <a:cs typeface="Times New Roman" panose="02020603050405020304" pitchFamily="18" charset="0"/>
              </a:rPr>
              <a:t> waste of time</a:t>
            </a:r>
            <a:r>
              <a:rPr lang="zh-CN" altLang="zh-CN" dirty="0">
                <a:solidFill>
                  <a:srgbClr val="000000"/>
                </a:solidFill>
                <a:ea typeface="宋体" panose="02010600030101010101" pitchFamily="2" charset="-122"/>
                <a:cs typeface="Times New Roman" panose="02020603050405020304" pitchFamily="18" charset="0"/>
              </a:rPr>
              <a:t>等之后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构成</a:t>
            </a:r>
            <a:r>
              <a:rPr lang="en-US" altLang="zh-CN" dirty="0">
                <a:solidFill>
                  <a:srgbClr val="000000"/>
                </a:solidFill>
                <a:ea typeface="宋体" panose="02010600030101010101" pitchFamily="2" charset="-122"/>
                <a:cs typeface="Times New Roman" panose="02020603050405020304" pitchFamily="18" charset="0"/>
              </a:rPr>
              <a:t>It is/was +</a:t>
            </a:r>
            <a:r>
              <a:rPr lang="en-US" altLang="zh-CN" i="1" dirty="0">
                <a:solidFill>
                  <a:srgbClr val="000000"/>
                </a:solidFill>
                <a:ea typeface="宋体" panose="02010600030101010101" pitchFamily="2" charset="-122"/>
                <a:cs typeface="Times New Roman" panose="02020603050405020304" pitchFamily="18" charset="0"/>
              </a:rPr>
              <a:t>adj.</a:t>
            </a:r>
            <a:r>
              <a:rPr lang="en-US" altLang="zh-CN" dirty="0">
                <a:solidFill>
                  <a:srgbClr val="000000"/>
                </a:solidFill>
                <a:ea typeface="宋体" panose="02010600030101010101" pitchFamily="2" charset="-122"/>
                <a:cs typeface="Times New Roman" panose="02020603050405020304" pitchFamily="18" charset="0"/>
              </a:rPr>
              <a:t>/</a:t>
            </a:r>
            <a:r>
              <a:rPr lang="en-US" altLang="zh-CN" i="1" dirty="0">
                <a:solidFill>
                  <a:srgbClr val="000000"/>
                </a:solidFill>
                <a:ea typeface="宋体" panose="02010600030101010101" pitchFamily="2" charset="-122"/>
                <a:cs typeface="Times New Roman" panose="02020603050405020304" pitchFamily="18" charset="0"/>
              </a:rPr>
              <a:t>n</a:t>
            </a:r>
            <a:r>
              <a:rPr lang="en-US" altLang="zh-CN" i="1" dirty="0" smtClean="0">
                <a:solidFill>
                  <a:srgbClr val="000000"/>
                </a:solidFill>
                <a:ea typeface="宋体" panose="02010600030101010101" pitchFamily="2" charset="-122"/>
                <a:cs typeface="Times New Roman" panose="02020603050405020304" pitchFamily="18" charset="0"/>
              </a:rPr>
              <a:t>.</a:t>
            </a:r>
            <a:r>
              <a:rPr lang="zh-CN" altLang="en-US" i="1" dirty="0" smtClean="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doing</a:t>
            </a:r>
            <a:r>
              <a:rPr lang="zh-CN" altLang="zh-CN" dirty="0">
                <a:solidFill>
                  <a:srgbClr val="000000"/>
                </a:solidFill>
                <a:ea typeface="宋体" panose="02010600030101010101" pitchFamily="2" charset="-122"/>
                <a:cs typeface="Times New Roman" panose="02020603050405020304" pitchFamily="18" charset="0"/>
              </a:rPr>
              <a:t>句式。</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237045211"/>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75791"/>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(1)Learning English well all by yourself is very difficult.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完全靠自己学好英语很难。</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2)It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a waste of time playing video games every day.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每天玩电子游戏是浪费时间。</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(3)Swimming is good for </a:t>
            </a:r>
            <a:r>
              <a:rPr lang="en-US" altLang="zh-CN" dirty="0" smtClean="0">
                <a:solidFill>
                  <a:srgbClr val="000000"/>
                </a:solidFill>
                <a:ea typeface="宋体" panose="02010600030101010101" pitchFamily="2" charset="-122"/>
                <a:cs typeface="Times New Roman" panose="02020603050405020304" pitchFamily="18" charset="0"/>
              </a:rPr>
              <a:t>your </a:t>
            </a:r>
            <a:r>
              <a:rPr lang="en-US" altLang="zh-CN" dirty="0">
                <a:solidFill>
                  <a:srgbClr val="000000"/>
                </a:solidFill>
                <a:ea typeface="宋体" panose="02010600030101010101" pitchFamily="2" charset="-122"/>
                <a:cs typeface="Times New Roman" panose="02020603050405020304" pitchFamily="18" charset="0"/>
              </a:rPr>
              <a:t>health.</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游泳对健康有益。</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52091969"/>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69599"/>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smtClean="0">
                <a:solidFill>
                  <a:srgbClr val="000000"/>
                </a:solidFill>
                <a:cs typeface="Times New Roman" panose="02020603050405020304" pitchFamily="18" charset="0"/>
              </a:rPr>
              <a:t>学以致用</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smtClean="0">
                <a:solidFill>
                  <a:srgbClr val="000000"/>
                </a:solidFill>
                <a:latin typeface="Arial" panose="020B0604020202020204" pitchFamily="34" charset="0"/>
                <a:cs typeface="Times New Roman" panose="02020603050405020304" pitchFamily="18" charset="0"/>
              </a:rPr>
              <a:t>单句语法填空</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(1)It is no good </a:t>
            </a: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(tell) your friend everything about what you know.</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(2)Doing morning exercises every day </a:t>
            </a: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(do) you good in many ways.</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(3)</a:t>
            </a: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(collect) information about children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health is his job.</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3960837" y="1565360"/>
            <a:ext cx="1277914" cy="584775"/>
          </a:xfrm>
          <a:prstGeom prst="rect">
            <a:avLst/>
          </a:prstGeom>
        </p:spPr>
        <p:txBody>
          <a:bodyPr wrap="none">
            <a:spAutoFit/>
          </a:bodyPr>
          <a:lstStyle/>
          <a:p>
            <a:r>
              <a:rPr lang="en-US" altLang="zh-CN" dirty="0">
                <a:ea typeface="宋体" panose="02010600030101010101" pitchFamily="2" charset="-122"/>
              </a:rPr>
              <a:t>telling</a:t>
            </a:r>
            <a:endParaRPr lang="zh-CN" altLang="en-US" dirty="0"/>
          </a:p>
        </p:txBody>
      </p:sp>
      <p:sp>
        <p:nvSpPr>
          <p:cNvPr id="4" name="矩形 3"/>
          <p:cNvSpPr/>
          <p:nvPr/>
        </p:nvSpPr>
        <p:spPr>
          <a:xfrm>
            <a:off x="7868933" y="2756501"/>
            <a:ext cx="960519" cy="584775"/>
          </a:xfrm>
          <a:prstGeom prst="rect">
            <a:avLst/>
          </a:prstGeom>
        </p:spPr>
        <p:txBody>
          <a:bodyPr wrap="none">
            <a:spAutoFit/>
          </a:bodyPr>
          <a:lstStyle/>
          <a:p>
            <a:r>
              <a:rPr lang="en-US" altLang="zh-CN" dirty="0" smtClean="0">
                <a:ea typeface="宋体" panose="02010600030101010101" pitchFamily="2" charset="-122"/>
              </a:rPr>
              <a:t>does</a:t>
            </a:r>
            <a:endParaRPr lang="zh-CN" altLang="en-US" dirty="0"/>
          </a:p>
        </p:txBody>
      </p:sp>
      <p:sp>
        <p:nvSpPr>
          <p:cNvPr id="5" name="矩形 4"/>
          <p:cNvSpPr/>
          <p:nvPr/>
        </p:nvSpPr>
        <p:spPr>
          <a:xfrm>
            <a:off x="1430725" y="3907823"/>
            <a:ext cx="1962397" cy="584775"/>
          </a:xfrm>
          <a:prstGeom prst="rect">
            <a:avLst/>
          </a:prstGeom>
        </p:spPr>
        <p:txBody>
          <a:bodyPr wrap="none">
            <a:spAutoFit/>
          </a:bodyPr>
          <a:lstStyle/>
          <a:p>
            <a:r>
              <a:rPr lang="en-US" altLang="zh-CN" dirty="0">
                <a:ea typeface="宋体" panose="02010600030101010101" pitchFamily="2" charset="-122"/>
              </a:rPr>
              <a:t>Collecting</a:t>
            </a:r>
            <a:endParaRPr lang="zh-CN" altLang="en-US" dirty="0"/>
          </a:p>
        </p:txBody>
      </p:sp>
    </p:spTree>
    <p:extLst>
      <p:ext uri="{BB962C8B-B14F-4D97-AF65-F5344CB8AC3E}">
        <p14:creationId xmlns:p14="http://schemas.microsoft.com/office/powerpoint/2010/main" val="23499736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悦  读  导  入</a:t>
            </a:r>
            <a:endParaRPr lang="zh-CN" altLang="zh-CN" sz="4000" dirty="0"/>
          </a:p>
        </p:txBody>
      </p:sp>
      <p:sp>
        <p:nvSpPr>
          <p:cNvPr id="5" name="矩形 4"/>
          <p:cNvSpPr>
            <a:spLocks noChangeAspect="1"/>
          </p:cNvSpPr>
          <p:nvPr/>
        </p:nvSpPr>
        <p:spPr>
          <a:xfrm>
            <a:off x="361950" y="1799927"/>
            <a:ext cx="10807700" cy="2399503"/>
          </a:xfrm>
          <a:prstGeom prst="rect">
            <a:avLst/>
          </a:prstGeom>
        </p:spPr>
        <p:txBody>
          <a:bodyPr>
            <a:spAutoFit/>
          </a:bodyPr>
          <a:lstStyle/>
          <a:p>
            <a:pPr indent="8280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文章导语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男士们穿上黑色灯笼裤</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在腿上绑上铃铛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和着欢快的手风琴旋律翩然起舞</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这就是英格兰的传统民间舞蹈</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莫里斯舞。莫里斯舞被认为是英国独有的传统文化。你知道它的起源和特点吗</a:t>
            </a:r>
            <a:r>
              <a:rPr lang="en-US" altLang="zh-CN" dirty="0" smtClean="0">
                <a:solidFill>
                  <a:srgbClr val="000000"/>
                </a:solidFill>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862451225"/>
      </p:ext>
    </p:extLst>
  </p:cSld>
  <p:clrMapOvr>
    <a:masterClrMapping/>
  </p:clrMapOvr>
  <p:transition spd="med">
    <p:pul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61950" y="349068"/>
            <a:ext cx="10807700" cy="4763227"/>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发音提示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连读</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在英语中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前后相连的音素会相互影响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并导致发音变化。在同一意群内</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当辅音与元音、元音与元音前后相连时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可以打破单词的界限</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将不同音素连起来读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就像单词内的不同音节一样</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这种现象在语音上称为连读。在书写时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为了朗读方便</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连读可以用符号</a:t>
            </a:r>
            <a:r>
              <a:rPr lang="en-US" altLang="zh-CN" dirty="0" smtClean="0">
                <a:solidFill>
                  <a:srgbClr val="000000"/>
                </a:solid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表示。英语中的连读主要分为以下几种情况</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6" name="EEG2QRX24.eps" descr="id:2147499560;FounderCES"/>
          <p:cNvPicPr/>
          <p:nvPr/>
        </p:nvPicPr>
        <p:blipFill>
          <a:blip r:embed="rId2"/>
          <a:stretch>
            <a:fillRect/>
          </a:stretch>
        </p:blipFill>
        <p:spPr>
          <a:xfrm>
            <a:off x="4019608" y="4215519"/>
            <a:ext cx="445285" cy="162431"/>
          </a:xfrm>
          <a:prstGeom prst="rect">
            <a:avLst/>
          </a:prstGeom>
        </p:spPr>
      </p:pic>
    </p:spTree>
    <p:extLst>
      <p:ext uri="{BB962C8B-B14F-4D97-AF65-F5344CB8AC3E}">
        <p14:creationId xmlns:p14="http://schemas.microsoft.com/office/powerpoint/2010/main" val="3075834722"/>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03783"/>
            <a:ext cx="10807700" cy="239950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辅音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元音</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在同一意群中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如果两个词前后相连</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并且前一个词以辅音结尾</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后一个词以元音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包括半元音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开头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那么这两个音就可以连在一起念。如</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graphicFrame>
        <p:nvGraphicFramePr>
          <p:cNvPr id="3" name="对象 2"/>
          <p:cNvGraphicFramePr>
            <a:graphicFrameLocks noChangeAspect="1"/>
          </p:cNvGraphicFramePr>
          <p:nvPr>
            <p:extLst>
              <p:ext uri="{D42A27DB-BD31-4B8C-83A1-F6EECF244321}">
                <p14:modId xmlns:p14="http://schemas.microsoft.com/office/powerpoint/2010/main" val="3997658287"/>
              </p:ext>
            </p:extLst>
          </p:nvPr>
        </p:nvGraphicFramePr>
        <p:xfrm>
          <a:off x="-178435" y="3062279"/>
          <a:ext cx="11888470" cy="1709640"/>
        </p:xfrm>
        <a:graphic>
          <a:graphicData uri="http://schemas.openxmlformats.org/presentationml/2006/ole">
            <mc:AlternateContent xmlns:mc="http://schemas.openxmlformats.org/markup-compatibility/2006">
              <mc:Choice xmlns:v="urn:schemas-microsoft-com:vml" Requires="v">
                <p:oleObj spid="_x0000_s3091" name="文档" r:id="rId3" imgW="3837245" imgH="551821" progId="Word.Document.12">
                  <p:embed/>
                </p:oleObj>
              </mc:Choice>
              <mc:Fallback>
                <p:oleObj name="文档" r:id="rId3" imgW="3837245" imgH="551821" progId="Word.Document.12">
                  <p:embed/>
                  <p:pic>
                    <p:nvPicPr>
                      <p:cNvPr id="0" name=""/>
                      <p:cNvPicPr/>
                      <p:nvPr/>
                    </p:nvPicPr>
                    <p:blipFill>
                      <a:blip r:embed="rId4"/>
                      <a:stretch>
                        <a:fillRect/>
                      </a:stretch>
                    </p:blipFill>
                    <p:spPr>
                      <a:xfrm>
                        <a:off x="-178435" y="3062279"/>
                        <a:ext cx="11888470" cy="1709640"/>
                      </a:xfrm>
                      <a:prstGeom prst="rect">
                        <a:avLst/>
                      </a:prstGeom>
                    </p:spPr>
                  </p:pic>
                </p:oleObj>
              </mc:Fallback>
            </mc:AlternateContent>
          </a:graphicData>
        </a:graphic>
      </p:graphicFrame>
    </p:spTree>
    <p:extLst>
      <p:ext uri="{BB962C8B-B14F-4D97-AF65-F5344CB8AC3E}">
        <p14:creationId xmlns:p14="http://schemas.microsoft.com/office/powerpoint/2010/main" val="4002034928"/>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35831"/>
            <a:ext cx="10807700" cy="239950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2.-r/re</a:t>
            </a:r>
            <a:r>
              <a:rPr lang="zh-CN" altLang="zh-CN" dirty="0">
                <a:solidFill>
                  <a:srgbClr val="000000"/>
                </a:solidFill>
                <a:ea typeface="宋体" panose="02010600030101010101" pitchFamily="2" charset="-122"/>
                <a:cs typeface="Times New Roman" panose="02020603050405020304" pitchFamily="18" charset="0"/>
              </a:rPr>
              <a:t>音节</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元音</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在同一意群中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如果两个词前后相连</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并且前一个词以字母</a:t>
            </a:r>
            <a:r>
              <a:rPr lang="en-US" altLang="zh-CN" dirty="0">
                <a:solidFill>
                  <a:srgbClr val="000000"/>
                </a:solidFill>
                <a:ea typeface="宋体" panose="02010600030101010101" pitchFamily="2" charset="-122"/>
                <a:cs typeface="Times New Roman" panose="02020603050405020304" pitchFamily="18" charset="0"/>
              </a:rPr>
              <a:t>r/re</a:t>
            </a:r>
            <a:r>
              <a:rPr lang="zh-CN" altLang="zh-CN" dirty="0">
                <a:solidFill>
                  <a:srgbClr val="000000"/>
                </a:solidFill>
                <a:ea typeface="宋体" panose="02010600030101010101" pitchFamily="2" charset="-122"/>
                <a:cs typeface="Times New Roman" panose="02020603050405020304" pitchFamily="18" charset="0"/>
              </a:rPr>
              <a:t>结尾</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后一个词以元音开始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这时候字母</a:t>
            </a:r>
            <a:r>
              <a:rPr lang="en-US" altLang="zh-CN" dirty="0">
                <a:solidFill>
                  <a:srgbClr val="000000"/>
                </a:solidFill>
                <a:ea typeface="宋体" panose="02010600030101010101" pitchFamily="2" charset="-122"/>
                <a:cs typeface="Times New Roman" panose="02020603050405020304" pitchFamily="18" charset="0"/>
              </a:rPr>
              <a:t>r/re</a:t>
            </a:r>
            <a:r>
              <a:rPr lang="zh-CN" altLang="zh-CN" dirty="0">
                <a:solidFill>
                  <a:srgbClr val="000000"/>
                </a:solidFill>
                <a:ea typeface="宋体" panose="02010600030101010101" pitchFamily="2" charset="-122"/>
                <a:cs typeface="Times New Roman" panose="02020603050405020304" pitchFamily="18" charset="0"/>
              </a:rPr>
              <a:t>要发</a:t>
            </a:r>
            <a:r>
              <a:rPr lang="en-US" altLang="zh-CN" dirty="0">
                <a:solidFill>
                  <a:srgbClr val="000000"/>
                </a:solidFill>
                <a:ea typeface="宋体" panose="02010600030101010101" pitchFamily="2" charset="-122"/>
                <a:cs typeface="Times New Roman" panose="02020603050405020304" pitchFamily="18" charset="0"/>
              </a:rPr>
              <a:t>/r/</a:t>
            </a:r>
            <a:r>
              <a:rPr lang="zh-CN" altLang="zh-CN" dirty="0">
                <a:solidFill>
                  <a:srgbClr val="000000"/>
                </a:solidFill>
                <a:ea typeface="宋体" panose="02010600030101010101" pitchFamily="2" charset="-122"/>
                <a:cs typeface="Times New Roman" panose="02020603050405020304" pitchFamily="18" charset="0"/>
              </a:rPr>
              <a:t>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并与后面的元音连读。如</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graphicFrame>
        <p:nvGraphicFramePr>
          <p:cNvPr id="3" name="对象 2"/>
          <p:cNvGraphicFramePr>
            <a:graphicFrameLocks noChangeAspect="1"/>
          </p:cNvGraphicFramePr>
          <p:nvPr>
            <p:extLst>
              <p:ext uri="{D42A27DB-BD31-4B8C-83A1-F6EECF244321}">
                <p14:modId xmlns:p14="http://schemas.microsoft.com/office/powerpoint/2010/main" val="977414318"/>
              </p:ext>
            </p:extLst>
          </p:nvPr>
        </p:nvGraphicFramePr>
        <p:xfrm>
          <a:off x="-178435" y="3524472"/>
          <a:ext cx="11888470" cy="569879"/>
        </p:xfrm>
        <a:graphic>
          <a:graphicData uri="http://schemas.openxmlformats.org/presentationml/2006/ole">
            <mc:AlternateContent xmlns:mc="http://schemas.openxmlformats.org/markup-compatibility/2006">
              <mc:Choice xmlns:v="urn:schemas-microsoft-com:vml" Requires="v">
                <p:oleObj spid="_x0000_s4115" name="文档" r:id="rId3" imgW="3837245" imgH="183940" progId="Word.Document.12">
                  <p:embed/>
                </p:oleObj>
              </mc:Choice>
              <mc:Fallback>
                <p:oleObj name="文档" r:id="rId3" imgW="3837245" imgH="183940" progId="Word.Document.12">
                  <p:embed/>
                  <p:pic>
                    <p:nvPicPr>
                      <p:cNvPr id="0" name=""/>
                      <p:cNvPicPr/>
                      <p:nvPr/>
                    </p:nvPicPr>
                    <p:blipFill>
                      <a:blip r:embed="rId4"/>
                      <a:stretch>
                        <a:fillRect/>
                      </a:stretch>
                    </p:blipFill>
                    <p:spPr>
                      <a:xfrm>
                        <a:off x="-178435" y="3524472"/>
                        <a:ext cx="11888470" cy="569879"/>
                      </a:xfrm>
                      <a:prstGeom prst="rect">
                        <a:avLst/>
                      </a:prstGeom>
                    </p:spPr>
                  </p:pic>
                </p:oleObj>
              </mc:Fallback>
            </mc:AlternateContent>
          </a:graphicData>
        </a:graphic>
      </p:graphicFrame>
    </p:spTree>
    <p:extLst>
      <p:ext uri="{BB962C8B-B14F-4D97-AF65-F5344CB8AC3E}">
        <p14:creationId xmlns:p14="http://schemas.microsoft.com/office/powerpoint/2010/main" val="1860022003"/>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61950" y="657631"/>
            <a:ext cx="10807700" cy="239950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元音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元音</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在同一意群中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如果两个单词前后相连</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并且前一个词以元音结尾</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后一个词以元音开始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那么这两个音也可以连起来念。如</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graphicFrame>
        <p:nvGraphicFramePr>
          <p:cNvPr id="5" name="对象 4"/>
          <p:cNvGraphicFramePr>
            <a:graphicFrameLocks noChangeAspect="1"/>
          </p:cNvGraphicFramePr>
          <p:nvPr>
            <p:extLst>
              <p:ext uri="{D42A27DB-BD31-4B8C-83A1-F6EECF244321}">
                <p14:modId xmlns:p14="http://schemas.microsoft.com/office/powerpoint/2010/main" val="2825095635"/>
              </p:ext>
            </p:extLst>
          </p:nvPr>
        </p:nvGraphicFramePr>
        <p:xfrm>
          <a:off x="-178435" y="2929371"/>
          <a:ext cx="11888470" cy="1709640"/>
        </p:xfrm>
        <a:graphic>
          <a:graphicData uri="http://schemas.openxmlformats.org/presentationml/2006/ole">
            <mc:AlternateContent xmlns:mc="http://schemas.openxmlformats.org/markup-compatibility/2006">
              <mc:Choice xmlns:v="urn:schemas-microsoft-com:vml" Requires="v">
                <p:oleObj spid="_x0000_s5139" name="文档" r:id="rId3" imgW="3837245" imgH="551821" progId="Word.Document.12">
                  <p:embed/>
                </p:oleObj>
              </mc:Choice>
              <mc:Fallback>
                <p:oleObj name="文档" r:id="rId3" imgW="3837245" imgH="551821" progId="Word.Document.12">
                  <p:embed/>
                  <p:pic>
                    <p:nvPicPr>
                      <p:cNvPr id="0" name=""/>
                      <p:cNvPicPr/>
                      <p:nvPr/>
                    </p:nvPicPr>
                    <p:blipFill>
                      <a:blip r:embed="rId4"/>
                      <a:stretch>
                        <a:fillRect/>
                      </a:stretch>
                    </p:blipFill>
                    <p:spPr>
                      <a:xfrm>
                        <a:off x="-178435" y="2929371"/>
                        <a:ext cx="11888470" cy="1709640"/>
                      </a:xfrm>
                      <a:prstGeom prst="rect">
                        <a:avLst/>
                      </a:prstGeom>
                    </p:spPr>
                  </p:pic>
                </p:oleObj>
              </mc:Fallback>
            </mc:AlternateContent>
          </a:graphicData>
        </a:graphic>
      </p:graphicFrame>
    </p:spTree>
    <p:extLst>
      <p:ext uri="{BB962C8B-B14F-4D97-AF65-F5344CB8AC3E}">
        <p14:creationId xmlns:p14="http://schemas.microsoft.com/office/powerpoint/2010/main" val="1929620650"/>
      </p:ext>
    </p:extLst>
  </p:cSld>
  <p:clrMapOvr>
    <a:masterClrMapping/>
  </p:clrMapOvr>
  <p:transition spd="slow">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24495"/>
            <a:ext cx="10807700" cy="3581365"/>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注意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连读只发生在句子的同一个意群中。在两个意群之间即使有两个相邻的辅音和元音出现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也不可连读。如</a:t>
            </a:r>
            <a:r>
              <a:rPr lang="en-US" altLang="zh-CN" dirty="0">
                <a:solidFill>
                  <a:srgbClr val="000000"/>
                </a:solidFill>
                <a:ea typeface="宋体" panose="02010600030101010101" pitchFamily="2" charset="-122"/>
                <a:cs typeface="Times New Roman" panose="02020603050405020304" pitchFamily="18" charset="0"/>
              </a:rPr>
              <a:t>:Please take a look at it.</a:t>
            </a:r>
            <a:r>
              <a:rPr lang="zh-CN" altLang="zh-CN" dirty="0">
                <a:solidFill>
                  <a:srgbClr val="000000"/>
                </a:solidFill>
                <a:ea typeface="宋体" panose="02010600030101010101" pitchFamily="2" charset="-122"/>
                <a:cs typeface="Times New Roman" panose="02020603050405020304" pitchFamily="18" charset="0"/>
              </a:rPr>
              <a:t>这个句子中</a:t>
            </a:r>
            <a:r>
              <a:rPr lang="en-US" altLang="zh-CN" dirty="0">
                <a:solidFill>
                  <a:srgbClr val="000000"/>
                </a:solidFill>
                <a:ea typeface="宋体" panose="02010600030101010101" pitchFamily="2" charset="-122"/>
                <a:cs typeface="Times New Roman" panose="02020603050405020304" pitchFamily="18" charset="0"/>
              </a:rPr>
              <a:t>take a look at it</a:t>
            </a:r>
            <a:r>
              <a:rPr lang="zh-CN" altLang="zh-CN" dirty="0">
                <a:solidFill>
                  <a:srgbClr val="000000"/>
                </a:solidFill>
                <a:ea typeface="宋体" panose="02010600030101010101" pitchFamily="2" charset="-122"/>
                <a:cs typeface="Times New Roman" panose="02020603050405020304" pitchFamily="18" charset="0"/>
              </a:rPr>
              <a:t>是同一个意群</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那么</a:t>
            </a:r>
            <a:r>
              <a:rPr lang="en-US" altLang="zh-CN" dirty="0">
                <a:solidFill>
                  <a:srgbClr val="000000"/>
                </a:solidFill>
                <a:ea typeface="宋体" panose="02010600030101010101" pitchFamily="2" charset="-122"/>
                <a:cs typeface="Times New Roman" panose="02020603050405020304" pitchFamily="18" charset="0"/>
              </a:rPr>
              <a:t>take</a:t>
            </a:r>
            <a:r>
              <a:rPr lang="zh-CN" altLang="zh-CN" dirty="0">
                <a:solidFill>
                  <a:srgbClr val="000000"/>
                </a:solidFill>
                <a:ea typeface="宋体" panose="02010600030101010101" pitchFamily="2" charset="-122"/>
                <a:cs typeface="Times New Roman" panose="02020603050405020304" pitchFamily="18" charset="0"/>
              </a:rPr>
              <a:t>与</a:t>
            </a:r>
            <a:r>
              <a:rPr lang="en-US" altLang="zh-CN" dirty="0">
                <a:solidFill>
                  <a:srgbClr val="000000"/>
                </a:solidFill>
                <a:ea typeface="宋体" panose="02010600030101010101" pitchFamily="2" charset="-122"/>
                <a:cs typeface="Times New Roman" panose="02020603050405020304" pitchFamily="18" charset="0"/>
              </a:rPr>
              <a:t>a</a:t>
            </a:r>
            <a:r>
              <a:rPr lang="zh-CN" altLang="zh-CN" dirty="0">
                <a:solidFill>
                  <a:srgbClr val="000000"/>
                </a:solidFill>
                <a:ea typeface="宋体" panose="02010600030101010101" pitchFamily="2" charset="-122"/>
                <a:cs typeface="Times New Roman" panose="02020603050405020304" pitchFamily="18" charset="0"/>
              </a:rPr>
              <a:t>可以连读</a:t>
            </a:r>
            <a:r>
              <a:rPr lang="en-US" altLang="zh-CN" dirty="0">
                <a:solidFill>
                  <a:srgbClr val="000000"/>
                </a:solidFill>
                <a:ea typeface="宋体" panose="02010600030101010101" pitchFamily="2" charset="-122"/>
                <a:cs typeface="Times New Roman" panose="02020603050405020304" pitchFamily="18" charset="0"/>
              </a:rPr>
              <a:t>,look</a:t>
            </a:r>
            <a:r>
              <a:rPr lang="zh-CN" altLang="zh-CN" dirty="0">
                <a:solidFill>
                  <a:srgbClr val="000000"/>
                </a:solidFill>
                <a:ea typeface="宋体" panose="02010600030101010101" pitchFamily="2" charset="-122"/>
                <a:cs typeface="Times New Roman" panose="02020603050405020304" pitchFamily="18" charset="0"/>
              </a:rPr>
              <a:t>与</a:t>
            </a:r>
            <a:r>
              <a:rPr lang="en-US" altLang="zh-CN" dirty="0">
                <a:solidFill>
                  <a:srgbClr val="000000"/>
                </a:solidFill>
                <a:ea typeface="宋体" panose="02010600030101010101" pitchFamily="2" charset="-122"/>
                <a:cs typeface="Times New Roman" panose="02020603050405020304" pitchFamily="18" charset="0"/>
              </a:rPr>
              <a:t>at</a:t>
            </a:r>
            <a:r>
              <a:rPr lang="zh-CN" altLang="zh-CN" dirty="0">
                <a:solidFill>
                  <a:srgbClr val="000000"/>
                </a:solidFill>
                <a:ea typeface="宋体" panose="02010600030101010101" pitchFamily="2" charset="-122"/>
                <a:cs typeface="Times New Roman" panose="02020603050405020304" pitchFamily="18" charset="0"/>
              </a:rPr>
              <a:t>可以连读</a:t>
            </a:r>
            <a:r>
              <a:rPr lang="en-US" altLang="zh-CN" dirty="0">
                <a:solidFill>
                  <a:srgbClr val="000000"/>
                </a:solidFill>
                <a:ea typeface="宋体" panose="02010600030101010101" pitchFamily="2" charset="-122"/>
                <a:cs typeface="Times New Roman" panose="02020603050405020304" pitchFamily="18" charset="0"/>
              </a:rPr>
              <a:t>,at</a:t>
            </a:r>
            <a:r>
              <a:rPr lang="zh-CN" altLang="zh-CN" dirty="0">
                <a:solidFill>
                  <a:srgbClr val="000000"/>
                </a:solidFill>
                <a:ea typeface="宋体" panose="02010600030101010101" pitchFamily="2" charset="-122"/>
                <a:cs typeface="Times New Roman" panose="02020603050405020304" pitchFamily="18" charset="0"/>
              </a:rPr>
              <a:t>与</a:t>
            </a:r>
            <a:r>
              <a:rPr lang="en-US" altLang="zh-CN" dirty="0">
                <a:solidFill>
                  <a:srgbClr val="000000"/>
                </a:solidFill>
                <a:ea typeface="宋体" panose="02010600030101010101" pitchFamily="2" charset="-122"/>
                <a:cs typeface="Times New Roman" panose="02020603050405020304" pitchFamily="18" charset="0"/>
              </a:rPr>
              <a:t>it</a:t>
            </a:r>
            <a:r>
              <a:rPr lang="zh-CN" altLang="zh-CN" dirty="0">
                <a:solidFill>
                  <a:srgbClr val="000000"/>
                </a:solidFill>
                <a:ea typeface="宋体" panose="02010600030101010101" pitchFamily="2" charset="-122"/>
                <a:cs typeface="Times New Roman" panose="02020603050405020304" pitchFamily="18" charset="0"/>
              </a:rPr>
              <a:t>可以连读。在</a:t>
            </a:r>
            <a:r>
              <a:rPr lang="en-US" altLang="zh-CN" dirty="0">
                <a:solidFill>
                  <a:srgbClr val="000000"/>
                </a:solidFill>
                <a:ea typeface="宋体" panose="02010600030101010101" pitchFamily="2" charset="-122"/>
                <a:cs typeface="Times New Roman" panose="02020603050405020304" pitchFamily="18" charset="0"/>
              </a:rPr>
              <a:t>There is a book in it.</a:t>
            </a:r>
            <a:r>
              <a:rPr lang="zh-CN" altLang="zh-CN" dirty="0">
                <a:solidFill>
                  <a:srgbClr val="000000"/>
                </a:solidFill>
                <a:ea typeface="宋体" panose="02010600030101010101" pitchFamily="2" charset="-122"/>
                <a:cs typeface="Times New Roman" panose="02020603050405020304" pitchFamily="18" charset="0"/>
              </a:rPr>
              <a:t>一句中</a:t>
            </a:r>
            <a:r>
              <a:rPr lang="en-US" altLang="zh-CN" dirty="0">
                <a:solidFill>
                  <a:srgbClr val="000000"/>
                </a:solidFill>
                <a:ea typeface="宋体" panose="02010600030101010101" pitchFamily="2" charset="-122"/>
                <a:cs typeface="Times New Roman" panose="02020603050405020304" pitchFamily="18" charset="0"/>
              </a:rPr>
              <a:t>,book</a:t>
            </a:r>
            <a:r>
              <a:rPr lang="zh-CN" altLang="zh-CN" dirty="0">
                <a:solidFill>
                  <a:srgbClr val="000000"/>
                </a:solidFill>
                <a:ea typeface="宋体" panose="02010600030101010101" pitchFamily="2" charset="-122"/>
                <a:cs typeface="Times New Roman" panose="02020603050405020304" pitchFamily="18" charset="0"/>
              </a:rPr>
              <a:t>与</a:t>
            </a:r>
            <a:r>
              <a:rPr lang="en-US" altLang="zh-CN" dirty="0">
                <a:solidFill>
                  <a:srgbClr val="000000"/>
                </a:solidFill>
                <a:ea typeface="宋体" panose="02010600030101010101" pitchFamily="2" charset="-122"/>
                <a:cs typeface="Times New Roman" panose="02020603050405020304" pitchFamily="18" charset="0"/>
              </a:rPr>
              <a:t>in</a:t>
            </a:r>
            <a:r>
              <a:rPr lang="zh-CN" altLang="zh-CN" dirty="0">
                <a:solidFill>
                  <a:srgbClr val="000000"/>
                </a:solidFill>
                <a:ea typeface="宋体" panose="02010600030101010101" pitchFamily="2" charset="-122"/>
                <a:cs typeface="Times New Roman" panose="02020603050405020304" pitchFamily="18" charset="0"/>
              </a:rPr>
              <a:t>往往不连读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因为</a:t>
            </a:r>
            <a:r>
              <a:rPr lang="en-US" altLang="zh-CN" dirty="0">
                <a:solidFill>
                  <a:srgbClr val="000000"/>
                </a:solidFill>
                <a:ea typeface="宋体" panose="02010600030101010101" pitchFamily="2" charset="-122"/>
                <a:cs typeface="Times New Roman" panose="02020603050405020304" pitchFamily="18" charset="0"/>
              </a:rPr>
              <a:t>book</a:t>
            </a:r>
            <a:r>
              <a:rPr lang="zh-CN" altLang="zh-CN" dirty="0">
                <a:solidFill>
                  <a:srgbClr val="000000"/>
                </a:solidFill>
                <a:ea typeface="宋体" panose="02010600030101010101" pitchFamily="2" charset="-122"/>
                <a:cs typeface="Times New Roman" panose="02020603050405020304" pitchFamily="18" charset="0"/>
              </a:rPr>
              <a:t>与</a:t>
            </a:r>
            <a:r>
              <a:rPr lang="en-US" altLang="zh-CN" dirty="0">
                <a:solidFill>
                  <a:srgbClr val="000000"/>
                </a:solidFill>
                <a:ea typeface="宋体" panose="02010600030101010101" pitchFamily="2" charset="-122"/>
                <a:cs typeface="Times New Roman" panose="02020603050405020304" pitchFamily="18" charset="0"/>
              </a:rPr>
              <a:t>in</a:t>
            </a:r>
            <a:r>
              <a:rPr lang="zh-CN" altLang="zh-CN" dirty="0">
                <a:solidFill>
                  <a:srgbClr val="000000"/>
                </a:solidFill>
                <a:ea typeface="宋体" panose="02010600030101010101" pitchFamily="2" charset="-122"/>
                <a:cs typeface="Times New Roman" panose="02020603050405020304" pitchFamily="18" charset="0"/>
              </a:rPr>
              <a:t>分别在两个不同的意群中。</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6435145"/>
      </p:ext>
    </p:extLst>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随  堂  训  练</a:t>
            </a:r>
            <a:endParaRPr lang="zh-CN" altLang="zh-CN" sz="4000" dirty="0"/>
          </a:p>
        </p:txBody>
      </p:sp>
      <p:sp>
        <p:nvSpPr>
          <p:cNvPr id="13" name="矩形 12"/>
          <p:cNvSpPr>
            <a:spLocks noChangeAspect="1"/>
          </p:cNvSpPr>
          <p:nvPr/>
        </p:nvSpPr>
        <p:spPr>
          <a:xfrm>
            <a:off x="361950" y="1305703"/>
            <a:ext cx="10807700" cy="3637919"/>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en-US" dirty="0">
                <a:solidFill>
                  <a:srgbClr val="000000"/>
                </a:solidFill>
                <a:latin typeface="Arial" panose="020B0604020202020204" pitchFamily="34" charset="0"/>
                <a:cs typeface="Times New Roman" panose="02020603050405020304" pitchFamily="18" charset="0"/>
              </a:rPr>
              <a:t>一</a:t>
            </a:r>
            <a:r>
              <a:rPr lang="zh-CN" altLang="zh-CN" dirty="0" smtClean="0">
                <a:solidFill>
                  <a:srgbClr val="000000"/>
                </a:solidFill>
                <a:latin typeface="Arial" panose="020B0604020202020204" pitchFamily="34" charset="0"/>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标出下列句子的连读</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 place is marked on the map.</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2.There </a:t>
            </a:r>
            <a:r>
              <a:rPr lang="en-US" altLang="zh-CN" dirty="0">
                <a:solidFill>
                  <a:srgbClr val="000000"/>
                </a:solidFill>
                <a:ea typeface="宋体" panose="02010600030101010101" pitchFamily="2" charset="-122"/>
                <a:cs typeface="Times New Roman" panose="02020603050405020304" pitchFamily="18" charset="0"/>
              </a:rPr>
              <a:t>are about four oranges.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3.Never </a:t>
            </a:r>
            <a:r>
              <a:rPr lang="en-US" altLang="zh-CN" dirty="0">
                <a:solidFill>
                  <a:srgbClr val="000000"/>
                </a:solidFill>
                <a:ea typeface="宋体" panose="02010600030101010101" pitchFamily="2" charset="-122"/>
                <a:cs typeface="Times New Roman" panose="02020603050405020304" pitchFamily="18" charset="0"/>
              </a:rPr>
              <a:t>give up</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pic>
        <p:nvPicPr>
          <p:cNvPr id="14" name="EEG2QRX26.eps" descr="id:2147499637;FounderCES"/>
          <p:cNvPicPr/>
          <p:nvPr/>
        </p:nvPicPr>
        <p:blipFill>
          <a:blip r:embed="rId2">
            <a:duotone>
              <a:schemeClr val="accent2">
                <a:shade val="45000"/>
                <a:satMod val="135000"/>
              </a:schemeClr>
              <a:prstClr val="white"/>
            </a:duotone>
          </a:blip>
          <a:stretch>
            <a:fillRect/>
          </a:stretch>
        </p:blipFill>
        <p:spPr>
          <a:xfrm>
            <a:off x="720726" y="2611679"/>
            <a:ext cx="6090936" cy="489669"/>
          </a:xfrm>
          <a:prstGeom prst="rect">
            <a:avLst/>
          </a:prstGeom>
        </p:spPr>
      </p:pic>
      <p:pic>
        <p:nvPicPr>
          <p:cNvPr id="15" name="EEG2QRX25.eps" descr="id:2147499644;FounderCES"/>
          <p:cNvPicPr/>
          <p:nvPr/>
        </p:nvPicPr>
        <p:blipFill>
          <a:blip r:embed="rId3">
            <a:duotone>
              <a:schemeClr val="accent2">
                <a:shade val="45000"/>
                <a:satMod val="135000"/>
              </a:schemeClr>
              <a:prstClr val="white"/>
            </a:duotone>
          </a:blip>
          <a:stretch>
            <a:fillRect/>
          </a:stretch>
        </p:blipFill>
        <p:spPr>
          <a:xfrm>
            <a:off x="720726" y="3724480"/>
            <a:ext cx="6090936" cy="582766"/>
          </a:xfrm>
          <a:prstGeom prst="rect">
            <a:avLst/>
          </a:prstGeom>
        </p:spPr>
      </p:pic>
      <p:pic>
        <p:nvPicPr>
          <p:cNvPr id="16" name="EEG2QRX21.eps" descr="id:2147499651;FounderCES"/>
          <p:cNvPicPr/>
          <p:nvPr/>
        </p:nvPicPr>
        <p:blipFill>
          <a:blip r:embed="rId4">
            <a:duotone>
              <a:schemeClr val="accent2">
                <a:shade val="45000"/>
                <a:satMod val="135000"/>
              </a:schemeClr>
              <a:prstClr val="white"/>
            </a:duotone>
          </a:blip>
          <a:stretch>
            <a:fillRect/>
          </a:stretch>
        </p:blipFill>
        <p:spPr>
          <a:xfrm>
            <a:off x="720724" y="4945431"/>
            <a:ext cx="2749763" cy="532125"/>
          </a:xfrm>
          <a:prstGeom prst="rect">
            <a:avLst/>
          </a:prstGeom>
        </p:spPr>
      </p:pic>
    </p:spTree>
    <p:extLst>
      <p:ext uri="{BB962C8B-B14F-4D97-AF65-F5344CB8AC3E}">
        <p14:creationId xmlns:p14="http://schemas.microsoft.com/office/powerpoint/2010/main" val="22963541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arn(inVertic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arn(inVertical)">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305703"/>
            <a:ext cx="10807700" cy="1865126"/>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4.I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ve </a:t>
            </a:r>
            <a:r>
              <a:rPr lang="en-US" altLang="zh-CN" dirty="0">
                <a:solidFill>
                  <a:srgbClr val="000000"/>
                </a:solidFill>
                <a:ea typeface="宋体" panose="02010600030101010101" pitchFamily="2" charset="-122"/>
                <a:cs typeface="Times New Roman" panose="02020603050405020304" pitchFamily="18" charset="0"/>
              </a:rPr>
              <a:t>got a lot of work to do.</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5.May </a:t>
            </a:r>
            <a:r>
              <a:rPr lang="en-US" altLang="zh-CN" dirty="0">
                <a:solidFill>
                  <a:srgbClr val="000000"/>
                </a:solidFill>
                <a:ea typeface="宋体" panose="02010600030101010101" pitchFamily="2" charset="-122"/>
                <a:cs typeface="Times New Roman" panose="02020603050405020304" pitchFamily="18" charset="0"/>
              </a:rPr>
              <a:t>I have a cup of milk?</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6" name="EEG2QRX22.eps" descr="id:2147499658;FounderCES"/>
          <p:cNvPicPr/>
          <p:nvPr/>
        </p:nvPicPr>
        <p:blipFill>
          <a:blip r:embed="rId2">
            <a:duotone>
              <a:schemeClr val="accent2">
                <a:shade val="45000"/>
                <a:satMod val="135000"/>
              </a:schemeClr>
              <a:prstClr val="white"/>
            </a:duotone>
          </a:blip>
          <a:stretch>
            <a:fillRect/>
          </a:stretch>
        </p:blipFill>
        <p:spPr>
          <a:xfrm>
            <a:off x="720724" y="1986015"/>
            <a:ext cx="5184330" cy="543830"/>
          </a:xfrm>
          <a:prstGeom prst="rect">
            <a:avLst/>
          </a:prstGeom>
        </p:spPr>
      </p:pic>
      <p:pic>
        <p:nvPicPr>
          <p:cNvPr id="7" name="EEG2QRX23.eps" descr="id:2147499665;FounderCES"/>
          <p:cNvPicPr/>
          <p:nvPr/>
        </p:nvPicPr>
        <p:blipFill>
          <a:blip r:embed="rId3">
            <a:duotone>
              <a:schemeClr val="accent2">
                <a:shade val="45000"/>
                <a:satMod val="135000"/>
              </a:schemeClr>
              <a:prstClr val="white"/>
            </a:duotone>
          </a:blip>
          <a:stretch>
            <a:fillRect/>
          </a:stretch>
        </p:blipFill>
        <p:spPr>
          <a:xfrm>
            <a:off x="720724" y="3233708"/>
            <a:ext cx="4622630" cy="610875"/>
          </a:xfrm>
          <a:prstGeom prst="rect">
            <a:avLst/>
          </a:prstGeom>
        </p:spPr>
      </p:pic>
    </p:spTree>
    <p:extLst>
      <p:ext uri="{BB962C8B-B14F-4D97-AF65-F5344CB8AC3E}">
        <p14:creationId xmlns:p14="http://schemas.microsoft.com/office/powerpoint/2010/main" val="33560044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61950" y="81567"/>
            <a:ext cx="10807700" cy="6001643"/>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en-US" dirty="0">
                <a:solidFill>
                  <a:srgbClr val="000000"/>
                </a:solidFill>
                <a:latin typeface="Arial" panose="020B0604020202020204" pitchFamily="34" charset="0"/>
                <a:cs typeface="Times New Roman" panose="02020603050405020304" pitchFamily="18" charset="0"/>
              </a:rPr>
              <a:t>二</a:t>
            </a:r>
            <a:r>
              <a:rPr lang="zh-CN" altLang="zh-CN" dirty="0" smtClean="0">
                <a:solidFill>
                  <a:srgbClr val="000000"/>
                </a:solidFill>
                <a:latin typeface="Arial" panose="020B0604020202020204" pitchFamily="34" charset="0"/>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单词拼写</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1.They visited the countryside to have a look at the 18th century country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宅第</a:t>
            </a:r>
            <a:r>
              <a:rPr lang="en-US" altLang="zh-CN" dirty="0">
                <a:solidFill>
                  <a:srgbClr val="000000"/>
                </a:solidFill>
                <a:ea typeface="宋体" panose="02010600030101010101" pitchFamily="2" charset="-122"/>
                <a:cs typeface="Times New Roman" panose="02020603050405020304" pitchFamily="18" charset="0"/>
              </a:rPr>
              <a:t>) there.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2.You can have the room designed depending on your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个人的</a:t>
            </a:r>
            <a:r>
              <a:rPr lang="en-US" altLang="zh-CN" dirty="0">
                <a:solidFill>
                  <a:srgbClr val="000000"/>
                </a:solidFill>
                <a:ea typeface="宋体" panose="02010600030101010101" pitchFamily="2" charset="-122"/>
                <a:cs typeface="Times New Roman" panose="02020603050405020304" pitchFamily="18" charset="0"/>
              </a:rPr>
              <a:t>) needs.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3.She doesn’t like wearing a pair of shoes with </a:t>
            </a:r>
            <a:r>
              <a:rPr lang="en-US" altLang="zh-CN" dirty="0" smtClean="0">
                <a:solidFill>
                  <a:srgbClr val="000000"/>
                </a:solidFill>
                <a:ea typeface="宋体" panose="02010600030101010101" pitchFamily="2" charset="-122"/>
                <a:cs typeface="Times New Roman" panose="02020603050405020304" pitchFamily="18" charset="0"/>
              </a:rPr>
              <a:t>high</a:t>
            </a:r>
          </a:p>
          <a:p>
            <a:pPr>
              <a:lnSpc>
                <a:spcPct val="120000"/>
              </a:lnSpc>
              <a:spcAft>
                <a:spcPts val="0"/>
              </a:spcAft>
              <a:tabLst>
                <a:tab pos="1029335" algn="l"/>
                <a:tab pos="1850390" algn="l"/>
                <a:tab pos="2538095" algn="l"/>
                <a:tab pos="3221990" algn="l"/>
              </a:tabLst>
            </a:pP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后跟</a:t>
            </a:r>
            <a:r>
              <a:rPr lang="en-US" altLang="zh-CN" dirty="0">
                <a:solidFill>
                  <a:srgbClr val="000000"/>
                </a:solidFill>
                <a:ea typeface="宋体" panose="02010600030101010101" pitchFamily="2" charset="-122"/>
                <a:cs typeface="Times New Roman" panose="02020603050405020304" pitchFamily="18" charset="0"/>
              </a:rPr>
              <a:t>) today.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4.We </a:t>
            </a:r>
            <a:r>
              <a:rPr lang="en-US" altLang="zh-CN" dirty="0">
                <a:solidFill>
                  <a:srgbClr val="000000"/>
                </a:solidFill>
                <a:ea typeface="宋体" panose="02010600030101010101" pitchFamily="2" charset="-122"/>
                <a:cs typeface="Times New Roman" panose="02020603050405020304" pitchFamily="18" charset="0"/>
              </a:rPr>
              <a:t>protect the earth not only for </a:t>
            </a:r>
            <a:r>
              <a:rPr lang="en-US" altLang="zh-CN" dirty="0" err="1">
                <a:solidFill>
                  <a:srgbClr val="000000"/>
                </a:solidFill>
                <a:ea typeface="宋体" panose="02010600030101010101" pitchFamily="2" charset="-122"/>
                <a:cs typeface="Times New Roman" panose="02020603050405020304" pitchFamily="18" charset="0"/>
              </a:rPr>
              <a:t>ourselves,but</a:t>
            </a:r>
            <a:r>
              <a:rPr lang="en-US" altLang="zh-CN" dirty="0">
                <a:solidFill>
                  <a:srgbClr val="000000"/>
                </a:solidFill>
                <a:ea typeface="宋体" panose="02010600030101010101" pitchFamily="2" charset="-122"/>
                <a:cs typeface="Times New Roman" panose="02020603050405020304" pitchFamily="18" charset="0"/>
              </a:rPr>
              <a:t> also for our</a:t>
            </a:r>
          </a:p>
          <a:p>
            <a:pPr>
              <a:lnSpc>
                <a:spcPct val="120000"/>
              </a:lnSpc>
              <a:spcAft>
                <a:spcPts val="0"/>
              </a:spcAft>
              <a:tabLst>
                <a:tab pos="1029335" algn="l"/>
                <a:tab pos="1850390" algn="l"/>
                <a:tab pos="2538095" algn="l"/>
                <a:tab pos="3221990" algn="l"/>
              </a:tabLst>
            </a:pP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子孙</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university I like Western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哲学</a:t>
            </a:r>
            <a:r>
              <a:rPr lang="en-US" altLang="zh-CN" dirty="0">
                <a:solidFill>
                  <a:srgbClr val="000000"/>
                </a:solidFill>
                <a:ea typeface="宋体" panose="02010600030101010101" pitchFamily="2" charset="-122"/>
                <a:cs typeface="Times New Roman" panose="02020603050405020304" pitchFamily="18" charset="0"/>
              </a:rPr>
              <a:t>) and science</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3725149" y="1286039"/>
            <a:ext cx="1665841" cy="584775"/>
          </a:xfrm>
          <a:prstGeom prst="rect">
            <a:avLst/>
          </a:prstGeom>
        </p:spPr>
        <p:txBody>
          <a:bodyPr wrap="none">
            <a:spAutoFit/>
          </a:bodyPr>
          <a:lstStyle/>
          <a:p>
            <a:r>
              <a:rPr lang="en-US" altLang="zh-CN" dirty="0">
                <a:ea typeface="宋体" panose="02010600030101010101" pitchFamily="2" charset="-122"/>
              </a:rPr>
              <a:t>mansion</a:t>
            </a:r>
            <a:endParaRPr lang="zh-CN" altLang="en-US" dirty="0"/>
          </a:p>
        </p:txBody>
      </p:sp>
      <p:sp>
        <p:nvSpPr>
          <p:cNvPr id="5" name="矩形 4"/>
          <p:cNvSpPr/>
          <p:nvPr/>
        </p:nvSpPr>
        <p:spPr>
          <a:xfrm>
            <a:off x="828252" y="2457831"/>
            <a:ext cx="1960793" cy="584775"/>
          </a:xfrm>
          <a:prstGeom prst="rect">
            <a:avLst/>
          </a:prstGeom>
        </p:spPr>
        <p:txBody>
          <a:bodyPr wrap="none">
            <a:spAutoFit/>
          </a:bodyPr>
          <a:lstStyle/>
          <a:p>
            <a:r>
              <a:rPr lang="en-US" altLang="zh-CN" dirty="0" smtClean="0">
                <a:ea typeface="宋体" panose="02010600030101010101" pitchFamily="2" charset="-122"/>
              </a:rPr>
              <a:t>individual</a:t>
            </a:r>
            <a:endParaRPr lang="zh-CN" altLang="en-US" dirty="0"/>
          </a:p>
        </p:txBody>
      </p:sp>
      <p:sp>
        <p:nvSpPr>
          <p:cNvPr id="6" name="矩形 5"/>
          <p:cNvSpPr/>
          <p:nvPr/>
        </p:nvSpPr>
        <p:spPr>
          <a:xfrm>
            <a:off x="855614" y="3632807"/>
            <a:ext cx="1051891" cy="584775"/>
          </a:xfrm>
          <a:prstGeom prst="rect">
            <a:avLst/>
          </a:prstGeom>
        </p:spPr>
        <p:txBody>
          <a:bodyPr wrap="none">
            <a:spAutoFit/>
          </a:bodyPr>
          <a:lstStyle/>
          <a:p>
            <a:r>
              <a:rPr lang="en-US" altLang="zh-CN" dirty="0" smtClean="0">
                <a:ea typeface="宋体" panose="02010600030101010101" pitchFamily="2" charset="-122"/>
              </a:rPr>
              <a:t>heels</a:t>
            </a:r>
            <a:endParaRPr lang="zh-CN" altLang="en-US" dirty="0"/>
          </a:p>
        </p:txBody>
      </p:sp>
      <p:sp>
        <p:nvSpPr>
          <p:cNvPr id="7" name="矩形 6"/>
          <p:cNvSpPr/>
          <p:nvPr/>
        </p:nvSpPr>
        <p:spPr>
          <a:xfrm>
            <a:off x="524117" y="4804599"/>
            <a:ext cx="2305439" cy="584775"/>
          </a:xfrm>
          <a:prstGeom prst="rect">
            <a:avLst/>
          </a:prstGeom>
        </p:spPr>
        <p:txBody>
          <a:bodyPr wrap="none">
            <a:spAutoFit/>
          </a:bodyPr>
          <a:lstStyle/>
          <a:p>
            <a:r>
              <a:rPr lang="en-US" altLang="zh-CN" dirty="0" smtClean="0">
                <a:ea typeface="宋体" panose="02010600030101010101" pitchFamily="2" charset="-122"/>
              </a:rPr>
              <a:t>descendants</a:t>
            </a:r>
            <a:endParaRPr lang="zh-CN" altLang="en-US" dirty="0"/>
          </a:p>
        </p:txBody>
      </p:sp>
      <p:sp>
        <p:nvSpPr>
          <p:cNvPr id="8" name="矩形 7"/>
          <p:cNvSpPr/>
          <p:nvPr/>
        </p:nvSpPr>
        <p:spPr>
          <a:xfrm>
            <a:off x="5626853" y="5359878"/>
            <a:ext cx="2098651" cy="584775"/>
          </a:xfrm>
          <a:prstGeom prst="rect">
            <a:avLst/>
          </a:prstGeom>
        </p:spPr>
        <p:txBody>
          <a:bodyPr wrap="none">
            <a:spAutoFit/>
          </a:bodyPr>
          <a:lstStyle/>
          <a:p>
            <a:r>
              <a:rPr lang="en-US" altLang="zh-CN" dirty="0">
                <a:ea typeface="宋体" panose="02010600030101010101" pitchFamily="2" charset="-122"/>
              </a:rPr>
              <a:t>philosophy</a:t>
            </a:r>
            <a:endParaRPr lang="zh-CN" altLang="en-US" dirty="0"/>
          </a:p>
        </p:txBody>
      </p:sp>
    </p:spTree>
    <p:extLst>
      <p:ext uri="{BB962C8B-B14F-4D97-AF65-F5344CB8AC3E}">
        <p14:creationId xmlns:p14="http://schemas.microsoft.com/office/powerpoint/2010/main" val="27375641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inVertic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559"/>
            <a:ext cx="2770310" cy="683264"/>
          </a:xfrm>
          <a:prstGeom prst="rect">
            <a:avLst/>
          </a:prstGeom>
        </p:spPr>
        <p:txBody>
          <a:bodyPr wrap="none">
            <a:spAutoFit/>
          </a:bodyPr>
          <a:lstStyle/>
          <a:p>
            <a:pPr>
              <a:lnSpc>
                <a:spcPct val="120000"/>
              </a:lnSpc>
              <a:spcAft>
                <a:spcPts val="0"/>
              </a:spcAft>
              <a:tabLst>
                <a:tab pos="1029335" algn="l"/>
                <a:tab pos="1850390" algn="l"/>
                <a:tab pos="2538095" algn="l"/>
                <a:tab pos="3221990" algn="l"/>
              </a:tabLst>
            </a:pPr>
            <a:r>
              <a:rPr lang="zh-CN" altLang="en-US" dirty="0">
                <a:solidFill>
                  <a:srgbClr val="000000"/>
                </a:solidFill>
                <a:latin typeface="Arial" panose="020B0604020202020204" pitchFamily="34" charset="0"/>
                <a:cs typeface="Times New Roman" panose="02020603050405020304" pitchFamily="18" charset="0"/>
              </a:rPr>
              <a:t>三</a:t>
            </a:r>
            <a:r>
              <a:rPr lang="zh-CN" altLang="zh-CN" dirty="0" smtClean="0">
                <a:solidFill>
                  <a:srgbClr val="000000"/>
                </a:solidFill>
                <a:latin typeface="Arial" panose="020B0604020202020204" pitchFamily="34" charset="0"/>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选词</a:t>
            </a:r>
            <a:r>
              <a:rPr lang="zh-CN" altLang="zh-CN" dirty="0" smtClean="0">
                <a:solidFill>
                  <a:srgbClr val="000000"/>
                </a:solidFill>
                <a:latin typeface="Arial" panose="020B0604020202020204" pitchFamily="34" charset="0"/>
                <a:cs typeface="Times New Roman" panose="02020603050405020304" pitchFamily="18" charset="0"/>
              </a:rPr>
              <a:t>填空</a:t>
            </a:r>
            <a:r>
              <a:rPr lang="en-US" altLang="zh-CN" dirty="0" smtClean="0">
                <a:solidFill>
                  <a:srgbClr val="000000"/>
                </a:solidFill>
                <a:latin typeface="Arial" panose="020B0604020202020204" pitchFamily="34" charset="0"/>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61950" y="677044"/>
            <a:ext cx="10807700" cy="1274195"/>
          </a:xfrm>
          <a:prstGeom prst="rect">
            <a:avLst/>
          </a:prstGeom>
          <a:ln>
            <a:solidFill>
              <a:schemeClr val="tx1"/>
            </a:solidFill>
          </a:ln>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risk</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give an introduction to</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hold on</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be similar to</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lead </a:t>
            </a:r>
            <a:r>
              <a:rPr lang="en-US" altLang="zh-CN" dirty="0" smtClean="0">
                <a:solidFill>
                  <a:srgbClr val="000000"/>
                </a:solidFill>
                <a:ea typeface="宋体" panose="02010600030101010101" pitchFamily="2" charset="-122"/>
                <a:cs typeface="Times New Roman" panose="02020603050405020304" pitchFamily="18" charset="0"/>
              </a:rPr>
              <a:t>to</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7" name="矩形 6"/>
          <p:cNvSpPr>
            <a:spLocks noChangeAspect="1"/>
          </p:cNvSpPr>
          <p:nvPr/>
        </p:nvSpPr>
        <p:spPr>
          <a:xfrm>
            <a:off x="361950" y="1986455"/>
            <a:ext cx="10807700" cy="4228850"/>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1.Our soldiers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in that hill for more than 3 hours</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2.His careless driving yesterday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trouble.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3.My view on this matter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yours.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4.The guide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local custom and culture.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5.As with all </a:t>
            </a:r>
            <a:r>
              <a:rPr lang="en-US" altLang="zh-CN" dirty="0" err="1">
                <a:solidFill>
                  <a:srgbClr val="000000"/>
                </a:solidFill>
                <a:ea typeface="宋体" panose="02010600030101010101" pitchFamily="2" charset="-122"/>
                <a:cs typeface="Times New Roman" panose="02020603050405020304" pitchFamily="18" charset="0"/>
              </a:rPr>
              <a:t>diseases,certain</a:t>
            </a:r>
            <a:r>
              <a:rPr lang="en-US" altLang="zh-CN" dirty="0">
                <a:solidFill>
                  <a:srgbClr val="000000"/>
                </a:solidFill>
                <a:ea typeface="宋体" panose="02010600030101010101" pitchFamily="2" charset="-122"/>
                <a:cs typeface="Times New Roman" panose="02020603050405020304" pitchFamily="18" charset="0"/>
              </a:rPr>
              <a:t> groups will be more </a:t>
            </a:r>
            <a:r>
              <a:rPr lang="en-US" altLang="zh-CN" dirty="0" smtClean="0">
                <a:solidFill>
                  <a:srgbClr val="000000"/>
                </a:solidFill>
                <a:ea typeface="宋体" panose="02010600030101010101" pitchFamily="2" charset="-122"/>
                <a:cs typeface="Times New Roman" panose="02020603050405020304" pitchFamily="18" charset="0"/>
              </a:rPr>
              <a:t>_________</a:t>
            </a: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than </a:t>
            </a:r>
            <a:r>
              <a:rPr lang="en-US" altLang="zh-CN" dirty="0">
                <a:solidFill>
                  <a:srgbClr val="000000"/>
                </a:solidFill>
                <a:ea typeface="宋体" panose="02010600030101010101" pitchFamily="2" charset="-122"/>
                <a:cs typeface="Times New Roman" panose="02020603050405020304" pitchFamily="18" charset="0"/>
              </a:rPr>
              <a:t>others.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3293101" y="2026495"/>
            <a:ext cx="1471878" cy="584775"/>
          </a:xfrm>
          <a:prstGeom prst="rect">
            <a:avLst/>
          </a:prstGeom>
        </p:spPr>
        <p:txBody>
          <a:bodyPr wrap="none">
            <a:spAutoFit/>
          </a:bodyPr>
          <a:lstStyle/>
          <a:p>
            <a:r>
              <a:rPr lang="en-US" altLang="zh-CN" dirty="0">
                <a:ea typeface="宋体" panose="02010600030101010101" pitchFamily="2" charset="-122"/>
              </a:rPr>
              <a:t>held on</a:t>
            </a:r>
            <a:endParaRPr lang="zh-CN" altLang="en-US" dirty="0"/>
          </a:p>
        </p:txBody>
      </p:sp>
      <p:sp>
        <p:nvSpPr>
          <p:cNvPr id="5" name="矩形 4"/>
          <p:cNvSpPr/>
          <p:nvPr/>
        </p:nvSpPr>
        <p:spPr>
          <a:xfrm>
            <a:off x="6625133" y="2613648"/>
            <a:ext cx="1152880" cy="584775"/>
          </a:xfrm>
          <a:prstGeom prst="rect">
            <a:avLst/>
          </a:prstGeom>
        </p:spPr>
        <p:txBody>
          <a:bodyPr wrap="none">
            <a:spAutoFit/>
          </a:bodyPr>
          <a:lstStyle/>
          <a:p>
            <a:r>
              <a:rPr lang="en-US" altLang="zh-CN" dirty="0">
                <a:ea typeface="宋体" panose="02010600030101010101" pitchFamily="2" charset="-122"/>
              </a:rPr>
              <a:t>led to</a:t>
            </a:r>
            <a:endParaRPr lang="zh-CN" altLang="en-US" dirty="0"/>
          </a:p>
        </p:txBody>
      </p:sp>
      <p:sp>
        <p:nvSpPr>
          <p:cNvPr id="6" name="矩形 5"/>
          <p:cNvSpPr/>
          <p:nvPr/>
        </p:nvSpPr>
        <p:spPr>
          <a:xfrm>
            <a:off x="4991797" y="3201513"/>
            <a:ext cx="3004925" cy="584775"/>
          </a:xfrm>
          <a:prstGeom prst="rect">
            <a:avLst/>
          </a:prstGeom>
        </p:spPr>
        <p:txBody>
          <a:bodyPr wrap="none">
            <a:spAutoFit/>
          </a:bodyPr>
          <a:lstStyle/>
          <a:p>
            <a:r>
              <a:rPr lang="en-US" altLang="zh-CN" dirty="0">
                <a:ea typeface="宋体" panose="02010600030101010101" pitchFamily="2" charset="-122"/>
              </a:rPr>
              <a:t>is/was similar to</a:t>
            </a:r>
            <a:endParaRPr lang="zh-CN" altLang="en-US" dirty="0"/>
          </a:p>
        </p:txBody>
      </p:sp>
      <p:sp>
        <p:nvSpPr>
          <p:cNvPr id="8" name="矩形 7"/>
          <p:cNvSpPr/>
          <p:nvPr/>
        </p:nvSpPr>
        <p:spPr>
          <a:xfrm>
            <a:off x="3070887" y="3762310"/>
            <a:ext cx="4244047" cy="584775"/>
          </a:xfrm>
          <a:prstGeom prst="rect">
            <a:avLst/>
          </a:prstGeom>
        </p:spPr>
        <p:txBody>
          <a:bodyPr wrap="none">
            <a:spAutoFit/>
          </a:bodyPr>
          <a:lstStyle/>
          <a:p>
            <a:r>
              <a:rPr lang="en-US" altLang="zh-CN" dirty="0">
                <a:ea typeface="宋体" panose="02010600030101010101" pitchFamily="2" charset="-122"/>
              </a:rPr>
              <a:t>gave an introduction to</a:t>
            </a:r>
            <a:endParaRPr lang="zh-CN" altLang="en-US" dirty="0"/>
          </a:p>
        </p:txBody>
      </p:sp>
      <p:sp>
        <p:nvSpPr>
          <p:cNvPr id="9" name="矩形 8"/>
          <p:cNvSpPr/>
          <p:nvPr/>
        </p:nvSpPr>
        <p:spPr>
          <a:xfrm>
            <a:off x="9289429" y="4978111"/>
            <a:ext cx="1313180" cy="584775"/>
          </a:xfrm>
          <a:prstGeom prst="rect">
            <a:avLst/>
          </a:prstGeom>
        </p:spPr>
        <p:txBody>
          <a:bodyPr wrap="none">
            <a:spAutoFit/>
          </a:bodyPr>
          <a:lstStyle/>
          <a:p>
            <a:r>
              <a:rPr lang="en-US" altLang="zh-CN" dirty="0">
                <a:ea typeface="宋体" panose="02010600030101010101" pitchFamily="2" charset="-122"/>
              </a:rPr>
              <a:t>at risk</a:t>
            </a:r>
            <a:endParaRPr lang="zh-CN" altLang="en-US" dirty="0"/>
          </a:p>
        </p:txBody>
      </p:sp>
    </p:spTree>
    <p:extLst>
      <p:ext uri="{BB962C8B-B14F-4D97-AF65-F5344CB8AC3E}">
        <p14:creationId xmlns:p14="http://schemas.microsoft.com/office/powerpoint/2010/main" val="29160154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arn(inVertic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arn(inVertical)">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25583"/>
            <a:ext cx="10807700" cy="5410712"/>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en-US" dirty="0">
                <a:solidFill>
                  <a:srgbClr val="000000"/>
                </a:solidFill>
                <a:latin typeface="Arial" panose="020B0604020202020204" pitchFamily="34" charset="0"/>
                <a:cs typeface="Times New Roman" panose="02020603050405020304" pitchFamily="18" charset="0"/>
              </a:rPr>
              <a:t>四</a:t>
            </a:r>
            <a:r>
              <a:rPr lang="zh-CN" altLang="zh-CN" dirty="0" smtClean="0">
                <a:solidFill>
                  <a:srgbClr val="000000"/>
                </a:solidFill>
                <a:latin typeface="Arial" panose="020B0604020202020204" pitchFamily="34" charset="0"/>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如果他能再坚持一会儿</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我们就能帮助他。</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If he can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 little </a:t>
            </a:r>
            <a:r>
              <a:rPr lang="en-US" altLang="zh-CN" dirty="0" err="1">
                <a:solidFill>
                  <a:srgbClr val="000000"/>
                </a:solidFill>
                <a:ea typeface="宋体" panose="02010600030101010101" pitchFamily="2" charset="-122"/>
                <a:cs typeface="Times New Roman" panose="02020603050405020304" pitchFamily="18" charset="0"/>
              </a:rPr>
              <a:t>longer,we</a:t>
            </a:r>
            <a:r>
              <a:rPr lang="en-US" altLang="zh-CN" dirty="0">
                <a:solidFill>
                  <a:srgbClr val="000000"/>
                </a:solidFill>
                <a:ea typeface="宋体" panose="02010600030101010101" pitchFamily="2" charset="-122"/>
                <a:cs typeface="Times New Roman" panose="02020603050405020304" pitchFamily="18" charset="0"/>
              </a:rPr>
              <a:t> can help him</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这种疾病正在蔓延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所有</a:t>
            </a:r>
            <a:r>
              <a:rPr lang="en-US" altLang="zh-CN" dirty="0">
                <a:solidFill>
                  <a:srgbClr val="000000"/>
                </a:solidFill>
                <a:ea typeface="宋体" panose="02010600030101010101" pitchFamily="2" charset="-122"/>
                <a:cs typeface="Times New Roman" panose="02020603050405020304" pitchFamily="18" charset="0"/>
              </a:rPr>
              <a:t>5</a:t>
            </a:r>
            <a:r>
              <a:rPr lang="zh-CN" altLang="zh-CN" dirty="0">
                <a:solidFill>
                  <a:srgbClr val="000000"/>
                </a:solidFill>
                <a:ea typeface="宋体" panose="02010600030101010101" pitchFamily="2" charset="-122"/>
                <a:cs typeface="Times New Roman" panose="02020603050405020304" pitchFamily="18" charset="0"/>
              </a:rPr>
              <a:t>岁以下的儿童都有患病的危险。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disease is </a:t>
            </a:r>
            <a:r>
              <a:rPr lang="en-US" altLang="zh-CN" dirty="0" err="1">
                <a:solidFill>
                  <a:srgbClr val="000000"/>
                </a:solidFill>
                <a:ea typeface="宋体" panose="02010600030101010101" pitchFamily="2" charset="-122"/>
                <a:cs typeface="Times New Roman" panose="02020603050405020304" pitchFamily="18" charset="0"/>
              </a:rPr>
              <a:t>spreading,and</a:t>
            </a:r>
            <a:r>
              <a:rPr lang="en-US" altLang="zh-CN" dirty="0">
                <a:solidFill>
                  <a:srgbClr val="000000"/>
                </a:solidFill>
                <a:ea typeface="宋体" panose="02010600030101010101" pitchFamily="2" charset="-122"/>
                <a:cs typeface="Times New Roman" panose="02020603050405020304" pitchFamily="18" charset="0"/>
              </a:rPr>
              <a:t> all children under 5 are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他告诉警察的故事和他告诉他母亲的故事不一样。</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story he told the police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one he told his mother.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2438837" y="1440103"/>
            <a:ext cx="2315057" cy="584775"/>
          </a:xfrm>
          <a:prstGeom prst="rect">
            <a:avLst/>
          </a:prstGeom>
        </p:spPr>
        <p:txBody>
          <a:bodyPr wrap="none">
            <a:spAutoFit/>
          </a:bodyPr>
          <a:lstStyle/>
          <a:p>
            <a:r>
              <a:rPr lang="en-US" altLang="zh-CN" dirty="0">
                <a:ea typeface="宋体" panose="02010600030101010101" pitchFamily="2" charset="-122"/>
              </a:rPr>
              <a:t>hold </a:t>
            </a:r>
            <a:r>
              <a:rPr lang="en-US" altLang="zh-CN" dirty="0" smtClean="0">
                <a:ea typeface="宋体" panose="02010600030101010101" pitchFamily="2" charset="-122"/>
              </a:rPr>
              <a:t>        on</a:t>
            </a:r>
            <a:endParaRPr lang="zh-CN" altLang="en-US" dirty="0"/>
          </a:p>
        </p:txBody>
      </p:sp>
      <p:sp>
        <p:nvSpPr>
          <p:cNvPr id="4" name="矩形 3"/>
          <p:cNvSpPr/>
          <p:nvPr/>
        </p:nvSpPr>
        <p:spPr>
          <a:xfrm>
            <a:off x="792485" y="3187743"/>
            <a:ext cx="2133918" cy="584775"/>
          </a:xfrm>
          <a:prstGeom prst="rect">
            <a:avLst/>
          </a:prstGeom>
        </p:spPr>
        <p:txBody>
          <a:bodyPr wrap="none">
            <a:spAutoFit/>
          </a:bodyPr>
          <a:lstStyle/>
          <a:p>
            <a:r>
              <a:rPr lang="en-US" altLang="zh-CN" dirty="0">
                <a:ea typeface="宋体" panose="02010600030101010101" pitchFamily="2" charset="-122"/>
              </a:rPr>
              <a:t>at </a:t>
            </a:r>
            <a:r>
              <a:rPr lang="en-US" altLang="zh-CN" dirty="0" smtClean="0">
                <a:ea typeface="宋体" panose="02010600030101010101" pitchFamily="2" charset="-122"/>
              </a:rPr>
              <a:t>        risk</a:t>
            </a:r>
            <a:endParaRPr lang="zh-CN" altLang="en-US" dirty="0"/>
          </a:p>
        </p:txBody>
      </p:sp>
      <p:sp>
        <p:nvSpPr>
          <p:cNvPr id="6" name="矩形 5"/>
          <p:cNvSpPr/>
          <p:nvPr/>
        </p:nvSpPr>
        <p:spPr>
          <a:xfrm>
            <a:off x="5430493" y="4362719"/>
            <a:ext cx="4146841" cy="584775"/>
          </a:xfrm>
          <a:prstGeom prst="rect">
            <a:avLst/>
          </a:prstGeom>
        </p:spPr>
        <p:txBody>
          <a:bodyPr wrap="none">
            <a:spAutoFit/>
          </a:bodyPr>
          <a:lstStyle/>
          <a:p>
            <a:r>
              <a:rPr lang="en-US" altLang="zh-CN" dirty="0">
                <a:ea typeface="宋体" panose="02010600030101010101" pitchFamily="2" charset="-122"/>
              </a:rPr>
              <a:t>was </a:t>
            </a:r>
            <a:r>
              <a:rPr lang="en-US" altLang="zh-CN" dirty="0" smtClean="0">
                <a:ea typeface="宋体" panose="02010600030101010101" pitchFamily="2" charset="-122"/>
              </a:rPr>
              <a:t>    different    from</a:t>
            </a:r>
            <a:endParaRPr lang="zh-CN" altLang="en-US" dirty="0"/>
          </a:p>
        </p:txBody>
      </p:sp>
    </p:spTree>
    <p:extLst>
      <p:ext uri="{BB962C8B-B14F-4D97-AF65-F5344CB8AC3E}">
        <p14:creationId xmlns:p14="http://schemas.microsoft.com/office/powerpoint/2010/main" val="2422551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132191"/>
            <a:ext cx="10807700" cy="2990434"/>
          </a:xfrm>
          <a:prstGeom prst="rect">
            <a:avLst/>
          </a:prstGeom>
        </p:spPr>
        <p:txBody>
          <a:bodyPr>
            <a:spAutoFit/>
          </a:bodyPr>
          <a:lstStyle/>
          <a:p>
            <a:pPr indent="828000" fontAlgn="auto">
              <a:lnSpc>
                <a:spcPct val="120000"/>
              </a:lnSpc>
              <a:spcBef>
                <a:spcPts val="0"/>
              </a:spcBef>
              <a:spcAft>
                <a:spcPts val="0"/>
              </a:spcAft>
              <a:buFontTx/>
              <a:buNone/>
              <a:tabLst>
                <a:tab pos="1029335" algn="l"/>
                <a:tab pos="1850390" algn="l"/>
                <a:tab pos="2538095" algn="l"/>
                <a:tab pos="3221990" algn="l"/>
              </a:tabLst>
            </a:pPr>
            <a:r>
              <a:rPr lang="en-US" altLang="zh-CN" b="0" dirty="0">
                <a:solidFill>
                  <a:srgbClr val="000000"/>
                </a:solidFill>
                <a:ea typeface="宋体" panose="02010600030101010101" pitchFamily="2" charset="-122"/>
                <a:cs typeface="Times New Roman" panose="02020603050405020304" pitchFamily="18" charset="0"/>
              </a:rPr>
              <a:t>If you ever visit an English </a:t>
            </a:r>
            <a:r>
              <a:rPr lang="en-US" altLang="zh-CN" b="0" dirty="0" err="1">
                <a:solidFill>
                  <a:srgbClr val="000000"/>
                </a:solidFill>
                <a:ea typeface="宋体" panose="02010600030101010101" pitchFamily="2" charset="-122"/>
                <a:cs typeface="Times New Roman" panose="02020603050405020304" pitchFamily="18" charset="0"/>
              </a:rPr>
              <a:t>village,make</a:t>
            </a:r>
            <a:r>
              <a:rPr lang="en-US" altLang="zh-CN" b="0" dirty="0">
                <a:solidFill>
                  <a:srgbClr val="000000"/>
                </a:solidFill>
                <a:ea typeface="宋体" panose="02010600030101010101" pitchFamily="2" charset="-122"/>
                <a:cs typeface="Times New Roman" panose="02020603050405020304" pitchFamily="18" charset="0"/>
              </a:rPr>
              <a:t> sure to look out for </a:t>
            </a:r>
            <a:r>
              <a:rPr lang="en-US" altLang="zh-CN" b="0" dirty="0" err="1">
                <a:solidFill>
                  <a:srgbClr val="000000"/>
                </a:solidFill>
                <a:ea typeface="宋体" panose="02010600030101010101" pitchFamily="2" charset="-122"/>
                <a:cs typeface="Times New Roman" panose="02020603050405020304" pitchFamily="18" charset="0"/>
              </a:rPr>
              <a:t>morris</a:t>
            </a:r>
            <a:r>
              <a:rPr lang="en-US" altLang="zh-CN" b="0" dirty="0">
                <a:solidFill>
                  <a:srgbClr val="000000"/>
                </a:solidFill>
                <a:ea typeface="宋体" panose="02010600030101010101" pitchFamily="2" charset="-122"/>
                <a:cs typeface="Times New Roman" panose="02020603050405020304" pitchFamily="18" charset="0"/>
              </a:rPr>
              <a:t> dancing.</a:t>
            </a:r>
            <a:r>
              <a:rPr lang="en-US" altLang="zh-CN" dirty="0">
                <a:solidFill>
                  <a:srgbClr val="000000"/>
                </a:solidFill>
                <a:ea typeface="宋体" panose="02010600030101010101" pitchFamily="2" charset="-122"/>
                <a:cs typeface="Times New Roman" panose="02020603050405020304" pitchFamily="18" charset="0"/>
              </a:rPr>
              <a:t>Undoubtedly</a:t>
            </a:r>
            <a:r>
              <a:rPr lang="en-US" altLang="zh-CN" baseline="30000" dirty="0">
                <a:solidFill>
                  <a:srgbClr val="000000"/>
                </a:solidFill>
                <a:ea typeface="宋体" panose="02010600030101010101" pitchFamily="2" charset="-122"/>
                <a:cs typeface="Times New Roman" panose="02020603050405020304" pitchFamily="18" charset="0"/>
              </a:rPr>
              <a:t>1</a:t>
            </a:r>
            <a:r>
              <a:rPr lang="en-US" altLang="zh-CN" b="0" dirty="0">
                <a:solidFill>
                  <a:srgbClr val="000000"/>
                </a:solidFill>
                <a:ea typeface="宋体" panose="02010600030101010101" pitchFamily="2" charset="-122"/>
                <a:cs typeface="Times New Roman" panose="02020603050405020304" pitchFamily="18" charset="0"/>
              </a:rPr>
              <a:t> as one of the strangest traditions of English </a:t>
            </a:r>
            <a:r>
              <a:rPr lang="en-US" altLang="zh-CN" b="0" dirty="0" err="1">
                <a:solidFill>
                  <a:srgbClr val="000000"/>
                </a:solidFill>
                <a:ea typeface="宋体" panose="02010600030101010101" pitchFamily="2" charset="-122"/>
                <a:cs typeface="Times New Roman" panose="02020603050405020304" pitchFamily="18" charset="0"/>
              </a:rPr>
              <a:t>culture,morris</a:t>
            </a:r>
            <a:r>
              <a:rPr lang="en-US" altLang="zh-CN" b="0" dirty="0">
                <a:solidFill>
                  <a:srgbClr val="000000"/>
                </a:solidFill>
                <a:ea typeface="宋体" panose="02010600030101010101" pitchFamily="2" charset="-122"/>
                <a:cs typeface="Times New Roman" panose="02020603050405020304" pitchFamily="18" charset="0"/>
              </a:rPr>
              <a:t> dancing is a form of folk dancing that dates back to the 15th </a:t>
            </a:r>
            <a:r>
              <a:rPr lang="en-US" altLang="zh-CN" b="0" dirty="0" err="1">
                <a:solidFill>
                  <a:srgbClr val="000000"/>
                </a:solidFill>
                <a:ea typeface="宋体" panose="02010600030101010101" pitchFamily="2" charset="-122"/>
                <a:cs typeface="Times New Roman" panose="02020603050405020304" pitchFamily="18" charset="0"/>
              </a:rPr>
              <a:t>century.If</a:t>
            </a:r>
            <a:r>
              <a:rPr lang="en-US" altLang="zh-CN" b="0" dirty="0">
                <a:solidFill>
                  <a:srgbClr val="000000"/>
                </a:solidFill>
                <a:ea typeface="宋体" panose="02010600030101010101" pitchFamily="2" charset="-122"/>
                <a:cs typeface="Times New Roman" panose="02020603050405020304" pitchFamily="18" charset="0"/>
              </a:rPr>
              <a:t> you ever get the </a:t>
            </a:r>
            <a:r>
              <a:rPr lang="en-US" altLang="zh-CN" b="0" dirty="0" err="1">
                <a:solidFill>
                  <a:srgbClr val="000000"/>
                </a:solidFill>
                <a:ea typeface="宋体" panose="02010600030101010101" pitchFamily="2" charset="-122"/>
                <a:cs typeface="Times New Roman" panose="02020603050405020304" pitchFamily="18" charset="0"/>
              </a:rPr>
              <a:t>opportunity,you</a:t>
            </a:r>
            <a:r>
              <a:rPr lang="en-US" altLang="zh-CN" b="0" dirty="0">
                <a:solidFill>
                  <a:srgbClr val="000000"/>
                </a:solidFill>
                <a:ea typeface="宋体" panose="02010600030101010101" pitchFamily="2" charset="-122"/>
                <a:cs typeface="Times New Roman" panose="02020603050405020304" pitchFamily="18" charset="0"/>
              </a:rPr>
              <a:t> really have to see it.</a:t>
            </a:r>
            <a:endParaRPr lang="zh-CN" altLang="zh-CN" b="0"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14950657"/>
      </p:ext>
    </p:extLst>
  </p:cSld>
  <p:clrMapOvr>
    <a:masterClrMapping/>
  </p:clrMapOvr>
  <p:transition spd="slow">
    <p:push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7908190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61950" y="896503"/>
            <a:ext cx="10807700" cy="3581365"/>
          </a:xfrm>
          <a:prstGeom prst="rect">
            <a:avLst/>
          </a:prstGeom>
        </p:spPr>
        <p:txBody>
          <a:bodyPr>
            <a:spAutoFit/>
          </a:bodyPr>
          <a:lstStyle/>
          <a:p>
            <a:pPr indent="828000" fontAlgn="auto">
              <a:lnSpc>
                <a:spcPct val="120000"/>
              </a:lnSpc>
              <a:spcBef>
                <a:spcPts val="0"/>
              </a:spcBef>
              <a:spcAft>
                <a:spcPts val="0"/>
              </a:spcAft>
              <a:buFontTx/>
              <a:buNone/>
              <a:tabLst>
                <a:tab pos="1029335" algn="l"/>
                <a:tab pos="1850390" algn="l"/>
                <a:tab pos="2538095" algn="l"/>
                <a:tab pos="3221990" algn="l"/>
              </a:tabLst>
            </a:pPr>
            <a:r>
              <a:rPr lang="en-US" altLang="zh-CN" b="0" dirty="0">
                <a:solidFill>
                  <a:srgbClr val="000000"/>
                </a:solidFill>
                <a:ea typeface="宋体" panose="02010600030101010101" pitchFamily="2" charset="-122"/>
                <a:cs typeface="Times New Roman" panose="02020603050405020304" pitchFamily="18" charset="0"/>
              </a:rPr>
              <a:t>Men and women wearing old-fashioned,</a:t>
            </a:r>
            <a:r>
              <a:rPr lang="en-US" altLang="zh-CN" dirty="0">
                <a:solidFill>
                  <a:srgbClr val="000000"/>
                </a:solidFill>
                <a:ea typeface="宋体" panose="02010600030101010101" pitchFamily="2" charset="-122"/>
                <a:cs typeface="Times New Roman" panose="02020603050405020304" pitchFamily="18" charset="0"/>
              </a:rPr>
              <a:t>shabby</a:t>
            </a:r>
            <a:r>
              <a:rPr lang="en-US" altLang="zh-CN" baseline="30000" dirty="0">
                <a:solidFill>
                  <a:srgbClr val="000000"/>
                </a:solidFill>
                <a:ea typeface="宋体" panose="02010600030101010101" pitchFamily="2" charset="-122"/>
                <a:cs typeface="Times New Roman" panose="02020603050405020304" pitchFamily="18" charset="0"/>
              </a:rPr>
              <a:t>2</a:t>
            </a:r>
            <a:r>
              <a:rPr lang="en-US" altLang="zh-CN" b="0" dirty="0">
                <a:solidFill>
                  <a:srgbClr val="000000"/>
                </a:solidFill>
                <a:ea typeface="宋体" panose="02010600030101010101" pitchFamily="2" charset="-122"/>
                <a:cs typeface="Times New Roman" panose="02020603050405020304" pitchFamily="18" charset="0"/>
              </a:rPr>
              <a:t> clothing dance in the streets of towns and villages across the country during the holiday </a:t>
            </a:r>
            <a:r>
              <a:rPr lang="en-US" altLang="zh-CN" b="0" dirty="0" err="1">
                <a:solidFill>
                  <a:srgbClr val="000000"/>
                </a:solidFill>
                <a:ea typeface="宋体" panose="02010600030101010101" pitchFamily="2" charset="-122"/>
                <a:cs typeface="Times New Roman" panose="02020603050405020304" pitchFamily="18" charset="0"/>
              </a:rPr>
              <a:t>periods.Women</a:t>
            </a:r>
            <a:r>
              <a:rPr lang="en-US" altLang="zh-CN" b="0" dirty="0">
                <a:solidFill>
                  <a:srgbClr val="000000"/>
                </a:solidFill>
                <a:ea typeface="宋体" panose="02010600030101010101" pitchFamily="2" charset="-122"/>
                <a:cs typeface="Times New Roman" panose="02020603050405020304" pitchFamily="18" charset="0"/>
              </a:rPr>
              <a:t> wear long,</a:t>
            </a:r>
            <a:r>
              <a:rPr lang="en-US" altLang="zh-CN" dirty="0">
                <a:solidFill>
                  <a:srgbClr val="000000"/>
                </a:solidFill>
                <a:ea typeface="宋体" panose="02010600030101010101" pitchFamily="2" charset="-122"/>
                <a:cs typeface="Times New Roman" panose="02020603050405020304" pitchFamily="18" charset="0"/>
              </a:rPr>
              <a:t>frilly</a:t>
            </a:r>
            <a:r>
              <a:rPr lang="en-US" altLang="zh-CN" baseline="30000" dirty="0">
                <a:solidFill>
                  <a:srgbClr val="000000"/>
                </a:solidFill>
                <a:ea typeface="宋体" panose="02010600030101010101" pitchFamily="2" charset="-122"/>
                <a:cs typeface="Times New Roman" panose="02020603050405020304" pitchFamily="18" charset="0"/>
              </a:rPr>
              <a:t>3</a:t>
            </a:r>
            <a:r>
              <a:rPr lang="en-US" altLang="zh-CN" b="0" dirty="0">
                <a:solidFill>
                  <a:srgbClr val="000000"/>
                </a:solidFill>
                <a:ea typeface="宋体" panose="02010600030101010101" pitchFamily="2" charset="-122"/>
                <a:cs typeface="Times New Roman" panose="02020603050405020304" pitchFamily="18" charset="0"/>
              </a:rPr>
              <a:t> skirts and men wear short trousers with bells </a:t>
            </a:r>
            <a:r>
              <a:rPr lang="en-US" altLang="zh-CN" dirty="0">
                <a:solidFill>
                  <a:srgbClr val="000000"/>
                </a:solidFill>
                <a:ea typeface="宋体" panose="02010600030101010101" pitchFamily="2" charset="-122"/>
                <a:cs typeface="Times New Roman" panose="02020603050405020304" pitchFamily="18" charset="0"/>
              </a:rPr>
              <a:t>attached</a:t>
            </a:r>
            <a:r>
              <a:rPr lang="en-US" altLang="zh-CN" baseline="30000" dirty="0">
                <a:solidFill>
                  <a:srgbClr val="000000"/>
                </a:solidFill>
                <a:ea typeface="宋体" panose="02010600030101010101" pitchFamily="2" charset="-122"/>
                <a:cs typeface="Times New Roman" panose="02020603050405020304" pitchFamily="18" charset="0"/>
              </a:rPr>
              <a:t>4</a:t>
            </a:r>
            <a:r>
              <a:rPr lang="en-US" altLang="zh-CN" b="0" dirty="0">
                <a:solidFill>
                  <a:srgbClr val="000000"/>
                </a:solidFill>
                <a:ea typeface="宋体" panose="02010600030101010101" pitchFamily="2" charset="-122"/>
                <a:cs typeface="Times New Roman" panose="02020603050405020304" pitchFamily="18" charset="0"/>
              </a:rPr>
              <a:t> to </a:t>
            </a:r>
            <a:r>
              <a:rPr lang="en-US" altLang="zh-CN" b="0" dirty="0" err="1">
                <a:solidFill>
                  <a:srgbClr val="000000"/>
                </a:solidFill>
                <a:ea typeface="宋体" panose="02010600030101010101" pitchFamily="2" charset="-122"/>
                <a:cs typeface="Times New Roman" panose="02020603050405020304" pitchFamily="18" charset="0"/>
              </a:rPr>
              <a:t>them.They</a:t>
            </a:r>
            <a:r>
              <a:rPr lang="en-US" altLang="zh-CN" b="0" dirty="0">
                <a:solidFill>
                  <a:srgbClr val="000000"/>
                </a:solidFill>
                <a:ea typeface="宋体" panose="02010600030101010101" pitchFamily="2" charset="-122"/>
                <a:cs typeface="Times New Roman" panose="02020603050405020304" pitchFamily="18" charset="0"/>
              </a:rPr>
              <a:t> dance to traditional folk music which is often played on traditional musical instruments.</a:t>
            </a:r>
            <a:endParaRPr lang="zh-CN" altLang="zh-CN" b="0"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817354650"/>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863823"/>
            <a:ext cx="10807700" cy="3637919"/>
          </a:xfrm>
          <a:prstGeom prst="rect">
            <a:avLst/>
          </a:prstGeom>
        </p:spPr>
        <p:txBody>
          <a:bodyPr>
            <a:spAutoFit/>
          </a:bodyPr>
          <a:lstStyle/>
          <a:p>
            <a:pPr indent="828000" fontAlgn="auto">
              <a:lnSpc>
                <a:spcPct val="120000"/>
              </a:lnSpc>
              <a:spcBef>
                <a:spcPts val="0"/>
              </a:spcBef>
              <a:spcAft>
                <a:spcPts val="0"/>
              </a:spcAft>
              <a:buFontTx/>
              <a:buNone/>
              <a:tabLst>
                <a:tab pos="1029335" algn="l"/>
                <a:tab pos="1850390" algn="l"/>
                <a:tab pos="2538095" algn="l"/>
                <a:tab pos="3221990" algn="l"/>
              </a:tabLst>
            </a:pPr>
            <a:r>
              <a:rPr lang="en-US" altLang="zh-CN" b="0" dirty="0">
                <a:solidFill>
                  <a:srgbClr val="000000"/>
                </a:solidFill>
                <a:ea typeface="宋体" panose="02010600030101010101" pitchFamily="2" charset="-122"/>
                <a:cs typeface="Times New Roman" panose="02020603050405020304" pitchFamily="18" charset="0"/>
              </a:rPr>
              <a:t>Some groups carry heavy black sticks with which they beat against each other while they </a:t>
            </a:r>
            <a:r>
              <a:rPr lang="en-US" altLang="zh-CN" b="0" dirty="0" err="1">
                <a:solidFill>
                  <a:srgbClr val="000000"/>
                </a:solidFill>
                <a:ea typeface="宋体" panose="02010600030101010101" pitchFamily="2" charset="-122"/>
                <a:cs typeface="Times New Roman" panose="02020603050405020304" pitchFamily="18" charset="0"/>
              </a:rPr>
              <a:t>dance.Other</a:t>
            </a:r>
            <a:r>
              <a:rPr lang="en-US" altLang="zh-CN" b="0" dirty="0">
                <a:solidFill>
                  <a:srgbClr val="000000"/>
                </a:solidFill>
                <a:ea typeface="宋体" panose="02010600030101010101" pitchFamily="2" charset="-122"/>
                <a:cs typeface="Times New Roman" panose="02020603050405020304" pitchFamily="18" charset="0"/>
              </a:rPr>
              <a:t> groups wave handkerchiefs in the air while they </a:t>
            </a:r>
            <a:r>
              <a:rPr lang="en-US" altLang="zh-CN" b="0" dirty="0" err="1">
                <a:solidFill>
                  <a:srgbClr val="000000"/>
                </a:solidFill>
                <a:ea typeface="宋体" panose="02010600030101010101" pitchFamily="2" charset="-122"/>
                <a:cs typeface="Times New Roman" panose="02020603050405020304" pitchFamily="18" charset="0"/>
              </a:rPr>
              <a:t>perform.The</a:t>
            </a:r>
            <a:r>
              <a:rPr lang="en-US" altLang="zh-CN" b="0" dirty="0">
                <a:solidFill>
                  <a:srgbClr val="000000"/>
                </a:solidFill>
                <a:ea typeface="宋体" panose="02010600030101010101" pitchFamily="2" charset="-122"/>
                <a:cs typeface="Times New Roman" panose="02020603050405020304" pitchFamily="18" charset="0"/>
              </a:rPr>
              <a:t> dances are usually performed near a pub so that when </a:t>
            </a:r>
            <a:r>
              <a:rPr lang="en-US" altLang="zh-CN" b="0" dirty="0" smtClean="0">
                <a:solidFill>
                  <a:srgbClr val="000000"/>
                </a:solidFill>
                <a:ea typeface="宋体" panose="02010600030101010101" pitchFamily="2" charset="-122"/>
                <a:cs typeface="Times New Roman" panose="02020603050405020304" pitchFamily="18" charset="0"/>
              </a:rPr>
              <a:t>it</a:t>
            </a:r>
            <a:r>
              <a:rPr lang="en-US" altLang="zh-CN" b="0"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b="0" dirty="0" smtClean="0">
                <a:solidFill>
                  <a:srgbClr val="000000"/>
                </a:solidFill>
                <a:ea typeface="宋体" panose="02010600030101010101" pitchFamily="2" charset="-122"/>
                <a:cs typeface="Times New Roman" panose="02020603050405020304" pitchFamily="18" charset="0"/>
              </a:rPr>
              <a:t>s </a:t>
            </a:r>
            <a:r>
              <a:rPr lang="en-US" altLang="zh-CN" b="0" dirty="0" err="1">
                <a:solidFill>
                  <a:srgbClr val="000000"/>
                </a:solidFill>
                <a:ea typeface="宋体" panose="02010600030101010101" pitchFamily="2" charset="-122"/>
                <a:cs typeface="Times New Roman" panose="02020603050405020304" pitchFamily="18" charset="0"/>
              </a:rPr>
              <a:t>over,the</a:t>
            </a:r>
            <a:r>
              <a:rPr lang="en-US" altLang="zh-CN" b="0" dirty="0">
                <a:solidFill>
                  <a:srgbClr val="000000"/>
                </a:solidFill>
                <a:ea typeface="宋体" panose="02010600030101010101" pitchFamily="2" charset="-122"/>
                <a:cs typeface="Times New Roman" panose="02020603050405020304" pitchFamily="18" charset="0"/>
              </a:rPr>
              <a:t> dancers and audience can sing some traditional folk songs over a pint of beer.</a:t>
            </a:r>
            <a:endParaRPr lang="zh-CN" altLang="zh-CN" b="0"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6516157"/>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61950" y="1305232"/>
            <a:ext cx="10807700" cy="3046988"/>
          </a:xfrm>
          <a:prstGeom prst="rect">
            <a:avLst/>
          </a:prstGeom>
        </p:spPr>
        <p:txBody>
          <a:bodyPr>
            <a:spAutoFit/>
          </a:bodyPr>
          <a:lstStyle/>
          <a:p>
            <a:pPr indent="828000" fontAlgn="auto">
              <a:lnSpc>
                <a:spcPct val="120000"/>
              </a:lnSpc>
              <a:spcBef>
                <a:spcPts val="0"/>
              </a:spcBef>
              <a:spcAft>
                <a:spcPts val="0"/>
              </a:spcAft>
              <a:buFontTx/>
              <a:buNone/>
              <a:tabLst>
                <a:tab pos="1029335" algn="l"/>
                <a:tab pos="1850390" algn="l"/>
                <a:tab pos="2538095" algn="l"/>
                <a:tab pos="3221990" algn="l"/>
              </a:tabLst>
            </a:pPr>
            <a:r>
              <a:rPr lang="en-US" altLang="zh-CN" b="0" dirty="0">
                <a:solidFill>
                  <a:srgbClr val="000000"/>
                </a:solidFill>
                <a:ea typeface="宋体" panose="02010600030101010101" pitchFamily="2" charset="-122"/>
                <a:cs typeface="Times New Roman" panose="02020603050405020304" pitchFamily="18" charset="0"/>
              </a:rPr>
              <a:t>Morris dancing is a great English tradition but </a:t>
            </a:r>
            <a:r>
              <a:rPr lang="en-US" altLang="zh-CN" b="0" dirty="0" smtClean="0">
                <a:solidFill>
                  <a:srgbClr val="000000"/>
                </a:solidFill>
                <a:ea typeface="宋体" panose="02010600030101010101" pitchFamily="2" charset="-122"/>
                <a:cs typeface="Times New Roman" panose="02020603050405020304" pitchFamily="18" charset="0"/>
              </a:rPr>
              <a:t>it</a:t>
            </a:r>
            <a:r>
              <a:rPr lang="en-US" altLang="zh-CN" b="0"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b="0" dirty="0" smtClean="0">
                <a:solidFill>
                  <a:srgbClr val="000000"/>
                </a:solidFill>
                <a:ea typeface="宋体" panose="02010600030101010101" pitchFamily="2" charset="-122"/>
                <a:cs typeface="Times New Roman" panose="02020603050405020304" pitchFamily="18" charset="0"/>
              </a:rPr>
              <a:t>s </a:t>
            </a:r>
            <a:r>
              <a:rPr lang="en-US" altLang="zh-CN" b="0" dirty="0">
                <a:solidFill>
                  <a:srgbClr val="000000"/>
                </a:solidFill>
                <a:ea typeface="宋体" panose="02010600030101010101" pitchFamily="2" charset="-122"/>
                <a:cs typeface="Times New Roman" panose="02020603050405020304" pitchFamily="18" charset="0"/>
              </a:rPr>
              <a:t>facing a big </a:t>
            </a:r>
            <a:r>
              <a:rPr lang="en-US" altLang="zh-CN" b="0" dirty="0" err="1">
                <a:solidFill>
                  <a:srgbClr val="000000"/>
                </a:solidFill>
                <a:ea typeface="宋体" panose="02010600030101010101" pitchFamily="2" charset="-122"/>
                <a:cs typeface="Times New Roman" panose="02020603050405020304" pitchFamily="18" charset="0"/>
              </a:rPr>
              <a:t>crisis.As</a:t>
            </a:r>
            <a:r>
              <a:rPr lang="en-US" altLang="zh-CN" b="0" dirty="0">
                <a:solidFill>
                  <a:srgbClr val="000000"/>
                </a:solidFill>
                <a:ea typeface="宋体" panose="02010600030101010101" pitchFamily="2" charset="-122"/>
                <a:cs typeface="Times New Roman" panose="02020603050405020304" pitchFamily="18" charset="0"/>
              </a:rPr>
              <a:t> the years go </a:t>
            </a:r>
            <a:r>
              <a:rPr lang="en-US" altLang="zh-CN" b="0" dirty="0" err="1">
                <a:solidFill>
                  <a:srgbClr val="000000"/>
                </a:solidFill>
                <a:ea typeface="宋体" panose="02010600030101010101" pitchFamily="2" charset="-122"/>
                <a:cs typeface="Times New Roman" panose="02020603050405020304" pitchFamily="18" charset="0"/>
              </a:rPr>
              <a:t>by,fewer</a:t>
            </a:r>
            <a:r>
              <a:rPr lang="en-US" altLang="zh-CN" b="0" dirty="0">
                <a:solidFill>
                  <a:srgbClr val="000000"/>
                </a:solidFill>
                <a:ea typeface="宋体" panose="02010600030101010101" pitchFamily="2" charset="-122"/>
                <a:cs typeface="Times New Roman" panose="02020603050405020304" pitchFamily="18" charset="0"/>
              </a:rPr>
              <a:t> and fewer young people are joining </a:t>
            </a:r>
            <a:r>
              <a:rPr lang="en-US" altLang="zh-CN" b="0" dirty="0" err="1">
                <a:solidFill>
                  <a:srgbClr val="000000"/>
                </a:solidFill>
                <a:ea typeface="宋体" panose="02010600030101010101" pitchFamily="2" charset="-122"/>
                <a:cs typeface="Times New Roman" panose="02020603050405020304" pitchFamily="18" charset="0"/>
              </a:rPr>
              <a:t>morris</a:t>
            </a:r>
            <a:r>
              <a:rPr lang="en-US" altLang="zh-CN" b="0" dirty="0">
                <a:solidFill>
                  <a:srgbClr val="000000"/>
                </a:solidFill>
                <a:ea typeface="宋体" panose="02010600030101010101" pitchFamily="2" charset="-122"/>
                <a:cs typeface="Times New Roman" panose="02020603050405020304" pitchFamily="18" charset="0"/>
              </a:rPr>
              <a:t> dancing </a:t>
            </a:r>
            <a:r>
              <a:rPr lang="en-US" altLang="zh-CN" b="0" dirty="0" err="1">
                <a:solidFill>
                  <a:srgbClr val="000000"/>
                </a:solidFill>
                <a:ea typeface="宋体" panose="02010600030101010101" pitchFamily="2" charset="-122"/>
                <a:cs typeface="Times New Roman" panose="02020603050405020304" pitchFamily="18" charset="0"/>
              </a:rPr>
              <a:t>groups.The</a:t>
            </a:r>
            <a:r>
              <a:rPr lang="en-US" altLang="zh-CN" b="0" dirty="0">
                <a:solidFill>
                  <a:srgbClr val="000000"/>
                </a:solidFill>
                <a:ea typeface="宋体" panose="02010600030101010101" pitchFamily="2" charset="-122"/>
                <a:cs typeface="Times New Roman" panose="02020603050405020304" pitchFamily="18" charset="0"/>
              </a:rPr>
              <a:t> dancers are getting older and </a:t>
            </a:r>
            <a:r>
              <a:rPr lang="en-US" altLang="zh-CN" b="0" dirty="0" err="1">
                <a:solidFill>
                  <a:srgbClr val="000000"/>
                </a:solidFill>
                <a:ea typeface="宋体" panose="02010600030101010101" pitchFamily="2" charset="-122"/>
                <a:cs typeface="Times New Roman" panose="02020603050405020304" pitchFamily="18" charset="0"/>
              </a:rPr>
              <a:t>older.If</a:t>
            </a:r>
            <a:r>
              <a:rPr lang="en-US" altLang="zh-CN" b="0" dirty="0">
                <a:solidFill>
                  <a:srgbClr val="000000"/>
                </a:solidFill>
                <a:ea typeface="宋体" panose="02010600030101010101" pitchFamily="2" charset="-122"/>
                <a:cs typeface="Times New Roman" panose="02020603050405020304" pitchFamily="18" charset="0"/>
              </a:rPr>
              <a:t> nothing is done to change this </a:t>
            </a:r>
            <a:r>
              <a:rPr lang="en-US" altLang="zh-CN" dirty="0">
                <a:solidFill>
                  <a:srgbClr val="000000"/>
                </a:solidFill>
                <a:ea typeface="宋体" panose="02010600030101010101" pitchFamily="2" charset="-122"/>
                <a:cs typeface="Times New Roman" panose="02020603050405020304" pitchFamily="18" charset="0"/>
              </a:rPr>
              <a:t>trend</a:t>
            </a:r>
            <a:r>
              <a:rPr lang="en-US" altLang="zh-CN" baseline="30000" dirty="0">
                <a:solidFill>
                  <a:srgbClr val="000000"/>
                </a:solidFill>
                <a:ea typeface="宋体" panose="02010600030101010101" pitchFamily="2" charset="-122"/>
                <a:cs typeface="Times New Roman" panose="02020603050405020304" pitchFamily="18" charset="0"/>
              </a:rPr>
              <a:t>5</a:t>
            </a:r>
            <a:r>
              <a:rPr lang="en-US" altLang="zh-CN" b="0" dirty="0">
                <a:solidFill>
                  <a:srgbClr val="000000"/>
                </a:solidFill>
                <a:ea typeface="宋体" panose="02010600030101010101" pitchFamily="2" charset="-122"/>
                <a:cs typeface="Times New Roman" panose="02020603050405020304" pitchFamily="18" charset="0"/>
              </a:rPr>
              <a:t>,the tradition will die out in the near future.</a:t>
            </a:r>
            <a:endParaRPr lang="zh-CN" altLang="zh-CN" b="0"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477674897"/>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16167"/>
            <a:ext cx="10807700" cy="3581365"/>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词海淘宝</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1.undoubtedly /</a:t>
            </a:r>
            <a:r>
              <a:rPr lang="en-US" altLang="zh-CN" dirty="0" err="1">
                <a:solidFill>
                  <a:srgbClr val="000000"/>
                </a:solidFill>
                <a:latin typeface="NEU-BZ-S92"/>
                <a:ea typeface="NEU-BZ-S92"/>
                <a:cs typeface="Times New Roman" panose="02020603050405020304" pitchFamily="18" charset="0"/>
              </a:rPr>
              <a:t>ʌ</a:t>
            </a:r>
            <a:r>
              <a:rPr lang="en-US" altLang="zh-CN" dirty="0" err="1">
                <a:solidFill>
                  <a:srgbClr val="000000"/>
                </a:solidFill>
                <a:ea typeface="宋体" panose="02010600030101010101" pitchFamily="2" charset="-122"/>
                <a:cs typeface="Times New Roman" panose="02020603050405020304" pitchFamily="18" charset="0"/>
              </a:rPr>
              <a:t>n</a:t>
            </a:r>
            <a:r>
              <a:rPr lang="en-US" altLang="zh-CN" dirty="0" err="1">
                <a:solidFill>
                  <a:srgbClr val="000000"/>
                </a:solidFill>
                <a:latin typeface="NEU-BZ-S92"/>
                <a:ea typeface="NEU-BZ-S9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da</a:t>
            </a:r>
            <a:r>
              <a:rPr lang="en-US" altLang="zh-CN" dirty="0" err="1">
                <a:solidFill>
                  <a:srgbClr val="000000"/>
                </a:solidFill>
                <a:latin typeface="NEU-BZ-S92"/>
                <a:ea typeface="NEU-BZ-S92"/>
                <a:cs typeface="Times New Roman" panose="02020603050405020304" pitchFamily="18" charset="0"/>
              </a:rPr>
              <a:t>ʊ</a:t>
            </a:r>
            <a:r>
              <a:rPr lang="en-US" altLang="zh-CN" dirty="0" err="1">
                <a:solidFill>
                  <a:srgbClr val="000000"/>
                </a:solidFill>
                <a:ea typeface="宋体" panose="02010600030101010101" pitchFamily="2" charset="-122"/>
                <a:cs typeface="Times New Roman" panose="02020603050405020304" pitchFamily="18" charset="0"/>
              </a:rPr>
              <a:t>tIdli</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adv.</a:t>
            </a:r>
            <a:r>
              <a:rPr lang="zh-CN" altLang="zh-CN" dirty="0">
                <a:solidFill>
                  <a:srgbClr val="000000"/>
                </a:solidFill>
                <a:ea typeface="宋体" panose="02010600030101010101" pitchFamily="2" charset="-122"/>
                <a:cs typeface="Times New Roman" panose="02020603050405020304" pitchFamily="18" charset="0"/>
              </a:rPr>
              <a:t>毫无疑问地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2.shabby /</a:t>
            </a:r>
            <a:r>
              <a:rPr lang="en-US" altLang="zh-CN" dirty="0">
                <a:solidFill>
                  <a:srgbClr val="000000"/>
                </a:solidFill>
                <a:latin typeface="NEU-BZ-S92"/>
                <a:ea typeface="NEU-BZ-S92"/>
                <a:cs typeface="Times New Roman" panose="02020603050405020304" pitchFamily="18" charset="0"/>
              </a:rPr>
              <a:t>̍</a:t>
            </a:r>
            <a:r>
              <a:rPr lang="en-US" altLang="zh-CN" dirty="0" err="1">
                <a:solidFill>
                  <a:srgbClr val="000000"/>
                </a:solidFill>
                <a:latin typeface="NEU-BZ-S92"/>
                <a:ea typeface="NEU-BZ-S92"/>
                <a:cs typeface="Times New Roman" panose="02020603050405020304" pitchFamily="18" charset="0"/>
              </a:rPr>
              <a:t>ʃ</a:t>
            </a:r>
            <a:r>
              <a:rPr lang="en-US" altLang="zh-CN" dirty="0" err="1">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æ</a:t>
            </a:r>
            <a:r>
              <a:rPr lang="en-US" altLang="zh-CN" dirty="0" err="1">
                <a:solidFill>
                  <a:srgbClr val="000000"/>
                </a:solidFill>
                <a:ea typeface="宋体" panose="02010600030101010101" pitchFamily="2" charset="-122"/>
                <a:cs typeface="Times New Roman" panose="02020603050405020304" pitchFamily="18" charset="0"/>
              </a:rPr>
              <a:t>bi</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破旧的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3.frilly /</a:t>
            </a:r>
            <a:r>
              <a:rPr lang="en-US" altLang="zh-CN" dirty="0">
                <a:solidFill>
                  <a:srgbClr val="000000"/>
                </a:solidFill>
                <a:latin typeface="NEU-BZ-S92"/>
                <a:ea typeface="NEU-BZ-S9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frIli</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多褶边的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多饰边的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4.attach /</a:t>
            </a:r>
            <a:r>
              <a:rPr lang="en-US" altLang="zh-CN" dirty="0" err="1">
                <a:solidFill>
                  <a:srgbClr val="000000"/>
                </a:solidFill>
                <a:latin typeface="NEU-BZ-S92"/>
                <a:ea typeface="NEU-BZ-S92"/>
                <a:cs typeface="Times New Roman" panose="02020603050405020304" pitchFamily="18" charset="0"/>
              </a:rPr>
              <a:t>ə̍</a:t>
            </a:r>
            <a:r>
              <a:rPr lang="en-US" altLang="zh-CN" dirty="0" err="1">
                <a:solidFill>
                  <a:srgbClr val="000000"/>
                </a:solidFill>
                <a:ea typeface="宋体" panose="02010600030101010101" pitchFamily="2" charset="-122"/>
                <a:cs typeface="Times New Roman" panose="02020603050405020304" pitchFamily="18" charset="0"/>
              </a:rPr>
              <a:t>t</a:t>
            </a:r>
            <a:r>
              <a:rPr lang="en-US" altLang="zh-CN" dirty="0" err="1">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æ</a:t>
            </a:r>
            <a:r>
              <a:rPr lang="en-US" altLang="zh-CN" dirty="0" err="1">
                <a:solidFill>
                  <a:srgbClr val="000000"/>
                </a:solidFill>
                <a:ea typeface="宋体" panose="02010600030101010101" pitchFamily="2" charset="-122"/>
                <a:cs typeface="Times New Roman" panose="02020603050405020304" pitchFamily="18" charset="0"/>
              </a:rPr>
              <a:t>t</a:t>
            </a:r>
            <a:r>
              <a:rPr lang="en-US" altLang="zh-CN" dirty="0" err="1">
                <a:solidFill>
                  <a:srgbClr val="000000"/>
                </a:solidFill>
                <a:latin typeface="NEU-BZ-S92"/>
                <a:ea typeface="NEU-BZ-S92"/>
                <a:cs typeface="Times New Roman" panose="02020603050405020304" pitchFamily="18" charset="0"/>
              </a:rPr>
              <a:t>ʃ</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v.</a:t>
            </a:r>
            <a:r>
              <a:rPr lang="zh-CN" altLang="zh-CN" dirty="0">
                <a:solidFill>
                  <a:srgbClr val="000000"/>
                </a:solidFill>
                <a:ea typeface="宋体" panose="02010600030101010101" pitchFamily="2" charset="-122"/>
                <a:cs typeface="Times New Roman" panose="02020603050405020304" pitchFamily="18" charset="0"/>
              </a:rPr>
              <a:t>把</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固定</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把</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上</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5.trend /trend/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趋势</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倾向</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动向</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23880303"/>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28767"/>
            <a:ext cx="10807700" cy="4172296"/>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美文凝萃</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1.What do we know about </a:t>
            </a:r>
            <a:r>
              <a:rPr lang="en-US" altLang="zh-CN" dirty="0" err="1">
                <a:solidFill>
                  <a:srgbClr val="000000"/>
                </a:solidFill>
                <a:ea typeface="宋体" panose="02010600030101010101" pitchFamily="2" charset="-122"/>
                <a:cs typeface="Times New Roman" panose="02020603050405020304" pitchFamily="18" charset="0"/>
              </a:rPr>
              <a:t>morris</a:t>
            </a:r>
            <a:r>
              <a:rPr lang="en-US" altLang="zh-CN" dirty="0">
                <a:solidFill>
                  <a:srgbClr val="000000"/>
                </a:solidFill>
                <a:ea typeface="宋体" panose="02010600030101010101" pitchFamily="2" charset="-122"/>
                <a:cs typeface="Times New Roman" panose="02020603050405020304" pitchFamily="18" charset="0"/>
              </a:rPr>
              <a:t> dancers?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A.They</a:t>
            </a:r>
            <a:r>
              <a:rPr lang="en-US" altLang="zh-CN" dirty="0">
                <a:solidFill>
                  <a:srgbClr val="000000"/>
                </a:solidFill>
                <a:ea typeface="宋体" panose="02010600030101010101" pitchFamily="2" charset="-122"/>
                <a:cs typeface="Times New Roman" panose="02020603050405020304" pitchFamily="18" charset="0"/>
              </a:rPr>
              <a:t> usually dance in pubs.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B.They</a:t>
            </a:r>
            <a:r>
              <a:rPr lang="en-US" altLang="zh-CN" dirty="0">
                <a:solidFill>
                  <a:srgbClr val="000000"/>
                </a:solidFill>
                <a:ea typeface="宋体" panose="02010600030101010101" pitchFamily="2" charset="-122"/>
                <a:cs typeface="Times New Roman" panose="02020603050405020304" pitchFamily="18" charset="0"/>
              </a:rPr>
              <a:t> sing folk music while they are dancing.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C.They</a:t>
            </a:r>
            <a:r>
              <a:rPr lang="en-US" altLang="zh-CN" dirty="0">
                <a:solidFill>
                  <a:srgbClr val="000000"/>
                </a:solidFill>
                <a:ea typeface="宋体" panose="02010600030101010101" pitchFamily="2" charset="-122"/>
                <a:cs typeface="Times New Roman" panose="02020603050405020304" pitchFamily="18" charset="0"/>
              </a:rPr>
              <a:t> wear long dresses with bells attached.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D.They</a:t>
            </a:r>
            <a:r>
              <a:rPr lang="en-US" altLang="zh-CN" dirty="0">
                <a:solidFill>
                  <a:srgbClr val="000000"/>
                </a:solidFill>
                <a:ea typeface="宋体" panose="02010600030101010101" pitchFamily="2" charset="-122"/>
                <a:cs typeface="Times New Roman" panose="02020603050405020304" pitchFamily="18" charset="0"/>
              </a:rPr>
              <a:t> perform with sticks or handkerchiefs.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2.What is the crisis of </a:t>
            </a:r>
            <a:r>
              <a:rPr lang="en-US" altLang="zh-CN" dirty="0" err="1">
                <a:solidFill>
                  <a:srgbClr val="000000"/>
                </a:solidFill>
                <a:ea typeface="宋体" panose="02010600030101010101" pitchFamily="2" charset="-122"/>
                <a:cs typeface="Times New Roman" panose="02020603050405020304" pitchFamily="18" charset="0"/>
              </a:rPr>
              <a:t>morris</a:t>
            </a:r>
            <a:r>
              <a:rPr lang="en-US" altLang="zh-CN" dirty="0">
                <a:solidFill>
                  <a:srgbClr val="000000"/>
                </a:solidFill>
                <a:ea typeface="宋体" panose="02010600030101010101" pitchFamily="2" charset="-122"/>
                <a:cs typeface="Times New Roman" panose="02020603050405020304" pitchFamily="18" charset="0"/>
              </a:rPr>
              <a:t> dancing?</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8209309" y="896503"/>
            <a:ext cx="481222" cy="584775"/>
          </a:xfrm>
          <a:prstGeom prst="rect">
            <a:avLst/>
          </a:prstGeom>
        </p:spPr>
        <p:txBody>
          <a:bodyPr wrap="none">
            <a:spAutoFit/>
          </a:bodyPr>
          <a:lstStyle/>
          <a:p>
            <a:r>
              <a:rPr lang="en-US" altLang="zh-CN" dirty="0" smtClean="0">
                <a:ea typeface="宋体" panose="02010600030101010101" pitchFamily="2" charset="-122"/>
              </a:rPr>
              <a:t>D</a:t>
            </a:r>
            <a:endParaRPr lang="zh-CN" altLang="en-US" dirty="0"/>
          </a:p>
        </p:txBody>
      </p:sp>
      <p:sp>
        <p:nvSpPr>
          <p:cNvPr id="4" name="矩形 3"/>
          <p:cNvSpPr>
            <a:spLocks noChangeAspect="1"/>
          </p:cNvSpPr>
          <p:nvPr/>
        </p:nvSpPr>
        <p:spPr>
          <a:xfrm>
            <a:off x="361950" y="4361735"/>
            <a:ext cx="10807700" cy="121764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latin typeface="Arial" panose="020B0604020202020204" pitchFamily="34" charset="0"/>
                <a:cs typeface="Times New Roman" panose="02020603050405020304" pitchFamily="18" charset="0"/>
              </a:rPr>
              <a:t>答案</a:t>
            </a:r>
            <a:r>
              <a:rPr lang="en-US" altLang="zh-CN" dirty="0">
                <a:latin typeface="Arial" panose="020B0604020202020204" pitchFamily="34" charset="0"/>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As the years go </a:t>
            </a:r>
            <a:r>
              <a:rPr lang="en-US" altLang="zh-CN" dirty="0" err="1">
                <a:solidFill>
                  <a:srgbClr val="000000"/>
                </a:solidFill>
                <a:ea typeface="宋体" panose="02010600030101010101" pitchFamily="2" charset="-122"/>
                <a:cs typeface="Times New Roman" panose="02020603050405020304" pitchFamily="18" charset="0"/>
              </a:rPr>
              <a:t>by,fewer</a:t>
            </a:r>
            <a:r>
              <a:rPr lang="en-US" altLang="zh-CN" dirty="0">
                <a:solidFill>
                  <a:srgbClr val="000000"/>
                </a:solidFill>
                <a:ea typeface="宋体" panose="02010600030101010101" pitchFamily="2" charset="-122"/>
                <a:cs typeface="Times New Roman" panose="02020603050405020304" pitchFamily="18" charset="0"/>
              </a:rPr>
              <a:t> and fewer young people are joining </a:t>
            </a:r>
            <a:r>
              <a:rPr lang="en-US" altLang="zh-CN" dirty="0" err="1">
                <a:solidFill>
                  <a:srgbClr val="000000"/>
                </a:solidFill>
                <a:ea typeface="宋体" panose="02010600030101010101" pitchFamily="2" charset="-122"/>
                <a:cs typeface="Times New Roman" panose="02020603050405020304" pitchFamily="18" charset="0"/>
              </a:rPr>
              <a:t>morris</a:t>
            </a:r>
            <a:r>
              <a:rPr lang="en-US" altLang="zh-CN" dirty="0">
                <a:solidFill>
                  <a:srgbClr val="000000"/>
                </a:solidFill>
                <a:ea typeface="宋体" panose="02010600030101010101" pitchFamily="2" charset="-122"/>
                <a:cs typeface="Times New Roman" panose="02020603050405020304" pitchFamily="18" charset="0"/>
              </a:rPr>
              <a:t> dancing groups.</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0744279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全程设计.pptx" id="{E8D704A6-BD6D-4765-8393-FBD33C678F6A}" vid="{1D59626D-7F39-4B4E-B639-5FAB37CE2A2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全程设计</Template>
  <TotalTime>87</TotalTime>
  <Words>1793</Words>
  <Application>Microsoft Office PowerPoint</Application>
  <PresentationFormat>自定义</PresentationFormat>
  <Paragraphs>227</Paragraphs>
  <Slides>40</Slides>
  <Notes>1</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1</vt:i4>
      </vt:variant>
      <vt:variant>
        <vt:lpstr>幻灯片标题</vt:lpstr>
      </vt:variant>
      <vt:variant>
        <vt:i4>40</vt:i4>
      </vt:variant>
    </vt:vector>
  </HeadingPairs>
  <TitlesOfParts>
    <vt:vector size="52" baseType="lpstr">
      <vt:lpstr>NEU-BZ-S92</vt:lpstr>
      <vt:lpstr>方正书宋_GBK</vt:lpstr>
      <vt:lpstr>黑体</vt:lpstr>
      <vt:lpstr>楷体</vt:lpstr>
      <vt:lpstr>隶书</vt:lpstr>
      <vt:lpstr>宋体</vt:lpstr>
      <vt:lpstr>微软雅黑</vt:lpstr>
      <vt:lpstr>Arial</vt:lpstr>
      <vt:lpstr>Calibri</vt:lpstr>
      <vt:lpstr>Times New Roman</vt:lpstr>
      <vt:lpstr>专业教辅课件Q:251490010</vt:lpstr>
      <vt:lpstr>文档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ITSK.com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SkyUser</dc:creator>
  <cp:lastModifiedBy>SkyUser</cp:lastModifiedBy>
  <cp:revision>35</cp:revision>
  <dcterms:created xsi:type="dcterms:W3CDTF">2020-09-24T09:47:06Z</dcterms:created>
  <dcterms:modified xsi:type="dcterms:W3CDTF">2024-09-24T06:51:56Z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