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731" r:id="rId3"/>
    <p:sldId id="732" r:id="rId4"/>
    <p:sldId id="739" r:id="rId5"/>
    <p:sldId id="778" r:id="rId6"/>
    <p:sldId id="779" r:id="rId7"/>
    <p:sldId id="780" r:id="rId8"/>
    <p:sldId id="782" r:id="rId9"/>
    <p:sldId id="736" r:id="rId10"/>
    <p:sldId id="740" r:id="rId11"/>
    <p:sldId id="743" r:id="rId12"/>
    <p:sldId id="737" r:id="rId13"/>
    <p:sldId id="741" r:id="rId14"/>
    <p:sldId id="783" r:id="rId15"/>
    <p:sldId id="784" r:id="rId16"/>
    <p:sldId id="785" r:id="rId17"/>
    <p:sldId id="786" r:id="rId18"/>
    <p:sldId id="787" r:id="rId19"/>
    <p:sldId id="788" r:id="rId20"/>
    <p:sldId id="789" r:id="rId21"/>
    <p:sldId id="790" r:id="rId22"/>
    <p:sldId id="750" r:id="rId23"/>
    <p:sldId id="751" r:id="rId24"/>
    <p:sldId id="752" r:id="rId25"/>
    <p:sldId id="758" r:id="rId26"/>
    <p:sldId id="760" r:id="rId27"/>
    <p:sldId id="761" r:id="rId28"/>
    <p:sldId id="762" r:id="rId29"/>
    <p:sldId id="777" r:id="rId30"/>
    <p:sldId id="799" r:id="rId31"/>
    <p:sldId id="797" r:id="rId32"/>
    <p:sldId id="791" r:id="rId33"/>
    <p:sldId id="792" r:id="rId34"/>
    <p:sldId id="793" r:id="rId35"/>
    <p:sldId id="794" r:id="rId36"/>
    <p:sldId id="735" r:id="rId37"/>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36</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slide" Target="slide12.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528119"/>
            <a:ext cx="10807700" cy="1569660"/>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5</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MUSIC</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Ⅰ</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Listening and Speaking</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85623"/>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1.classical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古典的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经典</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名著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经典著作</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2.energy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精力</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精力充沛的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积极</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精力充沛地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积极地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3.stringed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有弦的</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细绳</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306373" y="1799927"/>
            <a:ext cx="1303562" cy="584775"/>
          </a:xfrm>
          <a:prstGeom prst="rect">
            <a:avLst/>
          </a:prstGeom>
        </p:spPr>
        <p:txBody>
          <a:bodyPr wrap="none">
            <a:spAutoFit/>
          </a:bodyPr>
          <a:lstStyle/>
          <a:p>
            <a:r>
              <a:rPr lang="en-US" altLang="zh-CN" dirty="0">
                <a:ea typeface="宋体" panose="02010600030101010101" pitchFamily="2" charset="-122"/>
              </a:rPr>
              <a:t>classic</a:t>
            </a:r>
            <a:endParaRPr lang="zh-CN" altLang="en-US" dirty="0"/>
          </a:p>
        </p:txBody>
      </p:sp>
      <p:sp>
        <p:nvSpPr>
          <p:cNvPr id="4" name="矩形 3"/>
          <p:cNvSpPr/>
          <p:nvPr/>
        </p:nvSpPr>
        <p:spPr>
          <a:xfrm>
            <a:off x="1060853" y="2899711"/>
            <a:ext cx="2447676" cy="1274195"/>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energetic</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energetically</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5050789" y="4134578"/>
            <a:ext cx="1210588" cy="584775"/>
          </a:xfrm>
          <a:prstGeom prst="rect">
            <a:avLst/>
          </a:prstGeom>
        </p:spPr>
        <p:txBody>
          <a:bodyPr wrap="none">
            <a:spAutoFit/>
          </a:bodyPr>
          <a:lstStyle/>
          <a:p>
            <a:r>
              <a:rPr lang="en-US" altLang="zh-CN" dirty="0">
                <a:ea typeface="宋体" panose="02010600030101010101" pitchFamily="2" charset="-122"/>
              </a:rPr>
              <a:t>string</a:t>
            </a:r>
            <a:endParaRPr lang="zh-CN" altLang="en-US" dirty="0"/>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arn(inVertic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arn(inVertic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1007839"/>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1.dance</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跟着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摇摆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跳舞</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2.Chinese</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songs </a:t>
            </a:r>
            <a:r>
              <a:rPr lang="zh-CN" altLang="zh-CN" dirty="0">
                <a:solidFill>
                  <a:srgbClr val="000000"/>
                </a:solidFill>
                <a:ea typeface="宋体" panose="02010600030101010101" pitchFamily="2" charset="-122"/>
                <a:cs typeface="Times New Roman" panose="02020603050405020304" pitchFamily="18" charset="0"/>
              </a:rPr>
              <a:t>中国传统歌曲</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3.feel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感觉好像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喜欢</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en-US" altLang="zh-CN" dirty="0" smtClean="0">
                <a:solidFill>
                  <a:srgbClr val="000000"/>
                </a:solidFill>
                <a:ea typeface="宋体" panose="02010600030101010101" pitchFamily="2" charset="-122"/>
                <a:cs typeface="Times New Roman" panose="02020603050405020304" pitchFamily="18" charset="0"/>
              </a:rPr>
              <a:t>.be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a:t>
            </a:r>
            <a:r>
              <a:rPr lang="zh-CN" altLang="zh-CN" dirty="0">
                <a:solidFill>
                  <a:srgbClr val="000000"/>
                </a:solidFill>
                <a:ea typeface="宋体" panose="02010600030101010101" pitchFamily="2" charset="-122"/>
                <a:cs typeface="Times New Roman" panose="02020603050405020304" pitchFamily="18" charset="0"/>
              </a:rPr>
              <a:t>被允许</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 name="矩形 1"/>
          <p:cNvSpPr/>
          <p:nvPr/>
        </p:nvSpPr>
        <p:spPr>
          <a:xfrm>
            <a:off x="2233835" y="1590747"/>
            <a:ext cx="2303066" cy="2456057"/>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     to</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 traditional</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like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allowed</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727919"/>
            <a:ext cx="10807700" cy="2456057"/>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Classical music makes me feel like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sitting beside a quiet stream and enjoying nature.(page 50)</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古典音乐让我感觉就像坐在一条静静的小溪旁边欣赏自然。</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1786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feel like </a:t>
            </a:r>
            <a:r>
              <a:rPr lang="zh-CN" altLang="zh-CN" dirty="0">
                <a:solidFill>
                  <a:srgbClr val="000000"/>
                </a:solidFill>
                <a:ea typeface="宋体" panose="02010600030101010101" pitchFamily="2" charset="-122"/>
                <a:cs typeface="Times New Roman" panose="02020603050405020304" pitchFamily="18" charset="0"/>
              </a:rPr>
              <a:t>感觉好像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喜欢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feel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想要某物</a:t>
            </a:r>
            <a:r>
              <a:rPr lang="zh-CN" altLang="zh-CN" dirty="0">
                <a:solidFill>
                  <a:srgbClr val="000000"/>
                </a:solidFill>
                <a:latin typeface="NEU-BZ-S92"/>
                <a:ea typeface="Times New Roman" panose="02020603050405020304" pitchFamily="18" charset="0"/>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feel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想做某事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feel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a:t>
            </a:r>
            <a:r>
              <a:rPr lang="zh-CN" altLang="zh-CN" dirty="0">
                <a:solidFill>
                  <a:srgbClr val="000000"/>
                </a:solidFill>
                <a:ea typeface="楷体" panose="02010609060101010101" pitchFamily="49" charset="-122"/>
                <a:cs typeface="Times New Roman" panose="02020603050405020304" pitchFamily="18" charset="0"/>
              </a:rPr>
              <a:t>句子</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感觉好像</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would</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想要做某事</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ll </a:t>
            </a:r>
            <a:r>
              <a:rPr lang="en-US" altLang="zh-CN" dirty="0">
                <a:solidFill>
                  <a:srgbClr val="000000"/>
                </a:solidFill>
                <a:ea typeface="宋体" panose="02010600030101010101" pitchFamily="2" charset="-122"/>
                <a:cs typeface="Times New Roman" panose="02020603050405020304" pitchFamily="18" charset="0"/>
              </a:rPr>
              <a:t>go out for a walk if you feel like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要是你愿意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我们将出去散散步。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all feel like celebrating our success.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我们都想庆祝一下我们的成功。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(3)It felt like a train was travelling past our house then.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当时感觉好像一列火车正经过我们的房子。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(4)What would you like to do next?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接下来你想做什么</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5566054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3447"/>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like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(pay) a visit to my parents this weekend.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(2)My daughter </a:t>
            </a:r>
            <a:r>
              <a:rPr lang="en-US" altLang="zh-CN" dirty="0" smtClean="0">
                <a:solidFill>
                  <a:srgbClr val="000000"/>
                </a:solidFill>
                <a:ea typeface="宋体" panose="02010600030101010101" pitchFamily="2" charset="-122"/>
                <a:cs typeface="Times New Roman" panose="02020603050405020304" pitchFamily="18" charset="0"/>
              </a:rPr>
              <a:t>felt </a:t>
            </a:r>
            <a:r>
              <a:rPr lang="en-US" altLang="zh-CN" dirty="0">
                <a:solidFill>
                  <a:srgbClr val="000000"/>
                </a:solidFill>
                <a:ea typeface="宋体" panose="02010600030101010101" pitchFamily="2" charset="-122"/>
                <a:cs typeface="Times New Roman" panose="02020603050405020304" pitchFamily="18" charset="0"/>
              </a:rPr>
              <a:t>like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(read) classical English novels.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felt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 had never been to such a place.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095021" y="1720291"/>
            <a:ext cx="1266693" cy="584775"/>
          </a:xfrm>
          <a:prstGeom prst="rect">
            <a:avLst/>
          </a:prstGeom>
        </p:spPr>
        <p:txBody>
          <a:bodyPr wrap="none">
            <a:spAutoFit/>
          </a:bodyPr>
          <a:lstStyle/>
          <a:p>
            <a:r>
              <a:rPr lang="en-US" altLang="zh-CN" dirty="0">
                <a:ea typeface="宋体" panose="02010600030101010101" pitchFamily="2" charset="-122"/>
              </a:rPr>
              <a:t>to pay</a:t>
            </a:r>
            <a:endParaRPr lang="zh-CN" altLang="en-US" dirty="0"/>
          </a:p>
        </p:txBody>
      </p:sp>
      <p:sp>
        <p:nvSpPr>
          <p:cNvPr id="4" name="矩形 3"/>
          <p:cNvSpPr/>
          <p:nvPr/>
        </p:nvSpPr>
        <p:spPr>
          <a:xfrm>
            <a:off x="5393441" y="2891552"/>
            <a:ext cx="1522148" cy="584775"/>
          </a:xfrm>
          <a:prstGeom prst="rect">
            <a:avLst/>
          </a:prstGeom>
        </p:spPr>
        <p:txBody>
          <a:bodyPr wrap="none">
            <a:spAutoFit/>
          </a:bodyPr>
          <a:lstStyle/>
          <a:p>
            <a:r>
              <a:rPr lang="en-US" altLang="zh-CN" dirty="0" smtClean="0">
                <a:ea typeface="宋体" panose="02010600030101010101" pitchFamily="2" charset="-122"/>
              </a:rPr>
              <a:t>reading</a:t>
            </a:r>
            <a:endParaRPr lang="zh-CN" altLang="en-US" dirty="0"/>
          </a:p>
        </p:txBody>
      </p:sp>
      <p:sp>
        <p:nvSpPr>
          <p:cNvPr id="5" name="矩形 4"/>
          <p:cNvSpPr/>
          <p:nvPr/>
        </p:nvSpPr>
        <p:spPr>
          <a:xfrm>
            <a:off x="2880717" y="4071800"/>
            <a:ext cx="925253" cy="584775"/>
          </a:xfrm>
          <a:prstGeom prst="rect">
            <a:avLst/>
          </a:prstGeom>
        </p:spPr>
        <p:txBody>
          <a:bodyPr wrap="none">
            <a:spAutoFit/>
          </a:bodyPr>
          <a:lstStyle/>
          <a:p>
            <a:r>
              <a:rPr lang="en-US" altLang="zh-CN" dirty="0">
                <a:ea typeface="宋体" panose="02010600030101010101" pitchFamily="2" charset="-122"/>
              </a:rPr>
              <a:t>like </a:t>
            </a:r>
            <a:endParaRPr lang="zh-CN" altLang="en-US" dirty="0"/>
          </a:p>
        </p:txBody>
      </p:sp>
    </p:spTree>
    <p:extLst>
      <p:ext uri="{BB962C8B-B14F-4D97-AF65-F5344CB8AC3E}">
        <p14:creationId xmlns:p14="http://schemas.microsoft.com/office/powerpoint/2010/main" val="3422186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like to listen to it when I </a:t>
            </a:r>
            <a:r>
              <a:rPr lang="en-US" altLang="zh-CN" dirty="0" err="1">
                <a:solidFill>
                  <a:srgbClr val="000000"/>
                </a:solidFill>
                <a:ea typeface="宋体" panose="02010600030101010101" pitchFamily="2" charset="-122"/>
                <a:cs typeface="Times New Roman" panose="02020603050405020304" pitchFamily="18" charset="0"/>
              </a:rPr>
              <a:t>exercise.It</a:t>
            </a:r>
            <a:r>
              <a:rPr lang="en-US" altLang="zh-CN" dirty="0">
                <a:solidFill>
                  <a:srgbClr val="000000"/>
                </a:solidFill>
                <a:ea typeface="宋体" panose="02010600030101010101" pitchFamily="2" charset="-122"/>
                <a:cs typeface="Times New Roman" panose="02020603050405020304" pitchFamily="18" charset="0"/>
              </a:rPr>
              <a:t> gives me energy.(page 51)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我喜欢在运动的时候听它。它给我能量。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energy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精力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energetic</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精力充沛的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积极的</a:t>
            </a:r>
            <a:r>
              <a:rPr lang="en-US" altLang="zh-CN" dirty="0">
                <a:solidFill>
                  <a:srgbClr val="000000"/>
                </a:solidFill>
                <a:ea typeface="宋体" panose="02010600030101010101" pitchFamily="2" charset="-122"/>
                <a:cs typeface="Times New Roman" panose="02020603050405020304" pitchFamily="18" charset="0"/>
              </a:rPr>
              <a:t>(=full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energy)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energetically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精力充沛地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积极地</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8166677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(1)Only with all your time and energy can you do the job well.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只有用上你全部的时间和精力你才能把这项工作做好。</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always full of energy.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她总是充满活力。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(3)Where do those kids get their energy from?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那些孩子哪来这么多精力</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9349531"/>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15119"/>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易混辨析 </a:t>
            </a:r>
            <a:r>
              <a:rPr lang="en-US" altLang="zh-CN" dirty="0" smtClean="0">
                <a:solidFill>
                  <a:srgbClr val="000000"/>
                </a:solidFill>
                <a:ea typeface="宋体" panose="02010600030101010101" pitchFamily="2" charset="-122"/>
                <a:cs typeface="Times New Roman" panose="02020603050405020304" pitchFamily="18" charset="0"/>
              </a:rPr>
              <a:t>energy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power</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strength</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force</a:t>
            </a:r>
            <a:r>
              <a:rPr lang="zh-CN" altLang="zh-CN" dirty="0">
                <a:solidFill>
                  <a:srgbClr val="000000"/>
                </a:solidFill>
                <a:ea typeface="宋体" panose="02010600030101010101" pitchFamily="2" charset="-122"/>
                <a:cs typeface="Times New Roman" panose="02020603050405020304" pitchFamily="18" charset="0"/>
              </a:rPr>
              <a:t>均可表示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energy</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主要指人的精力。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power:</a:t>
            </a:r>
            <a:r>
              <a:rPr lang="zh-CN" altLang="zh-CN" dirty="0">
                <a:solidFill>
                  <a:srgbClr val="000000"/>
                </a:solidFill>
                <a:ea typeface="宋体" panose="02010600030101010101" pitchFamily="2" charset="-122"/>
                <a:cs typeface="Times New Roman" panose="02020603050405020304" pitchFamily="18" charset="0"/>
              </a:rPr>
              <a:t>基本意思是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力量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指人或国家甚至是某个机构的权力、势力或影响力。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strength:</a:t>
            </a:r>
            <a:r>
              <a:rPr lang="zh-CN" altLang="zh-CN" dirty="0">
                <a:solidFill>
                  <a:srgbClr val="000000"/>
                </a:solidFill>
                <a:ea typeface="宋体" panose="02010600030101010101" pitchFamily="2" charset="-122"/>
                <a:cs typeface="Times New Roman" panose="02020603050405020304" pitchFamily="18" charset="0"/>
              </a:rPr>
              <a:t>说人时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体力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力气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说物时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强度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。也可指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强项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长处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force:</a:t>
            </a:r>
            <a:r>
              <a:rPr lang="zh-CN" altLang="zh-CN" dirty="0">
                <a:solidFill>
                  <a:srgbClr val="000000"/>
                </a:solidFill>
                <a:ea typeface="宋体" panose="02010600030101010101" pitchFamily="2" charset="-122"/>
                <a:cs typeface="Times New Roman" panose="02020603050405020304" pitchFamily="18" charset="0"/>
              </a:rPr>
              <a:t>主要指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强制力量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暴力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武力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等。</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53184704"/>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25194"/>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选词填空</a:t>
            </a:r>
            <a:r>
              <a:rPr lang="en-US" altLang="zh-CN" dirty="0">
                <a:solidFill>
                  <a:srgbClr val="000000"/>
                </a:solidFill>
                <a:ea typeface="宋体" panose="02010600030101010101" pitchFamily="2" charset="-122"/>
                <a:cs typeface="Times New Roman" panose="02020603050405020304" pitchFamily="18" charset="0"/>
              </a:rPr>
              <a:t>(energy/power/strength/force)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(1)Not that I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want to help </a:t>
            </a:r>
            <a:r>
              <a:rPr lang="en-US" altLang="zh-CN" dirty="0" err="1">
                <a:solidFill>
                  <a:srgbClr val="000000"/>
                </a:solidFill>
                <a:ea typeface="宋体" panose="02010600030101010101" pitchFamily="2" charset="-122"/>
                <a:cs typeface="Times New Roman" panose="02020603050405020304" pitchFamily="18" charset="0"/>
              </a:rPr>
              <a:t>you,but</a:t>
            </a:r>
            <a:r>
              <a:rPr lang="en-US" altLang="zh-CN" dirty="0">
                <a:solidFill>
                  <a:srgbClr val="000000"/>
                </a:solidFill>
                <a:ea typeface="宋体" panose="02010600030101010101" pitchFamily="2" charset="-122"/>
                <a:cs typeface="Times New Roman" panose="02020603050405020304" pitchFamily="18" charset="0"/>
              </a:rPr>
              <a:t> that </a:t>
            </a:r>
            <a:r>
              <a:rPr lang="en-US" altLang="zh-CN"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beyond my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do so.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(2)She has always been encouraged to swim to build up </a:t>
            </a:r>
            <a:r>
              <a:rPr lang="en-US" altLang="zh-CN" dirty="0" smtClean="0">
                <a:solidFill>
                  <a:srgbClr val="000000"/>
                </a:solidFill>
                <a:ea typeface="宋体" panose="02010600030101010101" pitchFamily="2" charset="-122"/>
                <a:cs typeface="Times New Roman" panose="02020603050405020304" pitchFamily="18" charset="0"/>
              </a:rPr>
              <a:t>the</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 her muscles.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(3)Peace cannot be imposed(</a:t>
            </a:r>
            <a:r>
              <a:rPr lang="zh-CN" altLang="zh-CN" dirty="0">
                <a:solidFill>
                  <a:srgbClr val="000000"/>
                </a:solidFill>
                <a:ea typeface="宋体" panose="02010600030101010101" pitchFamily="2" charset="-122"/>
                <a:cs typeface="Times New Roman" panose="02020603050405020304" pitchFamily="18" charset="0"/>
              </a:rPr>
              <a:t>推行</a:t>
            </a:r>
            <a:r>
              <a:rPr lang="en-US" altLang="zh-CN" dirty="0">
                <a:solidFill>
                  <a:srgbClr val="000000"/>
                </a:solidFill>
                <a:ea typeface="宋体" panose="02010600030101010101" pitchFamily="2" charset="-122"/>
                <a:cs typeface="Times New Roman" panose="02020603050405020304" pitchFamily="18" charset="0"/>
              </a:rPr>
              <a:t>) by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4)Young people usually have more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than the old.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584573" y="2116683"/>
            <a:ext cx="1279517" cy="584775"/>
          </a:xfrm>
          <a:prstGeom prst="rect">
            <a:avLst/>
          </a:prstGeom>
        </p:spPr>
        <p:txBody>
          <a:bodyPr wrap="none">
            <a:spAutoFit/>
          </a:bodyPr>
          <a:lstStyle/>
          <a:p>
            <a:r>
              <a:rPr lang="en-US" altLang="zh-CN" dirty="0">
                <a:ea typeface="宋体" panose="02010600030101010101" pitchFamily="2" charset="-122"/>
              </a:rPr>
              <a:t>power</a:t>
            </a:r>
            <a:endParaRPr lang="zh-CN" altLang="en-US" dirty="0"/>
          </a:p>
        </p:txBody>
      </p:sp>
      <p:sp>
        <p:nvSpPr>
          <p:cNvPr id="4" name="矩形 3"/>
          <p:cNvSpPr/>
          <p:nvPr/>
        </p:nvSpPr>
        <p:spPr>
          <a:xfrm>
            <a:off x="756760" y="3278074"/>
            <a:ext cx="1635961" cy="584775"/>
          </a:xfrm>
          <a:prstGeom prst="rect">
            <a:avLst/>
          </a:prstGeom>
        </p:spPr>
        <p:txBody>
          <a:bodyPr wrap="none">
            <a:spAutoFit/>
          </a:bodyPr>
          <a:lstStyle/>
          <a:p>
            <a:r>
              <a:rPr lang="en-US" altLang="zh-CN" dirty="0">
                <a:ea typeface="宋体" panose="02010600030101010101" pitchFamily="2" charset="-122"/>
              </a:rPr>
              <a:t>strength</a:t>
            </a:r>
            <a:endParaRPr lang="zh-CN" altLang="en-US" dirty="0"/>
          </a:p>
        </p:txBody>
      </p:sp>
      <p:sp>
        <p:nvSpPr>
          <p:cNvPr id="5" name="矩形 4"/>
          <p:cNvSpPr/>
          <p:nvPr/>
        </p:nvSpPr>
        <p:spPr>
          <a:xfrm>
            <a:off x="7809941" y="3893009"/>
            <a:ext cx="1066895" cy="584775"/>
          </a:xfrm>
          <a:prstGeom prst="rect">
            <a:avLst/>
          </a:prstGeom>
        </p:spPr>
        <p:txBody>
          <a:bodyPr wrap="none">
            <a:spAutoFit/>
          </a:bodyPr>
          <a:lstStyle/>
          <a:p>
            <a:r>
              <a:rPr lang="en-US" altLang="zh-CN" dirty="0">
                <a:ea typeface="宋体" panose="02010600030101010101" pitchFamily="2" charset="-122"/>
              </a:rPr>
              <a:t>force</a:t>
            </a:r>
            <a:endParaRPr lang="zh-CN" altLang="en-US" dirty="0"/>
          </a:p>
        </p:txBody>
      </p:sp>
      <p:sp>
        <p:nvSpPr>
          <p:cNvPr id="6" name="矩形 5"/>
          <p:cNvSpPr/>
          <p:nvPr/>
        </p:nvSpPr>
        <p:spPr>
          <a:xfrm>
            <a:off x="6971873" y="4444742"/>
            <a:ext cx="1370888" cy="584775"/>
          </a:xfrm>
          <a:prstGeom prst="rect">
            <a:avLst/>
          </a:prstGeom>
        </p:spPr>
        <p:txBody>
          <a:bodyPr wrap="none">
            <a:spAutoFit/>
          </a:bodyPr>
          <a:lstStyle/>
          <a:p>
            <a:r>
              <a:rPr lang="en-US" altLang="zh-CN" dirty="0">
                <a:ea typeface="宋体" panose="02010600030101010101" pitchFamily="2" charset="-122"/>
              </a:rPr>
              <a:t>energy</a:t>
            </a:r>
            <a:endParaRPr lang="zh-CN" altLang="en-US" dirty="0"/>
          </a:p>
        </p:txBody>
      </p:sp>
    </p:spTree>
    <p:extLst>
      <p:ext uri="{BB962C8B-B14F-4D97-AF65-F5344CB8AC3E}">
        <p14:creationId xmlns:p14="http://schemas.microsoft.com/office/powerpoint/2010/main" val="2756245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a:hlinkClick r:id="rId2" action="ppaction://hlinksldjump" highlightClick="1">
              <a:snd r:embed="rId3" name="chimes.wav"/>
            </a:hlinkClick>
          </p:cNvPr>
          <p:cNvSpPr/>
          <p:nvPr/>
        </p:nvSpPr>
        <p:spPr>
          <a:xfrm>
            <a:off x="2592685" y="41211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11" name="横卷形 10">
            <a:hlinkClick r:id="rId4" action="ppaction://hlinksldjump" highlightClick="1">
              <a:snd r:embed="rId3" name="chimes.wav"/>
            </a:hlinkClick>
          </p:cNvPr>
          <p:cNvSpPr/>
          <p:nvPr/>
        </p:nvSpPr>
        <p:spPr>
          <a:xfrm>
            <a:off x="2592685" y="178026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5" action="ppaction://hlinksldjump" highlightClick="1">
              <a:snd r:embed="rId3" name="chimes.wav"/>
            </a:hlinkClick>
          </p:cNvPr>
          <p:cNvSpPr/>
          <p:nvPr/>
        </p:nvSpPr>
        <p:spPr>
          <a:xfrm>
            <a:off x="2592685" y="314841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6" action="ppaction://hlinksldjump" highlightClick="1">
              <a:snd r:embed="rId3" name="chimes.wav"/>
            </a:hlinkClick>
          </p:cNvPr>
          <p:cNvSpPr/>
          <p:nvPr/>
        </p:nvSpPr>
        <p:spPr>
          <a:xfrm>
            <a:off x="2592685" y="451656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 reminds me of home/people I love (page 51)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让我想起我爱的家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remind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想起</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remind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提醒某人某事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使某人想起某事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remind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提醒某人做某事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remind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that/what/how...</a:t>
            </a:r>
            <a:r>
              <a:rPr lang="zh-CN" altLang="zh-CN" dirty="0">
                <a:solidFill>
                  <a:srgbClr val="000000"/>
                </a:solidFill>
                <a:ea typeface="楷体" panose="02010609060101010101" pitchFamily="49" charset="-122"/>
                <a:cs typeface="Times New Roman" panose="02020603050405020304" pitchFamily="18" charset="0"/>
              </a:rPr>
              <a:t>提醒某人</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使某人想起</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11328306"/>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(1)My secretary reminded me of the important meeting to be held this afternoon.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我的秘书提醒我参加将于今天下午召开的重要会议。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must remind him to take his </a:t>
            </a:r>
            <a:r>
              <a:rPr lang="en-US" altLang="zh-CN" dirty="0" err="1">
                <a:solidFill>
                  <a:srgbClr val="000000"/>
                </a:solidFill>
                <a:ea typeface="宋体" panose="02010600030101010101" pitchFamily="2" charset="-122"/>
                <a:cs typeface="Times New Roman" panose="02020603050405020304" pitchFamily="18" charset="0"/>
              </a:rPr>
              <a:t>medicine,in</a:t>
            </a:r>
            <a:r>
              <a:rPr lang="en-US" altLang="zh-CN" dirty="0">
                <a:solidFill>
                  <a:srgbClr val="000000"/>
                </a:solidFill>
                <a:ea typeface="宋体" panose="02010600030101010101" pitchFamily="2" charset="-122"/>
                <a:cs typeface="Times New Roman" panose="02020603050405020304" pitchFamily="18" charset="0"/>
              </a:rPr>
              <a:t> case he forgets.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你必须提醒他吃药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以防他忘了。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(3)Passengers are reminded that no smoking is allowed on this train.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旅客们请注意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本次列车禁止吸烟。</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37960034"/>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6595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(1)Mary and Lily are </a:t>
            </a:r>
            <a:r>
              <a:rPr lang="en-US" altLang="zh-CN" dirty="0" err="1" smtClean="0">
                <a:solidFill>
                  <a:srgbClr val="000000"/>
                </a:solidFill>
                <a:ea typeface="宋体" panose="02010600030101010101" pitchFamily="2" charset="-122"/>
                <a:cs typeface="Times New Roman" panose="02020603050405020304" pitchFamily="18" charset="0"/>
              </a:rPr>
              <a:t>alike.Lily</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appearance reminds me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Mary.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(2)Remind 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(phone) Alan before I go out.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(3)Can someone remind 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 should do next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345701" y="2378164"/>
            <a:ext cx="526106" cy="584775"/>
          </a:xfrm>
          <a:prstGeom prst="rect">
            <a:avLst/>
          </a:prstGeom>
        </p:spPr>
        <p:txBody>
          <a:bodyPr wrap="none">
            <a:spAutoFit/>
          </a:bodyPr>
          <a:lstStyle/>
          <a:p>
            <a:r>
              <a:rPr lang="en-US" altLang="zh-CN" dirty="0">
                <a:ea typeface="宋体" panose="02010600030101010101" pitchFamily="2" charset="-122"/>
              </a:rPr>
              <a:t>of</a:t>
            </a:r>
            <a:endParaRPr lang="zh-CN" altLang="en-US" dirty="0"/>
          </a:p>
        </p:txBody>
      </p:sp>
      <p:sp>
        <p:nvSpPr>
          <p:cNvPr id="4" name="矩形 3"/>
          <p:cNvSpPr/>
          <p:nvPr/>
        </p:nvSpPr>
        <p:spPr>
          <a:xfrm>
            <a:off x="4111037" y="2953176"/>
            <a:ext cx="1699504" cy="584775"/>
          </a:xfrm>
          <a:prstGeom prst="rect">
            <a:avLst/>
          </a:prstGeom>
        </p:spPr>
        <p:txBody>
          <a:bodyPr wrap="none">
            <a:spAutoFit/>
          </a:bodyPr>
          <a:lstStyle/>
          <a:p>
            <a:r>
              <a:rPr lang="en-US" altLang="zh-CN" dirty="0">
                <a:ea typeface="宋体" panose="02010600030101010101" pitchFamily="2" charset="-122"/>
              </a:rPr>
              <a:t>to phone</a:t>
            </a:r>
            <a:endParaRPr lang="zh-CN" altLang="en-US" dirty="0"/>
          </a:p>
        </p:txBody>
      </p:sp>
      <p:sp>
        <p:nvSpPr>
          <p:cNvPr id="5" name="矩形 4"/>
          <p:cNvSpPr/>
          <p:nvPr/>
        </p:nvSpPr>
        <p:spPr>
          <a:xfrm>
            <a:off x="6170237" y="4123847"/>
            <a:ext cx="1050288" cy="584775"/>
          </a:xfrm>
          <a:prstGeom prst="rect">
            <a:avLst/>
          </a:prstGeom>
        </p:spPr>
        <p:txBody>
          <a:bodyPr wrap="none">
            <a:spAutoFit/>
          </a:bodyPr>
          <a:lstStyle/>
          <a:p>
            <a:r>
              <a:rPr lang="en-US" altLang="zh-CN" dirty="0">
                <a:ea typeface="宋体" panose="02010600030101010101" pitchFamily="2" charset="-122"/>
              </a:rPr>
              <a:t>what</a:t>
            </a:r>
            <a:endParaRPr lang="zh-CN" altLang="en-US" dirty="0"/>
          </a:p>
        </p:txBody>
      </p:sp>
    </p:spTree>
    <p:extLst>
      <p:ext uri="{BB962C8B-B14F-4D97-AF65-F5344CB8AC3E}">
        <p14:creationId xmlns:p14="http://schemas.microsoft.com/office/powerpoint/2010/main" val="1989407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Yes,and</a:t>
            </a:r>
            <a:r>
              <a:rPr lang="en-US" altLang="zh-CN" dirty="0">
                <a:solidFill>
                  <a:srgbClr val="000000"/>
                </a:solidFill>
                <a:ea typeface="宋体" panose="02010600030101010101" pitchFamily="2" charset="-122"/>
                <a:cs typeface="Times New Roman" panose="02020603050405020304" pitchFamily="18" charset="0"/>
              </a:rPr>
              <a:t> how many times can a man turn his head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Pretending he just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see?(page 51)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是的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一个人也不知要回头多少遍才能佯装不见</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a:t>
            </a:r>
            <a:r>
              <a:rPr lang="en-US" altLang="zh-CN" dirty="0">
                <a:solidFill>
                  <a:srgbClr val="000000"/>
                </a:solidFill>
                <a:ea typeface="宋体" panose="02010600030101010101" pitchFamily="2" charset="-122"/>
                <a:cs typeface="Times New Roman" panose="02020603050405020304" pitchFamily="18" charset="0"/>
              </a:rPr>
              <a:t>Pretending he just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see</a:t>
            </a:r>
            <a:r>
              <a:rPr lang="zh-CN" altLang="zh-CN" dirty="0">
                <a:solidFill>
                  <a:srgbClr val="000000"/>
                </a:solidFill>
                <a:ea typeface="宋体" panose="02010600030101010101" pitchFamily="2" charset="-122"/>
                <a:cs typeface="Times New Roman" panose="02020603050405020304" pitchFamily="18" charset="0"/>
              </a:rPr>
              <a:t>是动词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形式短语在句中做伴随状语。动词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形式做伴随状语时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非谓语动词所表达的动作或状态是伴随着句子谓语的动作或状态同时发生的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并且句子主语和该词在逻辑上是主动关系</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66724396"/>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cs typeface="Times New Roman" panose="02020603050405020304" pitchFamily="18" charset="0"/>
              </a:rPr>
              <a:t>语境</a:t>
            </a:r>
            <a:r>
              <a:rPr lang="zh-CN" altLang="zh-CN" dirty="0">
                <a:solidFill>
                  <a:srgbClr val="000000"/>
                </a:solidFill>
                <a:cs typeface="Times New Roman" panose="02020603050405020304" pitchFamily="18" charset="0"/>
              </a:rPr>
              <a:t>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sat in the </a:t>
            </a:r>
            <a:r>
              <a:rPr lang="en-US" altLang="zh-CN" dirty="0" err="1">
                <a:solidFill>
                  <a:srgbClr val="000000"/>
                </a:solidFill>
                <a:ea typeface="宋体" panose="02010600030101010101" pitchFamily="2" charset="-122"/>
                <a:cs typeface="Times New Roman" panose="02020603050405020304" pitchFamily="18" charset="0"/>
              </a:rPr>
              <a:t>armchair,reading</a:t>
            </a:r>
            <a:r>
              <a:rPr lang="en-US" altLang="zh-CN" dirty="0">
                <a:solidFill>
                  <a:srgbClr val="000000"/>
                </a:solidFill>
                <a:ea typeface="宋体" panose="02010600030101010101" pitchFamily="2" charset="-122"/>
                <a:cs typeface="Times New Roman" panose="02020603050405020304" pitchFamily="18" charset="0"/>
              </a:rPr>
              <a:t> a newspaper.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他坐在扶手椅</a:t>
            </a:r>
            <a:r>
              <a:rPr lang="zh-CN" altLang="zh-CN" dirty="0" smtClean="0">
                <a:solidFill>
                  <a:srgbClr val="000000"/>
                </a:solidFill>
                <a:ea typeface="宋体" panose="02010600030101010101" pitchFamily="2" charset="-122"/>
                <a:cs typeface="Times New Roman" panose="02020603050405020304" pitchFamily="18" charset="0"/>
              </a:rPr>
              <a:t>上</a:t>
            </a:r>
            <a:r>
              <a:rPr lang="zh-CN" altLang="en-US" dirty="0">
                <a:solidFill>
                  <a:srgbClr val="000000"/>
                </a:solidFill>
                <a:ea typeface="宋体" panose="02010600030101010101" pitchFamily="2" charset="-122"/>
                <a:cs typeface="Times New Roman" panose="02020603050405020304" pitchFamily="18" charset="0"/>
              </a:rPr>
              <a:t>看报纸</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(2)All night long he lay </a:t>
            </a:r>
            <a:r>
              <a:rPr lang="en-US" altLang="zh-CN" dirty="0" err="1">
                <a:solidFill>
                  <a:srgbClr val="000000"/>
                </a:solidFill>
                <a:ea typeface="宋体" panose="02010600030101010101" pitchFamily="2" charset="-122"/>
                <a:cs typeface="Times New Roman" panose="02020603050405020304" pitchFamily="18" charset="0"/>
              </a:rPr>
              <a:t>awake,thinking</a:t>
            </a:r>
            <a:r>
              <a:rPr lang="en-US" altLang="zh-CN" dirty="0">
                <a:solidFill>
                  <a:srgbClr val="000000"/>
                </a:solidFill>
                <a:ea typeface="宋体" panose="02010600030101010101" pitchFamily="2" charset="-122"/>
                <a:cs typeface="Times New Roman" panose="02020603050405020304" pitchFamily="18" charset="0"/>
              </a:rPr>
              <a:t> of the problem.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他整夜躺在床上睡不着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思考着那个问题。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893220"/>
          </a:xfrm>
          <a:prstGeom prst="rect">
            <a:avLst/>
          </a:prstGeom>
        </p:spPr>
        <p:txBody>
          <a:bodyPr wrap="square">
            <a:spAutoFit/>
          </a:bodyPr>
          <a:lstStyle/>
          <a:p>
            <a:pPr indent="267970">
              <a:lnSpc>
                <a:spcPct val="11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句型转换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(1)When he sees the </a:t>
            </a:r>
            <a:r>
              <a:rPr lang="en-US" altLang="zh-CN" dirty="0" err="1">
                <a:solidFill>
                  <a:srgbClr val="000000"/>
                </a:solidFill>
                <a:ea typeface="宋体" panose="02010600030101010101" pitchFamily="2" charset="-122"/>
                <a:cs typeface="Times New Roman" panose="02020603050405020304" pitchFamily="18" charset="0"/>
              </a:rPr>
              <a:t>mountain,he</a:t>
            </a:r>
            <a:r>
              <a:rPr lang="en-US" altLang="zh-CN" dirty="0">
                <a:solidFill>
                  <a:srgbClr val="000000"/>
                </a:solidFill>
                <a:ea typeface="宋体" panose="02010600030101010101" pitchFamily="2" charset="-122"/>
                <a:cs typeface="Times New Roman" panose="02020603050405020304" pitchFamily="18" charset="0"/>
              </a:rPr>
              <a:t> always thinks of his hometown.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a:t>
            </a:r>
            <a:r>
              <a:rPr lang="en-US" altLang="zh-CN" dirty="0" err="1">
                <a:solidFill>
                  <a:srgbClr val="000000"/>
                </a:solidFill>
                <a:ea typeface="宋体" panose="02010600030101010101" pitchFamily="2" charset="-122"/>
                <a:cs typeface="Times New Roman" panose="02020603050405020304" pitchFamily="18" charset="0"/>
              </a:rPr>
              <a:t>mountain,he</a:t>
            </a:r>
            <a:r>
              <a:rPr lang="en-US" altLang="zh-CN" dirty="0">
                <a:solidFill>
                  <a:srgbClr val="000000"/>
                </a:solidFill>
                <a:ea typeface="宋体" panose="02010600030101010101" pitchFamily="2" charset="-122"/>
                <a:cs typeface="Times New Roman" panose="02020603050405020304" pitchFamily="18" charset="0"/>
              </a:rPr>
              <a:t> always thinks of his hometown</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(2)She sat at the desk and did her homework.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sat at the desk,</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boy stood there and read a book about the body language.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boy stood there,</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 book about the body language.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124267" y="2203129"/>
            <a:ext cx="1324402" cy="584775"/>
          </a:xfrm>
          <a:prstGeom prst="rect">
            <a:avLst/>
          </a:prstGeom>
        </p:spPr>
        <p:txBody>
          <a:bodyPr wrap="none">
            <a:spAutoFit/>
          </a:bodyPr>
          <a:lstStyle/>
          <a:p>
            <a:r>
              <a:rPr lang="en-US" altLang="zh-CN" dirty="0">
                <a:ea typeface="宋体" panose="02010600030101010101" pitchFamily="2" charset="-122"/>
              </a:rPr>
              <a:t>Seeing</a:t>
            </a:r>
            <a:endParaRPr lang="zh-CN" altLang="en-US" dirty="0"/>
          </a:p>
        </p:txBody>
      </p:sp>
      <p:sp>
        <p:nvSpPr>
          <p:cNvPr id="4" name="矩形 3"/>
          <p:cNvSpPr/>
          <p:nvPr/>
        </p:nvSpPr>
        <p:spPr>
          <a:xfrm>
            <a:off x="5256981" y="3282599"/>
            <a:ext cx="3824060" cy="584775"/>
          </a:xfrm>
          <a:prstGeom prst="rect">
            <a:avLst/>
          </a:prstGeom>
        </p:spPr>
        <p:txBody>
          <a:bodyPr wrap="none">
            <a:spAutoFit/>
          </a:bodyPr>
          <a:lstStyle/>
          <a:p>
            <a:r>
              <a:rPr lang="en-US" altLang="zh-CN" dirty="0">
                <a:ea typeface="宋体" panose="02010600030101010101" pitchFamily="2" charset="-122"/>
              </a:rPr>
              <a:t>doing her homework</a:t>
            </a:r>
            <a:endParaRPr lang="zh-CN" altLang="en-US" dirty="0"/>
          </a:p>
        </p:txBody>
      </p:sp>
      <p:sp>
        <p:nvSpPr>
          <p:cNvPr id="5" name="矩形 4"/>
          <p:cNvSpPr/>
          <p:nvPr/>
        </p:nvSpPr>
        <p:spPr>
          <a:xfrm>
            <a:off x="5049738" y="4886439"/>
            <a:ext cx="1522148" cy="584775"/>
          </a:xfrm>
          <a:prstGeom prst="rect">
            <a:avLst/>
          </a:prstGeom>
        </p:spPr>
        <p:txBody>
          <a:bodyPr wrap="none">
            <a:spAutoFit/>
          </a:bodyPr>
          <a:lstStyle/>
          <a:p>
            <a:r>
              <a:rPr lang="en-US" altLang="zh-CN" dirty="0">
                <a:ea typeface="宋体" panose="02010600030101010101" pitchFamily="2" charset="-122"/>
              </a:rPr>
              <a:t>reading</a:t>
            </a:r>
            <a:endParaRPr lang="zh-CN" altLang="en-US" dirty="0"/>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05919"/>
            <a:ext cx="10807700" cy="5410712"/>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发音提示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失去爆破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当一个爆破音后面紧接着有一个爆破音、破擦音、鼻音或舌侧音时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前面一个音只按其发音部位形成阻碍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但不发生爆破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这种现象称为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失去爆破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以下五种情况会出现失去爆破</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爆破音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两个爆破音相连时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前一个失去爆破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后者则要完全爆破。如</a:t>
            </a:r>
            <a:r>
              <a:rPr lang="en-US" altLang="zh-CN" dirty="0">
                <a:solidFill>
                  <a:srgbClr val="000000"/>
                </a:solidFill>
                <a:ea typeface="宋体" panose="02010600030101010101" pitchFamily="2" charset="-122"/>
                <a:cs typeface="Times New Roman" panose="02020603050405020304" pitchFamily="18" charset="0"/>
              </a:rPr>
              <a:t>:She </a:t>
            </a:r>
            <a:r>
              <a:rPr lang="en-US" altLang="zh-CN" dirty="0" err="1">
                <a:solidFill>
                  <a:srgbClr val="000000"/>
                </a:solidFill>
                <a:ea typeface="宋体" panose="02010600030101010101" pitchFamily="2" charset="-122"/>
                <a:cs typeface="Times New Roman" panose="02020603050405020304" pitchFamily="18" charset="0"/>
              </a:rPr>
              <a:t>sai</a:t>
            </a:r>
            <a:r>
              <a:rPr lang="en-US" altLang="zh-CN" dirty="0">
                <a:solidFill>
                  <a:srgbClr val="000000"/>
                </a:solidFill>
                <a:ea typeface="宋体" panose="02010600030101010101" pitchFamily="2" charset="-122"/>
                <a:cs typeface="Times New Roman" panose="02020603050405020304" pitchFamily="18" charset="0"/>
              </a:rPr>
              <a:t>(d) to herself</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5341581"/>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2558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破擦音</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爆破音与破擦音相邻时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爆破音失去爆破。如</a:t>
            </a:r>
            <a:r>
              <a:rPr lang="en-US" altLang="zh-CN" dirty="0">
                <a:solidFill>
                  <a:srgbClr val="000000"/>
                </a:solidFill>
                <a:ea typeface="宋体" panose="02010600030101010101" pitchFamily="2" charset="-122"/>
                <a:cs typeface="Times New Roman" panose="02020603050405020304" pitchFamily="18" charset="0"/>
              </a:rPr>
              <a:t>:There is a bird in </a:t>
            </a:r>
            <a:r>
              <a:rPr lang="en-US" altLang="zh-CN" dirty="0" err="1">
                <a:solidFill>
                  <a:srgbClr val="000000"/>
                </a:solidFill>
                <a:ea typeface="宋体" panose="02010600030101010101" pitchFamily="2" charset="-122"/>
                <a:cs typeface="Times New Roman" panose="02020603050405020304" pitchFamily="18" charset="0"/>
              </a:rPr>
              <a:t>tha</a:t>
            </a:r>
            <a:r>
              <a:rPr lang="en-US" altLang="zh-CN" dirty="0">
                <a:solidFill>
                  <a:srgbClr val="000000"/>
                </a:solidFill>
                <a:ea typeface="宋体" panose="02010600030101010101" pitchFamily="2" charset="-122"/>
                <a:cs typeface="Times New Roman" panose="02020603050405020304" pitchFamily="18" charset="0"/>
              </a:rPr>
              <a:t>(t) tree</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爆破音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摩擦音</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爆破音与摩擦音相邻时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爆破音失去爆破。如</a:t>
            </a:r>
            <a:r>
              <a:rPr lang="en-US" altLang="zh-CN" dirty="0">
                <a:solidFill>
                  <a:srgbClr val="000000"/>
                </a:solidFill>
                <a:ea typeface="宋体" panose="02010600030101010101" pitchFamily="2" charset="-122"/>
                <a:cs typeface="Times New Roman" panose="02020603050405020304" pitchFamily="18" charset="0"/>
              </a:rPr>
              <a:t>:Who is a(t) the door?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爆破音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鼻音</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爆破音与鼻音相邻时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爆破音失去爆破。如</a:t>
            </a:r>
            <a:r>
              <a:rPr lang="en-US" altLang="zh-CN" dirty="0">
                <a:solidFill>
                  <a:srgbClr val="000000"/>
                </a:solidFill>
                <a:ea typeface="宋体" panose="02010600030101010101" pitchFamily="2" charset="-122"/>
                <a:cs typeface="Times New Roman" panose="02020603050405020304" pitchFamily="18" charset="0"/>
              </a:rPr>
              <a:t>:Goo(d) </a:t>
            </a:r>
            <a:r>
              <a:rPr lang="en-US" altLang="zh-CN" dirty="0" err="1">
                <a:solidFill>
                  <a:srgbClr val="000000"/>
                </a:solidFill>
                <a:ea typeface="宋体" panose="02010600030101010101" pitchFamily="2" charset="-122"/>
                <a:cs typeface="Times New Roman" panose="02020603050405020304" pitchFamily="18" charset="0"/>
              </a:rPr>
              <a:t>morning,Mr</a:t>
            </a:r>
            <a:r>
              <a:rPr lang="en-US" altLang="zh-CN" dirty="0">
                <a:solidFill>
                  <a:srgbClr val="000000"/>
                </a:solidFill>
                <a:ea typeface="宋体" panose="02010600030101010101" pitchFamily="2" charset="-122"/>
                <a:cs typeface="Times New Roman" panose="02020603050405020304" pitchFamily="18" charset="0"/>
              </a:rPr>
              <a:t> Green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83903"/>
            <a:ext cx="10807700" cy="186512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舌侧音</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爆破音与舌侧音相邻时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爆破音失去爆破。如</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really a bi(g) library.</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24953648"/>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8" name="矩形 7"/>
          <p:cNvSpPr>
            <a:spLocks noChangeAspect="1"/>
          </p:cNvSpPr>
          <p:nvPr/>
        </p:nvSpPr>
        <p:spPr>
          <a:xfrm>
            <a:off x="360437" y="1305703"/>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一</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读下列句子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标出失去爆破的音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has a bad cold today.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2.You </a:t>
            </a:r>
            <a:r>
              <a:rPr lang="en-US" altLang="zh-CN" dirty="0">
                <a:solidFill>
                  <a:srgbClr val="000000"/>
                </a:solidFill>
                <a:ea typeface="宋体" panose="02010600030101010101" pitchFamily="2" charset="-122"/>
                <a:cs typeface="Times New Roman" panose="02020603050405020304" pitchFamily="18" charset="0"/>
              </a:rPr>
              <a:t>should take care of the children.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3.The </a:t>
            </a:r>
            <a:r>
              <a:rPr lang="en-US" altLang="zh-CN" dirty="0">
                <a:solidFill>
                  <a:srgbClr val="000000"/>
                </a:solidFill>
                <a:ea typeface="宋体" panose="02010600030101010101" pitchFamily="2" charset="-122"/>
                <a:cs typeface="Times New Roman" panose="02020603050405020304" pitchFamily="18" charset="0"/>
              </a:rPr>
              <a:t>girl in a red dress is my sister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9" name="矩形 8"/>
          <p:cNvSpPr>
            <a:spLocks noChangeAspect="1"/>
          </p:cNvSpPr>
          <p:nvPr/>
        </p:nvSpPr>
        <p:spPr>
          <a:xfrm>
            <a:off x="360437" y="2467663"/>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He has a </a:t>
            </a:r>
            <a:r>
              <a:rPr lang="en-US" altLang="zh-CN" dirty="0" err="1">
                <a:ea typeface="宋体" panose="02010600030101010101" pitchFamily="2" charset="-122"/>
                <a:cs typeface="Times New Roman" panose="02020603050405020304" pitchFamily="18" charset="0"/>
              </a:rPr>
              <a:t>ba</a:t>
            </a:r>
            <a:r>
              <a:rPr lang="en-US" altLang="zh-CN" dirty="0">
                <a:ea typeface="宋体" panose="02010600030101010101" pitchFamily="2" charset="-122"/>
                <a:cs typeface="Times New Roman" panose="02020603050405020304" pitchFamily="18" charset="0"/>
              </a:rPr>
              <a:t>(d) col(d) today.</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You </a:t>
            </a:r>
            <a:r>
              <a:rPr lang="en-US" altLang="zh-CN" dirty="0" err="1">
                <a:ea typeface="宋体" panose="02010600030101010101" pitchFamily="2" charset="-122"/>
                <a:cs typeface="Times New Roman" panose="02020603050405020304" pitchFamily="18" charset="0"/>
              </a:rPr>
              <a:t>shoul</a:t>
            </a:r>
            <a:r>
              <a:rPr lang="en-US" altLang="zh-CN" dirty="0">
                <a:ea typeface="宋体" panose="02010600030101010101" pitchFamily="2" charset="-122"/>
                <a:cs typeface="Times New Roman" panose="02020603050405020304" pitchFamily="18" charset="0"/>
              </a:rPr>
              <a:t>(d) ta(</a:t>
            </a:r>
            <a:r>
              <a:rPr lang="en-US" altLang="zh-CN" dirty="0" err="1">
                <a:ea typeface="宋体" panose="02010600030101010101" pitchFamily="2" charset="-122"/>
                <a:cs typeface="Times New Roman" panose="02020603050405020304" pitchFamily="18" charset="0"/>
              </a:rPr>
              <a:t>ke</a:t>
            </a:r>
            <a:r>
              <a:rPr lang="en-US" altLang="zh-CN" dirty="0">
                <a:ea typeface="宋体" panose="02010600030101010101" pitchFamily="2" charset="-122"/>
                <a:cs typeface="Times New Roman" panose="02020603050405020304" pitchFamily="18" charset="0"/>
              </a:rPr>
              <a:t>) care of the children.</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The </a:t>
            </a:r>
            <a:r>
              <a:rPr lang="en-US" altLang="zh-CN" dirty="0">
                <a:ea typeface="宋体" panose="02010600030101010101" pitchFamily="2" charset="-122"/>
                <a:cs typeface="Times New Roman" panose="02020603050405020304" pitchFamily="18" charset="0"/>
              </a:rPr>
              <a:t>girl in a re(d) dress is my sister.</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963541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arn(inVertic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barn(inVertical)">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barn(inVertical)">
                                      <p:cBhvr>
                                        <p:cTn id="1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3" name="矩形 2"/>
          <p:cNvSpPr>
            <a:spLocks noChangeAspect="1"/>
          </p:cNvSpPr>
          <p:nvPr/>
        </p:nvSpPr>
        <p:spPr>
          <a:xfrm>
            <a:off x="361950" y="2007579"/>
            <a:ext cx="10807700" cy="1865126"/>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文章导语</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音乐</a:t>
            </a:r>
            <a:r>
              <a:rPr lang="zh-CN" altLang="zh-CN" dirty="0">
                <a:solidFill>
                  <a:srgbClr val="000000"/>
                </a:solidFill>
                <a:ea typeface="宋体" panose="02010600030101010101" pitchFamily="2" charset="-122"/>
                <a:cs typeface="Times New Roman" panose="02020603050405020304" pitchFamily="18" charset="0"/>
              </a:rPr>
              <a:t>有一种神奇的力量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能够帮助人们获得好心情。当你发现一种能够带给你幸福感的音乐时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你会有什么表现呢</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62451225"/>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186512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4.Read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a:solidFill>
                  <a:srgbClr val="000000"/>
                </a:solidFill>
                <a:ea typeface="宋体" panose="02010600030101010101" pitchFamily="2" charset="-122"/>
                <a:cs typeface="Times New Roman" panose="02020603050405020304" pitchFamily="18" charset="0"/>
              </a:rPr>
              <a:t>story,please</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5.What </a:t>
            </a:r>
            <a:r>
              <a:rPr lang="en-US" altLang="zh-CN" dirty="0">
                <a:solidFill>
                  <a:srgbClr val="000000"/>
                </a:solidFill>
                <a:ea typeface="宋体" panose="02010600030101010101" pitchFamily="2" charset="-122"/>
                <a:cs typeface="Times New Roman" panose="02020603050405020304" pitchFamily="18" charset="0"/>
              </a:rPr>
              <a:t>nice watches they are!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1894196"/>
            <a:ext cx="10807700" cy="180857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Rea(d) the </a:t>
            </a:r>
            <a:r>
              <a:rPr lang="en-US" altLang="zh-CN" dirty="0" err="1">
                <a:ea typeface="宋体" panose="02010600030101010101" pitchFamily="2" charset="-122"/>
                <a:cs typeface="Times New Roman" panose="02020603050405020304" pitchFamily="18" charset="0"/>
              </a:rPr>
              <a:t>story,please</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smtClean="0">
                <a:ea typeface="宋体" panose="02010600030101010101" pitchFamily="2" charset="-122"/>
                <a:cs typeface="Times New Roman" panose="02020603050405020304" pitchFamily="18" charset="0"/>
              </a:rPr>
              <a:t>Wha</a:t>
            </a:r>
            <a:r>
              <a:rPr lang="en-US" altLang="zh-CN" dirty="0" smtClean="0">
                <a:ea typeface="宋体" panose="02010600030101010101" pitchFamily="2" charset="-122"/>
                <a:cs typeface="Times New Roman" panose="02020603050405020304" pitchFamily="18" charset="0"/>
              </a:rPr>
              <a:t>(t</a:t>
            </a:r>
            <a:r>
              <a:rPr lang="en-US" altLang="zh-CN" dirty="0">
                <a:ea typeface="宋体" panose="02010600030101010101" pitchFamily="2" charset="-122"/>
                <a:cs typeface="Times New Roman" panose="02020603050405020304" pitchFamily="18" charset="0"/>
              </a:rPr>
              <a:t>) nice watches they are!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564691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43111"/>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二</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spend a lot of time playing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古典的</a:t>
            </a:r>
            <a:r>
              <a:rPr lang="en-US" altLang="zh-CN" dirty="0">
                <a:solidFill>
                  <a:srgbClr val="000000"/>
                </a:solidFill>
                <a:ea typeface="宋体" panose="02010600030101010101" pitchFamily="2" charset="-122"/>
                <a:cs typeface="Times New Roman" panose="02020603050405020304" pitchFamily="18" charset="0"/>
              </a:rPr>
              <a:t>) music with my friends at school.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2.The </a:t>
            </a:r>
            <a:r>
              <a:rPr lang="en-US" altLang="zh-CN" dirty="0">
                <a:solidFill>
                  <a:srgbClr val="000000"/>
                </a:solidFill>
                <a:ea typeface="宋体" panose="02010600030101010101" pitchFamily="2" charset="-122"/>
                <a:cs typeface="Times New Roman" panose="02020603050405020304" pitchFamily="18" charset="0"/>
              </a:rPr>
              <a:t>water is heated by using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能量</a:t>
            </a:r>
            <a:r>
              <a:rPr lang="en-US" altLang="zh-CN" dirty="0">
                <a:solidFill>
                  <a:srgbClr val="000000"/>
                </a:solidFill>
                <a:ea typeface="宋体" panose="02010600030101010101" pitchFamily="2" charset="-122"/>
                <a:cs typeface="Times New Roman" panose="02020603050405020304" pitchFamily="18" charset="0"/>
              </a:rPr>
              <a:t>) from the sun</a:t>
            </a:r>
            <a:r>
              <a:rPr lang="en-US"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3.Creativity is 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灵魂</a:t>
            </a:r>
            <a:r>
              <a:rPr lang="en-US" altLang="zh-CN" dirty="0">
                <a:solidFill>
                  <a:srgbClr val="000000"/>
                </a:solidFill>
                <a:ea typeface="宋体" panose="02010600030101010101" pitchFamily="2" charset="-122"/>
                <a:cs typeface="Times New Roman" panose="02020603050405020304" pitchFamily="18" charset="0"/>
              </a:rPr>
              <a:t>) of a nation.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a:t>
            </a:r>
            <a:r>
              <a:rPr lang="en-US" altLang="zh-CN" i="1" dirty="0" err="1">
                <a:solidFill>
                  <a:srgbClr val="000000"/>
                </a:solidFill>
                <a:ea typeface="宋体" panose="02010600030101010101" pitchFamily="2" charset="-122"/>
                <a:cs typeface="Times New Roman" panose="02020603050405020304" pitchFamily="18" charset="0"/>
              </a:rPr>
              <a:t>pipa</a:t>
            </a:r>
            <a:r>
              <a:rPr lang="en-US" altLang="zh-CN" dirty="0">
                <a:solidFill>
                  <a:srgbClr val="000000"/>
                </a:solidFill>
                <a:ea typeface="宋体" panose="02010600030101010101" pitchFamily="2" charset="-122"/>
                <a:cs typeface="Times New Roman" panose="02020603050405020304" pitchFamily="18" charset="0"/>
              </a:rPr>
              <a:t> is one of the most popular Chinese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有弦的</a:t>
            </a:r>
            <a:r>
              <a:rPr lang="en-US" altLang="zh-CN" dirty="0">
                <a:solidFill>
                  <a:srgbClr val="000000"/>
                </a:solidFill>
                <a:ea typeface="宋体" panose="02010600030101010101" pitchFamily="2" charset="-122"/>
                <a:cs typeface="Times New Roman" panose="02020603050405020304" pitchFamily="18" charset="0"/>
              </a:rPr>
              <a:t>) instruments.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p:txBody>
      </p:sp>
      <p:sp>
        <p:nvSpPr>
          <p:cNvPr id="4" name="矩形 3"/>
          <p:cNvSpPr/>
          <p:nvPr/>
        </p:nvSpPr>
        <p:spPr>
          <a:xfrm>
            <a:off x="6049069" y="1171519"/>
            <a:ext cx="1622560" cy="584775"/>
          </a:xfrm>
          <a:prstGeom prst="rect">
            <a:avLst/>
          </a:prstGeom>
        </p:spPr>
        <p:txBody>
          <a:bodyPr wrap="none">
            <a:spAutoFit/>
          </a:bodyPr>
          <a:lstStyle/>
          <a:p>
            <a:r>
              <a:rPr lang="en-US" altLang="zh-CN" dirty="0">
                <a:ea typeface="宋体" panose="02010600030101010101" pitchFamily="2" charset="-122"/>
              </a:rPr>
              <a:t>classical</a:t>
            </a:r>
            <a:endParaRPr lang="zh-CN" altLang="en-US" dirty="0"/>
          </a:p>
        </p:txBody>
      </p:sp>
      <p:sp>
        <p:nvSpPr>
          <p:cNvPr id="5" name="矩形 4"/>
          <p:cNvSpPr/>
          <p:nvPr/>
        </p:nvSpPr>
        <p:spPr>
          <a:xfrm>
            <a:off x="5885389" y="2315988"/>
            <a:ext cx="1370888" cy="584775"/>
          </a:xfrm>
          <a:prstGeom prst="rect">
            <a:avLst/>
          </a:prstGeom>
        </p:spPr>
        <p:txBody>
          <a:bodyPr wrap="none">
            <a:spAutoFit/>
          </a:bodyPr>
          <a:lstStyle/>
          <a:p>
            <a:r>
              <a:rPr lang="en-US" altLang="zh-CN" dirty="0" smtClean="0">
                <a:ea typeface="宋体" panose="02010600030101010101" pitchFamily="2" charset="-122"/>
              </a:rPr>
              <a:t>energy</a:t>
            </a:r>
            <a:endParaRPr lang="zh-CN" altLang="en-US" dirty="0"/>
          </a:p>
        </p:txBody>
      </p:sp>
      <p:sp>
        <p:nvSpPr>
          <p:cNvPr id="6" name="矩形 5"/>
          <p:cNvSpPr/>
          <p:nvPr/>
        </p:nvSpPr>
        <p:spPr>
          <a:xfrm>
            <a:off x="4311045" y="2930259"/>
            <a:ext cx="891591" cy="584775"/>
          </a:xfrm>
          <a:prstGeom prst="rect">
            <a:avLst/>
          </a:prstGeom>
        </p:spPr>
        <p:txBody>
          <a:bodyPr wrap="none">
            <a:spAutoFit/>
          </a:bodyPr>
          <a:lstStyle/>
          <a:p>
            <a:r>
              <a:rPr lang="en-US" altLang="zh-CN" smtClean="0">
                <a:ea typeface="宋体" panose="02010600030101010101" pitchFamily="2" charset="-122"/>
              </a:rPr>
              <a:t>soul</a:t>
            </a:r>
            <a:endParaRPr lang="zh-CN" altLang="en-US" dirty="0"/>
          </a:p>
        </p:txBody>
      </p:sp>
      <p:sp>
        <p:nvSpPr>
          <p:cNvPr id="7" name="矩形 6"/>
          <p:cNvSpPr/>
          <p:nvPr/>
        </p:nvSpPr>
        <p:spPr>
          <a:xfrm>
            <a:off x="8517005" y="3489144"/>
            <a:ext cx="1620957" cy="584775"/>
          </a:xfrm>
          <a:prstGeom prst="rect">
            <a:avLst/>
          </a:prstGeom>
        </p:spPr>
        <p:txBody>
          <a:bodyPr wrap="none">
            <a:spAutoFit/>
          </a:bodyPr>
          <a:lstStyle/>
          <a:p>
            <a:r>
              <a:rPr lang="en-US" altLang="zh-CN" dirty="0">
                <a:ea typeface="宋体" panose="02010600030101010101" pitchFamily="2" charset="-122"/>
              </a:rPr>
              <a:t>stringed</a:t>
            </a:r>
            <a:endParaRPr lang="zh-CN" altLang="en-US" dirty="0"/>
          </a:p>
        </p:txBody>
      </p:sp>
    </p:spTree>
    <p:extLst>
      <p:ext uri="{BB962C8B-B14F-4D97-AF65-F5344CB8AC3E}">
        <p14:creationId xmlns:p14="http://schemas.microsoft.com/office/powerpoint/2010/main" val="14334712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94127"/>
            <a:ext cx="2770310" cy="683264"/>
          </a:xfrm>
          <a:prstGeom prst="rect">
            <a:avLst/>
          </a:prstGeom>
        </p:spPr>
        <p:txBody>
          <a:bodyPr wrap="none">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三</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61950" y="1026551"/>
            <a:ext cx="10807700" cy="1217641"/>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dance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full of energy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feel like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special to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 allowed to</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2346691"/>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1.Anyone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take them and use them for short journeys.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2.Every </a:t>
            </a:r>
            <a:r>
              <a:rPr lang="en-US" altLang="zh-CN" dirty="0" err="1">
                <a:solidFill>
                  <a:srgbClr val="000000"/>
                </a:solidFill>
                <a:ea typeface="宋体" panose="02010600030101010101" pitchFamily="2" charset="-122"/>
                <a:cs typeface="Times New Roman" panose="02020603050405020304" pitchFamily="18" charset="0"/>
              </a:rPr>
              <a:t>week,young</a:t>
            </a:r>
            <a:r>
              <a:rPr lang="en-US" altLang="zh-CN" dirty="0">
                <a:solidFill>
                  <a:srgbClr val="000000"/>
                </a:solidFill>
                <a:ea typeface="宋体" panose="02010600030101010101" pitchFamily="2" charset="-122"/>
                <a:cs typeface="Times New Roman" panose="02020603050405020304" pitchFamily="18" charset="0"/>
              </a:rPr>
              <a:t> people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latest songs in front of the TV cameras.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3.Good sleep can keep you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2" name="矩形 1"/>
          <p:cNvSpPr/>
          <p:nvPr/>
        </p:nvSpPr>
        <p:spPr>
          <a:xfrm>
            <a:off x="3132260" y="2386019"/>
            <a:ext cx="3126177" cy="584775"/>
          </a:xfrm>
          <a:prstGeom prst="rect">
            <a:avLst/>
          </a:prstGeom>
        </p:spPr>
        <p:txBody>
          <a:bodyPr wrap="none">
            <a:spAutoFit/>
          </a:bodyPr>
          <a:lstStyle/>
          <a:p>
            <a:r>
              <a:rPr lang="en-US" altLang="zh-CN" dirty="0">
                <a:ea typeface="宋体" panose="02010600030101010101" pitchFamily="2" charset="-122"/>
              </a:rPr>
              <a:t>is/was allowed to</a:t>
            </a:r>
            <a:endParaRPr lang="zh-CN" altLang="en-US" dirty="0"/>
          </a:p>
        </p:txBody>
      </p:sp>
      <p:sp>
        <p:nvSpPr>
          <p:cNvPr id="6" name="矩形 5"/>
          <p:cNvSpPr/>
          <p:nvPr/>
        </p:nvSpPr>
        <p:spPr>
          <a:xfrm>
            <a:off x="6223950" y="3548301"/>
            <a:ext cx="1654620" cy="584775"/>
          </a:xfrm>
          <a:prstGeom prst="rect">
            <a:avLst/>
          </a:prstGeom>
        </p:spPr>
        <p:txBody>
          <a:bodyPr wrap="none">
            <a:spAutoFit/>
          </a:bodyPr>
          <a:lstStyle/>
          <a:p>
            <a:r>
              <a:rPr lang="en-US" altLang="zh-CN" dirty="0">
                <a:ea typeface="宋体" panose="02010600030101010101" pitchFamily="2" charset="-122"/>
              </a:rPr>
              <a:t>dance to</a:t>
            </a:r>
            <a:endParaRPr lang="zh-CN" altLang="en-US" dirty="0"/>
          </a:p>
        </p:txBody>
      </p:sp>
      <p:sp>
        <p:nvSpPr>
          <p:cNvPr id="7" name="矩形 6"/>
          <p:cNvSpPr/>
          <p:nvPr/>
        </p:nvSpPr>
        <p:spPr>
          <a:xfrm>
            <a:off x="5786918" y="4710421"/>
            <a:ext cx="2509020" cy="584775"/>
          </a:xfrm>
          <a:prstGeom prst="rect">
            <a:avLst/>
          </a:prstGeom>
        </p:spPr>
        <p:txBody>
          <a:bodyPr wrap="none">
            <a:spAutoFit/>
          </a:bodyPr>
          <a:lstStyle/>
          <a:p>
            <a:r>
              <a:rPr lang="en-US" altLang="zh-CN" dirty="0">
                <a:ea typeface="宋体" panose="02010600030101010101" pitchFamily="2" charset="-122"/>
              </a:rPr>
              <a:t>full of energy</a:t>
            </a:r>
            <a:endParaRPr lang="zh-CN" altLang="en-US" dirty="0"/>
          </a:p>
        </p:txBody>
      </p:sp>
    </p:spTree>
    <p:extLst>
      <p:ext uri="{BB962C8B-B14F-4D97-AF65-F5344CB8AC3E}">
        <p14:creationId xmlns:p14="http://schemas.microsoft.com/office/powerpoint/2010/main" val="14497728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4.I </a:t>
            </a:r>
            <a:r>
              <a:rPr lang="en-US" altLang="zh-CN" dirty="0">
                <a:solidFill>
                  <a:srgbClr val="000000"/>
                </a:solidFill>
                <a:ea typeface="宋体" panose="02010600030101010101" pitchFamily="2" charset="-122"/>
                <a:cs typeface="Times New Roman" panose="02020603050405020304" pitchFamily="18" charset="0"/>
              </a:rPr>
              <a:t>love my whole </a:t>
            </a:r>
            <a:r>
              <a:rPr lang="en-US" altLang="zh-CN" dirty="0" err="1">
                <a:solidFill>
                  <a:srgbClr val="000000"/>
                </a:solidFill>
                <a:ea typeface="宋体" panose="02010600030101010101" pitchFamily="2" charset="-122"/>
                <a:cs typeface="Times New Roman" panose="02020603050405020304" pitchFamily="18" charset="0"/>
              </a:rPr>
              <a:t>family,and</a:t>
            </a:r>
            <a:r>
              <a:rPr lang="en-US" altLang="zh-CN" dirty="0">
                <a:solidFill>
                  <a:srgbClr val="000000"/>
                </a:solidFill>
                <a:ea typeface="宋体" panose="02010600030101010101" pitchFamily="2" charset="-122"/>
                <a:cs typeface="Times New Roman" panose="02020603050405020304" pitchFamily="18" charset="0"/>
              </a:rPr>
              <a:t> my mom and dad </a:t>
            </a:r>
            <a:r>
              <a:rPr lang="en-US" altLang="zh-CN" dirty="0" smtClean="0">
                <a:solidFill>
                  <a:srgbClr val="000000"/>
                </a:solidFill>
                <a:ea typeface="宋体" panose="02010600030101010101" pitchFamily="2" charset="-122"/>
                <a:cs typeface="Times New Roman" panose="02020603050405020304" pitchFamily="18" charset="0"/>
              </a:rPr>
              <a:t>___________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5.For about two </a:t>
            </a:r>
            <a:r>
              <a:rPr lang="en-US" altLang="zh-CN" dirty="0" err="1">
                <a:solidFill>
                  <a:srgbClr val="000000"/>
                </a:solidFill>
                <a:ea typeface="宋体" panose="02010600030101010101" pitchFamily="2" charset="-122"/>
                <a:cs typeface="Times New Roman" panose="02020603050405020304" pitchFamily="18" charset="0"/>
              </a:rPr>
              <a:t>days,I</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someone had beaten my back with a baseball bat.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559517" y="1359168"/>
            <a:ext cx="2480744" cy="584775"/>
          </a:xfrm>
          <a:prstGeom prst="rect">
            <a:avLst/>
          </a:prstGeom>
        </p:spPr>
        <p:txBody>
          <a:bodyPr wrap="none">
            <a:spAutoFit/>
          </a:bodyPr>
          <a:lstStyle/>
          <a:p>
            <a:r>
              <a:rPr lang="en-US" altLang="zh-CN" dirty="0">
                <a:ea typeface="宋体" panose="02010600030101010101" pitchFamily="2" charset="-122"/>
              </a:rPr>
              <a:t>are special to</a:t>
            </a:r>
            <a:endParaRPr lang="zh-CN" altLang="en-US" dirty="0"/>
          </a:p>
        </p:txBody>
      </p:sp>
      <p:sp>
        <p:nvSpPr>
          <p:cNvPr id="4" name="矩形 3"/>
          <p:cNvSpPr/>
          <p:nvPr/>
        </p:nvSpPr>
        <p:spPr>
          <a:xfrm>
            <a:off x="5346837" y="2523899"/>
            <a:ext cx="1494320" cy="584775"/>
          </a:xfrm>
          <a:prstGeom prst="rect">
            <a:avLst/>
          </a:prstGeom>
        </p:spPr>
        <p:txBody>
          <a:bodyPr wrap="none">
            <a:spAutoFit/>
          </a:bodyPr>
          <a:lstStyle/>
          <a:p>
            <a:r>
              <a:rPr lang="en-US" altLang="zh-CN" dirty="0">
                <a:ea typeface="宋体" panose="02010600030101010101" pitchFamily="2" charset="-122"/>
              </a:rPr>
              <a:t>felt like</a:t>
            </a:r>
            <a:endParaRPr lang="zh-CN" altLang="en-US" dirty="0"/>
          </a:p>
        </p:txBody>
      </p:sp>
    </p:spTree>
    <p:extLst>
      <p:ext uri="{BB962C8B-B14F-4D97-AF65-F5344CB8AC3E}">
        <p14:creationId xmlns:p14="http://schemas.microsoft.com/office/powerpoint/2010/main" val="16386138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四</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他们在那里站了一个小时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观看比赛。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They stood there for an hour,</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你可以随着著名乡村乐队的歌声跳舞。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You can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sound of the famous country band</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获得一等奖后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他们都不想回去睡觉。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Neither of them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going back to sleep after getting first prize.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430493" y="1570887"/>
            <a:ext cx="4491935" cy="584775"/>
          </a:xfrm>
          <a:prstGeom prst="rect">
            <a:avLst/>
          </a:prstGeom>
        </p:spPr>
        <p:txBody>
          <a:bodyPr wrap="none">
            <a:spAutoFit/>
          </a:bodyPr>
          <a:lstStyle/>
          <a:p>
            <a:r>
              <a:rPr lang="en-US" altLang="zh-CN" dirty="0">
                <a:ea typeface="宋体" panose="02010600030101010101" pitchFamily="2" charset="-122"/>
              </a:rPr>
              <a:t>watching </a:t>
            </a:r>
            <a:r>
              <a:rPr lang="en-US" altLang="zh-CN" dirty="0" smtClean="0">
                <a:ea typeface="宋体" panose="02010600030101010101" pitchFamily="2" charset="-122"/>
              </a:rPr>
              <a:t>   the        game</a:t>
            </a:r>
            <a:endParaRPr lang="zh-CN" altLang="en-US" dirty="0"/>
          </a:p>
        </p:txBody>
      </p:sp>
      <p:sp>
        <p:nvSpPr>
          <p:cNvPr id="4" name="矩形 3"/>
          <p:cNvSpPr/>
          <p:nvPr/>
        </p:nvSpPr>
        <p:spPr>
          <a:xfrm>
            <a:off x="1987125" y="2762203"/>
            <a:ext cx="2167581" cy="584775"/>
          </a:xfrm>
          <a:prstGeom prst="rect">
            <a:avLst/>
          </a:prstGeom>
        </p:spPr>
        <p:txBody>
          <a:bodyPr wrap="none">
            <a:spAutoFit/>
          </a:bodyPr>
          <a:lstStyle/>
          <a:p>
            <a:r>
              <a:rPr lang="en-US" altLang="zh-CN" dirty="0">
                <a:ea typeface="宋体" panose="02010600030101010101" pitchFamily="2" charset="-122"/>
              </a:rPr>
              <a:t>dance </a:t>
            </a:r>
            <a:r>
              <a:rPr lang="en-US" altLang="zh-CN" dirty="0" smtClean="0">
                <a:ea typeface="宋体" panose="02010600030101010101" pitchFamily="2" charset="-122"/>
              </a:rPr>
              <a:t>     to</a:t>
            </a:r>
            <a:endParaRPr lang="zh-CN" altLang="en-US" dirty="0"/>
          </a:p>
        </p:txBody>
      </p:sp>
      <p:sp>
        <p:nvSpPr>
          <p:cNvPr id="5" name="矩形 4"/>
          <p:cNvSpPr/>
          <p:nvPr/>
        </p:nvSpPr>
        <p:spPr>
          <a:xfrm>
            <a:off x="3744813" y="3927487"/>
            <a:ext cx="2828018" cy="584775"/>
          </a:xfrm>
          <a:prstGeom prst="rect">
            <a:avLst/>
          </a:prstGeom>
        </p:spPr>
        <p:txBody>
          <a:bodyPr wrap="none">
            <a:spAutoFit/>
          </a:bodyPr>
          <a:lstStyle/>
          <a:p>
            <a:r>
              <a:rPr lang="en-US" altLang="zh-CN" dirty="0">
                <a:ea typeface="宋体" panose="02010600030101010101" pitchFamily="2" charset="-122"/>
              </a:rPr>
              <a:t>felt </a:t>
            </a:r>
            <a:r>
              <a:rPr lang="en-US" altLang="zh-CN" dirty="0" smtClean="0">
                <a:ea typeface="宋体" panose="02010600030101010101" pitchFamily="2" charset="-122"/>
              </a:rPr>
              <a:t>             like</a:t>
            </a:r>
            <a:endParaRPr lang="zh-CN" altLang="en-US" dirty="0"/>
          </a:p>
        </p:txBody>
      </p:sp>
    </p:spTree>
    <p:extLst>
      <p:ext uri="{BB962C8B-B14F-4D97-AF65-F5344CB8AC3E}">
        <p14:creationId xmlns:p14="http://schemas.microsoft.com/office/powerpoint/2010/main" val="19979192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在课下他说的话深深地触动了我的心灵。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What he said after class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greatly.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与古典音乐相比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她更喜欢流行音乐和爵士乐。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prefers pop music and jazz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713597" y="1919460"/>
            <a:ext cx="4059125" cy="584775"/>
          </a:xfrm>
          <a:prstGeom prst="rect">
            <a:avLst/>
          </a:prstGeom>
        </p:spPr>
        <p:txBody>
          <a:bodyPr wrap="none">
            <a:spAutoFit/>
          </a:bodyPr>
          <a:lstStyle/>
          <a:p>
            <a:r>
              <a:rPr lang="en-US" altLang="zh-CN" dirty="0">
                <a:ea typeface="宋体" panose="02010600030101010101" pitchFamily="2" charset="-122"/>
              </a:rPr>
              <a:t>touched </a:t>
            </a:r>
            <a:r>
              <a:rPr lang="en-US" altLang="zh-CN" dirty="0" smtClean="0">
                <a:ea typeface="宋体" panose="02010600030101010101" pitchFamily="2" charset="-122"/>
              </a:rPr>
              <a:t>  my         soul</a:t>
            </a:r>
            <a:endParaRPr lang="zh-CN" altLang="en-US" dirty="0"/>
          </a:p>
        </p:txBody>
      </p:sp>
      <p:sp>
        <p:nvSpPr>
          <p:cNvPr id="4" name="矩形 3"/>
          <p:cNvSpPr/>
          <p:nvPr/>
        </p:nvSpPr>
        <p:spPr>
          <a:xfrm>
            <a:off x="6605469" y="3098328"/>
            <a:ext cx="3571812" cy="584775"/>
          </a:xfrm>
          <a:prstGeom prst="rect">
            <a:avLst/>
          </a:prstGeom>
        </p:spPr>
        <p:txBody>
          <a:bodyPr wrap="none">
            <a:spAutoFit/>
          </a:bodyPr>
          <a:lstStyle/>
          <a:p>
            <a:r>
              <a:rPr lang="en-US" altLang="zh-CN" dirty="0">
                <a:ea typeface="宋体" panose="02010600030101010101" pitchFamily="2" charset="-122"/>
              </a:rPr>
              <a:t>classical </a:t>
            </a:r>
            <a:r>
              <a:rPr lang="en-US" altLang="zh-CN" dirty="0" smtClean="0">
                <a:ea typeface="宋体" panose="02010600030101010101" pitchFamily="2" charset="-122"/>
              </a:rPr>
              <a:t>        music</a:t>
            </a:r>
            <a:endParaRPr lang="zh-CN" altLang="en-US" dirty="0"/>
          </a:p>
        </p:txBody>
      </p:sp>
    </p:spTree>
    <p:extLst>
      <p:ext uri="{BB962C8B-B14F-4D97-AF65-F5344CB8AC3E}">
        <p14:creationId xmlns:p14="http://schemas.microsoft.com/office/powerpoint/2010/main" val="39910288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28767"/>
            <a:ext cx="10807700" cy="5410712"/>
          </a:xfrm>
          <a:prstGeom prst="rect">
            <a:avLst/>
          </a:prstGeom>
        </p:spPr>
        <p:txBody>
          <a:bodyPr>
            <a:spAutoFit/>
          </a:bodyPr>
          <a:lstStyle/>
          <a:p>
            <a:pPr algn="ctr" fontAlgn="auto">
              <a:lnSpc>
                <a:spcPct val="120000"/>
              </a:lnSpc>
              <a:spcBef>
                <a:spcPts val="0"/>
              </a:spcBef>
              <a:spcAft>
                <a:spcPts val="0"/>
              </a:spcAft>
              <a:buFontTx/>
              <a:buNone/>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Wonderful</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Music</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When you feel </a:t>
            </a:r>
            <a:r>
              <a:rPr lang="en-US" altLang="zh-CN" b="0" dirty="0" err="1">
                <a:solidFill>
                  <a:srgbClr val="000000"/>
                </a:solidFill>
                <a:ea typeface="宋体" panose="02010600030101010101" pitchFamily="2" charset="-122"/>
                <a:cs typeface="Times New Roman" panose="02020603050405020304" pitchFamily="18" charset="0"/>
              </a:rPr>
              <a:t>sad,you</a:t>
            </a:r>
            <a:r>
              <a:rPr lang="en-US" altLang="zh-CN" b="0" dirty="0">
                <a:solidFill>
                  <a:srgbClr val="000000"/>
                </a:solidFill>
                <a:ea typeface="宋体" panose="02010600030101010101" pitchFamily="2" charset="-122"/>
                <a:cs typeface="Times New Roman" panose="02020603050405020304" pitchFamily="18" charset="0"/>
              </a:rPr>
              <a:t> can have a try to listen to wonderful </a:t>
            </a:r>
            <a:r>
              <a:rPr lang="en-US" altLang="zh-CN" b="0" dirty="0" err="1">
                <a:solidFill>
                  <a:srgbClr val="000000"/>
                </a:solidFill>
                <a:ea typeface="宋体" panose="02010600030101010101" pitchFamily="2" charset="-122"/>
                <a:cs typeface="Times New Roman" panose="02020603050405020304" pitchFamily="18" charset="0"/>
              </a:rPr>
              <a:t>music.At</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first,wonderful</a:t>
            </a:r>
            <a:r>
              <a:rPr lang="en-US" altLang="zh-CN" b="0" dirty="0">
                <a:solidFill>
                  <a:srgbClr val="000000"/>
                </a:solidFill>
                <a:ea typeface="宋体" panose="02010600030101010101" pitchFamily="2" charset="-122"/>
                <a:cs typeface="Times New Roman" panose="02020603050405020304" pitchFamily="18" charset="0"/>
              </a:rPr>
              <a:t> music will let you calm </a:t>
            </a:r>
            <a:r>
              <a:rPr lang="en-US" altLang="zh-CN" b="0" dirty="0" err="1">
                <a:solidFill>
                  <a:srgbClr val="000000"/>
                </a:solidFill>
                <a:ea typeface="宋体" panose="02010600030101010101" pitchFamily="2" charset="-122"/>
                <a:cs typeface="Times New Roman" panose="02020603050405020304" pitchFamily="18" charset="0"/>
              </a:rPr>
              <a:t>down.You</a:t>
            </a:r>
            <a:r>
              <a:rPr lang="en-US" altLang="zh-CN" b="0" dirty="0">
                <a:solidFill>
                  <a:srgbClr val="000000"/>
                </a:solidFill>
                <a:ea typeface="宋体" panose="02010600030101010101" pitchFamily="2" charset="-122"/>
                <a:cs typeface="Times New Roman" panose="02020603050405020304" pitchFamily="18" charset="0"/>
              </a:rPr>
              <a:t> will find that you will pay much attention to the </a:t>
            </a:r>
            <a:r>
              <a:rPr lang="en-US" altLang="zh-CN" b="0" dirty="0" err="1">
                <a:solidFill>
                  <a:srgbClr val="000000"/>
                </a:solidFill>
                <a:ea typeface="宋体" panose="02010600030101010101" pitchFamily="2" charset="-122"/>
                <a:cs typeface="Times New Roman" panose="02020603050405020304" pitchFamily="18" charset="0"/>
              </a:rPr>
              <a:t>music,and</a:t>
            </a:r>
            <a:r>
              <a:rPr lang="en-US" altLang="zh-CN" b="0" dirty="0">
                <a:solidFill>
                  <a:srgbClr val="000000"/>
                </a:solidFill>
                <a:ea typeface="宋体" panose="02010600030101010101" pitchFamily="2" charset="-122"/>
                <a:cs typeface="Times New Roman" panose="02020603050405020304" pitchFamily="18" charset="0"/>
              </a:rPr>
              <a:t> then your sadness can be </a:t>
            </a:r>
            <a:r>
              <a:rPr lang="en-US" altLang="zh-CN" b="0" dirty="0" err="1">
                <a:solidFill>
                  <a:srgbClr val="000000"/>
                </a:solidFill>
                <a:ea typeface="宋体" panose="02010600030101010101" pitchFamily="2" charset="-122"/>
                <a:cs typeface="Times New Roman" panose="02020603050405020304" pitchFamily="18" charset="0"/>
              </a:rPr>
              <a:t>decreased.You</a:t>
            </a:r>
            <a:r>
              <a:rPr lang="en-US" altLang="zh-CN" b="0" dirty="0">
                <a:solidFill>
                  <a:srgbClr val="000000"/>
                </a:solidFill>
                <a:ea typeface="宋体" panose="02010600030101010101" pitchFamily="2" charset="-122"/>
                <a:cs typeface="Times New Roman" panose="02020603050405020304" pitchFamily="18" charset="0"/>
              </a:rPr>
              <a:t> will enter music </a:t>
            </a:r>
            <a:r>
              <a:rPr lang="en-US" altLang="zh-CN" b="0" dirty="0" err="1">
                <a:solidFill>
                  <a:srgbClr val="000000"/>
                </a:solidFill>
                <a:ea typeface="宋体" panose="02010600030101010101" pitchFamily="2" charset="-122"/>
                <a:cs typeface="Times New Roman" panose="02020603050405020304" pitchFamily="18" charset="0"/>
              </a:rPr>
              <a:t>ocean.You</a:t>
            </a:r>
            <a:r>
              <a:rPr lang="en-US" altLang="zh-CN" b="0" dirty="0">
                <a:solidFill>
                  <a:srgbClr val="000000"/>
                </a:solidFill>
                <a:ea typeface="宋体" panose="02010600030101010101" pitchFamily="2" charset="-122"/>
                <a:cs typeface="Times New Roman" panose="02020603050405020304" pitchFamily="18" charset="0"/>
              </a:rPr>
              <a:t> can experience a </a:t>
            </a:r>
            <a:r>
              <a:rPr lang="en-US" altLang="zh-CN" dirty="0">
                <a:solidFill>
                  <a:srgbClr val="000000"/>
                </a:solidFill>
                <a:ea typeface="宋体" panose="02010600030101010101" pitchFamily="2" charset="-122"/>
                <a:cs typeface="Times New Roman" panose="02020603050405020304" pitchFamily="18" charset="0"/>
              </a:rPr>
              <a:t>baptism</a:t>
            </a:r>
            <a:r>
              <a:rPr lang="en-US" altLang="zh-CN" baseline="30000" dirty="0">
                <a:solidFill>
                  <a:srgbClr val="000000"/>
                </a:solidFill>
                <a:ea typeface="宋体" panose="02010600030101010101" pitchFamily="2" charset="-122"/>
                <a:cs typeface="Times New Roman" panose="02020603050405020304" pitchFamily="18" charset="0"/>
              </a:rPr>
              <a:t>1</a:t>
            </a:r>
            <a:r>
              <a:rPr lang="en-US" altLang="zh-CN" b="0" dirty="0">
                <a:solidFill>
                  <a:srgbClr val="000000"/>
                </a:solidFill>
                <a:ea typeface="宋体" panose="02010600030101010101" pitchFamily="2" charset="-122"/>
                <a:cs typeface="Times New Roman" panose="02020603050405020304" pitchFamily="18" charset="0"/>
              </a:rPr>
              <a:t> of your </a:t>
            </a:r>
            <a:r>
              <a:rPr lang="en-US" altLang="zh-CN" b="0" dirty="0" err="1">
                <a:solidFill>
                  <a:srgbClr val="000000"/>
                </a:solidFill>
                <a:ea typeface="宋体" panose="02010600030101010101" pitchFamily="2" charset="-122"/>
                <a:cs typeface="Times New Roman" panose="02020603050405020304" pitchFamily="18" charset="0"/>
              </a:rPr>
              <a:t>heart.When</a:t>
            </a:r>
            <a:r>
              <a:rPr lang="en-US" altLang="zh-CN" b="0" dirty="0">
                <a:solidFill>
                  <a:srgbClr val="000000"/>
                </a:solidFill>
                <a:ea typeface="宋体" panose="02010600030101010101" pitchFamily="2" charset="-122"/>
                <a:cs typeface="Times New Roman" panose="02020603050405020304" pitchFamily="18" charset="0"/>
              </a:rPr>
              <a:t> you listen to </a:t>
            </a:r>
            <a:r>
              <a:rPr lang="en-US" altLang="zh-CN" dirty="0">
                <a:solidFill>
                  <a:srgbClr val="000000"/>
                </a:solidFill>
                <a:ea typeface="宋体" panose="02010600030101010101" pitchFamily="2" charset="-122"/>
                <a:cs typeface="Times New Roman" panose="02020603050405020304" pitchFamily="18" charset="0"/>
              </a:rPr>
              <a:t>soothing</a:t>
            </a:r>
            <a:r>
              <a:rPr lang="en-US" altLang="zh-CN" baseline="30000" dirty="0">
                <a:solidFill>
                  <a:srgbClr val="000000"/>
                </a:solidFill>
                <a:ea typeface="宋体" panose="02010600030101010101" pitchFamily="2" charset="-122"/>
                <a:cs typeface="Times New Roman" panose="02020603050405020304" pitchFamily="18" charset="0"/>
              </a:rPr>
              <a:t>2</a:t>
            </a:r>
            <a:r>
              <a:rPr lang="en-US" altLang="zh-CN" b="0" dirty="0">
                <a:solidFill>
                  <a:srgbClr val="000000"/>
                </a:solidFill>
                <a:ea typeface="宋体" panose="02010600030101010101" pitchFamily="2" charset="-122"/>
                <a:cs typeface="Times New Roman" panose="02020603050405020304" pitchFamily="18" charset="0"/>
              </a:rPr>
              <a:t> music and want to </a:t>
            </a:r>
            <a:r>
              <a:rPr lang="en-US" altLang="zh-CN" b="0" dirty="0" err="1">
                <a:solidFill>
                  <a:srgbClr val="000000"/>
                </a:solidFill>
                <a:ea typeface="宋体" panose="02010600030101010101" pitchFamily="2" charset="-122"/>
                <a:cs typeface="Times New Roman" panose="02020603050405020304" pitchFamily="18" charset="0"/>
              </a:rPr>
              <a:t>cry,you</a:t>
            </a:r>
            <a:r>
              <a:rPr lang="en-US" altLang="zh-CN" b="0" dirty="0">
                <a:solidFill>
                  <a:srgbClr val="000000"/>
                </a:solidFill>
                <a:ea typeface="宋体" panose="02010600030101010101" pitchFamily="2" charset="-122"/>
                <a:cs typeface="Times New Roman" panose="02020603050405020304" pitchFamily="18" charset="0"/>
              </a:rPr>
              <a:t> should just follow your feeling to have a thorough </a:t>
            </a:r>
            <a:r>
              <a:rPr lang="en-US" altLang="zh-CN" b="0" dirty="0" err="1">
                <a:solidFill>
                  <a:srgbClr val="000000"/>
                </a:solidFill>
                <a:ea typeface="宋体" panose="02010600030101010101" pitchFamily="2" charset="-122"/>
                <a:cs typeface="Times New Roman" panose="02020603050405020304" pitchFamily="18" charset="0"/>
              </a:rPr>
              <a:t>release.Music</a:t>
            </a:r>
            <a:r>
              <a:rPr lang="en-US" altLang="zh-CN" b="0" dirty="0">
                <a:solidFill>
                  <a:srgbClr val="000000"/>
                </a:solidFill>
                <a:ea typeface="宋体" panose="02010600030101010101" pitchFamily="2" charset="-122"/>
                <a:cs typeface="Times New Roman" panose="02020603050405020304" pitchFamily="18" charset="0"/>
              </a:rPr>
              <a:t> will give you enough courage to overcome difficulties.</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1495065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54623"/>
            <a:ext cx="10807700" cy="4763227"/>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Music also can double your happiness and arouse your fighting </a:t>
            </a:r>
            <a:r>
              <a:rPr lang="en-US" altLang="zh-CN" b="0" dirty="0" err="1">
                <a:solidFill>
                  <a:srgbClr val="000000"/>
                </a:solidFill>
                <a:ea typeface="宋体" panose="02010600030101010101" pitchFamily="2" charset="-122"/>
                <a:cs typeface="Times New Roman" panose="02020603050405020304" pitchFamily="18" charset="0"/>
              </a:rPr>
              <a:t>spirit.For</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instance,when</a:t>
            </a:r>
            <a:r>
              <a:rPr lang="en-US" altLang="zh-CN" b="0" dirty="0">
                <a:solidFill>
                  <a:srgbClr val="000000"/>
                </a:solidFill>
                <a:ea typeface="宋体" panose="02010600030101010101" pitchFamily="2" charset="-122"/>
                <a:cs typeface="Times New Roman" panose="02020603050405020304" pitchFamily="18" charset="0"/>
              </a:rPr>
              <a:t> you solve some very difficult situations and gain success </a:t>
            </a:r>
            <a:r>
              <a:rPr lang="en-US" altLang="zh-CN" b="0" dirty="0" err="1">
                <a:solidFill>
                  <a:srgbClr val="000000"/>
                </a:solidFill>
                <a:ea typeface="宋体" panose="02010600030101010101" pitchFamily="2" charset="-122"/>
                <a:cs typeface="Times New Roman" panose="02020603050405020304" pitchFamily="18" charset="0"/>
              </a:rPr>
              <a:t>eventually,you</a:t>
            </a:r>
            <a:r>
              <a:rPr lang="en-US" altLang="zh-CN" b="0" dirty="0">
                <a:solidFill>
                  <a:srgbClr val="000000"/>
                </a:solidFill>
                <a:ea typeface="宋体" panose="02010600030101010101" pitchFamily="2" charset="-122"/>
                <a:cs typeface="Times New Roman" panose="02020603050405020304" pitchFamily="18" charset="0"/>
              </a:rPr>
              <a:t> will be in a great </a:t>
            </a:r>
            <a:r>
              <a:rPr lang="en-US" altLang="zh-CN" b="0" dirty="0" err="1">
                <a:solidFill>
                  <a:srgbClr val="000000"/>
                </a:solidFill>
                <a:ea typeface="宋体" panose="02010600030101010101" pitchFamily="2" charset="-122"/>
                <a:cs typeface="Times New Roman" panose="02020603050405020304" pitchFamily="18" charset="0"/>
              </a:rPr>
              <a:t>mood.At</a:t>
            </a:r>
            <a:r>
              <a:rPr lang="en-US" altLang="zh-CN" b="0" dirty="0">
                <a:solidFill>
                  <a:srgbClr val="000000"/>
                </a:solidFill>
                <a:ea typeface="宋体" panose="02010600030101010101" pitchFamily="2" charset="-122"/>
                <a:cs typeface="Times New Roman" panose="02020603050405020304" pitchFamily="18" charset="0"/>
              </a:rPr>
              <a:t> this </a:t>
            </a:r>
            <a:r>
              <a:rPr lang="en-US" altLang="zh-CN" b="0" dirty="0" err="1">
                <a:solidFill>
                  <a:srgbClr val="000000"/>
                </a:solidFill>
                <a:ea typeface="宋体" panose="02010600030101010101" pitchFamily="2" charset="-122"/>
                <a:cs typeface="Times New Roman" panose="02020603050405020304" pitchFamily="18" charset="0"/>
              </a:rPr>
              <a:t>time,exciting</a:t>
            </a:r>
            <a:r>
              <a:rPr lang="en-US" altLang="zh-CN" b="0" dirty="0">
                <a:solidFill>
                  <a:srgbClr val="000000"/>
                </a:solidFill>
                <a:ea typeface="宋体" panose="02010600030101010101" pitchFamily="2" charset="-122"/>
                <a:cs typeface="Times New Roman" panose="02020603050405020304" pitchFamily="18" charset="0"/>
              </a:rPr>
              <a:t> music will witness your </a:t>
            </a:r>
            <a:r>
              <a:rPr lang="en-US" altLang="zh-CN" b="0" dirty="0" err="1">
                <a:solidFill>
                  <a:srgbClr val="000000"/>
                </a:solidFill>
                <a:ea typeface="宋体" panose="02010600030101010101" pitchFamily="2" charset="-122"/>
                <a:cs typeface="Times New Roman" panose="02020603050405020304" pitchFamily="18" charset="0"/>
              </a:rPr>
              <a:t>success.You</a:t>
            </a:r>
            <a:r>
              <a:rPr lang="en-US" altLang="zh-CN" b="0" dirty="0">
                <a:solidFill>
                  <a:srgbClr val="000000"/>
                </a:solidFill>
                <a:ea typeface="宋体" panose="02010600030101010101" pitchFamily="2" charset="-122"/>
                <a:cs typeface="Times New Roman" panose="02020603050405020304" pitchFamily="18" charset="0"/>
              </a:rPr>
              <a:t> will feel </a:t>
            </a:r>
            <a:r>
              <a:rPr lang="en-US" altLang="zh-CN" b="0" dirty="0" err="1">
                <a:solidFill>
                  <a:srgbClr val="000000"/>
                </a:solidFill>
                <a:ea typeface="宋体" panose="02010600030101010101" pitchFamily="2" charset="-122"/>
                <a:cs typeface="Times New Roman" panose="02020603050405020304" pitchFamily="18" charset="0"/>
              </a:rPr>
              <a:t>satisfied.Music</a:t>
            </a:r>
            <a:r>
              <a:rPr lang="en-US" altLang="zh-CN" b="0" dirty="0">
                <a:solidFill>
                  <a:srgbClr val="000000"/>
                </a:solidFill>
                <a:ea typeface="宋体" panose="02010600030101010101" pitchFamily="2" charset="-122"/>
                <a:cs typeface="Times New Roman" panose="02020603050405020304" pitchFamily="18" charset="0"/>
              </a:rPr>
              <a:t> lets you remember the great moment and </a:t>
            </a:r>
            <a:r>
              <a:rPr lang="en-US" altLang="zh-CN" dirty="0">
                <a:solidFill>
                  <a:srgbClr val="000000"/>
                </a:solidFill>
                <a:ea typeface="宋体" panose="02010600030101010101" pitchFamily="2" charset="-122"/>
                <a:cs typeface="Times New Roman" panose="02020603050405020304" pitchFamily="18" charset="0"/>
              </a:rPr>
              <a:t>cherish</a:t>
            </a:r>
            <a:r>
              <a:rPr lang="en-US" altLang="zh-CN" baseline="30000" dirty="0">
                <a:solidFill>
                  <a:srgbClr val="000000"/>
                </a:solidFill>
                <a:ea typeface="宋体" panose="02010600030101010101" pitchFamily="2" charset="-122"/>
                <a:cs typeface="Times New Roman" panose="02020603050405020304" pitchFamily="18" charset="0"/>
              </a:rPr>
              <a:t>3</a:t>
            </a:r>
            <a:r>
              <a:rPr lang="en-US" altLang="zh-CN" b="0" dirty="0">
                <a:solidFill>
                  <a:srgbClr val="000000"/>
                </a:solidFill>
                <a:ea typeface="宋体" panose="02010600030101010101" pitchFamily="2" charset="-122"/>
                <a:cs typeface="Times New Roman" panose="02020603050405020304" pitchFamily="18" charset="0"/>
              </a:rPr>
              <a:t> your </a:t>
            </a:r>
            <a:r>
              <a:rPr lang="en-US" altLang="zh-CN" b="0" dirty="0" err="1">
                <a:solidFill>
                  <a:srgbClr val="000000"/>
                </a:solidFill>
                <a:ea typeface="宋体" panose="02010600030101010101" pitchFamily="2" charset="-122"/>
                <a:cs typeface="Times New Roman" panose="02020603050405020304" pitchFamily="18" charset="0"/>
              </a:rPr>
              <a:t>success.Music</a:t>
            </a:r>
            <a:r>
              <a:rPr lang="en-US" altLang="zh-CN" b="0" dirty="0">
                <a:solidFill>
                  <a:srgbClr val="000000"/>
                </a:solidFill>
                <a:ea typeface="宋体" panose="02010600030101010101" pitchFamily="2" charset="-122"/>
                <a:cs typeface="Times New Roman" panose="02020603050405020304" pitchFamily="18" charset="0"/>
              </a:rPr>
              <a:t> can give you unlimited motivation to achieve </a:t>
            </a:r>
            <a:r>
              <a:rPr lang="en-US" altLang="zh-CN" b="0" dirty="0" err="1">
                <a:solidFill>
                  <a:srgbClr val="000000"/>
                </a:solidFill>
                <a:ea typeface="宋体" panose="02010600030101010101" pitchFamily="2" charset="-122"/>
                <a:cs typeface="Times New Roman" panose="02020603050405020304" pitchFamily="18" charset="0"/>
              </a:rPr>
              <a:t>goals,because</a:t>
            </a:r>
            <a:r>
              <a:rPr lang="en-US" altLang="zh-CN" b="0" dirty="0">
                <a:solidFill>
                  <a:srgbClr val="000000"/>
                </a:solidFill>
                <a:ea typeface="宋体" panose="02010600030101010101" pitchFamily="2" charset="-122"/>
                <a:cs typeface="Times New Roman" panose="02020603050405020304" pitchFamily="18" charset="0"/>
              </a:rPr>
              <a:t> you still want to listen to glorious music.</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1477969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99623"/>
            <a:ext cx="10807700" cy="4172296"/>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In </a:t>
            </a:r>
            <a:r>
              <a:rPr lang="en-US" altLang="zh-CN" b="0" dirty="0" err="1">
                <a:solidFill>
                  <a:srgbClr val="000000"/>
                </a:solidFill>
                <a:ea typeface="宋体" panose="02010600030101010101" pitchFamily="2" charset="-122"/>
                <a:cs typeface="Times New Roman" panose="02020603050405020304" pitchFamily="18" charset="0"/>
              </a:rPr>
              <a:t>addition,music</a:t>
            </a:r>
            <a:r>
              <a:rPr lang="en-US" altLang="zh-CN" b="0" dirty="0">
                <a:solidFill>
                  <a:srgbClr val="000000"/>
                </a:solidFill>
                <a:ea typeface="宋体" panose="02010600030101010101" pitchFamily="2" charset="-122"/>
                <a:cs typeface="Times New Roman" panose="02020603050405020304" pitchFamily="18" charset="0"/>
              </a:rPr>
              <a:t> includes a lot of useful </a:t>
            </a:r>
            <a:r>
              <a:rPr lang="en-US" altLang="zh-CN" b="0" dirty="0" err="1">
                <a:solidFill>
                  <a:srgbClr val="000000"/>
                </a:solidFill>
                <a:ea typeface="宋体" panose="02010600030101010101" pitchFamily="2" charset="-122"/>
                <a:cs typeface="Times New Roman" panose="02020603050405020304" pitchFamily="18" charset="0"/>
              </a:rPr>
              <a:t>knowledge.People</a:t>
            </a:r>
            <a:r>
              <a:rPr lang="en-US" altLang="zh-CN" b="0" dirty="0">
                <a:solidFill>
                  <a:srgbClr val="000000"/>
                </a:solidFill>
                <a:ea typeface="宋体" panose="02010600030101010101" pitchFamily="2" charset="-122"/>
                <a:cs typeface="Times New Roman" panose="02020603050405020304" pitchFamily="18" charset="0"/>
              </a:rPr>
              <a:t> can learn precious knowledge from </a:t>
            </a:r>
            <a:r>
              <a:rPr lang="en-US" altLang="zh-CN" b="0" dirty="0" err="1">
                <a:solidFill>
                  <a:srgbClr val="000000"/>
                </a:solidFill>
                <a:ea typeface="宋体" panose="02010600030101010101" pitchFamily="2" charset="-122"/>
                <a:cs typeface="Times New Roman" panose="02020603050405020304" pitchFamily="18" charset="0"/>
              </a:rPr>
              <a:t>music.Because</a:t>
            </a:r>
            <a:r>
              <a:rPr lang="en-US" altLang="zh-CN" b="0" dirty="0">
                <a:solidFill>
                  <a:srgbClr val="000000"/>
                </a:solidFill>
                <a:ea typeface="宋体" panose="02010600030101010101" pitchFamily="2" charset="-122"/>
                <a:cs typeface="Times New Roman" panose="02020603050405020304" pitchFamily="18" charset="0"/>
              </a:rPr>
              <a:t> there is different </a:t>
            </a:r>
            <a:r>
              <a:rPr lang="en-US" altLang="zh-CN" b="0" dirty="0" err="1">
                <a:solidFill>
                  <a:srgbClr val="000000"/>
                </a:solidFill>
                <a:ea typeface="宋体" panose="02010600030101010101" pitchFamily="2" charset="-122"/>
                <a:cs typeface="Times New Roman" panose="02020603050405020304" pitchFamily="18" charset="0"/>
              </a:rPr>
              <a:t>music,we</a:t>
            </a:r>
            <a:r>
              <a:rPr lang="en-US" altLang="zh-CN" b="0" dirty="0">
                <a:solidFill>
                  <a:srgbClr val="000000"/>
                </a:solidFill>
                <a:ea typeface="宋体" panose="02010600030101010101" pitchFamily="2" charset="-122"/>
                <a:cs typeface="Times New Roman" panose="02020603050405020304" pitchFamily="18" charset="0"/>
              </a:rPr>
              <a:t> can find out that different </a:t>
            </a:r>
            <a:r>
              <a:rPr lang="en-US" altLang="zh-CN" b="0" dirty="0" smtClean="0">
                <a:solidFill>
                  <a:srgbClr val="000000"/>
                </a:solidFill>
                <a:ea typeface="宋体" panose="02010600030101010101" pitchFamily="2" charset="-122"/>
                <a:cs typeface="Times New Roman" panose="02020603050405020304" pitchFamily="18" charset="0"/>
              </a:rPr>
              <a:t>nations </a:t>
            </a:r>
            <a:r>
              <a:rPr lang="en-US" altLang="zh-CN" b="0" dirty="0">
                <a:solidFill>
                  <a:srgbClr val="000000"/>
                </a:solidFill>
                <a:ea typeface="宋体" panose="02010600030101010101" pitchFamily="2" charset="-122"/>
                <a:cs typeface="Times New Roman" panose="02020603050405020304" pitchFamily="18" charset="0"/>
              </a:rPr>
              <a:t>have different music thoughts to </a:t>
            </a:r>
            <a:r>
              <a:rPr lang="en-US" altLang="zh-CN" b="0" dirty="0" err="1">
                <a:solidFill>
                  <a:srgbClr val="000000"/>
                </a:solidFill>
                <a:ea typeface="宋体" panose="02010600030101010101" pitchFamily="2" charset="-122"/>
                <a:cs typeface="Times New Roman" panose="02020603050405020304" pitchFamily="18" charset="0"/>
              </a:rPr>
              <a:t>express.And</a:t>
            </a:r>
            <a:r>
              <a:rPr lang="en-US" altLang="zh-CN" b="0" dirty="0">
                <a:solidFill>
                  <a:srgbClr val="000000"/>
                </a:solidFill>
                <a:ea typeface="宋体" panose="02010600030101010101" pitchFamily="2" charset="-122"/>
                <a:cs typeface="Times New Roman" panose="02020603050405020304" pitchFamily="18" charset="0"/>
              </a:rPr>
              <a:t> from music</a:t>
            </a:r>
            <a:r>
              <a:rPr lang="en-US" altLang="zh-CN" b="0" dirty="0" smtClean="0">
                <a:solidFill>
                  <a:srgbClr val="000000"/>
                </a:solidFill>
                <a:ea typeface="宋体" panose="02010600030101010101" pitchFamily="2" charset="-122"/>
                <a:cs typeface="Times New Roman" panose="02020603050405020304" pitchFamily="18" charset="0"/>
              </a:rPr>
              <a:t>, we </a:t>
            </a:r>
            <a:r>
              <a:rPr lang="en-US" altLang="zh-CN" b="0" dirty="0">
                <a:solidFill>
                  <a:srgbClr val="000000"/>
                </a:solidFill>
                <a:ea typeface="宋体" panose="02010600030101010101" pitchFamily="2" charset="-122"/>
                <a:cs typeface="Times New Roman" panose="02020603050405020304" pitchFamily="18" charset="0"/>
              </a:rPr>
              <a:t>can listen to music </a:t>
            </a:r>
            <a:r>
              <a:rPr lang="en-US" altLang="zh-CN" b="0" dirty="0" err="1">
                <a:solidFill>
                  <a:srgbClr val="000000"/>
                </a:solidFill>
                <a:ea typeface="宋体" panose="02010600030101010101" pitchFamily="2" charset="-122"/>
                <a:cs typeface="Times New Roman" panose="02020603050405020304" pitchFamily="18" charset="0"/>
              </a:rPr>
              <a:t>culture.Music</a:t>
            </a:r>
            <a:r>
              <a:rPr lang="en-US" altLang="zh-CN" b="0" dirty="0">
                <a:solidFill>
                  <a:srgbClr val="000000"/>
                </a:solidFill>
                <a:ea typeface="宋体" panose="02010600030101010101" pitchFamily="2" charset="-122"/>
                <a:cs typeface="Times New Roman" panose="02020603050405020304" pitchFamily="18" charset="0"/>
              </a:rPr>
              <a:t> culture will give you a deeper understanding to learn foreign </a:t>
            </a:r>
            <a:r>
              <a:rPr lang="en-US" altLang="zh-CN" b="0" dirty="0" err="1">
                <a:solidFill>
                  <a:srgbClr val="000000"/>
                </a:solidFill>
                <a:ea typeface="宋体" panose="02010600030101010101" pitchFamily="2" charset="-122"/>
                <a:cs typeface="Times New Roman" panose="02020603050405020304" pitchFamily="18" charset="0"/>
              </a:rPr>
              <a:t>culture,such</a:t>
            </a:r>
            <a:r>
              <a:rPr lang="en-US" altLang="zh-CN" b="0" dirty="0">
                <a:solidFill>
                  <a:srgbClr val="000000"/>
                </a:solidFill>
                <a:ea typeface="宋体" panose="02010600030101010101" pitchFamily="2" charset="-122"/>
                <a:cs typeface="Times New Roman" panose="02020603050405020304" pitchFamily="18" charset="0"/>
              </a:rPr>
              <a:t> as a foreign language</a:t>
            </a:r>
            <a:r>
              <a:rPr lang="en-US" altLang="zh-CN" b="0" dirty="0" smtClean="0">
                <a:solidFill>
                  <a:srgbClr val="000000"/>
                </a:solidFill>
                <a:ea typeface="宋体" panose="02010600030101010101" pitchFamily="2" charset="-122"/>
                <a:cs typeface="Times New Roman" panose="02020603050405020304" pitchFamily="18" charset="0"/>
              </a:rPr>
              <a:t>, foreign </a:t>
            </a:r>
            <a:r>
              <a:rPr lang="en-US" altLang="zh-CN" b="0" dirty="0">
                <a:solidFill>
                  <a:srgbClr val="000000"/>
                </a:solidFill>
                <a:ea typeface="宋体" panose="02010600030101010101" pitchFamily="2" charset="-122"/>
                <a:cs typeface="Times New Roman" panose="02020603050405020304" pitchFamily="18" charset="0"/>
              </a:rPr>
              <a:t>history and foreign traditional customs and so on.</a:t>
            </a:r>
            <a:endParaRPr lang="zh-CN" altLang="zh-CN" b="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0715380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763227"/>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Music indeed has a magical power to help people and society </a:t>
            </a:r>
            <a:r>
              <a:rPr lang="en-US" altLang="zh-CN" dirty="0" err="1">
                <a:solidFill>
                  <a:srgbClr val="000000"/>
                </a:solidFill>
                <a:ea typeface="宋体" panose="02010600030101010101" pitchFamily="2" charset="-122"/>
                <a:cs typeface="Times New Roman" panose="02020603050405020304" pitchFamily="18" charset="0"/>
              </a:rPr>
              <a:t>develop.I</a:t>
            </a:r>
            <a:r>
              <a:rPr lang="en-US" altLang="zh-CN" dirty="0">
                <a:solidFill>
                  <a:srgbClr val="000000"/>
                </a:solidFill>
                <a:ea typeface="宋体" panose="02010600030101010101" pitchFamily="2" charset="-122"/>
                <a:cs typeface="Times New Roman" panose="02020603050405020304" pitchFamily="18" charset="0"/>
              </a:rPr>
              <a:t> believe that music will still continue to bring us many </a:t>
            </a:r>
            <a:r>
              <a:rPr lang="en-US" altLang="zh-CN" dirty="0" err="1">
                <a:solidFill>
                  <a:srgbClr val="000000"/>
                </a:solidFill>
                <a:ea typeface="宋体" panose="02010600030101010101" pitchFamily="2" charset="-122"/>
                <a:cs typeface="Times New Roman" panose="02020603050405020304" pitchFamily="18" charset="0"/>
              </a:rPr>
              <a:t>surprises.As</a:t>
            </a:r>
            <a:r>
              <a:rPr lang="en-US" altLang="zh-CN" dirty="0">
                <a:solidFill>
                  <a:srgbClr val="000000"/>
                </a:solidFill>
                <a:ea typeface="宋体" panose="02010600030101010101" pitchFamily="2" charset="-122"/>
                <a:cs typeface="Times New Roman" panose="02020603050405020304" pitchFamily="18" charset="0"/>
              </a:rPr>
              <a:t> the development of </a:t>
            </a:r>
            <a:r>
              <a:rPr lang="en-US" altLang="zh-CN" dirty="0" err="1">
                <a:solidFill>
                  <a:srgbClr val="000000"/>
                </a:solidFill>
                <a:ea typeface="宋体" panose="02010600030101010101" pitchFamily="2" charset="-122"/>
                <a:cs typeface="Times New Roman" panose="02020603050405020304" pitchFamily="18" charset="0"/>
              </a:rPr>
              <a:t>society,great</a:t>
            </a:r>
            <a:r>
              <a:rPr lang="en-US" altLang="zh-CN" dirty="0">
                <a:solidFill>
                  <a:srgbClr val="000000"/>
                </a:solidFill>
                <a:ea typeface="宋体" panose="02010600030101010101" pitchFamily="2" charset="-122"/>
                <a:cs typeface="Times New Roman" panose="02020603050405020304" pitchFamily="18" charset="0"/>
              </a:rPr>
              <a:t> music will become more important</a:t>
            </a:r>
            <a:r>
              <a:rPr lang="en-US" altLang="zh-CN" dirty="0" smtClean="0">
                <a:solidFill>
                  <a:srgbClr val="000000"/>
                </a:solidFill>
                <a:ea typeface="宋体" panose="02010600030101010101" pitchFamily="2" charset="-122"/>
                <a:cs typeface="Times New Roman" panose="02020603050405020304" pitchFamily="18" charset="0"/>
              </a:rPr>
              <a:t>.</a:t>
            </a:r>
          </a:p>
          <a:p>
            <a:pPr indent="8280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词海淘宝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1.baptism/</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æ</a:t>
            </a:r>
            <a:r>
              <a:rPr lang="en-US" altLang="zh-CN" dirty="0" err="1">
                <a:solidFill>
                  <a:srgbClr val="000000"/>
                </a:solidFill>
                <a:ea typeface="宋体" panose="02010600030101010101" pitchFamily="2" charset="-122"/>
                <a:cs typeface="Times New Roman" panose="02020603050405020304" pitchFamily="18" charset="0"/>
              </a:rPr>
              <a:t>ptIz</a:t>
            </a:r>
            <a:r>
              <a:rPr lang="en-US" altLang="zh-CN" dirty="0" err="1">
                <a:solidFill>
                  <a:srgbClr val="000000"/>
                </a:solidFill>
                <a:latin typeface="NEU-BZ-S92"/>
                <a:ea typeface="NEU-BZ-S92"/>
                <a:cs typeface="Times New Roman" panose="02020603050405020304" pitchFamily="18" charset="0"/>
              </a:rPr>
              <a:t>ə</a:t>
            </a:r>
            <a:r>
              <a:rPr lang="en-US" altLang="zh-CN" dirty="0" err="1">
                <a:solidFill>
                  <a:srgbClr val="000000"/>
                </a:solidFill>
                <a:ea typeface="宋体" panose="02010600030101010101" pitchFamily="2" charset="-122"/>
                <a:cs typeface="Times New Roman" panose="02020603050405020304" pitchFamily="18" charset="0"/>
              </a:rPr>
              <a:t>m</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洗礼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2.soothing/</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su</a:t>
            </a:r>
            <a:r>
              <a:rPr lang="en-US" altLang="zh-CN" dirty="0" err="1">
                <a:solidFill>
                  <a:srgbClr val="000000"/>
                </a:solidFill>
                <a:latin typeface="NEU-BZ-S92"/>
                <a:ea typeface="NEU-BZ-S92"/>
                <a:cs typeface="Times New Roman" panose="02020603050405020304" pitchFamily="18" charset="0"/>
              </a:rPr>
              <a:t>ːð</a:t>
            </a:r>
            <a:r>
              <a:rPr lang="en-US" altLang="zh-CN" dirty="0" err="1">
                <a:solidFill>
                  <a:srgbClr val="000000"/>
                </a:solidFill>
                <a:ea typeface="宋体" panose="02010600030101010101" pitchFamily="2" charset="-122"/>
                <a:cs typeface="Times New Roman" panose="02020603050405020304" pitchFamily="18" charset="0"/>
              </a:rPr>
              <a:t>I</a:t>
            </a:r>
            <a:r>
              <a:rPr lang="en-US" altLang="zh-CN" dirty="0">
                <a:solidFill>
                  <a:srgbClr val="000000"/>
                </a:solidFill>
                <a:ea typeface="宋体" panose="02010600030101010101" pitchFamily="2" charset="-122"/>
                <a:cs typeface="Times New Roman" panose="02020603050405020304" pitchFamily="18" charset="0"/>
              </a:rPr>
              <a:t>    /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使人宽心的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抚慰的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3.cherish/</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t</a:t>
            </a:r>
            <a:r>
              <a:rPr lang="en-US" altLang="zh-CN" dirty="0" err="1">
                <a:solidFill>
                  <a:srgbClr val="000000"/>
                </a:solidFill>
                <a:latin typeface="NEU-BZ-S92"/>
                <a:ea typeface="NEU-BZ-S92"/>
                <a:cs typeface="Times New Roman" panose="02020603050405020304" pitchFamily="18" charset="0"/>
              </a:rPr>
              <a:t>ʃ</a:t>
            </a:r>
            <a:r>
              <a:rPr lang="en-US" altLang="zh-CN" dirty="0" err="1">
                <a:solidFill>
                  <a:srgbClr val="000000"/>
                </a:solidFill>
                <a:ea typeface="宋体" panose="02010600030101010101" pitchFamily="2" charset="-122"/>
                <a:cs typeface="Times New Roman" panose="02020603050405020304" pitchFamily="18" charset="0"/>
              </a:rPr>
              <a:t>erI</a:t>
            </a:r>
            <a:r>
              <a:rPr lang="en-US" altLang="zh-CN" dirty="0" err="1">
                <a:solidFill>
                  <a:srgbClr val="000000"/>
                </a:solidFill>
                <a:latin typeface="NEU-BZ-S92"/>
                <a:ea typeface="NEU-BZ-S92"/>
                <a:cs typeface="Times New Roman" panose="02020603050405020304" pitchFamily="18" charset="0"/>
              </a:rPr>
              <a:t>ʃ</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珍爱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抱有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信念、希望</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52509" y="4133679"/>
            <a:ext cx="362692" cy="475253"/>
          </a:xfrm>
          <a:prstGeom prst="rect">
            <a:avLst/>
          </a:prstGeom>
        </p:spPr>
      </p:pic>
    </p:spTree>
    <p:extLst>
      <p:ext uri="{BB962C8B-B14F-4D97-AF65-F5344CB8AC3E}">
        <p14:creationId xmlns:p14="http://schemas.microsoft.com/office/powerpoint/2010/main" val="601936247"/>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美文凝萃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1.Which of the following is NOT true according to the passage?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A.There</a:t>
            </a:r>
            <a:r>
              <a:rPr lang="en-US" altLang="zh-CN" dirty="0">
                <a:solidFill>
                  <a:srgbClr val="000000"/>
                </a:solidFill>
                <a:ea typeface="宋体" panose="02010600030101010101" pitchFamily="2" charset="-122"/>
                <a:cs typeface="Times New Roman" panose="02020603050405020304" pitchFamily="18" charset="0"/>
              </a:rPr>
              <a:t> is a lot of knowledge in music.</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B.Music</a:t>
            </a:r>
            <a:r>
              <a:rPr lang="en-US" altLang="zh-CN" dirty="0">
                <a:solidFill>
                  <a:srgbClr val="000000"/>
                </a:solidFill>
                <a:ea typeface="宋体" panose="02010600030101010101" pitchFamily="2" charset="-122"/>
                <a:cs typeface="Times New Roman" panose="02020603050405020304" pitchFamily="18" charset="0"/>
              </a:rPr>
              <a:t> can arouse your fighting spirit.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C.Music</a:t>
            </a:r>
            <a:r>
              <a:rPr lang="en-US" altLang="zh-CN" dirty="0">
                <a:solidFill>
                  <a:srgbClr val="000000"/>
                </a:solidFill>
                <a:ea typeface="宋体" panose="02010600030101010101" pitchFamily="2" charset="-122"/>
                <a:cs typeface="Times New Roman" panose="02020603050405020304" pitchFamily="18" charset="0"/>
              </a:rPr>
              <a:t> has no magical power to help people and society develop.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D.Music</a:t>
            </a:r>
            <a:r>
              <a:rPr lang="en-US" altLang="zh-CN" dirty="0">
                <a:solidFill>
                  <a:srgbClr val="000000"/>
                </a:solidFill>
                <a:ea typeface="宋体" panose="02010600030101010101" pitchFamily="2" charset="-122"/>
                <a:cs typeface="Times New Roman" panose="02020603050405020304" pitchFamily="18" charset="0"/>
              </a:rPr>
              <a:t> can decrease your sadness.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2.What kind of music can you listen to when you gain success?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016621" y="1324896"/>
            <a:ext cx="481222" cy="584775"/>
          </a:xfrm>
          <a:prstGeom prst="rect">
            <a:avLst/>
          </a:prstGeom>
        </p:spPr>
        <p:txBody>
          <a:bodyPr wrap="none">
            <a:spAutoFit/>
          </a:bodyPr>
          <a:lstStyle/>
          <a:p>
            <a:r>
              <a:rPr lang="en-US" altLang="zh-CN" dirty="0" smtClean="0">
                <a:ea typeface="宋体" panose="02010600030101010101" pitchFamily="2" charset="-122"/>
              </a:rPr>
              <a:t>C</a:t>
            </a:r>
            <a:endParaRPr lang="zh-CN" altLang="en-US" dirty="0"/>
          </a:p>
        </p:txBody>
      </p:sp>
      <p:sp>
        <p:nvSpPr>
          <p:cNvPr id="4" name="矩形 3"/>
          <p:cNvSpPr/>
          <p:nvPr/>
        </p:nvSpPr>
        <p:spPr>
          <a:xfrm>
            <a:off x="1669597" y="5362252"/>
            <a:ext cx="4105291" cy="683264"/>
          </a:xfrm>
          <a:prstGeom prst="rect">
            <a:avLst/>
          </a:prstGeom>
        </p:spPr>
        <p:txBody>
          <a:bodyPr wrap="none">
            <a:spAutoFit/>
          </a:bodyPr>
          <a:lstStyle/>
          <a:p>
            <a:pPr indent="267970">
              <a:lnSpc>
                <a:spcPct val="120000"/>
              </a:lnSpc>
              <a:spcAft>
                <a:spcPts val="0"/>
              </a:spcAft>
              <a:tabLst>
                <a:tab pos="1029335" algn="l"/>
                <a:tab pos="1850390" algn="l"/>
                <a:tab pos="2538095" algn="l"/>
                <a:tab pos="3221990"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Exciting music.</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621856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511895"/>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词汇认知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1.hip-hop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2.techno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灵魂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心灵</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4.bagpipes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2773300" y="2665479"/>
            <a:ext cx="3923841" cy="1274195"/>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嘻哈音乐</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嘻哈文化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泰克诺音乐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1440557" y="3907077"/>
            <a:ext cx="891591" cy="584775"/>
          </a:xfrm>
          <a:prstGeom prst="rect">
            <a:avLst/>
          </a:prstGeom>
        </p:spPr>
        <p:txBody>
          <a:bodyPr wrap="none">
            <a:spAutoFit/>
          </a:bodyPr>
          <a:lstStyle/>
          <a:p>
            <a:r>
              <a:rPr lang="en-US" altLang="zh-CN" dirty="0">
                <a:ea typeface="宋体" panose="02010600030101010101" pitchFamily="2" charset="-122"/>
              </a:rPr>
              <a:t>soul</a:t>
            </a:r>
            <a:endParaRPr lang="zh-CN" altLang="en-US" dirty="0"/>
          </a:p>
        </p:txBody>
      </p:sp>
      <p:sp>
        <p:nvSpPr>
          <p:cNvPr id="6" name="矩形 5"/>
          <p:cNvSpPr/>
          <p:nvPr/>
        </p:nvSpPr>
        <p:spPr>
          <a:xfrm>
            <a:off x="3283269" y="4474565"/>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风笛</a:t>
            </a:r>
            <a:endParaRPr lang="zh-CN" altLang="en-US" dirty="0"/>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91</TotalTime>
  <Words>1568</Words>
  <Application>Microsoft Office PowerPoint</Application>
  <PresentationFormat>自定义</PresentationFormat>
  <Paragraphs>227</Paragraphs>
  <Slides>36</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30</cp:revision>
  <dcterms:created xsi:type="dcterms:W3CDTF">2020-09-24T09:47:06Z</dcterms:created>
  <dcterms:modified xsi:type="dcterms:W3CDTF">2024-09-24T07:22:27Z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