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1"/>
  </p:notesMasterIdLst>
  <p:sldIdLst>
    <p:sldId id="256" r:id="rId2"/>
    <p:sldId id="731" r:id="rId3"/>
    <p:sldId id="736" r:id="rId4"/>
    <p:sldId id="740" r:id="rId5"/>
    <p:sldId id="743" r:id="rId6"/>
    <p:sldId id="744" r:id="rId7"/>
    <p:sldId id="745" r:id="rId8"/>
    <p:sldId id="737" r:id="rId9"/>
    <p:sldId id="741" r:id="rId10"/>
    <p:sldId id="750" r:id="rId11"/>
    <p:sldId id="751" r:id="rId12"/>
    <p:sldId id="752" r:id="rId13"/>
    <p:sldId id="758" r:id="rId14"/>
    <p:sldId id="759" r:id="rId15"/>
    <p:sldId id="760" r:id="rId16"/>
    <p:sldId id="761" r:id="rId17"/>
    <p:sldId id="762" r:id="rId18"/>
    <p:sldId id="763" r:id="rId19"/>
    <p:sldId id="764" r:id="rId20"/>
    <p:sldId id="782" r:id="rId21"/>
    <p:sldId id="765" r:id="rId22"/>
    <p:sldId id="766" r:id="rId23"/>
    <p:sldId id="781" r:id="rId24"/>
    <p:sldId id="775" r:id="rId25"/>
    <p:sldId id="777" r:id="rId26"/>
    <p:sldId id="778" r:id="rId27"/>
    <p:sldId id="779" r:id="rId28"/>
    <p:sldId id="783" r:id="rId29"/>
    <p:sldId id="735" r:id="rId30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16" userDrawn="1">
          <p15:clr>
            <a:srgbClr val="A4A3A4"/>
          </p15:clr>
        </p15:guide>
        <p15:guide id="2" pos="454" userDrawn="1">
          <p15:clr>
            <a:srgbClr val="A4A3A4"/>
          </p15:clr>
        </p15:guide>
        <p15:guide id="3" orient="horz" pos="4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6A7DD"/>
    <a:srgbClr val="9E5ECE"/>
    <a:srgbClr val="FF3399"/>
    <a:srgbClr val="D60093"/>
    <a:srgbClr val="934BC9"/>
    <a:srgbClr val="339966"/>
    <a:srgbClr val="E3261E"/>
    <a:srgbClr val="B53D5A"/>
    <a:srgbClr val="5F5F5F"/>
    <a:srgbClr val="99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90"/>
      </p:cViewPr>
      <p:guideLst>
        <p:guide orient="horz" pos="816"/>
        <p:guide pos="454"/>
        <p:guide orient="horz" pos="4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29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054401"/>
            <a:ext cx="11522075" cy="442604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326" y="254245"/>
            <a:ext cx="7927159" cy="1833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标题幻灯片">
    <p:bg>
      <p:bgPr>
        <a:pattFill prst="divot">
          <a:fgClr>
            <a:srgbClr val="C6A7DD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706848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271659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478712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61000">
              <a:srgbClr val="B283D6"/>
            </a:gs>
            <a:gs pos="100000">
              <a:srgbClr val="9E5ECE"/>
            </a:gs>
            <a:gs pos="0">
              <a:srgbClr val="9E5ECE"/>
            </a:gs>
            <a:gs pos="40000">
              <a:srgbClr val="C6A7DD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781170" y="1129203"/>
            <a:ext cx="6364243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zh-CN" altLang="en-US" sz="96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以梦为马，</a:t>
            </a:r>
            <a:endParaRPr lang="en-US" altLang="zh-CN" sz="96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96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不负韶华！</a:t>
            </a:r>
            <a:endParaRPr lang="en-US" altLang="zh-CN" sz="96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4" name="云形 13">
            <a:hlinkClick r:id="rId8" action="ppaction://hlinksldjump">
              <a:snd r:embed="rId9" name="camera.wav"/>
            </a:hlinkClick>
          </p:cNvPr>
          <p:cNvSpPr/>
          <p:nvPr userDrawn="1"/>
        </p:nvSpPr>
        <p:spPr>
          <a:xfrm>
            <a:off x="10657979" y="0"/>
            <a:ext cx="864096" cy="624061"/>
          </a:xfrm>
          <a:prstGeom prst="cloud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 smtClean="0"/>
              <a:t>导航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4.xml"/><Relationship Id="rId4" Type="http://schemas.openxmlformats.org/officeDocument/2006/relationships/slide" Target="slide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3374271"/>
            <a:ext cx="108077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4800" dirty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UNIT </a:t>
            </a:r>
            <a:r>
              <a:rPr lang="en-US" altLang="zh-CN" sz="4800" dirty="0" smtClean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en-US" sz="4800" dirty="0">
                <a:solidFill>
                  <a:srgbClr val="7030A0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800" dirty="0" smtClean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THE INTERNET</a:t>
            </a:r>
          </a:p>
          <a:p>
            <a:pPr algn="ctr"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4800" dirty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Section Ⅲ</a:t>
            </a:r>
            <a:r>
              <a:rPr lang="zh-CN" altLang="en-US" sz="4800" dirty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800" dirty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Discovering Useful Structures</a:t>
            </a:r>
            <a:endParaRPr lang="zh-CN" altLang="zh-CN" sz="4800" dirty="0">
              <a:solidFill>
                <a:srgbClr val="7030A0"/>
              </a:solidFill>
              <a:effectLst/>
              <a:latin typeface="+mn-lt"/>
              <a:ea typeface="隶书" panose="020105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30271"/>
            <a:ext cx="10807700" cy="474129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(1)The expression on her face confirmed her sadness.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她脸上的表情证明了她很难过。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(2)The latest evidence confirmed me in his honesty.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最新的证据让我坚信他是诚实的。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(3)It has been confirmed that it is the most effective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treatment.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已证实它是最有效的治疗方法。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94079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59767"/>
            <a:ext cx="10807700" cy="476322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(1)So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far,six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people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(confirm) that they will attend the meeting.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(2)The expression on his face confirmed me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my doubt.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(3)There was frost on the ground,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(confirm) that fall had arrived in Canada.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824933" y="1564239"/>
            <a:ext cx="290816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have confirmed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9061187" y="2739275"/>
            <a:ext cx="5261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in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6841157" y="3884975"/>
            <a:ext cx="212109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confirming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667243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05639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Have you pressed the button yet to copy the file?(page 30)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你按了按钮拷贝文件了吗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7030A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press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敦促　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报章杂志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报刊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印刷</a:t>
            </a:r>
            <a:endParaRPr lang="zh-CN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press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against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把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压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挤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贴在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endParaRPr lang="zh-CN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press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催促某人做某事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press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不断要求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press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勉强某人接受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强迫某人吃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或喝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press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conference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新闻发布会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记者招待会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820819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(1)The naughty boy pressed his face against the glass.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这个调皮的孩子把他的脸紧贴在玻璃上。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(2)All his family pressed him to receive the job as soon as possible.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全家人都催促他尽快接受这份工作。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(3)They continued to press for a change in the law.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他们不断要求修改这项法律。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(4)The power of the press is very great.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新闻媒体的力量是极大的。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7632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65959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(1)She pressed her face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window.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(2)They agreed to press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conference to deal with the problem.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(press) by his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parents,the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boy is determined to stop playing computer games.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574509" y="1770431"/>
            <a:ext cx="143821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against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5525349" y="2380199"/>
            <a:ext cx="70884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for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1460221" y="3537951"/>
            <a:ext cx="15237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Pressed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752122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600664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语法精析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现在完成时的被动语态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一、用法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表示被动的动作在说话之前已经完成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强调过去的动作对现在造成的影响或产生的结果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通常与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already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yet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never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recently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等副词及时间状语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so far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by now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up till now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等连用。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room has already been cleaned.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这个房间已经被打扫干净了。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现在已经不用打扫房间了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doctor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hasn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been sent for yet.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还没有派人去请医生。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现在应派人去请医生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534158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05703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表示一个被动的动作或状态从过去开始一直持续到现在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常与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since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引出的时间状语连用。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plan has been discussed for two hours.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这个计划已讨论两个小时了。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7239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45663"/>
            <a:ext cx="4970913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二、构成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以动词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为例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4264401247"/>
              </p:ext>
            </p:extLst>
          </p:nvPr>
        </p:nvGraphicFramePr>
        <p:xfrm>
          <a:off x="361950" y="1748054"/>
          <a:ext cx="10807700" cy="2340864"/>
        </p:xfrm>
        <a:graphic>
          <a:graphicData uri="http://schemas.openxmlformats.org/drawingml/2006/table">
            <a:tbl>
              <a:tblPr firstRow="1" firstCol="1" bandRow="1"/>
              <a:tblGrid>
                <a:gridCol w="2590775"/>
                <a:gridCol w="8216925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029335" algn="l"/>
                          <a:tab pos="1850390" algn="l"/>
                          <a:tab pos="2538095" algn="l"/>
                          <a:tab pos="3221990" algn="l"/>
                        </a:tabLst>
                      </a:pPr>
                      <a:r>
                        <a:rPr lang="zh-CN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肯定形式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029335" algn="l"/>
                          <a:tab pos="1850390" algn="l"/>
                          <a:tab pos="2538095" algn="l"/>
                          <a:tab pos="3221990" algn="l"/>
                        </a:tabLst>
                      </a:pPr>
                      <a:r>
                        <a:rPr lang="zh-CN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主语</a:t>
                      </a:r>
                      <a:r>
                        <a:rPr lang="en-US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+have/has </a:t>
                      </a:r>
                      <a:r>
                        <a:rPr lang="en-US" sz="32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been+done</a:t>
                      </a:r>
                      <a:r>
                        <a:rPr lang="en-US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...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029335" algn="l"/>
                          <a:tab pos="1850390" algn="l"/>
                          <a:tab pos="2538095" algn="l"/>
                          <a:tab pos="3221990" algn="l"/>
                        </a:tabLst>
                      </a:pP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否定形式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029335" algn="l"/>
                          <a:tab pos="1850390" algn="l"/>
                          <a:tab pos="2538095" algn="l"/>
                          <a:tab pos="3221990" algn="l"/>
                        </a:tabLst>
                      </a:pP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主语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+have/has not been+done...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029335" algn="l"/>
                          <a:tab pos="1850390" algn="l"/>
                          <a:tab pos="2538095" algn="l"/>
                          <a:tab pos="3221990" algn="l"/>
                        </a:tabLst>
                      </a:pP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一般疑问式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029335" algn="l"/>
                          <a:tab pos="1850390" algn="l"/>
                          <a:tab pos="2538095" algn="l"/>
                          <a:tab pos="3221990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Have/Has+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主语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+been+done...?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029335" algn="l"/>
                          <a:tab pos="1850390" algn="l"/>
                          <a:tab pos="2538095" algn="l"/>
                          <a:tab pos="3221990" algn="l"/>
                        </a:tabLst>
                      </a:pP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特殊疑问式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029335" algn="l"/>
                          <a:tab pos="1850390" algn="l"/>
                          <a:tab pos="2538095" algn="l"/>
                          <a:tab pos="3221990" algn="l"/>
                        </a:tabLst>
                      </a:pPr>
                      <a:r>
                        <a:rPr lang="zh-CN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特殊疑问词</a:t>
                      </a:r>
                      <a:r>
                        <a:rPr lang="en-US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+have/has+</a:t>
                      </a:r>
                      <a:r>
                        <a:rPr lang="zh-CN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主语</a:t>
                      </a:r>
                      <a:r>
                        <a:rPr lang="en-US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+ </a:t>
                      </a:r>
                      <a:r>
                        <a:rPr lang="en-US" sz="32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been+done</a:t>
                      </a:r>
                      <a:r>
                        <a:rPr lang="en-US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...?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249536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513615"/>
            <a:ext cx="10807700" cy="417229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注意事项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与一般过去时被动语态的区别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一般过去时仅表示发生在过去的动作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对现在无影响。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programme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was downloaded just now.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这个程序是刚才下载下来的。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非延续性动词的现在完成时的被动语态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:buy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borrow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begin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finish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join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等不能与表示一段时间的状语连用。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34362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526631"/>
            <a:ext cx="10807700" cy="417229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带双宾语动词的句子变成被动语态时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一般把表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的宾语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间接宾语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变为主语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若将直接宾语变为被动句的主语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间接宾语前要加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。如动词为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give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send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pass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take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等时常加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动词是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buy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find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等时常加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 has sent me a card.(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改为被动语态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have been sent a card.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 card has been sent to me.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349667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横卷形 10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719807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课前</a:t>
            </a:r>
            <a:r>
              <a:rPr lang="en-US" altLang="zh-CN" sz="4000" dirty="0"/>
              <a:t>·</a:t>
            </a:r>
            <a:r>
              <a:rPr lang="zh-CN" altLang="zh-CN" sz="4000" dirty="0"/>
              <a:t>基础认知</a:t>
            </a:r>
          </a:p>
        </p:txBody>
      </p:sp>
      <p:sp>
        <p:nvSpPr>
          <p:cNvPr id="12" name="横卷形 11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2231975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课堂</a:t>
            </a:r>
            <a:r>
              <a:rPr lang="en-US" altLang="zh-CN" sz="4000" dirty="0"/>
              <a:t>·</a:t>
            </a:r>
            <a:r>
              <a:rPr lang="zh-CN" altLang="zh-CN" sz="4000" dirty="0"/>
              <a:t>重难突破</a:t>
            </a:r>
          </a:p>
        </p:txBody>
      </p:sp>
      <p:sp>
        <p:nvSpPr>
          <p:cNvPr id="4" name="横卷形 3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374414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/>
              <a:t>随  堂  训  练</a:t>
            </a:r>
            <a:endParaRPr lang="zh-CN" altLang="zh-CN" sz="4000" dirty="0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91815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带有复合宾语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宾语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宾语补足语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的动词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其所在的句子变为被动语态时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将宾语变为主语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宾语补足语要相应变为主语补足语。主动语态中不带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的动词不定式做宾语补足语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在被动语态中要把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加上。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have observed her enter the office.(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改为被动语态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She has been observed to enter the office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648601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804831"/>
            <a:ext cx="10807700" cy="355943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有短语动词的句子变为被动语态时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要注意保持短语动词的完整性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不能遗漏短语动词的介词或副词。如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:refer to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look after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listen to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laugh at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deal with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turn to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carry out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set up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think over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等。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project has been carried out.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这个工程已得到执行。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382505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55079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即学即练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把下列句子变成被动语态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1)We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planted many flowers this spring.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2)The boy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hasn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sold out all the cakes.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3)The girl has passed him some paper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2012767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Many flowers have been planted this spring by us.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endParaRPr lang="en-US" altLang="zh-CN" dirty="0" smtClean="0"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Not all the cakes have been sold out by the boy.</a:t>
            </a:r>
            <a:endParaRPr lang="zh-CN" altLang="zh-CN" dirty="0"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endParaRPr lang="en-US" altLang="zh-CN" dirty="0" smtClean="0"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He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has been passed some paper by the girl./Some paper has been passed to him by the girl.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04361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05703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4)I have heard him sing this song for a long time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5)They have asked him some questions.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882675"/>
            <a:ext cx="10807700" cy="180857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He has been heard to sing this song for a long time by me.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endParaRPr lang="en-US" altLang="zh-CN" dirty="0" smtClean="0"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He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has been asked some questions by them.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470875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横卷形 1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/>
              <a:t>随  堂  训  练</a:t>
            </a: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305703"/>
            <a:ext cx="10807700" cy="492327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一、单词拼写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1.The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功能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of heart is to send blood through the whole body.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2.My cell phone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doesn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work,for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my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u="sng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电池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has run out.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3.The experiment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证实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his theory.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4.He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the bell to call the nurse.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5.You are supposed to copy your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文件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in case there is a power failure.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026453" y="1839255"/>
            <a:ext cx="164179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function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261343" y="2899711"/>
            <a:ext cx="14606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battery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806989" y="3984136"/>
            <a:ext cx="198483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confirmed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1767917" y="4518945"/>
            <a:ext cx="150130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pressed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6721990" y="5063585"/>
            <a:ext cx="8915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files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43514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二、句型转换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1.The girl has finished the homework.(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改为被动语态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→The homework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by the girl.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2.We’ve learned two thousand English words so far.(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改为被动语态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→Two thousand English words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</a:t>
            </a:r>
            <a:r>
              <a:rPr lang="en-US" altLang="zh-CN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by us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so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far.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3.Their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conditions have been improved recently by the company.(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改为主动语态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→The company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their conditions recently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536901" y="1293009"/>
            <a:ext cx="31935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has been finished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6079642" y="3043727"/>
            <a:ext cx="33538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have been learned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3640883" y="5367647"/>
            <a:ext cx="255929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has improved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306684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1305703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4.Many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great achievements have been made by China in environmental protection.(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改为主动语态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→China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many great achievements in environmental protection.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945059" y="2516445"/>
            <a:ext cx="183736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has made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78741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>
            <a:spLocks noChangeAspect="1"/>
          </p:cNvSpPr>
          <p:nvPr/>
        </p:nvSpPr>
        <p:spPr>
          <a:xfrm>
            <a:off x="361950" y="451439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三、翻译句子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用被动语态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窗户已经好几周没擦了。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(clean)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到目前为止已经确认了名单。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(confirm)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我的个人信息还没有更新。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(update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361950" y="1616534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The windows haven’t been cleaned for weeks.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endParaRPr lang="en-US" altLang="zh-CN" dirty="0" smtClean="0"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list has been confirmed so far.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endParaRPr lang="en-US" altLang="zh-CN" dirty="0" smtClean="0"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My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personal information hasn’t been updated yet.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42127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79847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在过去的一年里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许多人受到启发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开始自己创业。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(inspire)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这个应用程序已经用了好几次了。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(use)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646403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In the past </a:t>
            </a:r>
            <a:r>
              <a:rPr lang="en-US" altLang="zh-CN" dirty="0" err="1">
                <a:ea typeface="宋体" panose="02010600030101010101" pitchFamily="2" charset="-122"/>
                <a:cs typeface="Times New Roman" panose="02020603050405020304" pitchFamily="18" charset="0"/>
              </a:rPr>
              <a:t>year,so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 many people have been inspired to start their own businesses.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endParaRPr lang="en-US" altLang="zh-CN" dirty="0" smtClean="0"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This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app has been used several times.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472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横卷形 1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课前</a:t>
            </a:r>
            <a:r>
              <a:rPr lang="en-US" altLang="zh-CN" sz="4000" dirty="0"/>
              <a:t>·</a:t>
            </a:r>
            <a:r>
              <a:rPr lang="zh-CN" altLang="zh-CN" sz="4000" dirty="0"/>
              <a:t>基础认知</a:t>
            </a: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305703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  <a:cs typeface="Times New Roman" panose="02020603050405020304" pitchFamily="18" charset="0"/>
              </a:rPr>
              <a:t>词汇认知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重点单词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电池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vt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按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压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敦促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按钮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纽扣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文件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文件夹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档案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93533" y="2470678"/>
            <a:ext cx="1584176" cy="24560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battery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press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button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file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0740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05703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词汇拓展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.function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功能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作用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机能　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起作用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正常工作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运转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功能的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作用的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.confirm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确认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使确信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证实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确认书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41189" y="2523899"/>
            <a:ext cx="196079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functional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5492669" y="3086239"/>
            <a:ext cx="24625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confirmation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2592392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38599"/>
            <a:ext cx="10807700" cy="1195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语法图解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现在完成时的被动语态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4" name="EEG2QCRG20X.eps" descr="id:2147499003;FounderCES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1950" y="1638670"/>
            <a:ext cx="10807700" cy="3689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25506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81983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探究发现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阅读下列句子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注意句中的画线部分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1.He 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has been selected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to take part in the sports meeting.</a:t>
            </a:r>
            <a:r>
              <a:rPr lang="en-US" altLang="zh-CN" dirty="0">
                <a:solidFill>
                  <a:schemeClr val="tx1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2.The floor </a:t>
            </a:r>
            <a:r>
              <a:rPr lang="en-US" altLang="zh-CN" u="sng" dirty="0" smtClean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hasn</a:t>
            </a:r>
            <a:r>
              <a:rPr lang="en-US" altLang="zh-CN" u="sng" dirty="0" smtClean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u="sng" dirty="0" smtClean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been swept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yet.</a:t>
            </a:r>
            <a:r>
              <a:rPr lang="en-US" altLang="zh-CN" dirty="0">
                <a:solidFill>
                  <a:schemeClr val="tx1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Has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your computer just 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been attacked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by virus?</a:t>
            </a:r>
            <a:r>
              <a:rPr lang="en-US" altLang="zh-CN" dirty="0">
                <a:solidFill>
                  <a:schemeClr val="tx1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4.How long 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they 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been employed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by the company?</a:t>
            </a:r>
            <a:r>
              <a:rPr lang="en-US" altLang="zh-CN" dirty="0">
                <a:solidFill>
                  <a:schemeClr val="tx1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chemeClr val="tx1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526828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417102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以动词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为例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现在完成时的被动语态的构成如下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肯定式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否定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一般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疑问式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特殊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疑问式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                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3" name="思考发现H.eps" descr="id:214750749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57688" y="690311"/>
            <a:ext cx="2016224" cy="60407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481349" y="2054120"/>
            <a:ext cx="35814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have/has been done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2481349" y="2629063"/>
            <a:ext cx="425308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have/has not been done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423580" y="3199284"/>
            <a:ext cx="515878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Have/Has+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主语</a:t>
            </a:r>
            <a:r>
              <a:rPr lang="en-US" altLang="zh-CN" dirty="0">
                <a:ea typeface="宋体" panose="02010600030101010101" pitchFamily="2" charset="-122"/>
              </a:rPr>
              <a:t>+been done?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3054229" y="3784059"/>
            <a:ext cx="727280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特殊疑问词</a:t>
            </a:r>
            <a:r>
              <a:rPr lang="en-US" altLang="zh-CN" dirty="0">
                <a:ea typeface="宋体" panose="02010600030101010101" pitchFamily="2" charset="-122"/>
              </a:rPr>
              <a:t>+have/has+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主语</a:t>
            </a:r>
            <a:r>
              <a:rPr lang="en-US" altLang="zh-CN" dirty="0">
                <a:ea typeface="宋体" panose="02010600030101010101" pitchFamily="2" charset="-122"/>
              </a:rPr>
              <a:t>+been done?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1149084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横卷形 1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课堂</a:t>
            </a:r>
            <a:r>
              <a:rPr lang="en-US" altLang="zh-CN" sz="4000" dirty="0"/>
              <a:t>·</a:t>
            </a:r>
            <a:r>
              <a:rPr lang="zh-CN" altLang="zh-CN" sz="4000" dirty="0"/>
              <a:t>重难突破</a:t>
            </a: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760599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词汇精讲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Have you confirmed the Wi-Fi password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 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page 30)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你已经确认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Wi-Fi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密码了吗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696046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53991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7030A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confirm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确认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确信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证实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证明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confirm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使感觉更强烈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使确信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confirm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批准某人任某职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has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been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confirmed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that...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已经确定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confirmation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证实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证明书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确认书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confirmed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成习惯的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根深蒂固的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665721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全程设计.pptx" id="{E8D704A6-BD6D-4765-8393-FBD33C678F6A}" vid="{1D59626D-7F39-4B4E-B639-5FAB37CE2A2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全程设计</Template>
  <TotalTime>227</TotalTime>
  <Words>1233</Words>
  <Application>Microsoft Office PowerPoint</Application>
  <PresentationFormat>自定义</PresentationFormat>
  <Paragraphs>186</Paragraphs>
  <Slides>29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29</vt:i4>
      </vt:variant>
    </vt:vector>
  </HeadingPairs>
  <TitlesOfParts>
    <vt:vector size="40" baseType="lpstr">
      <vt:lpstr>NEU-BZ-S92</vt:lpstr>
      <vt:lpstr>方正书宋_GBK</vt:lpstr>
      <vt:lpstr>黑体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27</cp:revision>
  <dcterms:created xsi:type="dcterms:W3CDTF">2020-09-24T09:47:06Z</dcterms:created>
  <dcterms:modified xsi:type="dcterms:W3CDTF">2024-09-24T06:33:27Z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