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2"/>
  </p:notesMasterIdLst>
  <p:sldIdLst>
    <p:sldId id="256" r:id="rId2"/>
    <p:sldId id="731" r:id="rId3"/>
    <p:sldId id="736" r:id="rId4"/>
    <p:sldId id="740" r:id="rId5"/>
    <p:sldId id="743" r:id="rId6"/>
    <p:sldId id="744" r:id="rId7"/>
    <p:sldId id="745" r:id="rId8"/>
    <p:sldId id="746" r:id="rId9"/>
    <p:sldId id="737" r:id="rId10"/>
    <p:sldId id="741" r:id="rId11"/>
    <p:sldId id="750" r:id="rId12"/>
    <p:sldId id="796" r:id="rId13"/>
    <p:sldId id="751" r:id="rId14"/>
    <p:sldId id="752" r:id="rId15"/>
    <p:sldId id="758" r:id="rId16"/>
    <p:sldId id="759" r:id="rId17"/>
    <p:sldId id="760" r:id="rId18"/>
    <p:sldId id="761" r:id="rId19"/>
    <p:sldId id="763" r:id="rId20"/>
    <p:sldId id="764" r:id="rId21"/>
    <p:sldId id="765" r:id="rId22"/>
    <p:sldId id="766" r:id="rId23"/>
    <p:sldId id="767" r:id="rId24"/>
    <p:sldId id="768" r:id="rId25"/>
    <p:sldId id="769" r:id="rId26"/>
    <p:sldId id="770" r:id="rId27"/>
    <p:sldId id="771" r:id="rId28"/>
    <p:sldId id="772" r:id="rId29"/>
    <p:sldId id="774" r:id="rId30"/>
    <p:sldId id="777" r:id="rId31"/>
    <p:sldId id="778" r:id="rId32"/>
    <p:sldId id="780" r:id="rId33"/>
    <p:sldId id="781" r:id="rId34"/>
    <p:sldId id="782" r:id="rId35"/>
    <p:sldId id="783" r:id="rId36"/>
    <p:sldId id="784" r:id="rId37"/>
    <p:sldId id="785" r:id="rId38"/>
    <p:sldId id="786" r:id="rId39"/>
    <p:sldId id="787" r:id="rId40"/>
    <p:sldId id="788" r:id="rId41"/>
    <p:sldId id="789" r:id="rId42"/>
    <p:sldId id="790" r:id="rId43"/>
    <p:sldId id="791" r:id="rId44"/>
    <p:sldId id="775" r:id="rId45"/>
    <p:sldId id="776" r:id="rId46"/>
    <p:sldId id="793" r:id="rId47"/>
    <p:sldId id="794" r:id="rId48"/>
    <p:sldId id="795" r:id="rId49"/>
    <p:sldId id="797" r:id="rId50"/>
    <p:sldId id="735" r:id="rId51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16" userDrawn="1">
          <p15:clr>
            <a:srgbClr val="A4A3A4"/>
          </p15:clr>
        </p15:guide>
        <p15:guide id="2" pos="454" userDrawn="1">
          <p15:clr>
            <a:srgbClr val="A4A3A4"/>
          </p15:clr>
        </p15:guide>
        <p15:guide id="3" orient="horz" pos="4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6A7DD"/>
    <a:srgbClr val="9E5ECE"/>
    <a:srgbClr val="FF3399"/>
    <a:srgbClr val="D60093"/>
    <a:srgbClr val="934BC9"/>
    <a:srgbClr val="339966"/>
    <a:srgbClr val="E3261E"/>
    <a:srgbClr val="B53D5A"/>
    <a:srgbClr val="5F5F5F"/>
    <a:srgbClr val="99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90"/>
      </p:cViewPr>
      <p:guideLst>
        <p:guide orient="horz" pos="816"/>
        <p:guide pos="454"/>
        <p:guide orient="horz" pos="4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50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054401"/>
            <a:ext cx="11522075" cy="442604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326" y="254245"/>
            <a:ext cx="7927159" cy="1833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标题幻灯片">
    <p:bg>
      <p:bgPr>
        <a:pattFill prst="divot">
          <a:fgClr>
            <a:srgbClr val="C6A7DD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706848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271659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478712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61000">
              <a:srgbClr val="B283D6"/>
            </a:gs>
            <a:gs pos="100000">
              <a:srgbClr val="9E5ECE"/>
            </a:gs>
            <a:gs pos="0">
              <a:srgbClr val="9E5ECE"/>
            </a:gs>
            <a:gs pos="40000">
              <a:srgbClr val="C6A7DD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781170" y="1129203"/>
            <a:ext cx="6364243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以梦为马，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不负韶华！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4" name="云形 13">
            <a:hlinkClick r:id="rId8" action="ppaction://hlinksldjump">
              <a:snd r:embed="rId9" name="camera.wav"/>
            </a:hlinkClick>
          </p:cNvPr>
          <p:cNvSpPr/>
          <p:nvPr userDrawn="1"/>
        </p:nvSpPr>
        <p:spPr>
          <a:xfrm>
            <a:off x="10657979" y="0"/>
            <a:ext cx="864096" cy="624061"/>
          </a:xfrm>
          <a:prstGeom prst="cloud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/>
              <a:t>导航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slide" Target="slide44.xml"/><Relationship Id="rId4" Type="http://schemas.openxmlformats.org/officeDocument/2006/relationships/slide" Target="slide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253333" y="3344775"/>
            <a:ext cx="11024935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UNIT </a:t>
            </a:r>
            <a:r>
              <a:rPr lang="en-US" altLang="zh-CN" sz="4800" dirty="0" smtClean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en-US" sz="4800" dirty="0">
                <a:solidFill>
                  <a:srgbClr val="7030A0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800" dirty="0" smtClean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HISTORY </a:t>
            </a:r>
            <a:r>
              <a:rPr lang="en-US" altLang="zh-CN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AND </a:t>
            </a:r>
            <a:r>
              <a:rPr lang="en-US" altLang="zh-CN" sz="4800" dirty="0" smtClean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TRADITIONS</a:t>
            </a:r>
          </a:p>
          <a:p>
            <a:pPr algn="ctr"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Section Ⅲ</a:t>
            </a:r>
            <a:r>
              <a:rPr lang="zh-CN" altLang="en-US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Discovering Useful </a:t>
            </a:r>
            <a:r>
              <a:rPr lang="en-US" altLang="zh-CN" sz="4800" dirty="0" smtClean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Structures </a:t>
            </a:r>
            <a:endParaRPr lang="zh-CN" altLang="zh-CN" sz="4800" dirty="0">
              <a:solidFill>
                <a:srgbClr val="7030A0"/>
              </a:solidFill>
              <a:effectLst/>
              <a:latin typeface="+mn-lt"/>
              <a:ea typeface="隶书" panose="020105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37967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7030A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charge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收费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指控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主管　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收费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控告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充电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charge...for...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索价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要价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charge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(doing)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指控某人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某事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charge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(of)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负责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主管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charge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由某人负责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take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charge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负责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主管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free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charge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免费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665721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15362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(1)Li Ming believes that museums shouldn’t charge visitors for admission while his brother thinks otherwise.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李明认为博物馆不应该收取游客的门票钱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而他哥哥持相反观点。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(2)Charged with stealing that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car,the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young man was taken to the police station.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这个年轻人被指控偷了那辆车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被带到了警察局。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9407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562560"/>
            <a:ext cx="10807700" cy="415036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(3)I am happy to know that your newspaper will need a new editor in charge of articles based on traditional Chinese culture.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很高兴得知贵报现正在招聘编辑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负责中国传统文化板块的文章。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(4)He took charge of the farm after his father’s death.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他在父亲去世后掌管了农场。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487774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44159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(1)They charged me five dollars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cup of coffee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(2)He was charged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murder.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(3)I will take charge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class while Miss Green is on leave.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985173" y="2058679"/>
            <a:ext cx="70884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for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4527069" y="2636000"/>
            <a:ext cx="9589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with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5031125" y="3232985"/>
            <a:ext cx="5261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of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667243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69599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一句多译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老板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不在的时候由汤姆负责公司业务。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→The company is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when the boss is away.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→The company is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Tom when the boss is away.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→Tom is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company when the boss is away.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133109" y="1564239"/>
            <a:ext cx="45990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in </a:t>
            </a:r>
            <a:r>
              <a:rPr lang="en-US" altLang="zh-CN" dirty="0" smtClean="0">
                <a:ea typeface="宋体" panose="02010600030101010101" pitchFamily="2" charset="-122"/>
              </a:rPr>
              <a:t>    Tom</a:t>
            </a:r>
            <a:r>
              <a:rPr lang="en-US" altLang="zh-CN" dirty="0" smtClean="0">
                <a:latin typeface="宋体" panose="02010600030101010101" pitchFamily="2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ea typeface="宋体" panose="02010600030101010101" pitchFamily="2" charset="-122"/>
              </a:rPr>
              <a:t>s            charge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4124517" y="2730329"/>
            <a:ext cx="506260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in </a:t>
            </a:r>
            <a:r>
              <a:rPr lang="en-US" altLang="zh-CN" dirty="0" smtClean="0">
                <a:ea typeface="宋体" panose="02010600030101010101" pitchFamily="2" charset="-122"/>
              </a:rPr>
              <a:t>     the        charge          of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756365" y="3906251"/>
            <a:ext cx="390042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in </a:t>
            </a:r>
            <a:r>
              <a:rPr lang="en-US" altLang="zh-CN" dirty="0" smtClean="0">
                <a:ea typeface="宋体" panose="02010600030101010101" pitchFamily="2" charset="-122"/>
              </a:rPr>
              <a:t>       charge          of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382081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151855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When we finally reached the service desk to ask for audio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guides,we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heard it announced that there were no audio guides left.(page 42)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最终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走到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服务台申请语音导览机时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却听到服务台宣布已经没有语音导览机了。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7632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69599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7030A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announce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宣布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通知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声称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announce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=announce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向某人宣布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通知某事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announce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that...(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向某人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宣布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通知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某人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announced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that...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据宣布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(that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引导主语从句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announcement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公告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布告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通告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指行动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宣布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宣告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announcement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发表公告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announcer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播音员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广播员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52122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95455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(1)The teacher announced to us the experiment result at the beginning of the first class.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第一节课开始的时候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老师就向我们宣布了实验结果。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(2)We are pleased to announce that all five candidates were successful.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我们高兴地宣布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五位候选人全都当选了。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53415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25583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(3)It is announced that the sports meet will be held next Tuesday.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据宣布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运动会将在下周二举行。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(4)I will make an announcement to remind them that they should check their belongings.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我会发表公告提醒他们检查自己的携带物品。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黑体" panose="02010609060101010101" pitchFamily="49" charset="-122"/>
                <a:cs typeface="Times New Roman" panose="02020603050405020304" pitchFamily="18" charset="0"/>
              </a:rPr>
              <a:t>名师</a:t>
            </a:r>
            <a:r>
              <a:rPr lang="zh-CN" altLang="en-US" dirty="0">
                <a:solidFill>
                  <a:srgbClr val="000000"/>
                </a:solidFill>
                <a:latin typeface="黑体" panose="02010609060101010101" pitchFamily="49" charset="-122"/>
                <a:cs typeface="Times New Roman" panose="02020603050405020304" pitchFamily="18" charset="0"/>
              </a:rPr>
              <a:t>点津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announce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后不能跟双宾语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即不能用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announce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而要用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announce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to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。后面不能接双宾语的动词还有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suggest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explain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report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express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等。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7239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85623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(1)She was planning to announce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plan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en-US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en-US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Peter.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(2)It was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(announce) that new speed restrictions would be introduced.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(3)The president made an unexpected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en-US" altLang="zh-CN" u="sng" dirty="0" smtClean="0">
              <a:uFill>
                <a:solidFill>
                  <a:srgbClr val="000000"/>
                </a:solidFill>
              </a:u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announce) this morning.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641357" y="1809759"/>
            <a:ext cx="5261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to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2677709" y="2394534"/>
            <a:ext cx="20986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announced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643077" y="3557615"/>
            <a:ext cx="275908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announcement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334362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横卷形 10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719807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课前</a:t>
            </a:r>
            <a:r>
              <a:rPr lang="en-US" altLang="zh-CN" sz="4000" dirty="0"/>
              <a:t>·</a:t>
            </a:r>
            <a:r>
              <a:rPr lang="zh-CN" altLang="zh-CN" sz="4000" dirty="0"/>
              <a:t>基础认知</a:t>
            </a:r>
          </a:p>
        </p:txBody>
      </p:sp>
      <p:sp>
        <p:nvSpPr>
          <p:cNvPr id="12" name="横卷形 11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2231975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课堂</a:t>
            </a:r>
            <a:r>
              <a:rPr lang="en-US" altLang="zh-CN" sz="4000" dirty="0"/>
              <a:t>·</a:t>
            </a:r>
            <a:r>
              <a:rPr lang="zh-CN" altLang="zh-CN" sz="4000" dirty="0"/>
              <a:t>重难突破</a:t>
            </a:r>
          </a:p>
        </p:txBody>
      </p:sp>
      <p:sp>
        <p:nvSpPr>
          <p:cNvPr id="4" name="横卷形 3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374414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随  堂  训  练</a:t>
            </a:r>
            <a:endParaRPr lang="zh-CN" altLang="zh-CN" sz="4000" dirty="0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79847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 found ourselves very surprised by the large number of visitors and the amount of noise at the entrance of the National Gallery.(page 42)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英国国家美术馆入口处人山人海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人声鼎沸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这让我们很吃惊。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349667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85623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7030A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amount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金额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数量　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总计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合计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amount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of...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的数量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“a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large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amount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不可数名词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做主语时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谓语动词用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单数。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“large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amounts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不可数名词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做主语时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谓语动词用复数。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amount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总计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共计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等于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相当于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382505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69599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(1)It will take us a large amount of money and time to finish the work.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完成这项工作要花费我们大量的金钱和时间。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(2)A large amount of damage was done in a short time.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短期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内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产生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了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大量损失。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(3)The cost amounts to 10,000 dollars.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成本总计为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万美元。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0436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59767"/>
            <a:ext cx="10807700" cy="476322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(1)The number of the injured amounted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over one hundred.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(2)Large amounts of money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(be) spent on the bridge.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(3)A large amount of money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(be) spent on the bridge.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454829" y="1583903"/>
            <a:ext cx="5261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to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6049069" y="2751212"/>
            <a:ext cx="102201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were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6409109" y="3917439"/>
            <a:ext cx="84670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was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810830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594508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It was hard to approach the painting as there were so many people around.(page 42)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周围有那么多人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朱迪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很难靠近那幅画。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7030A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approach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接近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接洽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着手处理　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靠近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方法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途径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接近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道路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approach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接近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近似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约等于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做某事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的方法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途径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approach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of...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接近的时候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approaches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设法接近某人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approach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(doing)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方法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;……</a:t>
            </a:r>
            <a:r>
              <a:rPr lang="zh-CN" altLang="en-US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的通路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approachable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可接近的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可亲的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704521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85623"/>
            <a:ext cx="10807700" cy="415036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(1)The time for graduation is approaching.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毕业的日子即将来临。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(2)The approach of winter brings cold weather.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冬天即将来临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天气变得寒冷。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(3)The approach to the house was a narrow path.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通往这房子的路是一条狭窄的小径。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20919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35831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en-US" dirty="0">
                <a:solidFill>
                  <a:srgbClr val="000000"/>
                </a:solidFill>
                <a:latin typeface="黑体" panose="02010609060101010101" pitchFamily="49" charset="-122"/>
                <a:cs typeface="Times New Roman" panose="02020603050405020304" pitchFamily="18" charset="0"/>
              </a:rPr>
              <a:t>温馨提示 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英语中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,approach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way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means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method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等词语在表达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某事的方法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时的搭配不同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分别是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400">
              <a:lnSpc>
                <a:spcPct val="120000"/>
              </a:lnSpc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</a:rPr>
              <a:t>the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approach to (doing)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</a:rPr>
              <a:t>sth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</a:endParaRPr>
          </a:p>
          <a:p>
            <a:pPr indent="266400">
              <a:lnSpc>
                <a:spcPct val="120000"/>
              </a:lnSpc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</a:rPr>
              <a:t>the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way to do/of (doing)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</a:rPr>
              <a:t>sth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</a:endParaRPr>
          </a:p>
          <a:p>
            <a:pPr indent="266400">
              <a:lnSpc>
                <a:spcPct val="120000"/>
              </a:lnSpc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</a:rPr>
              <a:t>the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means of (doing)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</a:rPr>
              <a:t>sth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</a:endParaRPr>
          </a:p>
          <a:p>
            <a:pPr indent="266400">
              <a:lnSpc>
                <a:spcPct val="120000"/>
              </a:lnSpc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</a:rPr>
              <a:t>the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method of (doing)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</a:rPr>
              <a:t>sth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499736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16167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(1)I appreciate the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professor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new approach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(teach) languages.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(2)At the meeting they discussed three different 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(approach) to the study of mathematics.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26844" y="2687992"/>
            <a:ext cx="16658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teaching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56491" y="3859784"/>
            <a:ext cx="218418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approaches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7583472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Carl and his friends stayed with a generous family who offered them bread with butter and honey that was homemade.(page 42)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卡尔和他的朋友们寄宿在一个慷慨的家庭中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这家人为他们提供自家制作的涂有黄油和蜂蜜的面包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7030A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generous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慷慨的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大方的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充足的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宽宏大量的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generous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对某人大方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慷慨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generous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对待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慷慨大方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generously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adv.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慷慨地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大方地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generosity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慷慨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大方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宽宏大量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20349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17255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(1)Without your generous support and patient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guidance,we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wouldn’t have achieved such a great success.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没有你慷慨的支持和耐心的指导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我们不会取得这么大的成功。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(2)I’m writing to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apologise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to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you,wishing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you could generously forgive my impolite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behaviour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我写信向你道歉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希望你能宽宏大量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原谅我的不礼貌行为。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96206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横卷形 1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课前</a:t>
            </a:r>
            <a:r>
              <a:rPr lang="en-US" altLang="zh-CN" sz="4000" dirty="0"/>
              <a:t>·</a:t>
            </a:r>
            <a:r>
              <a:rPr lang="zh-CN" altLang="zh-CN" sz="4000" dirty="0"/>
              <a:t>基础认知</a:t>
            </a: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305703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  <a:cs typeface="Times New Roman" panose="02020603050405020304" pitchFamily="18" charset="0"/>
              </a:rPr>
              <a:t>词汇认知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重点单词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收费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指控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主管　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收费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控告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充电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金额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数量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艺术作品的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展览馆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画廊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u="sng" dirty="0" smtClean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zh-CN" altLang="zh-CN" dirty="0" smtClean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 smtClean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方法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途径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接近　</a:t>
            </a:r>
            <a:r>
              <a:rPr lang="en-US" altLang="zh-CN" i="1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接近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接洽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着手处理　</a:t>
            </a:r>
            <a:r>
              <a:rPr lang="en-US" altLang="zh-CN" i="1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zh-CN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靠近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08509" y="2447999"/>
            <a:ext cx="1882040" cy="24560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charge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amount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gallery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approach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0740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56583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(1)He treated his employees with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(generous) and thoughtfulness.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(2)My mother is a kind person and always generous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her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money when any of our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neighbours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are in trouble.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(3)Please contribute any clothes that you no longer need to those who are in need of them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(generous).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936013" y="1548039"/>
            <a:ext cx="19790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generosity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9865493" y="2759719"/>
            <a:ext cx="9589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with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6163589" y="4470871"/>
            <a:ext cx="20703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generously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6999954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600664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语法精析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过去分词的用法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400"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一、过去分词做定语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含义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过去分词在多数情况下由及物动词充当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含有被动或动作完成的意义。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All the needed tools will be fully supplied.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将提供所有用具。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过去分词也可以由不及物动词充当。这种情况下的过去分词没有被动意义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只表示动作的完成。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risen sun is so bright.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升起的太阳如此耀眼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82480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59767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位置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过去分词做定语可以放在名词之前或名词之后。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单个的过去分词做定语一般放在名词的前面。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They are cleaning the fallen leaves in the yard.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他们正在院子里清扫落叶。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过去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分词之前还可以有副词修饰。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There are many beautifully decorated houses in this area.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这个区域有许多装饰精美的房子。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99959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89679"/>
            <a:ext cx="10807700" cy="296850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如果是过去分词短语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则通常放在名词后做后置定语。过去分词短语做后置定语的作用相当于定语从句。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 is a house built by the Romans.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=It is a house which was built by the Romans.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它是一栋由古罗马人建造的房屋。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7701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7853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en-US" dirty="0">
                <a:solidFill>
                  <a:srgbClr val="000000"/>
                </a:solidFill>
                <a:latin typeface="黑体" panose="02010609060101010101" pitchFamily="49" charset="-122"/>
                <a:cs typeface="Times New Roman" panose="02020603050405020304" pitchFamily="18" charset="0"/>
              </a:rPr>
              <a:t>温馨提示 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形式、过去分词和不定式都可以做定语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但用法不同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形式表示主动或进行的意义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过去分词表示被动或完成的意义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不定式表示动作尚未发生。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 should adapt to the changing situation.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你应该适应不断变化的形势。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man dressed in white is my father.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穿白色衣服的那个人是我的父亲。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looking for a room to live in.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我正在找房子住。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91737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85623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二、过去分词做宾语补足语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过去分词用于感官动词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feel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hear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listen to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see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notice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observe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watch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等词之后做宾语补足语。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When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 got to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school,we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saw the door locked.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我们到达学校时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看见门锁着。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can hear the windows knocked by the heavy rain drops.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我们可以听到大雨点敲打窗户的声音。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09712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79431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过去分词用于使役动词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get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leave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keep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之后做宾语补足语。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Keep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your mouth shut and your eyes open.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少说多看。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 had his money stolen.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他的钱被偷了。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had my bike broken on my way home.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在我回家的路上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我的自行车坏了。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674192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594508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过去分词用于表示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希望、愿望、命令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等词之后做宾语补足语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want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wish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expect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order,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希望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要求某人或某物被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teacher wouldn’t like the problem discussed at the moment.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老师不想此刻讨论这个问题。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过去分词用在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“with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独立主格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结构中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过去分词与逻辑主语之间是动宾关系。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She stood in front of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him,with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her eyes fixed on his face.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她站在他面前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注视着他的脸。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592639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59767"/>
            <a:ext cx="10807700" cy="474129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黑体" panose="02010609060101010101" pitchFamily="49" charset="-122"/>
                <a:cs typeface="Times New Roman" panose="02020603050405020304" pitchFamily="18" charset="0"/>
              </a:rPr>
              <a:t>温馨</a:t>
            </a:r>
            <a:r>
              <a:rPr lang="zh-CN" altLang="en-US" dirty="0">
                <a:solidFill>
                  <a:srgbClr val="000000"/>
                </a:solidFill>
                <a:latin typeface="黑体" panose="02010609060101010101" pitchFamily="49" charset="-122"/>
                <a:cs typeface="Times New Roman" panose="02020603050405020304" pitchFamily="18" charset="0"/>
              </a:rPr>
              <a:t>提示 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过去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分词与动词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形式做宾语补足语及在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“with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独立主格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结构中的区别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宾语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宾语补足语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结构中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用过去分词做宾语补足语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表示动作所处的状态且与宾语构成动宾关系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形式做宾语补足语则表示动作正在进行且与宾语构成主谓关系。在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“with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独立主格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结构中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逻辑主语后跟过去分词时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表示分词动作与逻辑主语构成动宾关系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后跟动词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两者则构成主谓关系。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342465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834327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saw her coming into the classroom.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我看见她正走进教室。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(her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come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是逻辑上的主谓关系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且表示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进来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这一动作正在进行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With the problem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settled,he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could finally have a good sleep.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问题得以解决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他终于可以好好睡一觉了。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(problem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settle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之间是被动关系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且表示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解决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这一动作已完成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48051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18303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vt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保证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确保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担保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6.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陆上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尤指乡村的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风景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7.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慷慨的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大方的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丰富的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8.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黄油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奶油　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涂黄油于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9.honey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10.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祖宗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祖先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11.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位置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姿态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职位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i="1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</a:rPr>
              <a:t>vt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安装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安置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93533" y="608471"/>
            <a:ext cx="1983544" cy="24560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ensure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landscape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generous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butter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707205" y="2991409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蜂蜜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296541" y="3522141"/>
            <a:ext cx="1780536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ancestor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position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59239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35415"/>
            <a:ext cx="10807700" cy="535415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即学即练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(1)Back from his two-year medical service in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Africa,Dr.Lee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was very happy to see his mother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(take) good care of at home.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(2)Before driving into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city,you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are required to get your car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(wash).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(3)Lucy has a great sense of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humour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and always keeps her colleagues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(amuse) with her stories.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903333" y="2038799"/>
            <a:ext cx="116410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taken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427541" y="3796487"/>
            <a:ext cx="148470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washed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759549" y="4967615"/>
            <a:ext cx="15295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amused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281389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05703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(4)With the problem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(solve),the quality has been improved.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(5)The boss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wouldn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like the topic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(discuss) at the meeting.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946101" y="1347409"/>
            <a:ext cx="12795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solved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148853" y="2507832"/>
            <a:ext cx="182774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ea typeface="宋体" panose="02010600030101010101" pitchFamily="2" charset="-122"/>
              </a:rPr>
              <a:t>discussed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312046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96087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句型转换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(6)Those plants are not suitable for that part of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garden.They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must be pulled up.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→Those plants are not suitable for that part of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garden.I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must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them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(7)Though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learnt English for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years,I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still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make people understand me quite well.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→Though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learnt English for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years,I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still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make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quite well.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522397" y="2562519"/>
            <a:ext cx="164339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get/have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4857752" y="2562518"/>
            <a:ext cx="183575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pulled up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916837" y="4919119"/>
            <a:ext cx="340990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myself understood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3259877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511895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(8)I won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hear anyone say anything against him behind his back.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→I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won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hear anything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against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him behind his back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959117" y="2726199"/>
            <a:ext cx="8915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said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5796628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横卷形 1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/>
              <a:t>随  堂  训  练</a:t>
            </a: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305703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一、单词拼写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1.He liked to shut his phone and had the phone battery </a:t>
            </a:r>
            <a:endParaRPr lang="en-US" altLang="zh-CN" dirty="0" smtClean="0">
              <a:solidFill>
                <a:schemeClr val="tx1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u="sng" dirty="0" smtClean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at night.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2.Peter 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that he had no intention of wasting his time at any university.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en-US" altLang="zh-CN" dirty="0" smtClean="0">
              <a:solidFill>
                <a:schemeClr val="tx1"/>
              </a:solidFill>
              <a:latin typeface="宋体" panose="02010600030101010101" pitchFamily="2" charset="-12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3.He was always 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in sharing his enormous knowledge.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66629" y="2520007"/>
            <a:ext cx="14157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ea typeface="宋体" panose="02010600030101010101" pitchFamily="2" charset="-122"/>
              </a:rPr>
              <a:t>harged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911933" y="3104782"/>
            <a:ext cx="189346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ea typeface="宋体" panose="02010600030101010101" pitchFamily="2" charset="-122"/>
              </a:rPr>
              <a:t>nnounced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548453" y="4274332"/>
            <a:ext cx="154619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ea typeface="宋体" panose="02010600030101010101" pitchFamily="2" charset="-122"/>
              </a:rPr>
              <a:t>enerous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4351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05703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4.As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 </a:t>
            </a:r>
            <a:r>
              <a:rPr lang="zh-CN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靠近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the man, we saw that he was blind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5.We must 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that all patients have been taken good care of in the countryside.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150805" y="1341902"/>
            <a:ext cx="225151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approached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2520677" y="2514067"/>
            <a:ext cx="115826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ea typeface="宋体" panose="02010600030101010101" pitchFamily="2" charset="-122"/>
              </a:rPr>
              <a:t>nsure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5683746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05919"/>
            <a:ext cx="10807700" cy="535415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1.Most people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(invite) to the conference were famous scientists.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2.The computer center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(open) last year is very popular among the students in this school.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3.Prices of daily goods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(buy) over the Internet can be lower than store prices.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4.The concert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(give) by his friends was a great success.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33477" y="834327"/>
            <a:ext cx="13917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invited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5119392" y="1986455"/>
            <a:ext cx="143821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opened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5099728" y="3158247"/>
            <a:ext cx="14141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bought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00797" y="4330039"/>
            <a:ext cx="11192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given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325540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85623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5.I think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better have yourself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(examine) when you are free.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6.I considered the matter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(settle) but the fact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wasn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what I had expected.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7.I wanted two tickets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(reserve) if you could go with me.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8.With their work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(finish),they went out to play.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913165" y="628135"/>
            <a:ext cx="18710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examined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5371501" y="1799927"/>
            <a:ext cx="132440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settled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4884446" y="2974903"/>
            <a:ext cx="16840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reserved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3865855" y="4151277"/>
            <a:ext cx="15744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finished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913151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>
            <a:spLocks noChangeAspect="1"/>
          </p:cNvSpPr>
          <p:nvPr/>
        </p:nvSpPr>
        <p:spPr>
          <a:xfrm>
            <a:off x="361950" y="637967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三、句型转换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1.He is a teacher who is loved by his students.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→He is a teacher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his students.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girl,who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was brought up by her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uncle,has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begun to work now.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→The girl,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uncle,has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begun to work now.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464893" y="1839255"/>
            <a:ext cx="165462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loved </a:t>
            </a:r>
            <a:r>
              <a:rPr lang="en-US" altLang="zh-CN" dirty="0">
                <a:ea typeface="宋体" panose="02010600030101010101" pitchFamily="2" charset="-122"/>
              </a:rPr>
              <a:t>by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3260421" y="3585990"/>
            <a:ext cx="26827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brought up by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867837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59767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3.They went to the seaside for a holiday after they had finished the work.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→They went to the seaside for a holiday with 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4.While they were on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holiday,they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found somebody had broken into their car.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→While they were on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holiday,they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found 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80517" y="2145554"/>
            <a:ext cx="334097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the </a:t>
            </a:r>
            <a:r>
              <a:rPr lang="en-US" altLang="zh-CN" dirty="0">
                <a:ea typeface="宋体" panose="02010600030101010101" pitchFamily="2" charset="-122"/>
              </a:rPr>
              <a:t>work finished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936501" y="4486620"/>
            <a:ext cx="382040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their car broken into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7387134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05703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词汇拓展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announce 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宣布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通知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声称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一项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公告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布告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广播、电视的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广播员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播音员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60853" y="2514067"/>
            <a:ext cx="275908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announcement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185205" y="3098842"/>
            <a:ext cx="205376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announcer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725506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270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语法图解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过去分词的用法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6" name="24TQC03.eps" descr="id:2147499399;FounderCES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1950" y="1474863"/>
            <a:ext cx="10807700" cy="4285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526828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15751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探究发现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阅读下列句子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注意句中的画线部分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1.Most people just use the 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shortened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name:“the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United Kingdom” or “the UK”.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2.They use the same </a:t>
            </a: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flag,</a:t>
            </a:r>
            <a:r>
              <a:rPr lang="en-US" altLang="zh-CN" u="sng" dirty="0" err="1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known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as the Union </a:t>
            </a:r>
            <a:r>
              <a:rPr lang="en-US" altLang="zh-CN" u="sng" dirty="0" err="1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Jack</a:t>
            </a: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,as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well as share the same currency and military </a:t>
            </a: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defence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3.They 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had castles built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all around </a:t>
            </a: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England,and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made changes to the legal system.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4.Yes,you 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got it well remembered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14908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657958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在前两个例句中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过去分词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shortened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和过去分词短语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known as the Union Jack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在句中做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而在后两个例句中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过去分词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built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remembered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分别在句中做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起对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宾语进行补充说明的作用。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思考发现H.eps" descr="id:214750749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57688" y="935831"/>
            <a:ext cx="2016224" cy="60407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646517" y="2271715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定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8232157" y="2856490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宾语补足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610553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横卷形 1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课堂</a:t>
            </a:r>
            <a:r>
              <a:rPr lang="en-US" altLang="zh-CN" sz="4000" dirty="0"/>
              <a:t>·</a:t>
            </a:r>
            <a:r>
              <a:rPr lang="zh-CN" altLang="zh-CN" sz="4000" dirty="0"/>
              <a:t>重难突破</a:t>
            </a: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449719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词汇精讲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Judy and I had our car parked in an underground car park near Trafalgar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Square,where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we could get our car battery charged.(page 42)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朱迪和我把车停在特拉法加广场附近的一个地下停车场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在那里我们可以给汽车电池充电。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696046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全程设计.pptx" id="{E8D704A6-BD6D-4765-8393-FBD33C678F6A}" vid="{1D59626D-7F39-4B4E-B639-5FAB37CE2A2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全程设计</Template>
  <TotalTime>247</TotalTime>
  <Words>2160</Words>
  <Application>Microsoft Office PowerPoint</Application>
  <PresentationFormat>自定义</PresentationFormat>
  <Paragraphs>308</Paragraphs>
  <Slides>50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50</vt:i4>
      </vt:variant>
    </vt:vector>
  </HeadingPairs>
  <TitlesOfParts>
    <vt:vector size="61" baseType="lpstr">
      <vt:lpstr>NEU-BZ-S92</vt:lpstr>
      <vt:lpstr>方正书宋_GBK</vt:lpstr>
      <vt:lpstr>黑体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38</cp:revision>
  <dcterms:created xsi:type="dcterms:W3CDTF">2020-09-24T09:47:06Z</dcterms:created>
  <dcterms:modified xsi:type="dcterms:W3CDTF">2024-09-24T07:04:51Z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