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0"/>
  </p:notesMasterIdLst>
  <p:sldIdLst>
    <p:sldId id="767" r:id="rId2"/>
    <p:sldId id="747" r:id="rId3"/>
    <p:sldId id="746" r:id="rId4"/>
    <p:sldId id="755" r:id="rId5"/>
    <p:sldId id="771" r:id="rId6"/>
    <p:sldId id="772" r:id="rId7"/>
    <p:sldId id="773" r:id="rId8"/>
    <p:sldId id="774" r:id="rId9"/>
    <p:sldId id="751" r:id="rId10"/>
    <p:sldId id="776" r:id="rId11"/>
    <p:sldId id="777" r:id="rId12"/>
    <p:sldId id="753" r:id="rId13"/>
    <p:sldId id="754" r:id="rId14"/>
    <p:sldId id="778" r:id="rId15"/>
    <p:sldId id="775" r:id="rId16"/>
    <p:sldId id="779" r:id="rId17"/>
    <p:sldId id="780" r:id="rId18"/>
    <p:sldId id="768" r:id="rId19"/>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408" userDrawn="1">
          <p15:clr>
            <a:srgbClr val="A4A3A4"/>
          </p15:clr>
        </p15:guide>
        <p15:guide id="2" pos="46" userDrawn="1">
          <p15:clr>
            <a:srgbClr val="A4A3A4"/>
          </p15:clr>
        </p15:guide>
        <p15:guide id="3" orient="horz" pos="862" userDrawn="1">
          <p15:clr>
            <a:srgbClr val="A4A3A4"/>
          </p15:clr>
        </p15:guide>
        <p15:guide id="4" orient="horz" userDrawn="1">
          <p15:clr>
            <a:srgbClr val="A4A3A4"/>
          </p15:clr>
        </p15:guide>
        <p15:guide id="5" orient="horz" pos="45" userDrawn="1">
          <p15:clr>
            <a:srgbClr val="A4A3A4"/>
          </p15:clr>
        </p15:guide>
        <p15:guide id="6" orient="horz" pos="3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5C00"/>
    <a:srgbClr val="34AC8B"/>
    <a:srgbClr val="009A46"/>
    <a:srgbClr val="FF6600"/>
    <a:srgbClr val="FF9933"/>
    <a:srgbClr val="FF3399"/>
    <a:srgbClr val="FF7C80"/>
    <a:srgbClr val="FFFFFF"/>
    <a:srgbClr val="C6A7DD"/>
    <a:srgbClr val="9E5E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591" autoAdjust="0"/>
  </p:normalViewPr>
  <p:slideViewPr>
    <p:cSldViewPr>
      <p:cViewPr varScale="1">
        <p:scale>
          <a:sx n="97" d="100"/>
          <a:sy n="97" d="100"/>
        </p:scale>
        <p:origin x="498" y="90"/>
      </p:cViewPr>
      <p:guideLst>
        <p:guide orient="horz" pos="408"/>
        <p:guide pos="46"/>
        <p:guide orient="horz" pos="862"/>
        <p:guide orient="horz"/>
        <p:guide orient="horz" pos="45"/>
        <p:guide orient="horz" pos="363"/>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18</a:t>
            </a:fld>
            <a:endParaRPr lang="zh-CN" altLang="en-US">
              <a:ea typeface="黑体" panose="02010609060101010101" pitchFamily="49" charset="-122"/>
            </a:endParaRPr>
          </a:p>
        </p:txBody>
      </p:sp>
    </p:spTree>
    <p:extLst>
      <p:ext uri="{BB962C8B-B14F-4D97-AF65-F5344CB8AC3E}">
        <p14:creationId xmlns:p14="http://schemas.microsoft.com/office/powerpoint/2010/main" val="14501147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054401"/>
            <a:ext cx="11522075" cy="4426046"/>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66326" y="254245"/>
            <a:ext cx="7927159" cy="1833714"/>
          </a:xfrm>
          <a:prstGeom prst="rect">
            <a:avLst/>
          </a:prstGeom>
        </p:spPr>
      </p:pic>
    </p:spTree>
    <p:extLst>
      <p:ext uri="{BB962C8B-B14F-4D97-AF65-F5344CB8AC3E}">
        <p14:creationId xmlns:p14="http://schemas.microsoft.com/office/powerpoint/2010/main" val="3330312979"/>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pattFill prst="divot">
          <a:fgClr>
            <a:srgbClr val="C6A7DD"/>
          </a:fgClr>
          <a:bgClr>
            <a:schemeClr val="bg1"/>
          </a:bgClr>
        </a:patt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706848"/>
            <a:ext cx="1394768" cy="2762713"/>
          </a:xfrm>
          <a:prstGeom prst="rect">
            <a:avLst/>
          </a:prstGeom>
        </p:spPr>
      </p:pic>
    </p:spTree>
    <p:extLst>
      <p:ext uri="{BB962C8B-B14F-4D97-AF65-F5344CB8AC3E}">
        <p14:creationId xmlns:p14="http://schemas.microsoft.com/office/powerpoint/2010/main" val="2026904093"/>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355437397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636725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893110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61000">
              <a:srgbClr val="B283D6"/>
            </a:gs>
            <a:gs pos="100000">
              <a:srgbClr val="9E5ECE"/>
            </a:gs>
            <a:gs pos="0">
              <a:srgbClr val="9E5ECE"/>
            </a:gs>
            <a:gs pos="40000">
              <a:srgbClr val="C6A7DD"/>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781170" y="1129203"/>
            <a:ext cx="6364243" cy="3046988"/>
          </a:xfrm>
          <a:prstGeom prst="rect">
            <a:avLst/>
          </a:prstGeom>
          <a:noFill/>
        </p:spPr>
        <p:txBody>
          <a:bodyPr wrap="none" lIns="91440" tIns="45720" rIns="91440" bIns="45720">
            <a:spAutoFit/>
          </a:bodyPr>
          <a:lstStyle/>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以梦为马，</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不负韶华！</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10904710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140026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0" y="6240412"/>
            <a:ext cx="11522075" cy="239763"/>
          </a:xfrm>
          <a:prstGeom prst="rect">
            <a:avLst/>
          </a:prstGeom>
          <a:solidFill>
            <a:srgbClr val="7030A0"/>
          </a:solidFill>
          <a:ln>
            <a:solidFill>
              <a:srgbClr val="7030A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68104071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矩形 2"/>
          <p:cNvSpPr>
            <a:spLocks noChangeAspect="1"/>
          </p:cNvSpPr>
          <p:nvPr/>
        </p:nvSpPr>
        <p:spPr>
          <a:xfrm>
            <a:off x="361950" y="3825983"/>
            <a:ext cx="10807700" cy="830997"/>
          </a:xfrm>
          <a:prstGeom prst="rect">
            <a:avLst/>
          </a:prstGeom>
        </p:spPr>
        <p:txBody>
          <a:bodyPr>
            <a:spAutoFit/>
          </a:bodyPr>
          <a:lstStyle/>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Section Ⅳ</a:t>
            </a:r>
            <a:r>
              <a:rPr lang="zh-CN" altLang="en-US" sz="4800" dirty="0">
                <a:solidFill>
                  <a:srgbClr val="7030A0"/>
                </a:solidFill>
                <a:latin typeface="+mn-lt"/>
                <a:ea typeface="隶书" panose="02010509060101010101" pitchFamily="49" charset="-122"/>
                <a:cs typeface="Times New Roman" panose="02020603050405020304" pitchFamily="18" charset="0"/>
              </a:rPr>
              <a:t>　</a:t>
            </a:r>
            <a:r>
              <a:rPr lang="en-US" altLang="zh-CN" sz="4800" dirty="0">
                <a:solidFill>
                  <a:srgbClr val="7030A0"/>
                </a:solidFill>
                <a:latin typeface="+mn-lt"/>
                <a:ea typeface="隶书" panose="02010509060101010101" pitchFamily="49" charset="-122"/>
                <a:cs typeface="Times New Roman" panose="02020603050405020304" pitchFamily="18" charset="0"/>
              </a:rPr>
              <a:t>Writing</a:t>
            </a:r>
          </a:p>
        </p:txBody>
      </p:sp>
    </p:spTree>
    <p:extLst>
      <p:ext uri="{BB962C8B-B14F-4D97-AF65-F5344CB8AC3E}">
        <p14:creationId xmlns:p14="http://schemas.microsoft.com/office/powerpoint/2010/main" val="186049799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589791"/>
            <a:ext cx="10807700" cy="4228850"/>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词汇推敲</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1.have a trip to...</a:t>
            </a:r>
            <a:r>
              <a:rPr lang="zh-CN" altLang="zh-CN" dirty="0">
                <a:solidFill>
                  <a:srgbClr val="000000"/>
                </a:solidFill>
                <a:ea typeface="宋体" panose="02010600030101010101" pitchFamily="2" charset="-122"/>
                <a:cs typeface="Times New Roman" panose="02020603050405020304" pitchFamily="18" charset="0"/>
              </a:rPr>
              <a:t>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旅游</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2.be full of surprises</a:t>
            </a:r>
            <a:r>
              <a:rPr lang="zh-CN" altLang="zh-CN" dirty="0">
                <a:solidFill>
                  <a:srgbClr val="000000"/>
                </a:solidFill>
                <a:ea typeface="宋体" panose="02010600030101010101" pitchFamily="2" charset="-122"/>
                <a:cs typeface="Times New Roman" panose="02020603050405020304" pitchFamily="18" charset="0"/>
              </a:rPr>
              <a:t>充满惊喜</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3.tea making</a:t>
            </a:r>
            <a:r>
              <a:rPr lang="zh-CN" altLang="zh-CN" dirty="0">
                <a:solidFill>
                  <a:srgbClr val="000000"/>
                </a:solidFill>
                <a:ea typeface="宋体" panose="02010600030101010101" pitchFamily="2" charset="-122"/>
                <a:cs typeface="Times New Roman" panose="02020603050405020304" pitchFamily="18" charset="0"/>
              </a:rPr>
              <a:t>制茶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4.remain standing for hundreds of years</a:t>
            </a:r>
            <a:r>
              <a:rPr lang="zh-CN" altLang="zh-CN" dirty="0">
                <a:solidFill>
                  <a:srgbClr val="000000"/>
                </a:solidFill>
                <a:ea typeface="宋体" panose="02010600030101010101" pitchFamily="2" charset="-122"/>
                <a:cs typeface="Times New Roman" panose="02020603050405020304" pitchFamily="18" charset="0"/>
              </a:rPr>
              <a:t>几百年不倒</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5.all in all</a:t>
            </a:r>
            <a:r>
              <a:rPr lang="zh-CN" altLang="zh-CN" dirty="0">
                <a:solidFill>
                  <a:srgbClr val="000000"/>
                </a:solidFill>
                <a:ea typeface="宋体" panose="02010600030101010101" pitchFamily="2" charset="-122"/>
                <a:cs typeface="Times New Roman" panose="02020603050405020304" pitchFamily="18" charset="0"/>
              </a:rPr>
              <a:t>总之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6.unforgettable and educational</a:t>
            </a:r>
            <a:r>
              <a:rPr lang="zh-CN" altLang="zh-CN" dirty="0">
                <a:solidFill>
                  <a:srgbClr val="000000"/>
                </a:solidFill>
                <a:ea typeface="宋体" panose="02010600030101010101" pitchFamily="2" charset="-122"/>
                <a:cs typeface="Times New Roman" panose="02020603050405020304" pitchFamily="18" charset="0"/>
              </a:rPr>
              <a:t>难忘并且有教育意义的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720671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57631"/>
            <a:ext cx="10807700" cy="3581365"/>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提分句型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1.which</a:t>
            </a:r>
            <a:r>
              <a:rPr lang="zh-CN" altLang="zh-CN" dirty="0">
                <a:solidFill>
                  <a:srgbClr val="000000"/>
                </a:solidFill>
                <a:ea typeface="宋体" panose="02010600030101010101" pitchFamily="2" charset="-122"/>
                <a:cs typeface="Times New Roman" panose="02020603050405020304" pitchFamily="18" charset="0"/>
              </a:rPr>
              <a:t>引导的非限制性定语从句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动词</a:t>
            </a:r>
            <a:r>
              <a:rPr lang="en-US" altLang="zh-CN" i="1" dirty="0">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ing</a:t>
            </a:r>
            <a:r>
              <a:rPr lang="zh-CN" altLang="zh-CN" dirty="0">
                <a:solidFill>
                  <a:srgbClr val="000000"/>
                </a:solidFill>
                <a:ea typeface="宋体" panose="02010600030101010101" pitchFamily="2" charset="-122"/>
                <a:cs typeface="Times New Roman" panose="02020603050405020304" pitchFamily="18" charset="0"/>
              </a:rPr>
              <a:t>形式做伴随状语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倒装句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4.what</a:t>
            </a:r>
            <a:r>
              <a:rPr lang="zh-CN" altLang="zh-CN" dirty="0">
                <a:solidFill>
                  <a:srgbClr val="000000"/>
                </a:solidFill>
                <a:ea typeface="宋体" panose="02010600030101010101" pitchFamily="2" charset="-122"/>
                <a:cs typeface="Times New Roman" panose="02020603050405020304" pitchFamily="18" charset="0"/>
              </a:rPr>
              <a:t>引导的主语从句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5.so...that...</a:t>
            </a:r>
            <a:r>
              <a:rPr lang="zh-CN" altLang="zh-CN" dirty="0">
                <a:solidFill>
                  <a:srgbClr val="000000"/>
                </a:solidFill>
                <a:ea typeface="宋体" panose="02010600030101010101" pitchFamily="2" charset="-122"/>
                <a:cs typeface="Times New Roman" panose="02020603050405020304" pitchFamily="18" charset="0"/>
              </a:rPr>
              <a:t>引导的结果状语从句</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881068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4503880" y="101231"/>
            <a:ext cx="2523837" cy="4582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dirty="0" smtClean="0">
                <a:solidFill>
                  <a:schemeClr val="tx1"/>
                </a:solidFill>
              </a:rPr>
              <a:t>妙 笔 成 篇</a:t>
            </a:r>
            <a:endParaRPr lang="zh-CN" altLang="zh-CN" dirty="0">
              <a:solidFill>
                <a:schemeClr val="tx1"/>
              </a:solidFill>
            </a:endParaRPr>
          </a:p>
        </p:txBody>
      </p:sp>
      <p:sp>
        <p:nvSpPr>
          <p:cNvPr id="2" name="矩形 1"/>
          <p:cNvSpPr>
            <a:spLocks noChangeAspect="1"/>
          </p:cNvSpPr>
          <p:nvPr/>
        </p:nvSpPr>
        <p:spPr>
          <a:xfrm>
            <a:off x="361950" y="657631"/>
            <a:ext cx="10807700" cy="476322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Dear Sir/Madam,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029335" algn="l"/>
                <a:tab pos="1850390" algn="l"/>
                <a:tab pos="2538095" algn="l"/>
                <a:tab pos="3221990" algn="l"/>
              </a:tabLst>
            </a:pP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My parents and I had a great trip to Hangzhou during the </a:t>
            </a:r>
            <a:r>
              <a:rPr lang="en-US" altLang="zh-CN" u="sng" dirty="0" err="1">
                <a:solidFill>
                  <a:srgbClr val="000000"/>
                </a:solidFill>
                <a:uFill>
                  <a:solidFill>
                    <a:srgbClr val="000000"/>
                  </a:solidFill>
                </a:uFill>
                <a:ea typeface="宋体" panose="02010600030101010101" pitchFamily="2" charset="-122"/>
                <a:cs typeface="Times New Roman" panose="02020603050405020304" pitchFamily="18" charset="0"/>
              </a:rPr>
              <a:t>Labour</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Day </a:t>
            </a:r>
            <a:r>
              <a:rPr lang="en-US" altLang="zh-CN" u="sng" dirty="0" err="1">
                <a:solidFill>
                  <a:srgbClr val="000000"/>
                </a:solidFill>
                <a:uFill>
                  <a:solidFill>
                    <a:srgbClr val="000000"/>
                  </a:solidFill>
                </a:uFill>
                <a:ea typeface="宋体" panose="02010600030101010101" pitchFamily="2" charset="-122"/>
                <a:cs typeface="Times New Roman" panose="02020603050405020304" pitchFamily="18" charset="0"/>
              </a:rPr>
              <a:t>holiday,which</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was full of surprises.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Our first delight on our first day was going to the West </a:t>
            </a:r>
            <a:r>
              <a:rPr lang="en-US" altLang="zh-CN" dirty="0" err="1">
                <a:solidFill>
                  <a:srgbClr val="000000"/>
                </a:solidFill>
                <a:ea typeface="宋体" panose="02010600030101010101" pitchFamily="2" charset="-122"/>
                <a:cs typeface="Times New Roman" panose="02020603050405020304" pitchFamily="18" charset="0"/>
              </a:rPr>
              <a:t>Lake.</a:t>
            </a:r>
            <a:r>
              <a:rPr lang="en-US" altLang="zh-CN" u="sng" dirty="0" err="1">
                <a:solidFill>
                  <a:srgbClr val="000000"/>
                </a:solidFill>
                <a:uFill>
                  <a:solidFill>
                    <a:srgbClr val="000000"/>
                  </a:solidFill>
                </a:uFill>
                <a:ea typeface="宋体" panose="02010600030101010101" pitchFamily="2" charset="-122"/>
                <a:cs typeface="Times New Roman" panose="02020603050405020304" pitchFamily="18" charset="0"/>
              </a:rPr>
              <a:t>The</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lake was </a:t>
            </a:r>
            <a:r>
              <a:rPr lang="en-US" altLang="zh-CN" u="sng" dirty="0" err="1">
                <a:solidFill>
                  <a:srgbClr val="000000"/>
                </a:solidFill>
                <a:uFill>
                  <a:solidFill>
                    <a:srgbClr val="000000"/>
                  </a:solidFill>
                </a:uFill>
                <a:ea typeface="宋体" panose="02010600030101010101" pitchFamily="2" charset="-122"/>
                <a:cs typeface="Times New Roman" panose="02020603050405020304" pitchFamily="18" charset="0"/>
              </a:rPr>
              <a:t>clear,reflecting</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the sky like an amazing </a:t>
            </a:r>
            <a:r>
              <a:rPr lang="en-US" altLang="zh-CN" u="sng" dirty="0" err="1">
                <a:solidFill>
                  <a:srgbClr val="000000"/>
                </a:solidFill>
                <a:uFill>
                  <a:solidFill>
                    <a:srgbClr val="000000"/>
                  </a:solidFill>
                </a:uFill>
                <a:ea typeface="宋体" panose="02010600030101010101" pitchFamily="2" charset="-122"/>
                <a:cs typeface="Times New Roman" panose="02020603050405020304" pitchFamily="18" charset="0"/>
              </a:rPr>
              <a:t>painting.In</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the far distance stood the </a:t>
            </a:r>
            <a:r>
              <a:rPr lang="en-US" altLang="zh-CN" u="sng" dirty="0" err="1">
                <a:solidFill>
                  <a:srgbClr val="000000"/>
                </a:solidFill>
                <a:uFill>
                  <a:solidFill>
                    <a:srgbClr val="000000"/>
                  </a:solidFill>
                </a:uFill>
                <a:ea typeface="宋体" panose="02010600030101010101" pitchFamily="2" charset="-122"/>
                <a:cs typeface="Times New Roman" panose="02020603050405020304" pitchFamily="18" charset="0"/>
              </a:rPr>
              <a:t>Leifeng</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err="1">
                <a:solidFill>
                  <a:srgbClr val="000000"/>
                </a:solidFill>
                <a:uFill>
                  <a:solidFill>
                    <a:srgbClr val="000000"/>
                  </a:solidFill>
                </a:uFill>
                <a:ea typeface="宋体" panose="02010600030101010101" pitchFamily="2" charset="-122"/>
                <a:cs typeface="Times New Roman" panose="02020603050405020304" pitchFamily="18" charset="0"/>
              </a:rPr>
              <a:t>Pagoda.</a:t>
            </a:r>
            <a:r>
              <a:rPr lang="en-US" altLang="zh-CN" dirty="0" err="1">
                <a:solidFill>
                  <a:srgbClr val="000000"/>
                </a:solidFill>
                <a:ea typeface="宋体" panose="02010600030101010101" pitchFamily="2" charset="-122"/>
                <a:cs typeface="Times New Roman" panose="02020603050405020304" pitchFamily="18" charset="0"/>
              </a:rPr>
              <a:t>Then</a:t>
            </a:r>
            <a:r>
              <a:rPr lang="en-US" altLang="zh-CN" dirty="0">
                <a:solidFill>
                  <a:srgbClr val="000000"/>
                </a:solidFill>
                <a:ea typeface="宋体" panose="02010600030101010101" pitchFamily="2" charset="-122"/>
                <a:cs typeface="Times New Roman" panose="02020603050405020304" pitchFamily="18" charset="0"/>
              </a:rPr>
              <a:t> followed a tour of China National Tea </a:t>
            </a:r>
            <a:r>
              <a:rPr lang="en-US" altLang="zh-CN" dirty="0" err="1">
                <a:solidFill>
                  <a:srgbClr val="000000"/>
                </a:solidFill>
                <a:ea typeface="宋体" panose="02010600030101010101" pitchFamily="2" charset="-122"/>
                <a:cs typeface="Times New Roman" panose="02020603050405020304" pitchFamily="18" charset="0"/>
              </a:rPr>
              <a:t>Museum,where</a:t>
            </a:r>
            <a:r>
              <a:rPr lang="en-US" altLang="zh-CN" dirty="0">
                <a:solidFill>
                  <a:srgbClr val="000000"/>
                </a:solidFill>
                <a:ea typeface="宋体" panose="02010600030101010101" pitchFamily="2" charset="-122"/>
                <a:cs typeface="Times New Roman" panose="02020603050405020304" pitchFamily="18" charset="0"/>
              </a:rPr>
              <a:t> we learnt the history of tea making.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878572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1567"/>
            <a:ext cx="10807700" cy="5945089"/>
          </a:xfrm>
          <a:prstGeom prst="rect">
            <a:avLst/>
          </a:prstGeom>
        </p:spPr>
        <p:txBody>
          <a:bodyPr>
            <a:spAutoFit/>
          </a:bodyPr>
          <a:lstStyle/>
          <a:p>
            <a:pPr indent="7200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second </a:t>
            </a:r>
            <a:r>
              <a:rPr lang="en-US" altLang="zh-CN" dirty="0" err="1">
                <a:solidFill>
                  <a:srgbClr val="000000"/>
                </a:solidFill>
                <a:ea typeface="宋体" panose="02010600030101010101" pitchFamily="2" charset="-122"/>
                <a:cs typeface="Times New Roman" panose="02020603050405020304" pitchFamily="18" charset="0"/>
              </a:rPr>
              <a:t>day,we</a:t>
            </a:r>
            <a:r>
              <a:rPr lang="en-US" altLang="zh-CN" dirty="0">
                <a:solidFill>
                  <a:srgbClr val="000000"/>
                </a:solidFill>
                <a:ea typeface="宋体" panose="02010600030101010101" pitchFamily="2" charset="-122"/>
                <a:cs typeface="Times New Roman" panose="02020603050405020304" pitchFamily="18" charset="0"/>
              </a:rPr>
              <a:t> drove to </a:t>
            </a:r>
            <a:r>
              <a:rPr lang="en-US" altLang="zh-CN" dirty="0" err="1">
                <a:solidFill>
                  <a:srgbClr val="000000"/>
                </a:solidFill>
                <a:ea typeface="宋体" panose="02010600030101010101" pitchFamily="2" charset="-122"/>
                <a:cs typeface="Times New Roman" panose="02020603050405020304" pitchFamily="18" charset="0"/>
              </a:rPr>
              <a:t>Xixi</a:t>
            </a:r>
            <a:r>
              <a:rPr lang="en-US" altLang="zh-CN" dirty="0">
                <a:solidFill>
                  <a:srgbClr val="000000"/>
                </a:solidFill>
                <a:ea typeface="宋体" panose="02010600030101010101" pitchFamily="2" charset="-122"/>
                <a:cs typeface="Times New Roman" panose="02020603050405020304" pitchFamily="18" charset="0"/>
              </a:rPr>
              <a:t> National Wetland Park</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ea typeface="宋体" panose="02010600030101010101" pitchFamily="2" charset="-122"/>
                <a:cs typeface="Times New Roman" panose="02020603050405020304" pitchFamily="18" charset="0"/>
              </a:rPr>
              <a:t>What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surprised us most was that people were doing a great deal to preserve the </a:t>
            </a:r>
            <a:r>
              <a:rPr lang="en-US" altLang="zh-CN" u="sng" dirty="0" err="1">
                <a:solidFill>
                  <a:srgbClr val="000000"/>
                </a:solidFill>
                <a:uFill>
                  <a:solidFill>
                    <a:srgbClr val="000000"/>
                  </a:solidFill>
                </a:uFill>
                <a:ea typeface="宋体" panose="02010600030101010101" pitchFamily="2" charset="-122"/>
                <a:cs typeface="Times New Roman" panose="02020603050405020304" pitchFamily="18" charset="0"/>
              </a:rPr>
              <a:t>wetland.</a:t>
            </a:r>
            <a:r>
              <a:rPr lang="en-US" altLang="zh-CN" dirty="0" err="1">
                <a:solidFill>
                  <a:srgbClr val="000000"/>
                </a:solidFill>
                <a:ea typeface="宋体" panose="02010600030101010101" pitchFamily="2" charset="-122"/>
                <a:cs typeface="Times New Roman" panose="02020603050405020304" pitchFamily="18" charset="0"/>
              </a:rPr>
              <a:t>There,we</a:t>
            </a:r>
            <a:r>
              <a:rPr lang="en-US" altLang="zh-CN" dirty="0">
                <a:solidFill>
                  <a:srgbClr val="000000"/>
                </a:solidFill>
                <a:ea typeface="宋体" panose="02010600030101010101" pitchFamily="2" charset="-122"/>
                <a:cs typeface="Times New Roman" panose="02020603050405020304" pitchFamily="18" charset="0"/>
              </a:rPr>
              <a:t> saw lots of birds and plants that couldn’t be found anywhere </a:t>
            </a:r>
            <a:r>
              <a:rPr lang="en-US" altLang="zh-CN" dirty="0" err="1">
                <a:solidFill>
                  <a:srgbClr val="000000"/>
                </a:solidFill>
                <a:ea typeface="宋体" panose="02010600030101010101" pitchFamily="2" charset="-122"/>
                <a:cs typeface="Times New Roman" panose="02020603050405020304" pitchFamily="18" charset="0"/>
              </a:rPr>
              <a:t>else.</a:t>
            </a:r>
            <a:r>
              <a:rPr lang="en-US" altLang="zh-CN" u="sng" dirty="0" err="1">
                <a:solidFill>
                  <a:srgbClr val="000000"/>
                </a:solidFill>
                <a:uFill>
                  <a:solidFill>
                    <a:srgbClr val="000000"/>
                  </a:solidFill>
                </a:uFill>
                <a:ea typeface="宋体" panose="02010600030101010101" pitchFamily="2" charset="-122"/>
                <a:cs typeface="Times New Roman" panose="02020603050405020304" pitchFamily="18" charset="0"/>
              </a:rPr>
              <a:t>The</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park was so big that at one time we thought we were </a:t>
            </a:r>
            <a:r>
              <a:rPr lang="en-US" altLang="zh-CN" u="sng" dirty="0" err="1">
                <a:solidFill>
                  <a:srgbClr val="000000"/>
                </a:solidFill>
                <a:uFill>
                  <a:solidFill>
                    <a:srgbClr val="000000"/>
                  </a:solidFill>
                </a:uFill>
                <a:ea typeface="宋体" panose="02010600030101010101" pitchFamily="2" charset="-122"/>
                <a:cs typeface="Times New Roman" panose="02020603050405020304" pitchFamily="18" charset="0"/>
              </a:rPr>
              <a:t>lost.</a:t>
            </a:r>
            <a:r>
              <a:rPr lang="en-US" altLang="zh-CN" dirty="0" err="1">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宋体" panose="02010600030101010101" pitchFamily="2" charset="-122"/>
                <a:cs typeface="Times New Roman" panose="02020603050405020304" pitchFamily="18" charset="0"/>
              </a:rPr>
              <a:t> day ended wonderfully.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All in </a:t>
            </a:r>
            <a:r>
              <a:rPr lang="en-US" altLang="zh-CN" dirty="0" err="1">
                <a:solidFill>
                  <a:srgbClr val="000000"/>
                </a:solidFill>
                <a:ea typeface="宋体" panose="02010600030101010101" pitchFamily="2" charset="-122"/>
                <a:cs typeface="Times New Roman" panose="02020603050405020304" pitchFamily="18" charset="0"/>
              </a:rPr>
              <a:t>all,the</a:t>
            </a:r>
            <a:r>
              <a:rPr lang="en-US" altLang="zh-CN" dirty="0">
                <a:solidFill>
                  <a:srgbClr val="000000"/>
                </a:solidFill>
                <a:ea typeface="宋体" panose="02010600030101010101" pitchFamily="2" charset="-122"/>
                <a:cs typeface="Times New Roman" panose="02020603050405020304" pitchFamily="18" charset="0"/>
              </a:rPr>
              <a:t> trip was unforgettable and </a:t>
            </a:r>
            <a:r>
              <a:rPr lang="en-US" altLang="zh-CN" dirty="0" err="1">
                <a:solidFill>
                  <a:srgbClr val="000000"/>
                </a:solidFill>
                <a:ea typeface="宋体" panose="02010600030101010101" pitchFamily="2" charset="-122"/>
                <a:cs typeface="Times New Roman" panose="02020603050405020304" pitchFamily="18" charset="0"/>
              </a:rPr>
              <a:t>educational.We</a:t>
            </a:r>
            <a:r>
              <a:rPr lang="en-US" altLang="zh-CN" dirty="0">
                <a:solidFill>
                  <a:srgbClr val="000000"/>
                </a:solidFill>
                <a:ea typeface="宋体" panose="02010600030101010101" pitchFamily="2" charset="-122"/>
                <a:cs typeface="Times New Roman" panose="02020603050405020304" pitchFamily="18" charset="0"/>
              </a:rPr>
              <a:t> all enjoyed it.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gn="r">
              <a:lnSpc>
                <a:spcPct val="120000"/>
              </a:lnSpc>
              <a:spcAft>
                <a:spcPts val="0"/>
              </a:spcAft>
              <a:tabLst>
                <a:tab pos="1029335" algn="l"/>
                <a:tab pos="1850390" algn="l"/>
                <a:tab pos="2538095" algn="l"/>
                <a:tab pos="3221990" algn="l"/>
              </a:tabLst>
            </a:pPr>
            <a:r>
              <a:rPr lang="en-US" altLang="zh-CN" u="sng" dirty="0" smtClean="0">
                <a:solidFill>
                  <a:srgbClr val="000000"/>
                </a:solidFill>
                <a:uFill>
                  <a:solidFill>
                    <a:srgbClr val="000000"/>
                  </a:solidFill>
                </a:uFill>
                <a:ea typeface="宋体" panose="02010600030101010101" pitchFamily="2" charset="-122"/>
                <a:cs typeface="Times New Roman" panose="02020603050405020304" pitchFamily="18" charset="0"/>
              </a:rPr>
              <a:t>Yours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truly,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gn="r">
              <a:lnSpc>
                <a:spcPct val="120000"/>
              </a:lnSpc>
              <a:spcAft>
                <a:spcPts val="0"/>
              </a:spcAft>
              <a:tabLst>
                <a:tab pos="1029335" algn="l"/>
                <a:tab pos="1850390" algn="l"/>
                <a:tab pos="2538095" algn="l"/>
                <a:tab pos="3221990" algn="l"/>
              </a:tabLst>
            </a:pP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Li Hua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5125164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4503880" y="101231"/>
            <a:ext cx="2523837" cy="4582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dirty="0" smtClean="0">
                <a:solidFill>
                  <a:schemeClr val="tx1"/>
                </a:solidFill>
              </a:rPr>
              <a:t>即 学 即 练</a:t>
            </a:r>
            <a:endParaRPr lang="zh-CN" altLang="zh-CN" dirty="0">
              <a:solidFill>
                <a:schemeClr val="tx1"/>
              </a:solidFill>
            </a:endParaRPr>
          </a:p>
        </p:txBody>
      </p:sp>
      <p:sp>
        <p:nvSpPr>
          <p:cNvPr id="3" name="矩形 2"/>
          <p:cNvSpPr>
            <a:spLocks noChangeAspect="1"/>
          </p:cNvSpPr>
          <p:nvPr/>
        </p:nvSpPr>
        <p:spPr>
          <a:xfrm>
            <a:off x="361950" y="657631"/>
            <a:ext cx="10807700" cy="5354158"/>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假如你是李华</a:t>
            </a: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ea typeface="宋体" panose="02010600030101010101" pitchFamily="2" charset="-122"/>
                <a:cs typeface="Times New Roman" panose="02020603050405020304" pitchFamily="18" charset="0"/>
              </a:rPr>
              <a:t>月</a:t>
            </a:r>
            <a:r>
              <a:rPr lang="en-US" altLang="zh-CN" dirty="0">
                <a:solidFill>
                  <a:srgbClr val="000000"/>
                </a:solidFill>
                <a:ea typeface="宋体" panose="02010600030101010101" pitchFamily="2" charset="-122"/>
                <a:cs typeface="Times New Roman" panose="02020603050405020304" pitchFamily="18" charset="0"/>
              </a:rPr>
              <a:t>22</a:t>
            </a:r>
            <a:r>
              <a:rPr lang="zh-CN" altLang="zh-CN" dirty="0">
                <a:solidFill>
                  <a:srgbClr val="000000"/>
                </a:solidFill>
                <a:ea typeface="宋体" panose="02010600030101010101" pitchFamily="2" charset="-122"/>
                <a:cs typeface="Times New Roman" panose="02020603050405020304" pitchFamily="18" charset="0"/>
              </a:rPr>
              <a:t>日你的朋友</a:t>
            </a:r>
            <a:r>
              <a:rPr lang="en-US" altLang="zh-CN" dirty="0">
                <a:solidFill>
                  <a:srgbClr val="000000"/>
                </a:solidFill>
                <a:ea typeface="宋体" panose="02010600030101010101" pitchFamily="2" charset="-122"/>
                <a:cs typeface="Times New Roman" panose="02020603050405020304" pitchFamily="18" charset="0"/>
              </a:rPr>
              <a:t>Tom</a:t>
            </a:r>
            <a:r>
              <a:rPr lang="zh-CN" altLang="zh-CN" dirty="0">
                <a:solidFill>
                  <a:srgbClr val="000000"/>
                </a:solidFill>
                <a:ea typeface="宋体" panose="02010600030101010101" pitchFamily="2" charset="-122"/>
                <a:cs typeface="Times New Roman" panose="02020603050405020304" pitchFamily="18" charset="0"/>
              </a:rPr>
              <a:t>来信询问你毕业前的一次旅游经历。请你根据下面提示给他回一封</a:t>
            </a:r>
            <a:r>
              <a:rPr lang="en-US" altLang="zh-CN" dirty="0">
                <a:solidFill>
                  <a:srgbClr val="000000"/>
                </a:solidFill>
                <a:ea typeface="宋体" panose="02010600030101010101" pitchFamily="2" charset="-122"/>
                <a:cs typeface="Times New Roman" panose="02020603050405020304" pitchFamily="18" charset="0"/>
              </a:rPr>
              <a:t>80</a:t>
            </a:r>
            <a:r>
              <a:rPr lang="zh-CN" altLang="zh-CN" dirty="0">
                <a:solidFill>
                  <a:srgbClr val="000000"/>
                </a:solidFill>
                <a:ea typeface="宋体" panose="02010600030101010101" pitchFamily="2" charset="-122"/>
                <a:cs typeface="Times New Roman" panose="02020603050405020304" pitchFamily="18" charset="0"/>
              </a:rPr>
              <a:t>词左右的电子邮件。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提示</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由学生会组织</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一部分人愿意乘公交车</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另一部分人喜欢步行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最后大家一致同意骑自行车</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美丽的风景让人难以忘怀</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感受</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这次旅游增进了友谊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提高了关心自然环境的意识</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318085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35415"/>
            <a:ext cx="10807700" cy="541071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注意</a:t>
            </a: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可适当增加细节</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以使行文连贯</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开头和结尾已给出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不计入总词数。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Dear </a:t>
            </a:r>
            <a:r>
              <a:rPr lang="en-US" altLang="zh-CN" dirty="0">
                <a:solidFill>
                  <a:srgbClr val="000000"/>
                </a:solidFill>
                <a:ea typeface="宋体" panose="02010600030101010101" pitchFamily="2" charset="-122"/>
                <a:cs typeface="Times New Roman" panose="02020603050405020304" pitchFamily="18" charset="0"/>
              </a:rPr>
              <a:t>Tom,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How happy I am to receive your </a:t>
            </a:r>
            <a:r>
              <a:rPr lang="en-US" altLang="zh-CN" dirty="0" smtClean="0">
                <a:solidFill>
                  <a:srgbClr val="000000"/>
                </a:solidFill>
                <a:ea typeface="宋体" panose="02010600030101010101" pitchFamily="2" charset="-122"/>
                <a:cs typeface="Times New Roman" panose="02020603050405020304" pitchFamily="18" charset="0"/>
              </a:rPr>
              <a:t>letter</a:t>
            </a:r>
            <a:r>
              <a:rPr lang="zh-CN" altLang="en-US" dirty="0" smtClean="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latin typeface="NEU-BZ-S92"/>
                <a:ea typeface="方正书宋_GBK" panose="03000509000000000000" pitchFamily="65" charset="-122"/>
                <a:cs typeface="Times New Roman" panose="02020603050405020304" pitchFamily="18" charset="0"/>
              </a:rPr>
              <a:t>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latin typeface="NEU-BZ-S92"/>
                <a:ea typeface="方正书宋_GBK" panose="03000509000000000000" pitchFamily="65" charset="-122"/>
                <a:cs typeface="Times New Roman" panose="02020603050405020304" pitchFamily="18" charset="0"/>
              </a:rPr>
              <a:t>______________________________________________________________________________________________________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Best wishes.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gn="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Yours,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gn="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Li Hua</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627030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78611"/>
            <a:ext cx="10807700" cy="6006644"/>
          </a:xfrm>
          <a:prstGeom prst="rect">
            <a:avLst/>
          </a:prstGeom>
        </p:spPr>
        <p:txBody>
          <a:bodyPr>
            <a:spAutoFit/>
          </a:bodyPr>
          <a:lstStyle/>
          <a:p>
            <a:pPr>
              <a:lnSpc>
                <a:spcPct val="11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参考范文</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Dear Tom,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828000">
              <a:lnSpc>
                <a:spcPct val="110000"/>
              </a:lnSpc>
              <a:spcAft>
                <a:spcPts val="0"/>
              </a:spcAft>
              <a:tabLst>
                <a:tab pos="1029335" algn="l"/>
                <a:tab pos="1850390" algn="l"/>
                <a:tab pos="2538095" algn="l"/>
                <a:tab pos="3221990" algn="l"/>
              </a:tabLst>
            </a:pP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How happy I am to receive your </a:t>
            </a:r>
            <a:r>
              <a:rPr lang="en-US" altLang="zh-CN" u="sng" dirty="0" err="1">
                <a:solidFill>
                  <a:srgbClr val="000000"/>
                </a:solidFill>
                <a:uFill>
                  <a:solidFill>
                    <a:srgbClr val="000000"/>
                  </a:solidFill>
                </a:uFill>
                <a:ea typeface="宋体" panose="02010600030101010101" pitchFamily="2" charset="-122"/>
                <a:cs typeface="Times New Roman" panose="02020603050405020304" pitchFamily="18" charset="0"/>
              </a:rPr>
              <a:t>letter!</a:t>
            </a:r>
            <a:r>
              <a:rPr lang="en-US" altLang="zh-CN" dirty="0" err="1">
                <a:solidFill>
                  <a:srgbClr val="000000"/>
                </a:solidFill>
                <a:ea typeface="宋体" panose="02010600030101010101" pitchFamily="2" charset="-122"/>
                <a:cs typeface="Times New Roman" panose="02020603050405020304" pitchFamily="18" charset="0"/>
              </a:rPr>
              <a:t>Now</a:t>
            </a:r>
            <a:r>
              <a:rPr lang="en-US" altLang="zh-CN" dirty="0">
                <a:solidFill>
                  <a:srgbClr val="000000"/>
                </a:solidFill>
                <a:ea typeface="宋体" panose="02010600030101010101" pitchFamily="2" charset="-122"/>
                <a:cs typeface="Times New Roman" panose="02020603050405020304" pitchFamily="18" charset="0"/>
              </a:rPr>
              <a:t> I will tell you something about the trip </a:t>
            </a:r>
            <a:r>
              <a:rPr lang="en-US" altLang="zh-CN" dirty="0" err="1">
                <a:solidFill>
                  <a:srgbClr val="000000"/>
                </a:solidFill>
                <a:ea typeface="宋体" panose="02010600030101010101" pitchFamily="2" charset="-122"/>
                <a:cs typeface="Times New Roman" panose="02020603050405020304" pitchFamily="18" charset="0"/>
              </a:rPr>
              <a:t>organised</a:t>
            </a:r>
            <a:r>
              <a:rPr lang="en-US" altLang="zh-CN" dirty="0">
                <a:solidFill>
                  <a:srgbClr val="000000"/>
                </a:solidFill>
                <a:ea typeface="宋体" panose="02010600030101010101" pitchFamily="2" charset="-122"/>
                <a:cs typeface="Times New Roman" panose="02020603050405020304" pitchFamily="18" charset="0"/>
              </a:rPr>
              <a:t> by our Students’ </a:t>
            </a:r>
            <a:r>
              <a:rPr lang="en-US" altLang="zh-CN" dirty="0" err="1">
                <a:solidFill>
                  <a:srgbClr val="000000"/>
                </a:solidFill>
                <a:ea typeface="宋体" panose="02010600030101010101" pitchFamily="2" charset="-122"/>
                <a:cs typeface="Times New Roman" panose="02020603050405020304" pitchFamily="18" charset="0"/>
              </a:rPr>
              <a:t>Union.Some</a:t>
            </a:r>
            <a:r>
              <a:rPr lang="en-US" altLang="zh-CN" dirty="0">
                <a:solidFill>
                  <a:srgbClr val="000000"/>
                </a:solidFill>
                <a:ea typeface="宋体" panose="02010600030101010101" pitchFamily="2" charset="-122"/>
                <a:cs typeface="Times New Roman" panose="02020603050405020304" pitchFamily="18" charset="0"/>
              </a:rPr>
              <a:t> of us preferred to take a bus while others were fond of </a:t>
            </a:r>
            <a:r>
              <a:rPr lang="en-US" altLang="zh-CN" dirty="0" err="1">
                <a:solidFill>
                  <a:srgbClr val="000000"/>
                </a:solidFill>
                <a:ea typeface="宋体" panose="02010600030101010101" pitchFamily="2" charset="-122"/>
                <a:cs typeface="Times New Roman" panose="02020603050405020304" pitchFamily="18" charset="0"/>
              </a:rPr>
              <a:t>walking,and</a:t>
            </a:r>
            <a:r>
              <a:rPr lang="en-US" altLang="zh-CN" dirty="0">
                <a:solidFill>
                  <a:srgbClr val="000000"/>
                </a:solidFill>
                <a:ea typeface="宋体" panose="02010600030101010101" pitchFamily="2" charset="-122"/>
                <a:cs typeface="Times New Roman" panose="02020603050405020304" pitchFamily="18" charset="0"/>
              </a:rPr>
              <a:t> finally we agreed on cycling.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82800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When we got </a:t>
            </a:r>
            <a:r>
              <a:rPr lang="en-US" altLang="zh-CN" dirty="0" err="1">
                <a:solidFill>
                  <a:srgbClr val="000000"/>
                </a:solidFill>
                <a:ea typeface="宋体" panose="02010600030101010101" pitchFamily="2" charset="-122"/>
                <a:cs typeface="Times New Roman" panose="02020603050405020304" pitchFamily="18" charset="0"/>
              </a:rPr>
              <a:t>there,we</a:t>
            </a:r>
            <a:r>
              <a:rPr lang="en-US" altLang="zh-CN" dirty="0">
                <a:solidFill>
                  <a:srgbClr val="000000"/>
                </a:solidFill>
                <a:ea typeface="宋体" panose="02010600030101010101" pitchFamily="2" charset="-122"/>
                <a:cs typeface="Times New Roman" panose="02020603050405020304" pitchFamily="18" charset="0"/>
              </a:rPr>
              <a:t> were greatly impressed by its beautiful </a:t>
            </a:r>
            <a:r>
              <a:rPr lang="en-US" altLang="zh-CN" dirty="0" err="1">
                <a:solidFill>
                  <a:srgbClr val="000000"/>
                </a:solidFill>
                <a:ea typeface="宋体" panose="02010600030101010101" pitchFamily="2" charset="-122"/>
                <a:cs typeface="Times New Roman" panose="02020603050405020304" pitchFamily="18" charset="0"/>
              </a:rPr>
              <a:t>view.All</a:t>
            </a:r>
            <a:r>
              <a:rPr lang="en-US" altLang="zh-CN" dirty="0">
                <a:solidFill>
                  <a:srgbClr val="000000"/>
                </a:solidFill>
                <a:ea typeface="宋体" panose="02010600030101010101" pitchFamily="2" charset="-122"/>
                <a:cs typeface="Times New Roman" panose="02020603050405020304" pitchFamily="18" charset="0"/>
              </a:rPr>
              <a:t> kinds of butterflies were flying freely in the </a:t>
            </a:r>
            <a:r>
              <a:rPr lang="en-US" altLang="zh-CN" dirty="0" err="1">
                <a:solidFill>
                  <a:srgbClr val="000000"/>
                </a:solidFill>
                <a:ea typeface="宋体" panose="02010600030101010101" pitchFamily="2" charset="-122"/>
                <a:cs typeface="Times New Roman" panose="02020603050405020304" pitchFamily="18" charset="0"/>
              </a:rPr>
              <a:t>valley,the</a:t>
            </a:r>
            <a:r>
              <a:rPr lang="en-US" altLang="zh-CN" dirty="0">
                <a:solidFill>
                  <a:srgbClr val="000000"/>
                </a:solidFill>
                <a:ea typeface="宋体" panose="02010600030101010101" pitchFamily="2" charset="-122"/>
                <a:cs typeface="Times New Roman" panose="02020603050405020304" pitchFamily="18" charset="0"/>
              </a:rPr>
              <a:t> entire mountain was covered with beautiful flowers</a:t>
            </a:r>
            <a:r>
              <a:rPr lang="en-US" altLang="zh-CN" dirty="0" smtClean="0">
                <a:solidFill>
                  <a:srgbClr val="000000"/>
                </a:solidFill>
                <a:ea typeface="宋体" panose="02010600030101010101" pitchFamily="2" charset="-122"/>
                <a:cs typeface="Times New Roman" panose="02020603050405020304" pitchFamily="18" charset="0"/>
              </a:rPr>
              <a:t>, and </a:t>
            </a:r>
            <a:r>
              <a:rPr lang="en-US" altLang="zh-CN" dirty="0">
                <a:solidFill>
                  <a:srgbClr val="000000"/>
                </a:solidFill>
                <a:ea typeface="宋体" panose="02010600030101010101" pitchFamily="2" charset="-122"/>
                <a:cs typeface="Times New Roman" panose="02020603050405020304" pitchFamily="18" charset="0"/>
              </a:rPr>
              <a:t>the air there was pleasant to </a:t>
            </a:r>
            <a:r>
              <a:rPr lang="en-US" altLang="zh-CN" dirty="0" err="1">
                <a:solidFill>
                  <a:srgbClr val="000000"/>
                </a:solidFill>
                <a:ea typeface="宋体" panose="02010600030101010101" pitchFamily="2" charset="-122"/>
                <a:cs typeface="Times New Roman" panose="02020603050405020304" pitchFamily="18" charset="0"/>
              </a:rPr>
              <a:t>breathe;as</a:t>
            </a:r>
            <a:r>
              <a:rPr lang="en-US" altLang="zh-CN" dirty="0">
                <a:solidFill>
                  <a:srgbClr val="000000"/>
                </a:solidFill>
                <a:ea typeface="宋体" panose="02010600030101010101" pitchFamily="2" charset="-122"/>
                <a:cs typeface="Times New Roman" panose="02020603050405020304" pitchFamily="18" charset="0"/>
              </a:rPr>
              <a:t> a </a:t>
            </a:r>
            <a:r>
              <a:rPr lang="en-US" altLang="zh-CN" dirty="0" err="1">
                <a:solidFill>
                  <a:srgbClr val="000000"/>
                </a:solidFill>
                <a:ea typeface="宋体" panose="02010600030101010101" pitchFamily="2" charset="-122"/>
                <a:cs typeface="Times New Roman" panose="02020603050405020304" pitchFamily="18" charset="0"/>
              </a:rPr>
              <a:t>result,we</a:t>
            </a:r>
            <a:r>
              <a:rPr lang="en-US" altLang="zh-CN" dirty="0">
                <a:solidFill>
                  <a:srgbClr val="000000"/>
                </a:solidFill>
                <a:ea typeface="宋体" panose="02010600030101010101" pitchFamily="2" charset="-122"/>
                <a:cs typeface="Times New Roman" panose="02020603050405020304" pitchFamily="18" charset="0"/>
              </a:rPr>
              <a:t> couldn’t wait to walk into nature.</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817355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06640"/>
            <a:ext cx="10807700" cy="3637919"/>
          </a:xfrm>
          <a:prstGeom prst="rect">
            <a:avLst/>
          </a:prstGeom>
        </p:spPr>
        <p:txBody>
          <a:bodyPr>
            <a:spAutoFit/>
          </a:bodyPr>
          <a:lstStyle/>
          <a:p>
            <a:pPr indent="8280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Though we were </a:t>
            </a:r>
            <a:r>
              <a:rPr lang="en-US" altLang="zh-CN" dirty="0" err="1">
                <a:solidFill>
                  <a:srgbClr val="000000"/>
                </a:solidFill>
                <a:ea typeface="宋体" panose="02010600030101010101" pitchFamily="2" charset="-122"/>
                <a:cs typeface="Times New Roman" panose="02020603050405020304" pitchFamily="18" charset="0"/>
              </a:rPr>
              <a:t>tired,it</a:t>
            </a:r>
            <a:r>
              <a:rPr lang="en-US" altLang="zh-CN" dirty="0">
                <a:solidFill>
                  <a:srgbClr val="000000"/>
                </a:solidFill>
                <a:ea typeface="宋体" panose="02010600030101010101" pitchFamily="2" charset="-122"/>
                <a:cs typeface="Times New Roman" panose="02020603050405020304" pitchFamily="18" charset="0"/>
              </a:rPr>
              <a:t> was the trip that improved our friendship and raised our awareness to care about the environment.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828000">
              <a:lnSpc>
                <a:spcPct val="120000"/>
              </a:lnSpc>
              <a:spcAft>
                <a:spcPts val="0"/>
              </a:spcAft>
              <a:tabLst>
                <a:tab pos="1029335" algn="l"/>
                <a:tab pos="1850390" algn="l"/>
                <a:tab pos="2538095" algn="l"/>
                <a:tab pos="3221990" algn="l"/>
              </a:tabLst>
            </a:pP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Best wishes.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gn="r">
              <a:lnSpc>
                <a:spcPct val="120000"/>
              </a:lnSpc>
              <a:spcAft>
                <a:spcPts val="0"/>
              </a:spcAft>
              <a:tabLst>
                <a:tab pos="1029335" algn="l"/>
                <a:tab pos="1850390" algn="l"/>
                <a:tab pos="2538095" algn="l"/>
                <a:tab pos="3221990" algn="l"/>
              </a:tabLst>
            </a:pP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Yours,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gn="r">
              <a:lnSpc>
                <a:spcPct val="120000"/>
              </a:lnSpc>
              <a:spcAft>
                <a:spcPts val="0"/>
              </a:spcAft>
              <a:tabLst>
                <a:tab pos="1029335" algn="l"/>
                <a:tab pos="1850390" algn="l"/>
                <a:tab pos="2538095" algn="l"/>
                <a:tab pos="3221990" algn="l"/>
              </a:tabLst>
            </a:pP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Li Hua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982338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795832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503881" y="1223863"/>
            <a:ext cx="2523837" cy="4582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dirty="0" smtClean="0">
                <a:solidFill>
                  <a:schemeClr val="tx1"/>
                </a:solidFill>
              </a:rPr>
              <a:t>写 作 指 导</a:t>
            </a:r>
            <a:endParaRPr lang="zh-CN" altLang="zh-CN" dirty="0">
              <a:solidFill>
                <a:schemeClr val="tx1"/>
              </a:solidFill>
            </a:endParaRPr>
          </a:p>
        </p:txBody>
      </p:sp>
      <p:sp>
        <p:nvSpPr>
          <p:cNvPr id="4" name="横卷形 3"/>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t>写作</a:t>
            </a:r>
            <a:r>
              <a:rPr lang="en-US" altLang="zh-CN" sz="4000" dirty="0"/>
              <a:t>·</a:t>
            </a:r>
            <a:r>
              <a:rPr lang="zh-CN" altLang="en-US" sz="4000" dirty="0"/>
              <a:t>触类旁通</a:t>
            </a:r>
          </a:p>
        </p:txBody>
      </p:sp>
      <p:sp>
        <p:nvSpPr>
          <p:cNvPr id="3" name="矩形 2"/>
          <p:cNvSpPr>
            <a:spLocks noChangeAspect="1"/>
          </p:cNvSpPr>
          <p:nvPr/>
        </p:nvSpPr>
        <p:spPr>
          <a:xfrm>
            <a:off x="361950" y="2087959"/>
            <a:ext cx="10807700" cy="1808572"/>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写一篇有关旅游经历的电子邮件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随着人们生活水平的提高</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旅游已经成为人们生活的一部分。因此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与朋友分享旅游经历也成为电子邮件的热门话题。</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589064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96087"/>
            <a:ext cx="10807700" cy="5354158"/>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在撰写此类话题的邮件时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首先要注意电子邮件的特点</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熟悉电子邮件的格式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写好称呼、正文、结束语及署名。写旅游经历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主要是记录当事人的旅途见闻和旅游行程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因此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时态以过去时为主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人称多用第一人称。注意要按照时间或空间的顺序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将文章的要素有机结合起来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如采用什么交通工具</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天气状况如何</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参观了哪些景点</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以及每个景点的特色</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最后还可以谈谈个人感受。在结构上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游记一般分为三部分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第一部分往往先简要叙述旅行概况</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然后按时间或空间顺序描述旅行过程及所见所闻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最后表达旅行感受。</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5551813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78257"/>
            <a:ext cx="10807700" cy="2399503"/>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此类作文在写作时应注意以下几点</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按游览的时间顺序或空间顺序来写</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写出景物的特点</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适当抒发自己的情感或发表自己的看法。</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590845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503881" y="81567"/>
            <a:ext cx="2523837" cy="4582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dirty="0" smtClean="0">
                <a:solidFill>
                  <a:schemeClr val="tx1"/>
                </a:solidFill>
              </a:rPr>
              <a:t>高 分 典 句</a:t>
            </a:r>
            <a:endParaRPr lang="zh-CN" altLang="zh-CN" dirty="0">
              <a:solidFill>
                <a:schemeClr val="tx1"/>
              </a:solidFill>
            </a:endParaRPr>
          </a:p>
        </p:txBody>
      </p:sp>
      <p:sp>
        <p:nvSpPr>
          <p:cNvPr id="2" name="矩形 1"/>
          <p:cNvSpPr>
            <a:spLocks noChangeAspect="1"/>
          </p:cNvSpPr>
          <p:nvPr/>
        </p:nvSpPr>
        <p:spPr>
          <a:xfrm>
            <a:off x="361950" y="657631"/>
            <a:ext cx="10807700" cy="535415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1.I’d like to share my travel experience with you.</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我想和你分享我的旅行经历。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2.After </a:t>
            </a:r>
            <a:r>
              <a:rPr lang="en-US" altLang="zh-CN" dirty="0" err="1">
                <a:solidFill>
                  <a:srgbClr val="000000"/>
                </a:solidFill>
                <a:ea typeface="宋体" panose="02010600030101010101" pitchFamily="2" charset="-122"/>
                <a:cs typeface="Times New Roman" panose="02020603050405020304" pitchFamily="18" charset="0"/>
              </a:rPr>
              <a:t>lunch,we</a:t>
            </a:r>
            <a:r>
              <a:rPr lang="en-US" altLang="zh-CN" dirty="0">
                <a:solidFill>
                  <a:srgbClr val="000000"/>
                </a:solidFill>
                <a:ea typeface="宋体" panose="02010600030101010101" pitchFamily="2" charset="-122"/>
                <a:cs typeface="Times New Roman" panose="02020603050405020304" pitchFamily="18" charset="0"/>
              </a:rPr>
              <a:t> went to the Ocean </a:t>
            </a:r>
            <a:r>
              <a:rPr lang="en-US" altLang="zh-CN" dirty="0" err="1">
                <a:solidFill>
                  <a:srgbClr val="000000"/>
                </a:solidFill>
                <a:ea typeface="宋体" panose="02010600030101010101" pitchFamily="2" charset="-122"/>
                <a:cs typeface="Times New Roman" panose="02020603050405020304" pitchFamily="18" charset="0"/>
              </a:rPr>
              <a:t>Park,where</a:t>
            </a:r>
            <a:r>
              <a:rPr lang="en-US" altLang="zh-CN" dirty="0">
                <a:solidFill>
                  <a:srgbClr val="000000"/>
                </a:solidFill>
                <a:ea typeface="宋体" panose="02010600030101010101" pitchFamily="2" charset="-122"/>
                <a:cs typeface="Times New Roman" panose="02020603050405020304" pitchFamily="18" charset="0"/>
              </a:rPr>
              <a:t> we were impressed by a wide variety of amazing marine creatures.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午餐后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我们去了海洋公园。在那里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各种各样的神奇海洋生物给我们留下了深刻的印象。</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3.Not only did it entertain </a:t>
            </a:r>
            <a:r>
              <a:rPr lang="en-US" altLang="zh-CN" dirty="0" err="1">
                <a:solidFill>
                  <a:srgbClr val="000000"/>
                </a:solidFill>
                <a:ea typeface="宋体" panose="02010600030101010101" pitchFamily="2" charset="-122"/>
                <a:cs typeface="Times New Roman" panose="02020603050405020304" pitchFamily="18" charset="0"/>
              </a:rPr>
              <a:t>me,but</a:t>
            </a:r>
            <a:r>
              <a:rPr lang="en-US" altLang="zh-CN" dirty="0">
                <a:solidFill>
                  <a:srgbClr val="000000"/>
                </a:solidFill>
                <a:ea typeface="宋体" panose="02010600030101010101" pitchFamily="2" charset="-122"/>
                <a:cs typeface="Times New Roman" panose="02020603050405020304" pitchFamily="18" charset="0"/>
              </a:rPr>
              <a:t> it also broadened my horizon.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它不仅使我快乐</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而且还开阔了我的视野。</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6811852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12983"/>
            <a:ext cx="10807700" cy="2990434"/>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4.Exhausted as we </a:t>
            </a:r>
            <a:r>
              <a:rPr lang="en-US" altLang="zh-CN" dirty="0" err="1">
                <a:solidFill>
                  <a:srgbClr val="000000"/>
                </a:solidFill>
                <a:ea typeface="宋体" panose="02010600030101010101" pitchFamily="2" charset="-122"/>
                <a:cs typeface="Times New Roman" panose="02020603050405020304" pitchFamily="18" charset="0"/>
              </a:rPr>
              <a:t>were,it</a:t>
            </a:r>
            <a:r>
              <a:rPr lang="en-US" altLang="zh-CN" dirty="0">
                <a:solidFill>
                  <a:srgbClr val="000000"/>
                </a:solidFill>
                <a:ea typeface="宋体" panose="02010600030101010101" pitchFamily="2" charset="-122"/>
                <a:cs typeface="Times New Roman" panose="02020603050405020304" pitchFamily="18" charset="0"/>
              </a:rPr>
              <a:t> was worthwhile.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我们虽然筋疲力尽</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这次旅行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还是值得的。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5.In a </a:t>
            </a:r>
            <a:r>
              <a:rPr lang="en-US" altLang="zh-CN" dirty="0" err="1">
                <a:solidFill>
                  <a:srgbClr val="000000"/>
                </a:solidFill>
                <a:ea typeface="宋体" panose="02010600030101010101" pitchFamily="2" charset="-122"/>
                <a:cs typeface="Times New Roman" panose="02020603050405020304" pitchFamily="18" charset="0"/>
              </a:rPr>
              <a:t>word,it’s</a:t>
            </a:r>
            <a:r>
              <a:rPr lang="en-US" altLang="zh-CN" dirty="0">
                <a:solidFill>
                  <a:srgbClr val="000000"/>
                </a:solidFill>
                <a:ea typeface="宋体" panose="02010600030101010101" pitchFamily="2" charset="-122"/>
                <a:cs typeface="Times New Roman" panose="02020603050405020304" pitchFamily="18" charset="0"/>
              </a:rPr>
              <a:t> quite relaxing and romantic to travel there and I love this experience very much.</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总之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在那里旅行是很放松和浪漫的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我非常喜欢这种经历。</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8331571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503881" y="107726"/>
            <a:ext cx="2523837" cy="4582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dirty="0" smtClean="0">
                <a:solidFill>
                  <a:schemeClr val="tx1"/>
                </a:solidFill>
              </a:rPr>
              <a:t>典 题 示 例</a:t>
            </a:r>
            <a:endParaRPr lang="zh-CN" altLang="zh-CN" dirty="0">
              <a:solidFill>
                <a:schemeClr val="tx1"/>
              </a:solidFill>
            </a:endParaRPr>
          </a:p>
        </p:txBody>
      </p:sp>
      <p:sp>
        <p:nvSpPr>
          <p:cNvPr id="3" name="矩形 2"/>
          <p:cNvSpPr>
            <a:spLocks noChangeAspect="1"/>
          </p:cNvSpPr>
          <p:nvPr/>
        </p:nvSpPr>
        <p:spPr>
          <a:xfrm>
            <a:off x="361950" y="655449"/>
            <a:ext cx="10807700" cy="5464958"/>
          </a:xfrm>
          <a:prstGeom prst="rect">
            <a:avLst/>
          </a:prstGeom>
        </p:spPr>
        <p:txBody>
          <a:bodyPr>
            <a:spAutoFit/>
          </a:bodyPr>
          <a:lstStyle/>
          <a:p>
            <a:pPr indent="266700">
              <a:lnSpc>
                <a:spcPct val="11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假如你是李华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你非常喜欢旅游</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当地一家英文报社以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旅行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为主题举行写作大赛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现请你向该报社写一篇文章参赛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讲述去年五一劳动节放假期间你和父母一起到杭州旅游的经历以及自己的感受。</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1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Day </a:t>
            </a:r>
            <a:r>
              <a:rPr lang="en-US" altLang="zh-CN" dirty="0">
                <a:solidFill>
                  <a:srgbClr val="000000"/>
                </a:solidFill>
                <a:ea typeface="宋体" panose="02010600030101010101" pitchFamily="2" charset="-122"/>
                <a:cs typeface="Times New Roman" panose="02020603050405020304" pitchFamily="18" charset="0"/>
              </a:rPr>
              <a:t>1</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West Lake </a:t>
            </a:r>
            <a:r>
              <a:rPr lang="zh-CN" altLang="zh-CN" dirty="0">
                <a:solidFill>
                  <a:srgbClr val="000000"/>
                </a:solidFill>
                <a:ea typeface="宋体" panose="02010600030101010101" pitchFamily="2" charset="-122"/>
                <a:cs typeface="Times New Roman" panose="02020603050405020304" pitchFamily="18" charset="0"/>
              </a:rPr>
              <a:t>西湖</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China National Tea Museum </a:t>
            </a:r>
            <a:r>
              <a:rPr lang="zh-CN" altLang="zh-CN" dirty="0">
                <a:solidFill>
                  <a:srgbClr val="000000"/>
                </a:solidFill>
                <a:ea typeface="宋体" panose="02010600030101010101" pitchFamily="2" charset="-122"/>
                <a:cs typeface="Times New Roman" panose="02020603050405020304" pitchFamily="18" charset="0"/>
              </a:rPr>
              <a:t>中国茶叶博物馆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Day 2</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Xixi</a:t>
            </a:r>
            <a:r>
              <a:rPr lang="en-US" altLang="zh-CN" dirty="0">
                <a:solidFill>
                  <a:srgbClr val="000000"/>
                </a:solidFill>
                <a:ea typeface="宋体" panose="02010600030101010101" pitchFamily="2" charset="-122"/>
                <a:cs typeface="Times New Roman" panose="02020603050405020304" pitchFamily="18" charset="0"/>
              </a:rPr>
              <a:t> National Wetland Park </a:t>
            </a:r>
            <a:r>
              <a:rPr lang="zh-CN" altLang="zh-CN" dirty="0">
                <a:solidFill>
                  <a:srgbClr val="000000"/>
                </a:solidFill>
                <a:ea typeface="宋体" panose="02010600030101010101" pitchFamily="2" charset="-122"/>
                <a:cs typeface="Times New Roman" panose="02020603050405020304" pitchFamily="18" charset="0"/>
              </a:rPr>
              <a:t>西溪国家湿地公园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参考词汇</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Leifeng</a:t>
            </a:r>
            <a:r>
              <a:rPr lang="en-US" altLang="zh-CN" dirty="0">
                <a:solidFill>
                  <a:srgbClr val="000000"/>
                </a:solidFill>
                <a:ea typeface="宋体" panose="02010600030101010101" pitchFamily="2" charset="-122"/>
                <a:cs typeface="Times New Roman" panose="02020603050405020304" pitchFamily="18" charset="0"/>
              </a:rPr>
              <a:t> Pagoda</a:t>
            </a:r>
            <a:r>
              <a:rPr lang="zh-CN" altLang="zh-CN" dirty="0">
                <a:solidFill>
                  <a:srgbClr val="000000"/>
                </a:solidFill>
                <a:ea typeface="宋体" panose="02010600030101010101" pitchFamily="2" charset="-122"/>
                <a:cs typeface="Times New Roman" panose="02020603050405020304" pitchFamily="18" charset="0"/>
              </a:rPr>
              <a:t>雷峰塔</a:t>
            </a:r>
            <a:r>
              <a:rPr lang="en-US" altLang="zh-CN" dirty="0">
                <a:solidFill>
                  <a:srgbClr val="000000"/>
                </a:solidFill>
                <a:ea typeface="宋体" panose="02010600030101010101" pitchFamily="2" charset="-122"/>
                <a:cs typeface="Times New Roman" panose="02020603050405020304" pitchFamily="18" charset="0"/>
              </a:rPr>
              <a:t>;preserve</a:t>
            </a:r>
            <a:r>
              <a:rPr lang="zh-CN" altLang="zh-CN" dirty="0" smtClean="0">
                <a:solidFill>
                  <a:srgbClr val="000000"/>
                </a:solidFill>
                <a:ea typeface="宋体" panose="02010600030101010101" pitchFamily="2" charset="-122"/>
                <a:cs typeface="Times New Roman" panose="02020603050405020304" pitchFamily="18" charset="0"/>
              </a:rPr>
              <a:t>保护</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5238164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86892"/>
            <a:ext cx="10807700" cy="541071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要求</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适当增加细节</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使文章流畅</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注意卷面整洁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书写工整</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写作词数应为</a:t>
            </a:r>
            <a:r>
              <a:rPr lang="en-US" altLang="zh-CN" dirty="0">
                <a:solidFill>
                  <a:srgbClr val="000000"/>
                </a:solidFill>
                <a:ea typeface="宋体" panose="02010600030101010101" pitchFamily="2" charset="-122"/>
                <a:cs typeface="Times New Roman" panose="02020603050405020304" pitchFamily="18" charset="0"/>
              </a:rPr>
              <a:t>80</a:t>
            </a:r>
            <a:r>
              <a:rPr lang="zh-CN" altLang="zh-CN" dirty="0">
                <a:solidFill>
                  <a:srgbClr val="000000"/>
                </a:solidFill>
                <a:ea typeface="宋体" panose="02010600030101010101" pitchFamily="2" charset="-122"/>
                <a:cs typeface="Times New Roman" panose="02020603050405020304" pitchFamily="18" charset="0"/>
              </a:rPr>
              <a:t>左右。</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Dear Sir/Madam,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latin typeface="NEU-BZ-S92"/>
                <a:ea typeface="方正书宋_GBK" panose="03000509000000000000" pitchFamily="65" charset="-122"/>
                <a:cs typeface="Times New Roman" panose="02020603050405020304" pitchFamily="18" charset="0"/>
              </a:rPr>
              <a:t>______________________________________________________________________________________________________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6700" algn="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Yours truly,</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6700" algn="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Li </a:t>
            </a:r>
            <a:r>
              <a:rPr lang="en-US" altLang="zh-CN" dirty="0">
                <a:solidFill>
                  <a:srgbClr val="000000"/>
                </a:solidFill>
                <a:ea typeface="宋体" panose="02010600030101010101" pitchFamily="2" charset="-122"/>
                <a:cs typeface="Times New Roman" panose="02020603050405020304" pitchFamily="18" charset="0"/>
              </a:rPr>
              <a:t>Hua</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8763978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503881" y="91399"/>
            <a:ext cx="2523837" cy="4582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dirty="0" smtClean="0">
                <a:solidFill>
                  <a:schemeClr val="tx1"/>
                </a:solidFill>
              </a:rPr>
              <a:t>写 作 探 究</a:t>
            </a:r>
            <a:endParaRPr lang="zh-CN" altLang="zh-CN" dirty="0">
              <a:solidFill>
                <a:schemeClr val="tx1"/>
              </a:solidFill>
            </a:endParaRPr>
          </a:p>
        </p:txBody>
      </p:sp>
      <p:sp>
        <p:nvSpPr>
          <p:cNvPr id="2" name="矩形 1"/>
          <p:cNvSpPr>
            <a:spLocks noChangeAspect="1"/>
          </p:cNvSpPr>
          <p:nvPr/>
        </p:nvSpPr>
        <p:spPr>
          <a:xfrm>
            <a:off x="361950" y="657631"/>
            <a:ext cx="2204450" cy="683264"/>
          </a:xfrm>
          <a:prstGeom prst="rect">
            <a:avLst/>
          </a:prstGeom>
        </p:spPr>
        <p:txBody>
          <a:bodyPr wrap="none">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审题谋</a:t>
            </a:r>
            <a:r>
              <a:rPr lang="zh-CN" altLang="zh-CN" dirty="0" smtClean="0">
                <a:solidFill>
                  <a:srgbClr val="000000"/>
                </a:solidFill>
                <a:cs typeface="Times New Roman" panose="02020603050405020304" pitchFamily="18" charset="0"/>
              </a:rPr>
              <a:t>篇</a:t>
            </a:r>
            <a:r>
              <a:rPr lang="en-US" altLang="zh-CN" dirty="0" smtClean="0">
                <a:solidFill>
                  <a:srgbClr val="000000"/>
                </a:solidFill>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8" name="24E04.eps" descr="id:2147497501;FounderCES"/>
          <p:cNvPicPr/>
          <p:nvPr/>
        </p:nvPicPr>
        <p:blipFill>
          <a:blip r:embed="rId2"/>
          <a:stretch>
            <a:fillRect/>
          </a:stretch>
        </p:blipFill>
        <p:spPr>
          <a:xfrm>
            <a:off x="2342992" y="1331637"/>
            <a:ext cx="6833872" cy="4754803"/>
          </a:xfrm>
          <a:prstGeom prst="rect">
            <a:avLst/>
          </a:prstGeom>
        </p:spPr>
      </p:pic>
    </p:spTree>
    <p:extLst>
      <p:ext uri="{BB962C8B-B14F-4D97-AF65-F5344CB8AC3E}">
        <p14:creationId xmlns:p14="http://schemas.microsoft.com/office/powerpoint/2010/main" val="1104762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theme/theme1.xml><?xml version="1.0" encoding="utf-8"?>
<a:theme xmlns:a="http://schemas.openxmlformats.org/drawingml/2006/main" name="1_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全程设计.pptx" id="{E8D704A6-BD6D-4765-8393-FBD33C678F6A}" vid="{1D59626D-7F39-4B4E-B639-5FAB37CE2A2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金牌学案</Template>
  <TotalTime>369</TotalTime>
  <Words>839</Words>
  <Application>Microsoft Office PowerPoint</Application>
  <PresentationFormat>自定义</PresentationFormat>
  <Paragraphs>84</Paragraphs>
  <Slides>18</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NEU-BZ-S92</vt:lpstr>
      <vt:lpstr>方正书宋_GBK</vt:lpstr>
      <vt:lpstr>黑体</vt:lpstr>
      <vt:lpstr>隶书</vt:lpstr>
      <vt:lpstr>宋体</vt:lpstr>
      <vt:lpstr>Arial</vt:lpstr>
      <vt:lpstr>Calibri</vt:lpstr>
      <vt:lpstr>Times New Roman</vt:lpstr>
      <vt:lpstr>1_专业教辅课件Q:251490010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ITSK.com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政  治</dc:title>
  <dc:creator>SkyUser</dc:creator>
  <cp:lastModifiedBy>SkyUser</cp:lastModifiedBy>
  <cp:revision>36</cp:revision>
  <dcterms:created xsi:type="dcterms:W3CDTF">2020-09-19T09:01:39Z</dcterms:created>
  <dcterms:modified xsi:type="dcterms:W3CDTF">2024-09-25T02:22:23Z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