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55"/>
  </p:notesMasterIdLst>
  <p:sldIdLst>
    <p:sldId id="814" r:id="rId2"/>
    <p:sldId id="815" r:id="rId3"/>
    <p:sldId id="740" r:id="rId4"/>
    <p:sldId id="763" r:id="rId5"/>
    <p:sldId id="764" r:id="rId6"/>
    <p:sldId id="765" r:id="rId7"/>
    <p:sldId id="766" r:id="rId8"/>
    <p:sldId id="768" r:id="rId9"/>
    <p:sldId id="769" r:id="rId10"/>
    <p:sldId id="758" r:id="rId11"/>
    <p:sldId id="755" r:id="rId12"/>
    <p:sldId id="771" r:id="rId13"/>
    <p:sldId id="772" r:id="rId14"/>
    <p:sldId id="773" r:id="rId15"/>
    <p:sldId id="759" r:id="rId16"/>
    <p:sldId id="757" r:id="rId17"/>
    <p:sldId id="774" r:id="rId18"/>
    <p:sldId id="775" r:id="rId19"/>
    <p:sldId id="776" r:id="rId20"/>
    <p:sldId id="745" r:id="rId21"/>
    <p:sldId id="749" r:id="rId22"/>
    <p:sldId id="778" r:id="rId23"/>
    <p:sldId id="779" r:id="rId24"/>
    <p:sldId id="780" r:id="rId25"/>
    <p:sldId id="782" r:id="rId26"/>
    <p:sldId id="783" r:id="rId27"/>
    <p:sldId id="785" r:id="rId28"/>
    <p:sldId id="786" r:id="rId29"/>
    <p:sldId id="787" r:id="rId30"/>
    <p:sldId id="789" r:id="rId31"/>
    <p:sldId id="790" r:id="rId32"/>
    <p:sldId id="791" r:id="rId33"/>
    <p:sldId id="792" r:id="rId34"/>
    <p:sldId id="793" r:id="rId35"/>
    <p:sldId id="794" r:id="rId36"/>
    <p:sldId id="795" r:id="rId37"/>
    <p:sldId id="796" r:id="rId38"/>
    <p:sldId id="797" r:id="rId39"/>
    <p:sldId id="750" r:id="rId40"/>
    <p:sldId id="751" r:id="rId41"/>
    <p:sldId id="798" r:id="rId42"/>
    <p:sldId id="800" r:id="rId43"/>
    <p:sldId id="801" r:id="rId44"/>
    <p:sldId id="802" r:id="rId45"/>
    <p:sldId id="803" r:id="rId46"/>
    <p:sldId id="804" r:id="rId47"/>
    <p:sldId id="807" r:id="rId48"/>
    <p:sldId id="762" r:id="rId49"/>
    <p:sldId id="809" r:id="rId50"/>
    <p:sldId id="810" r:id="rId51"/>
    <p:sldId id="812" r:id="rId52"/>
    <p:sldId id="813" r:id="rId53"/>
    <p:sldId id="816" r:id="rId5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3" orient="horz" pos="862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5" userDrawn="1">
          <p15:clr>
            <a:srgbClr val="A4A3A4"/>
          </p15:clr>
        </p15:guide>
        <p15:guide id="6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591" autoAdjust="0"/>
  </p:normalViewPr>
  <p:slideViewPr>
    <p:cSldViewPr>
      <p:cViewPr varScale="1">
        <p:scale>
          <a:sx n="97" d="100"/>
          <a:sy n="97" d="100"/>
        </p:scale>
        <p:origin x="450" y="90"/>
      </p:cViewPr>
      <p:guideLst>
        <p:guide orient="horz" pos="499"/>
        <p:guide orient="horz" pos="862"/>
        <p:guide orient="horz"/>
        <p:guide orient="horz" pos="45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511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592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1079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39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49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577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83300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572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682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722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1465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20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77242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Ⅰ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Reading and Thinking</a:t>
            </a:r>
          </a:p>
        </p:txBody>
      </p:sp>
    </p:spTree>
    <p:extLst>
      <p:ext uri="{BB962C8B-B14F-4D97-AF65-F5344CB8AC3E}">
        <p14:creationId xmlns:p14="http://schemas.microsoft.com/office/powerpoint/2010/main" val="3446085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cuisine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菜肴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风味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烹饪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prior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先前的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优先的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pepper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甜椒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灯笼椒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胡椒粉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recipe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烹饪法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食谱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bold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大胆自信的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敢于冒险的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chef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厨师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vinegar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2087959"/>
            <a:ext cx="19343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2490464"/>
            <a:ext cx="19343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2701579"/>
            <a:ext cx="167528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3104084"/>
            <a:ext cx="16752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3295535"/>
            <a:ext cx="19343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3698040"/>
            <a:ext cx="19343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3882975"/>
            <a:ext cx="180483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4285480"/>
            <a:ext cx="18048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4431890"/>
            <a:ext cx="154573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4834395"/>
            <a:ext cx="154573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5021880"/>
            <a:ext cx="148096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5424385"/>
            <a:ext cx="14809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5620737"/>
            <a:ext cx="199915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6023242"/>
            <a:ext cx="199915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横卷形 17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4503881" y="121461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  <p:bldP spid="19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6990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stuff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填满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塞进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东西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物品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slice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切下的食物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薄片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切成薄片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onion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洋葱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葱头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lamp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羊羔肉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羔羊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minimum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最小值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最少量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限度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最小的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temper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脾气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火气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garlic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bacon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熏猪肉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咸肉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4164" y="281510"/>
            <a:ext cx="158249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4164" y="693847"/>
            <a:ext cx="15824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4164" y="869432"/>
            <a:ext cx="146378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4164" y="1271937"/>
            <a:ext cx="1463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0188" y="1464628"/>
            <a:ext cx="165490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0188" y="1867133"/>
            <a:ext cx="16549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0189" y="2073317"/>
            <a:ext cx="15911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0188" y="2475822"/>
            <a:ext cx="15911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0188" y="2636864"/>
            <a:ext cx="229197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0188" y="3039369"/>
            <a:ext cx="22919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0189" y="3828764"/>
            <a:ext cx="19097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0188" y="4231269"/>
            <a:ext cx="19097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0189" y="4425341"/>
            <a:ext cx="171861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0188" y="4827846"/>
            <a:ext cx="17186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0189" y="4972479"/>
            <a:ext cx="171861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0188" y="5374984"/>
            <a:ext cx="17186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4753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ham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火腿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sausage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香肠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腊肠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cabbage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甘蓝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卷心菜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洋白菜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3080" y="1771891"/>
            <a:ext cx="159960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3080" y="2174396"/>
            <a:ext cx="159960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3079" y="2385511"/>
            <a:ext cx="216166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3080" y="2788016"/>
            <a:ext cx="21616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3079" y="2971778"/>
            <a:ext cx="216166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3080" y="3374283"/>
            <a:ext cx="21616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615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251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19.elegant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精美的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讲究的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文雅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elegantly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精美地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文雅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elegance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典雅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雅致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20.exceptional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特别的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罕见的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除外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不计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prep.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之外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exception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例外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exceptionally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特别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例外地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21.consume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消耗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consumer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消费者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2461" y="1621338"/>
            <a:ext cx="23282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2461" y="2023843"/>
            <a:ext cx="2328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2461" y="2215294"/>
            <a:ext cx="223586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2461" y="2617799"/>
            <a:ext cx="22358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80661" y="2802962"/>
            <a:ext cx="18886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80660" y="3205467"/>
            <a:ext cx="18886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85561" y="3379073"/>
            <a:ext cx="236916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85561" y="3781578"/>
            <a:ext cx="236916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5133" y="3968106"/>
            <a:ext cx="297103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5134" y="4380443"/>
            <a:ext cx="29710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62542" y="4518428"/>
            <a:ext cx="245429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62542" y="4920933"/>
            <a:ext cx="24542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74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5628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prior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consist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slice...off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切下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8341" y="2115372"/>
            <a:ext cx="22322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8341" y="2517877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8341" y="2681604"/>
            <a:ext cx="25104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8341" y="3084109"/>
            <a:ext cx="25104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8341" y="3256202"/>
            <a:ext cx="24384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8341" y="3658707"/>
            <a:ext cx="2438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84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503881" y="21575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01647"/>
            <a:ext cx="10807700" cy="52445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1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将段落与其主旨大意相匹配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Para.1</a:t>
            </a:r>
            <a:r>
              <a:rPr lang="zh-CN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1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connection between culture and </a:t>
            </a:r>
            <a:endParaRPr lang="en-US" altLang="zh-CN" sz="3100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	    cuisine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Para.2	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1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 experience with all kinds of Chinese </a:t>
            </a:r>
            <a:endParaRPr lang="en-US" altLang="zh-CN" sz="3100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food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different places.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Para.3-Para.6	</a:t>
            </a:r>
            <a:r>
              <a:rPr lang="en-US" altLang="zh-CN" sz="31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experiences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Chinese cooking 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coming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China.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Para.7	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1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introduction to the 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topic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84228" y="2303983"/>
            <a:ext cx="1540505" cy="33123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499130" y="3428263"/>
            <a:ext cx="1545267" cy="9754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872605" y="3443567"/>
            <a:ext cx="1152128" cy="9797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1499130" y="2395655"/>
            <a:ext cx="1620459" cy="32206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1.What’s America’s most popular Chinese dish?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hot bean curd.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B.General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Tso’s chicken.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C.Fried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chicken.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D.Roasted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meat.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57381" y="1809943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57381" y="2212448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9396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2.What’s the main idea of the text?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A.Food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represents people’s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personality,character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culture.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introduction to Chinese cuisine.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dish culture in the world.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eating habits in the world.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553125" y="933748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53125" y="1336253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29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939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3.Why did the author and his family go to a Sichuan restaurant?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a special preference for Sichuan cuisine.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hoped to have a taste of Sichuan peppercorns.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accepted the recommendation from one friend.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the chef there was very friendly.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20677" y="1516460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20677" y="1918965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45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48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does the author think of boiled dumplings?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A.Delicious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meaningful.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B.Expensive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important.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C.Special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traditional.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D.Nutritious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impressive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5.What can we infer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last paragraph?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A.People’s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personalities are linked to what they eat.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be brave to taste new kinds of food.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brave people often enjoy eating spicy food.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sense spicy food will lead to a quarrel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89429" y="203836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89429" y="606341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97341" y="3132554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97341" y="3535059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39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1211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11" name="横卷形 10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8026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4841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51656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249835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62006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Prior to coming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China,my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only experience with Chinese cooking was in America,...(page 26)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来中国之前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我只在美国接触过中式烹饪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503881" y="1439887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56239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prior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优先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48986"/>
            <a:ext cx="10807700" cy="24560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prior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之前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senior/junior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比某人地位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或职位、级别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superior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优于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优越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priority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优先权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优先事项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426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(1)Everything was ready during the week prior to the meeting.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在开会前的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都准备好了。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is senior to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他的职位比我高。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3)This model is technically superior to its competitors.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这一款式在技术上超过了其竞争对手。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6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562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(1)Club members will be given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priority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(prior).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(2)I’m junior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109923" y="2711100"/>
            <a:ext cx="213020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09923" y="3113605"/>
            <a:ext cx="213020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88992" y="3277332"/>
            <a:ext cx="118162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88991" y="3660173"/>
            <a:ext cx="11816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16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1532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如果你需要用晚餐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请预先通知我们。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us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prior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if you need an evening meal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总裁的年龄甚至比他的一些雇员还小。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president was so young that 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junior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of his employees.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196162" y="1837172"/>
            <a:ext cx="15645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96162" y="2239677"/>
            <a:ext cx="1564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24933" y="1837172"/>
            <a:ext cx="15645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24933" y="2239677"/>
            <a:ext cx="1564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13165" y="3584629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13165" y="3987134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97341" y="3584629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97341" y="3987134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1517" y="3584629"/>
            <a:ext cx="8640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1517" y="3987134"/>
            <a:ext cx="8640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73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0375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consist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of/be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composed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构成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156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example,America’s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most popular Chinese dish is General Tso’s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chicken,which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consists of fried chicken covered in a sweet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sauce,flavoured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hot red peppers.(page 26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在美国最受欢迎的中国菜是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左宗棠甜辣鸡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它是在油炸的鸡肉上淋上甜酱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再佐以煸炒过的红辣椒制成。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consist 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6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74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group consists of/is made up of/is composed of ten people.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这个小组由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个人组成。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(2)True education doesn’t consist in simply being taught facts.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真正的教育并不在于仅仅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讲授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consist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其用法相当于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made up of,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但不能用于进行时或被动语态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02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025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(1)Our greatest happiness consists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serving the people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(2)So what should a real interview consist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职责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听电话与会见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来访者。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responsibilities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consist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answering the phone and meeting visitors.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97141" y="1486565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97141" y="1889070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80479" y="2648525"/>
            <a:ext cx="116472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80479" y="3060862"/>
            <a:ext cx="11647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37533" y="4419229"/>
            <a:ext cx="21275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37533" y="4831566"/>
            <a:ext cx="21275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352599" y="4419229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52599" y="483156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28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292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Sichuan restaurant had been recommended to us by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finally,we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found it.(page 26)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一位朋友之前向我们推荐过一家川菜馆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最终我们找到了这家餐馆。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53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57345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30222"/>
            <a:ext cx="10807700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向某人推荐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介绍某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推荐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推荐信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8690081"/>
              </p:ext>
            </p:extLst>
          </p:nvPr>
        </p:nvGraphicFramePr>
        <p:xfrm>
          <a:off x="458625" y="1340466"/>
          <a:ext cx="10807700" cy="1845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文档" r:id="rId3" imgW="3826154" imgH="653351" progId="Word.Document.12">
                  <p:embed/>
                </p:oleObj>
              </mc:Choice>
              <mc:Fallback>
                <p:oleObj name="文档" r:id="rId3" imgW="3826154" imgH="6533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340466"/>
                        <a:ext cx="10807700" cy="18455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61950" y="446961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6225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从句用虚拟语气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即从句谓语用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“(should+)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动词原形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73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727919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食物和文化之间的联系比你想象的要紧密得多。传统食物是文化的一个重要组成部分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它显示了文化身份。我们通过食物来了解自己的文化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也可以通过尝试其他地区的食物来了解更多文化。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47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6225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recommend the book to all my students.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我向我所有的学生都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推荐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strongly recommended that the machines (should) be checked every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强烈建议每年都要检查机器。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recommended reading the book before seeing the movie.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他建议先看这本书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再去看这部电影。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09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47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recommended that children should sleep at least 10 hours every night.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(2)Eye doctors recommend that a child’s first eye exam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at the age of six months.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recommend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(do) exercise in the morning.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44197" y="1830923"/>
            <a:ext cx="10899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44197" y="2233428"/>
            <a:ext cx="10899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2109" y="3578885"/>
            <a:ext cx="12044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2109" y="3981390"/>
            <a:ext cx="12044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64782" y="4197461"/>
            <a:ext cx="178055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64782" y="4599966"/>
            <a:ext cx="178055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58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562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4)I recommend her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(think) twice before she makes a decision.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(5)I’d like to recommend the book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those who love travelling.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258701" y="1509859"/>
            <a:ext cx="21602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258701" y="1902532"/>
            <a:ext cx="2160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14906" y="2671772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14906" y="3074277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10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4753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Or,that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those who like spicy food tend to have a hot temper?(page 27)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抑或喜欢辛辣食物的人往往脾气火暴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6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7957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往往会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趋向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倾向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趋于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护理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81485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往往会做某事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tend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to/towards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倾向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趋于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照料某人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tendency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趋势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倾向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偏好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tendency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倾向做某事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5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9912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(1)According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author,people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tend to listen purposefully in communication.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在作者看来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人们在交流中倾向于有目的地倾听。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tended (to) her husband carefully during his illness.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在丈夫生病期间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她无微不至地照顾他。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12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(3)His views tend to/towards the extreme.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他的观点趋于极端。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Often,people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a tendency to place too much emphasis on what experts say.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通常情况下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人们会有一种倾向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即过于重视专家所说的话。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59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67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我冬天往往会早睡。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earlier during the winter.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我紧张时总爱唠叨。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tendency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talk too much when I’m nervous.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501" y="2155985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501" y="2558490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736701" y="2155985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736701" y="2558490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04853" y="2155985"/>
            <a:ext cx="12961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04853" y="255849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549019" y="2155985"/>
            <a:ext cx="12961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49019" y="255849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93185" y="2155985"/>
            <a:ext cx="13601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93185" y="2558490"/>
            <a:ext cx="13601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501" y="3919155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501" y="4321660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736701" y="3919155"/>
            <a:ext cx="10801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736701" y="4321660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960837" y="3919155"/>
            <a:ext cx="25922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60837" y="4321660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97141" y="3919155"/>
            <a:ext cx="10801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97141" y="4321660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84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  <p:bldP spid="16" grpId="0" animBg="1"/>
      <p:bldP spid="19" grpId="0" animBg="1"/>
      <p:bldP spid="21" grpId="0" animBg="1"/>
      <p:bldP spid="24" grpId="0" animBg="1"/>
      <p:bldP spid="2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护士熟练地护理着那些受伤的士兵。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nurse skillfully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tended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injured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soldiers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76861" y="2457831"/>
            <a:ext cx="20882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76861" y="2860336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028464"/>
            <a:ext cx="179868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430969"/>
            <a:ext cx="17986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409109" y="2457831"/>
            <a:ext cx="7920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09109" y="2860336"/>
            <a:ext cx="7920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345213" y="2457831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45213" y="2860336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73405" y="2457831"/>
            <a:ext cx="18002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3405" y="2860336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42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  <p:bldP spid="1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47826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03258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example,America’s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most popular Chinese dish is General Tso’s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chicken,which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consists of fried chicken covered in a sweet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sauce,flavoured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hot red peppers.(page 26)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在美国最受欢迎的中国菜是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左宗棠甜辣鸡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它是在油炸的鸡肉上淋上甜酱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再佐以煸炒过的红辣椒制成。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more of a connection between food and culture than you may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think.On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individual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level,we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grow up eating the food of 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culture.It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becomes part of 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life.Many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associate food from our childhood with warm feelings and good memories and it ties us to 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families,holding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special and personal value for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us.Food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from our family often becomes the comfort food we seek as adults in times of frustration and stress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8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covered in a sweet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sauce,flavoured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hot red peppers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形式短语做后置定语。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与所修饰的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名词之间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是逻辑上的动宾关系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表示被动含义。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单个的动词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形式做定语时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多置于所修饰词的前面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;left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等少数过去分词习惯上放后面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形式短语做定语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一般置于所修饰词的后面。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7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48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(1)Have you seen any film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directed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that/which was directed) by him?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你看过由他导演的电影吗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2)Most of the teachers invited to the party were young ones.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大部分被邀请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聚会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都是年轻老师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(3)Lost time is never found again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一去不复返。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books left are for my students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剩下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的书是给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我学生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94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285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(1)(2023·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新高考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)Shanghai may be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(recognize) home of the soup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dumpling,but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 historians will actually point you to the neighboring ancient canal town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Nanxiang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birthplace.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2)(2022·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全国乙卷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)“It can help to build a community with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(share) future for mankind,” he said.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705253" y="1143144"/>
            <a:ext cx="20703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recognized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060853" y="4411879"/>
            <a:ext cx="1363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shared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657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piece of stone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(find) on a Dutch beach suggests that our extinct human relatives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known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Neanderthals,were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cleverer than previously thought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(4)Larger amounts of caffeine can cause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(call)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caffeinism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98204" y="1050351"/>
            <a:ext cx="1208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found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008509" y="3393935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called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76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1654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a chance to experience authentic Chinese food by coming to China.(page 26)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我来到中国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有机会品尝地道的中国菜。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61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425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experience authentic Chinese food by coming to China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是动词不定式短语做后置定语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不定式做定语时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置于被修饰词之后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常表示未发生的动作。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常用不定式做定语的名词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:promise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opportunity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warning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中心词是序数词或被序数词、最高级、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等修饰时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用不定式做定语。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47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airport to be completed next year will help promote tourism in this area.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明年将建成的机场有助于促进该地区旅游业的发展。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2)He is always the first to arrive at the school and the last to leave the school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总是第一个到校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最后一个离校。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ability to express an idea is as important as the idea itself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观点的能力与观点本身同等重要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5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47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我妹妹是做这项工作的最佳人选。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sister was the best person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农民们想到了保护庄稼的方法。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farmers came up with ways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protect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crops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我没有勇气告诉你事实。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don’t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tell you the truth.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65725" y="2096291"/>
            <a:ext cx="11194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65725" y="2498796"/>
            <a:ext cx="11194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057181" y="2096291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57181" y="249879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353325" y="2096291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353325" y="249879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649469" y="2096291"/>
            <a:ext cx="1152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649469" y="2498796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321603" y="3263334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21603" y="3665839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378476" y="3263334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78476" y="3665839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16621" y="4430960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16621" y="4833465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71291" y="4430960"/>
            <a:ext cx="165769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71292" y="4833465"/>
            <a:ext cx="16576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99484" y="4430960"/>
            <a:ext cx="223376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99485" y="4833465"/>
            <a:ext cx="22337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703740" y="4430960"/>
            <a:ext cx="122564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03741" y="4833465"/>
            <a:ext cx="12256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1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4" grpId="0" animBg="1"/>
      <p:bldP spid="16" grpId="0" animBg="1"/>
      <p:bldP spid="18" grpId="0" animBg="1"/>
      <p:bldP spid="21" grpId="0" animBg="1"/>
      <p:bldP spid="24" grpId="0" animBg="1"/>
      <p:bldP spid="27" grpId="0" animBg="1"/>
      <p:bldP spid="30" grpId="0" animBg="1"/>
      <p:bldP spid="3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803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1.They have a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prior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claim to the property.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recipe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食谱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will be enough for four servings.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3.It was a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大胆的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move on their part to open a business in France.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4.When I tried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explain,he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just flied into a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temper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脾气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5.This deadline will be extended only in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exceptional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circumstances.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横卷形 1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40255" y="2127358"/>
            <a:ext cx="16941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40255" y="2529863"/>
            <a:ext cx="16941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606060" y="2711482"/>
            <a:ext cx="183451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06060" y="3123819"/>
            <a:ext cx="18345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93318" y="3269548"/>
            <a:ext cx="15514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93317" y="3672053"/>
            <a:ext cx="15514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07732" y="4450773"/>
            <a:ext cx="161374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07731" y="4863110"/>
            <a:ext cx="16137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372099" y="5041146"/>
            <a:ext cx="27135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72098" y="5453483"/>
            <a:ext cx="27135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62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 animBg="1"/>
      <p:bldP spid="22" grpId="0" animBg="1"/>
      <p:bldP spid="2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48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 far as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recovered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disease.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blue water took their breath away with its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exceptional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exception) beauty.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village,people’s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diet consists largely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vegetables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4.She spends her spare time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tending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(tend) to her old mother.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5.David’s strength is that he won’t give up whatever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(difficult) he meets with.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54629" y="789732"/>
            <a:ext cx="17281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54629" y="1192237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0683" y="2002935"/>
            <a:ext cx="218200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0683" y="2405440"/>
            <a:ext cx="21820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207042" y="2560436"/>
            <a:ext cx="13371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07042" y="2962941"/>
            <a:ext cx="13371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38821" y="3742060"/>
            <a:ext cx="20882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38821" y="4144565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6343" y="5487833"/>
            <a:ext cx="271905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6343" y="5870674"/>
            <a:ext cx="27190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84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a large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scale,traditional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 is an important part of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culture.It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operates as an expression of cultural identity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Immigrants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bring it wherever they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a symbol of pride for their culture and means of coping with homesickness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82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6.Health-conscious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consumers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(consume) want more information about the food they buy.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 had the operation on the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recommendation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(recommend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my doctor.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8.Visitors can enjoy a fantasy experience prior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entering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(enter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attraction.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only difference is that the skater does so more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elegantly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(elegant).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10.The cooperation has grown rapidly and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stably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(stable) over the years.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94104" y="204603"/>
            <a:ext cx="263107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94104" y="607108"/>
            <a:ext cx="26310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23004" y="1376348"/>
            <a:ext cx="331769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23004" y="1778853"/>
            <a:ext cx="33176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168036"/>
            <a:ext cx="179868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570541"/>
            <a:ext cx="17986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4176" y="4343744"/>
            <a:ext cx="242235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4176" y="4746249"/>
            <a:ext cx="242235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81950" y="4919808"/>
            <a:ext cx="18296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81949" y="5324396"/>
            <a:ext cx="18296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19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1" grpId="0" animBg="1"/>
      <p:bldP spid="1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82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人们往往认为这个问题绝不会影响到他们。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the problem will never affect them.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这支由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名球员和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名教练组成的足球队大约是在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年前成立的。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football team,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consisting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three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coaches,was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set up about 3 years ago.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666413" y="1562156"/>
            <a:ext cx="16463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66413" y="1974493"/>
            <a:ext cx="1646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84773" y="1562156"/>
            <a:ext cx="14401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84773" y="1974493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96941" y="1562156"/>
            <a:ext cx="17281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96941" y="1974493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36346" y="3918756"/>
            <a:ext cx="2304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36346" y="4331093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167683" y="3918756"/>
            <a:ext cx="153756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67684" y="4331093"/>
            <a:ext cx="15375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32334" y="3918756"/>
            <a:ext cx="10250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32334" y="4331093"/>
            <a:ext cx="1025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988467" y="3918756"/>
            <a:ext cx="202915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88468" y="4331093"/>
            <a:ext cx="202915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09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  <p:bldP spid="17" grpId="0" animBg="1"/>
      <p:bldP spid="20" grpId="0" animBg="1"/>
      <p:bldP spid="2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516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人们越来越倾向于在家里而不是在办公室里工作。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growing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tendency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people to work at home instead of in office.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刘洋是中国第一位在太空中围绕地球飞行的女航天员。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Yang is the first Chinese woman astronaut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space.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无论发生什么事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你都不应该丧失信心。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happens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,you shouldn’t lose heart.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54445" y="1124912"/>
            <a:ext cx="9982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54445" y="1527417"/>
            <a:ext cx="9982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549685" y="2856288"/>
            <a:ext cx="13158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549685" y="3258793"/>
            <a:ext cx="13158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432352"/>
            <a:ext cx="12946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834857"/>
            <a:ext cx="12946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4634158"/>
            <a:ext cx="27347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49" y="5036663"/>
            <a:ext cx="27347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24733" y="1124912"/>
            <a:ext cx="25202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24733" y="1527417"/>
            <a:ext cx="25202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17021" y="1124912"/>
            <a:ext cx="237626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17021" y="1527417"/>
            <a:ext cx="2376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30101" y="3432352"/>
            <a:ext cx="25907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30101" y="3834857"/>
            <a:ext cx="25907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94396" y="3432352"/>
            <a:ext cx="12946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94396" y="3834857"/>
            <a:ext cx="12946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66555" y="3432352"/>
            <a:ext cx="193869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66556" y="3834857"/>
            <a:ext cx="19386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240757" y="4634158"/>
            <a:ext cx="21602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240757" y="5036663"/>
            <a:ext cx="2160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21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  <p:bldP spid="13" grpId="0" animBg="1"/>
      <p:bldP spid="12" grpId="0" animBg="1"/>
      <p:bldP spid="16" grpId="0" animBg="1"/>
      <p:bldP spid="20" grpId="0" animBg="1"/>
      <p:bldP spid="23" grpId="0" animBg="1"/>
      <p:bldP spid="25" grpId="0" animBg="1"/>
      <p:bldP spid="2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39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57060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immigrants open their own restaurants and serve traditional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dishes.However,the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 does not remain exactly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same.Some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materials needed to make traditional dishes may not be readily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available,so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taste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flavour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be different from what they would prepare in their home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countries.Additionally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immigrants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not only sell dishes to people from the same countries 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them,but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people from different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countries.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Therefore,they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to make small changes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original dishes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cater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a wider range of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customers.Those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changes can create new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flavours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still keep the cultural significance of the dishes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80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0199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should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embrace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our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heritage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 our culture’s food but also become more informed about other cultures by trying their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important to remember that each dish has a special place in the culture to which it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belongs,and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special to those who prepare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it.Food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window into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culture,and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should be treated as such.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08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1.individual /</a:t>
            </a:r>
            <a:r>
              <a:rPr lang="en-US" altLang="zh-CN" dirty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IndI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ʒ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单独的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2.cater /</a:t>
            </a:r>
            <a:r>
              <a:rPr lang="en-US" altLang="zh-CN" dirty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keIt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(r)/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为社交活动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提供饮食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3.embrace 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欣然接受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00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47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1.What’s the function of food mentioned in the text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/>
              <a:t> </a:t>
            </a:r>
            <a:r>
              <a:rPr lang="en-US" altLang="zh-CN" dirty="0" smtClean="0"/>
              <a:t>  B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 motivate homesickness.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show national identity.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reflect a country’s history.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show a community’s superiority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2.Why do some immigrants have to change the original dishes in their restaurants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03317" y="880651"/>
            <a:ext cx="782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03317" y="1292988"/>
            <a:ext cx="782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57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203</TotalTime>
  <Words>1838</Words>
  <Application>Microsoft Office PowerPoint</Application>
  <PresentationFormat>自定义</PresentationFormat>
  <Paragraphs>268</Paragraphs>
  <Slides>53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65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59</cp:revision>
  <dcterms:created xsi:type="dcterms:W3CDTF">2020-09-19T09:01:39Z</dcterms:created>
  <dcterms:modified xsi:type="dcterms:W3CDTF">2024-09-25T00:26:06Z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