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95"/>
  </p:notesMasterIdLst>
  <p:sldIdLst>
    <p:sldId id="857" r:id="rId2"/>
    <p:sldId id="858" r:id="rId3"/>
    <p:sldId id="740" r:id="rId4"/>
    <p:sldId id="763" r:id="rId5"/>
    <p:sldId id="764" r:id="rId6"/>
    <p:sldId id="765" r:id="rId7"/>
    <p:sldId id="766" r:id="rId8"/>
    <p:sldId id="767" r:id="rId9"/>
    <p:sldId id="758" r:id="rId10"/>
    <p:sldId id="755" r:id="rId11"/>
    <p:sldId id="768" r:id="rId12"/>
    <p:sldId id="769" r:id="rId13"/>
    <p:sldId id="770" r:id="rId14"/>
    <p:sldId id="771" r:id="rId15"/>
    <p:sldId id="759" r:id="rId16"/>
    <p:sldId id="757" r:id="rId17"/>
    <p:sldId id="772" r:id="rId18"/>
    <p:sldId id="773" r:id="rId19"/>
    <p:sldId id="774" r:id="rId20"/>
    <p:sldId id="775" r:id="rId21"/>
    <p:sldId id="745" r:id="rId22"/>
    <p:sldId id="860" r:id="rId23"/>
    <p:sldId id="749" r:id="rId24"/>
    <p:sldId id="776" r:id="rId25"/>
    <p:sldId id="777" r:id="rId26"/>
    <p:sldId id="778" r:id="rId27"/>
    <p:sldId id="779" r:id="rId28"/>
    <p:sldId id="780" r:id="rId29"/>
    <p:sldId id="781" r:id="rId30"/>
    <p:sldId id="783" r:id="rId31"/>
    <p:sldId id="784" r:id="rId32"/>
    <p:sldId id="785" r:id="rId33"/>
    <p:sldId id="786" r:id="rId34"/>
    <p:sldId id="787" r:id="rId35"/>
    <p:sldId id="789" r:id="rId36"/>
    <p:sldId id="790" r:id="rId37"/>
    <p:sldId id="791" r:id="rId38"/>
    <p:sldId id="792" r:id="rId39"/>
    <p:sldId id="793" r:id="rId40"/>
    <p:sldId id="794" r:id="rId41"/>
    <p:sldId id="795" r:id="rId42"/>
    <p:sldId id="797" r:id="rId43"/>
    <p:sldId id="798" r:id="rId44"/>
    <p:sldId id="799" r:id="rId45"/>
    <p:sldId id="800" r:id="rId46"/>
    <p:sldId id="802" r:id="rId47"/>
    <p:sldId id="803" r:id="rId48"/>
    <p:sldId id="804" r:id="rId49"/>
    <p:sldId id="805" r:id="rId50"/>
    <p:sldId id="806" r:id="rId51"/>
    <p:sldId id="807" r:id="rId52"/>
    <p:sldId id="808" r:id="rId53"/>
    <p:sldId id="811" r:id="rId54"/>
    <p:sldId id="812" r:id="rId55"/>
    <p:sldId id="814" r:id="rId56"/>
    <p:sldId id="815" r:id="rId57"/>
    <p:sldId id="816" r:id="rId58"/>
    <p:sldId id="817" r:id="rId59"/>
    <p:sldId id="818" r:id="rId60"/>
    <p:sldId id="820" r:id="rId61"/>
    <p:sldId id="821" r:id="rId62"/>
    <p:sldId id="822" r:id="rId63"/>
    <p:sldId id="824" r:id="rId64"/>
    <p:sldId id="825" r:id="rId65"/>
    <p:sldId id="827" r:id="rId66"/>
    <p:sldId id="828" r:id="rId67"/>
    <p:sldId id="829" r:id="rId68"/>
    <p:sldId id="830" r:id="rId69"/>
    <p:sldId id="832" r:id="rId70"/>
    <p:sldId id="833" r:id="rId71"/>
    <p:sldId id="750" r:id="rId72"/>
    <p:sldId id="751" r:id="rId73"/>
    <p:sldId id="834" r:id="rId74"/>
    <p:sldId id="836" r:id="rId75"/>
    <p:sldId id="838" r:id="rId76"/>
    <p:sldId id="840" r:id="rId77"/>
    <p:sldId id="863" r:id="rId78"/>
    <p:sldId id="841" r:id="rId79"/>
    <p:sldId id="843" r:id="rId80"/>
    <p:sldId id="844" r:id="rId81"/>
    <p:sldId id="845" r:id="rId82"/>
    <p:sldId id="846" r:id="rId83"/>
    <p:sldId id="847" r:id="rId84"/>
    <p:sldId id="761" r:id="rId85"/>
    <p:sldId id="762" r:id="rId86"/>
    <p:sldId id="848" r:id="rId87"/>
    <p:sldId id="849" r:id="rId88"/>
    <p:sldId id="850" r:id="rId89"/>
    <p:sldId id="851" r:id="rId90"/>
    <p:sldId id="852" r:id="rId91"/>
    <p:sldId id="853" r:id="rId92"/>
    <p:sldId id="854" r:id="rId93"/>
    <p:sldId id="859" r:id="rId94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2" userDrawn="1">
          <p15:clr>
            <a:srgbClr val="A4A3A4"/>
          </p15:clr>
        </p15:guide>
        <p15:guide id="4" orient="horz" userDrawn="1">
          <p15:clr>
            <a:srgbClr val="A4A3A4"/>
          </p15:clr>
        </p15:guide>
        <p15:guide id="5" orient="horz" pos="45" userDrawn="1">
          <p15:clr>
            <a:srgbClr val="A4A3A4"/>
          </p15:clr>
        </p15:guide>
        <p15:guide id="6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AC8B"/>
    <a:srgbClr val="D85C00"/>
    <a:srgbClr val="009A46"/>
    <a:srgbClr val="FF6600"/>
    <a:srgbClr val="FF9933"/>
    <a:srgbClr val="FF3399"/>
    <a:srgbClr val="FF7C80"/>
    <a:srgbClr val="FFFFFF"/>
    <a:srgbClr val="C6A7DD"/>
    <a:srgbClr val="9E5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82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2" y="90"/>
      </p:cViewPr>
      <p:guideLst>
        <p:guide orient="horz" pos="862"/>
        <p:guide orient="horz"/>
        <p:guide orient="horz" pos="45"/>
        <p:guide pos="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notesMaster" Target="notesMasters/notesMaster1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93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2969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8236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6060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858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364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6892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9610365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27096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56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9133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" Target="../slides/slide2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11" action="ppaction://hlinksldjump">
              <a:snd r:embed="rId12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523591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4.xml"/><Relationship Id="rId5" Type="http://schemas.openxmlformats.org/officeDocument/2006/relationships/slide" Target="slide21.xml"/><Relationship Id="rId4" Type="http://schemas.openxmlformats.org/officeDocument/2006/relationships/slide" Target="slide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777242"/>
            <a:ext cx="108077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Section Ⅰ</a:t>
            </a:r>
            <a:r>
              <a:rPr lang="zh-CN" altLang="en-US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Reading and Thinking</a:t>
            </a:r>
          </a:p>
        </p:txBody>
      </p:sp>
    </p:spTree>
    <p:extLst>
      <p:ext uri="{BB962C8B-B14F-4D97-AF65-F5344CB8AC3E}">
        <p14:creationId xmlns:p14="http://schemas.microsoft.com/office/powerpoint/2010/main" val="350296040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2708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layer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层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表层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层次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electric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电的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用电的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电动的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victim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受害者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患者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10.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blister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皮肤上因摩擦、烫伤等引起的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水疱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金属等表面的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气泡、水泡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11.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underneath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prep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adv.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底下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隐藏在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下面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12.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fabric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织物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布料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社会、机构等的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结构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13.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ease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宽慰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减轻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缓解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容易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舒适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自在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02317" y="412111"/>
            <a:ext cx="164635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02317" y="889286"/>
            <a:ext cx="16463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02317" y="984083"/>
            <a:ext cx="204364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02317" y="1451426"/>
            <a:ext cx="204364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02317" y="1575659"/>
            <a:ext cx="1844999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02317" y="2043002"/>
            <a:ext cx="184499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98677" y="2155817"/>
            <a:ext cx="1863081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98677" y="2623160"/>
            <a:ext cx="186308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98677" y="3317719"/>
            <a:ext cx="338604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98677" y="3785062"/>
            <a:ext cx="338604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98677" y="3910019"/>
            <a:ext cx="179686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98677" y="4377362"/>
            <a:ext cx="179686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98677" y="4489453"/>
            <a:ext cx="153200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98677" y="4956796"/>
            <a:ext cx="153200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8990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5" grpId="0" animBg="1"/>
      <p:bldP spid="18" grpId="0" animBg="1"/>
      <p:bldP spid="2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976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词汇拓展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14.technique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技能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技术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技艺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technical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技术的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技能的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technician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技术员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技师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15.radiation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辐射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放射线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radiate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显出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流露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辐射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放射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16.millimetre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毫米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千分之一米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metre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米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17.minor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较小的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次要的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轻微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minority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少数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少数</a:t>
            </a:r>
            <a:r>
              <a:rPr lang="zh-CN" altLang="en-US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派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265093" y="1015115"/>
            <a:ext cx="230425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265093" y="1482458"/>
            <a:ext cx="23042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734201" y="1606751"/>
            <a:ext cx="2544587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734201" y="2074094"/>
            <a:ext cx="254458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03821" y="2768711"/>
            <a:ext cx="207317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03821" y="3236054"/>
            <a:ext cx="207317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625133" y="3344775"/>
            <a:ext cx="180020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625133" y="3812118"/>
            <a:ext cx="1800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06271" y="4551863"/>
            <a:ext cx="2311895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06271" y="5019206"/>
            <a:ext cx="231189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8391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8926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18.swell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膨胀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肿胀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swollen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身体部位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肿起的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肿胀的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19.nerve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神经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nervous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紧张的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不安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nervously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紧张地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不安地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20.urgent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紧急的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急迫的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急切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urgency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紧迫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急迫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急事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21.loose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松的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未系紧的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宽松的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loosely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松弛地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宽松地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loosen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放松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松开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16837" y="1040519"/>
            <a:ext cx="203588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16837" y="1507862"/>
            <a:ext cx="20358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30293" y="1636247"/>
            <a:ext cx="218254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30293" y="2103590"/>
            <a:ext cx="218254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19923" y="2247547"/>
            <a:ext cx="243651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19924" y="2714890"/>
            <a:ext cx="243651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19923" y="3414443"/>
            <a:ext cx="2167507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19924" y="3881786"/>
            <a:ext cx="216750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952493" y="3999495"/>
            <a:ext cx="195027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952494" y="4466838"/>
            <a:ext cx="19502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101785" y="4553570"/>
            <a:ext cx="192880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101786" y="5020913"/>
            <a:ext cx="192880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2418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3" grpId="0" animBg="1"/>
      <p:bldP spid="16" grpId="0" animBg="1"/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15119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22.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sense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touch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触觉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23.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electric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shock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触电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电击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24.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act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充当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起作用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25.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prevent...from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阻止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制止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26.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burnt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被烧伤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27.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depend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依靠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信赖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确信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08509" y="1263191"/>
            <a:ext cx="324036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1730534"/>
            <a:ext cx="32403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08509" y="1858919"/>
            <a:ext cx="324036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2326262"/>
            <a:ext cx="32403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08509" y="2434983"/>
            <a:ext cx="194421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2902326"/>
            <a:ext cx="194421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08509" y="3044967"/>
            <a:ext cx="338437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3512310"/>
            <a:ext cx="338437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08509" y="3645119"/>
            <a:ext cx="230425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8" name="直接连接符 17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4102630"/>
            <a:ext cx="23042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08509" y="4231015"/>
            <a:ext cx="266429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1" name="直接连接符 2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4698358"/>
            <a:ext cx="26642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265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4" grpId="0" animBg="1"/>
      <p:bldP spid="17" grpId="0" animBg="1"/>
      <p:bldP spid="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23863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28.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lead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导致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29.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stick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坚持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遵守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粘在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30.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apply...to...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涂上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31.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urgent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迫切需要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32.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steps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采取措施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08509" y="1286039"/>
            <a:ext cx="208823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1753382"/>
            <a:ext cx="20882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08509" y="1874491"/>
            <a:ext cx="208823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2341834"/>
            <a:ext cx="20882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08509" y="2494752"/>
            <a:ext cx="280831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2962095"/>
            <a:ext cx="28083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08509" y="3063600"/>
            <a:ext cx="345638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3540775"/>
            <a:ext cx="345638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08509" y="3669680"/>
            <a:ext cx="259228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4137023"/>
            <a:ext cx="25922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9946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  <p:bldP spid="11" grpId="0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47091" y="111063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阅 读 自 测</a:t>
            </a:r>
            <a:endParaRPr lang="zh-CN" altLang="zh-CN" dirty="0">
              <a:solidFill>
                <a:schemeClr val="tx1"/>
              </a:solidFill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577870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1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Step 1</a:t>
            </a:r>
            <a:r>
              <a:rPr lang="zh-CN" altLang="zh-CN" sz="31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1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Fast Reading</a:t>
            </a:r>
            <a:endParaRPr lang="zh-CN" altLang="zh-CN" sz="3100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sz="31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一、快速浏览课文</a:t>
            </a:r>
            <a:r>
              <a:rPr lang="en-US" altLang="zh-CN" sz="31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1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判断正</a:t>
            </a:r>
            <a:r>
              <a:rPr lang="en-US" altLang="zh-CN" sz="31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(T)</a:t>
            </a:r>
            <a:r>
              <a:rPr lang="zh-CN" altLang="zh-CN" sz="31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误</a:t>
            </a:r>
            <a:r>
              <a:rPr lang="en-US" altLang="zh-CN" sz="31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(F)</a:t>
            </a:r>
            <a:endParaRPr lang="zh-CN" altLang="zh-CN" sz="3100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1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1.The skin can help to protect you from </a:t>
            </a:r>
            <a:r>
              <a:rPr lang="en-US" altLang="zh-CN" sz="3100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disease,toxins,and</a:t>
            </a:r>
            <a:r>
              <a:rPr lang="en-US" altLang="zh-CN" sz="31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the sun</a:t>
            </a:r>
            <a:r>
              <a:rPr lang="en-US" altLang="zh-CN" sz="3100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sz="31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rays</a:t>
            </a:r>
            <a:r>
              <a:rPr lang="en-US" altLang="zh-CN" sz="3100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zh-CN" altLang="en-US" sz="3100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sz="3100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3100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1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2.Radiation may cause you to get burnt</a:t>
            </a:r>
            <a:r>
              <a:rPr lang="en-US" altLang="zh-CN" sz="3100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zh-CN" altLang="en-US" sz="3100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sz="3100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3100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1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3.First-degree burns are very serious</a:t>
            </a:r>
            <a:r>
              <a:rPr lang="en-US" altLang="zh-CN" sz="3100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zh-CN" altLang="en-US" sz="3100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sz="3100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3100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1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4.When nerves are </a:t>
            </a:r>
            <a:r>
              <a:rPr lang="en-US" altLang="zh-CN" sz="3100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damaged,you</a:t>
            </a:r>
            <a:r>
              <a:rPr lang="en-US" altLang="zh-CN" sz="31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will have little or no pain</a:t>
            </a:r>
            <a:r>
              <a:rPr lang="en-US" altLang="zh-CN" sz="3100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100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sz="3100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sz="3100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3100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1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5.If burns are on the </a:t>
            </a:r>
            <a:r>
              <a:rPr lang="en-US" altLang="zh-CN" sz="3100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face,make</a:t>
            </a:r>
            <a:r>
              <a:rPr lang="en-US" altLang="zh-CN" sz="31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sure the victim can still walk</a:t>
            </a:r>
            <a:r>
              <a:rPr lang="en-US" altLang="zh-CN" sz="3100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1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sz="31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sz="31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3100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540341" y="233460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456930" y="290227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060545" y="3475855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0340131" y="458516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0359795" y="5737519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4276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0528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Step 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Detailed Reading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二、仔细阅读课文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选择最佳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答案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1.What is the passage mainly about?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A.Burns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their first aid.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functions of the skin.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C.Causes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different burns.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D.First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-aid treatment.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821493" y="1839255"/>
            <a:ext cx="102777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821493" y="2306598"/>
            <a:ext cx="102777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5710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77711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2.What can we learn about the skin?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the most important organ.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absorb the sun’s rays.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makes us have sense of touch.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helps prevent us from burns.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821493" y="1430678"/>
            <a:ext cx="108995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821493" y="1898021"/>
            <a:ext cx="10899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4755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77711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3.What do second-degree burns affect?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top few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millimetres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the skin.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B.Below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top layer of the skin.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C.Every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layer of the skin.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tissue underneath the skin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243709" y="1430055"/>
            <a:ext cx="103760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243709" y="1897398"/>
            <a:ext cx="10376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3776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77711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4.What is the characteristic of first-degree burns?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A.Mildly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swollen and painful.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B.Swollen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blisters.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C.Black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white.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D.Painful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around the edges of the burn.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135581" y="1434147"/>
            <a:ext cx="101794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135581" y="1901490"/>
            <a:ext cx="10179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0238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412111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悦  读  导  入</a:t>
            </a:r>
            <a:endParaRPr lang="zh-CN" altLang="zh-CN" sz="4000" dirty="0"/>
          </a:p>
        </p:txBody>
      </p:sp>
      <p:sp>
        <p:nvSpPr>
          <p:cNvPr id="11" name="横卷形 10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178026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12" name="横卷形 11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14841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5" name="横卷形 4">
            <a:hlinkClick r:id="rId6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451656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20096644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93319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5.What should you do if someone is suffering from third-degree burns?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A.Place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burns under cool running water.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B.Dry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burnt area gently with a clean cloth.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C.Cover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burnt area with a loose clean cloth.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D.Send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him/her to the hospital at once.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952725" y="1531559"/>
            <a:ext cx="100811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952725" y="1998902"/>
            <a:ext cx="10081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8702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90923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 first-aid techniques do you know of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page 50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你知道什么急救术吗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横卷形 5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4503881" y="1629726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词 汇 精 讲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88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27503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technique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技能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技术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技艺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744399"/>
            <a:ext cx="10807700" cy="23995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technique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的技术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technique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方面的技术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technical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技术的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技能的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technician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技术员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技师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7933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0374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(1)She needs to work on her interview technique if she’s going to get a job.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如果她想找到工作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就需要在面试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技巧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方面下工夫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(2)He has a special technique for dealing with problems of that sort.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处理那类问题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他有特殊技巧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1385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0997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artist combines different technical skills in the same painting.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这位艺术家在同一幅画中把不同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技法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结合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在一起。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(4)The technique of the technician has improved a lot over the past year.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在过去的一年里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这个技师的技术大有进步。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1390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6255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(1)There are various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techniques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(technique) for dealing with industrial pollution.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(2)We offer free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technical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(technique) support for those buying our software.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(3)They learn basic techniques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self-defence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(4)Dick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Fosbury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had a new technique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doing the high jump.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354014" y="1462735"/>
            <a:ext cx="262433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354014" y="1930078"/>
            <a:ext cx="262433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509125" y="2595199"/>
            <a:ext cx="237626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509125" y="3062542"/>
            <a:ext cx="23762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078565" y="3766991"/>
            <a:ext cx="122413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078565" y="4234334"/>
            <a:ext cx="12241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272141" y="4343055"/>
            <a:ext cx="1409609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272141" y="4810398"/>
            <a:ext cx="140960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2720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4663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also helps control your body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temperature,prevents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your body from losing too much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water,warns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when things are too hot or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cold,and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gives you your sense of touch.(page 50)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它还有助于控制体温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防止身体流失过多的水分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当外物过热或过冷时发出警告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并使你拥有触觉。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3215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60313"/>
            <a:ext cx="577196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prevent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...from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阻止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制止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1156848"/>
            <a:ext cx="10807700" cy="363791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protect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...from/against...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保护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不受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侵袭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(from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后接能带来伤害或损害之物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3142313"/>
              </p:ext>
            </p:extLst>
          </p:nvPr>
        </p:nvGraphicFramePr>
        <p:xfrm>
          <a:off x="458625" y="1473455"/>
          <a:ext cx="10807700" cy="18556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" name="文档" r:id="rId3" imgW="3826154" imgH="656945" progId="Word.Document.12">
                  <p:embed/>
                </p:oleObj>
              </mc:Choice>
              <mc:Fallback>
                <p:oleObj name="文档" r:id="rId3" imgW="3826154" imgH="65694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8625" y="1473455"/>
                        <a:ext cx="10807700" cy="18556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1458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323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(1)They are putting too much carbon dioxide into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atmosphere,which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prevents heat from escaping from the earth into space.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他们把过多的二氧化碳排放到大气层中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这使得地球上的热量不能释放到太空中去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(2)They were kept/stopped/prevented from entering the burning building.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他们被拦在了燃烧着的大楼外面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无法进入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366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8967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(3)He wears sunglasses to protect his eyes against/from the strong sunlight.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他戴墨镜是为了保护眼睛免受强烈阳光的伤害。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温馨</a:t>
            </a: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提示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上述表示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阻止某人做某事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的短语中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用于被动语态时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都不能省略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343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横卷形 3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悦  读  导  入</a:t>
            </a:r>
            <a:endParaRPr lang="zh-CN" altLang="zh-CN" sz="40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1943943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文章导语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在日常生活中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我们可能会遇到一些突发事故。在这种时候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及时救助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能够挽救生命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而急救箱在救助中发挥着重要的作用。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104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7365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(1)We were prevented from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attending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(attend) Professor Li’s lecture by the heavy rain.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bad weather stopped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(we) from getting there on time.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540796" y="2137119"/>
            <a:ext cx="2424027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540796" y="2604462"/>
            <a:ext cx="242402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639870" y="3286237"/>
            <a:ext cx="118162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639869" y="3753580"/>
            <a:ext cx="118162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5386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23447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我们会不遗余力地阻止他们采取这一步骤。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will spare no effort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prevent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taking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step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他说他们不应该被剥夺通过学习获取学位的权利。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said they should not be stopped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studying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degrees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752925" y="1786911"/>
            <a:ext cx="122413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752925" y="2264086"/>
            <a:ext cx="12241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1949" y="2369809"/>
            <a:ext cx="129463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2846984"/>
            <a:ext cx="12946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841157" y="3533621"/>
            <a:ext cx="180020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841157" y="4000964"/>
            <a:ext cx="1800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1949" y="4126793"/>
            <a:ext cx="86258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4594136"/>
            <a:ext cx="86258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121077" y="1786911"/>
            <a:ext cx="223224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121077" y="2264086"/>
            <a:ext cx="22322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497341" y="1786911"/>
            <a:ext cx="1870695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497341" y="2264086"/>
            <a:ext cx="187069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872605" y="2369809"/>
            <a:ext cx="208823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872606" y="2846984"/>
            <a:ext cx="20882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176860" y="2369809"/>
            <a:ext cx="1296145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3" name="直接连接符 2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176861" y="2846984"/>
            <a:ext cx="129614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689027" y="2369809"/>
            <a:ext cx="144016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6" name="直接连接符 2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689028" y="2846984"/>
            <a:ext cx="144016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713365" y="3533621"/>
            <a:ext cx="223224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0" name="直接连接符 2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713365" y="4000964"/>
            <a:ext cx="22322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368549" y="4126793"/>
            <a:ext cx="201622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4" name="直接连接符 3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368550" y="4594136"/>
            <a:ext cx="201622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528788" y="4126793"/>
            <a:ext cx="201622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7" name="直接连接符 3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528789" y="4594136"/>
            <a:ext cx="201622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866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10" grpId="0" animBg="1"/>
      <p:bldP spid="12" grpId="0" animBg="1"/>
      <p:bldP spid="14" grpId="0" animBg="1"/>
      <p:bldP spid="16" grpId="0" animBg="1"/>
      <p:bldP spid="19" grpId="0" animBg="1"/>
      <p:bldP spid="22" grpId="0" animBg="1"/>
      <p:bldP spid="25" grpId="0" animBg="1"/>
      <p:bldP spid="29" grpId="0" animBg="1"/>
      <p:bldP spid="33" grpId="0" animBg="1"/>
      <p:bldP spid="3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27503"/>
            <a:ext cx="10807700" cy="296850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 you can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imagine,getting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burnt can lead to very serious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injuries.The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first and most important step in the treatment of burns is giving first aid.(page 50)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可想而知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烧伤会造成严重后果。在处理烧伤时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第一步也是最重要的一步就是采取急救措施。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3375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3407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lead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导致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造成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通向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867881"/>
            <a:ext cx="10807700" cy="476322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lead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带领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通往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引导某人去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lead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使得某人做某事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lead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a...life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过着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的生活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lead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带路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lead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占主要地位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领先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带头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lead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领先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leader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领导者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领袖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leading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最重要的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一流的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领先的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241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647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(1)Confucius said that learning without understanding leads to confusion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孔子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学而不思则罔。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(2)Surfing online for a long time may lead us to short of self-identity and confidence.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长时间上网可能会导致我们缺乏自我认同和信心。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 want to know what it was that led you to take up acting as a career.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我想知道是什么让你从事演艺事业的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8122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015951"/>
            <a:ext cx="10807700" cy="1195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温馨提示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lead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是介词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后跟名词、代词或动词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19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30271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(1)Trying to put out the fire yourself can lead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injury and make the fire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worse,experts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said.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(2)His action led us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believe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(believe) that he was our true friend.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(3)Number five is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lead, and it looks like he is going to win.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602029" y="1567423"/>
            <a:ext cx="122413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602029" y="2034766"/>
            <a:ext cx="12241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157197" y="2749047"/>
            <a:ext cx="239592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157197" y="3216390"/>
            <a:ext cx="239592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806989" y="3911440"/>
            <a:ext cx="122413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806989" y="4378783"/>
            <a:ext cx="12241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7171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77711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有他带路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我们毫无困难地到达了那里。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leading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,we got there without any difficulty.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20477" y="2641175"/>
            <a:ext cx="194421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20477" y="3108518"/>
            <a:ext cx="194421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808709" y="2641175"/>
            <a:ext cx="108012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808709" y="3108518"/>
            <a:ext cx="10801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032845" y="2641175"/>
            <a:ext cx="259228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032845" y="3108518"/>
            <a:ext cx="25922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769149" y="2641175"/>
            <a:ext cx="122413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769149" y="3108518"/>
            <a:ext cx="12241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137301" y="2641175"/>
            <a:ext cx="151216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137301" y="3108518"/>
            <a:ext cx="15121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3952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93735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Burns are divided into three types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depending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 the depth of skin damage.(page 50)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根据皮肤损伤的深度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烧伤或烫伤可分为三种类型。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534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44791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depend on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依靠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信赖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确信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指望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1219024"/>
            <a:ext cx="10807700" cy="363791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depend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依靠某人提供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depend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指望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That/It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(all)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depends.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视情况而定。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dependent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依靠的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取决于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338979"/>
              </p:ext>
            </p:extLst>
          </p:nvPr>
        </p:nvGraphicFramePr>
        <p:xfrm>
          <a:off x="458625" y="2002978"/>
          <a:ext cx="10807700" cy="93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6" name="文档" r:id="rId3" imgW="3826154" imgH="332426" progId="Word.Document.12">
                  <p:embed/>
                </p:oleObj>
              </mc:Choice>
              <mc:Fallback>
                <p:oleObj name="文档" r:id="rId3" imgW="3826154" imgH="33242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8625" y="2002978"/>
                        <a:ext cx="10807700" cy="939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17916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9775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Aid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Kits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First aid is defined as the emergency care given to a sick or injured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person.The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goals of first aid are to prevent death and to prevent injuries from becoming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worse.So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first aid kit is a collection of supplies and equipment for use in giving first aid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and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 be put together for the purpose by an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individual</a:t>
            </a:r>
            <a:r>
              <a:rPr lang="en-US" altLang="zh-CN" baseline="30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or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organisation.There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a wide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variation</a:t>
            </a:r>
            <a:r>
              <a:rPr lang="en-US" altLang="zh-CN" baseline="30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 the contents of first aid kits based on the knowledge and experience of those putting it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together,and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different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first aid requirements of the area where it may be used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3587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9759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(1)But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soon,the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gold that Dawson depended on had all been found.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但是很快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道森依赖的黄金全部被找到了。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(2)—But how long can you stay in the house?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但你能在这所房子里待多久呢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—I don’t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know.It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depends.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我不知道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这要看情况。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9244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4265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(3)You can depend on him to help you.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→You can depend on him helping you.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→You can depend on it that he will help you.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你可以指望他来帮你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温馨</a:t>
            </a:r>
            <a:r>
              <a:rPr lang="zh-CN" altLang="en-US" dirty="0" smtClean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提示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depend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on/upon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从句时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先在介词后接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再跟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depend on/upon it that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3535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0742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(1)Whether you can win the prize depends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your performance.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(2)We can’t depend on others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solve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(solve) the problems for us.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rent might be twenty-five to fifty pounds an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hour,or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more,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depending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(depend) on the computer.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127469" y="1564239"/>
            <a:ext cx="122413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147133" y="2011918"/>
            <a:ext cx="12241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888573" y="2716367"/>
            <a:ext cx="209991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888573" y="3183710"/>
            <a:ext cx="209991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483069" y="4506735"/>
            <a:ext cx="253994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483069" y="4974078"/>
            <a:ext cx="25399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254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77711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4)Children as young as ten are becoming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dependent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(depend) on social media for their sense of self-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worth,a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major study warned.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(5)You may depend on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that they will support you.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973621" y="1486491"/>
            <a:ext cx="273630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73621" y="1953834"/>
            <a:ext cx="2736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710413" y="3187743"/>
            <a:ext cx="107028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710413" y="3664918"/>
            <a:ext cx="10702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8293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Examples include mild sunburn and burns caused by other minor household incidents.(page 50)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如轻度的晒伤和其他轻微家庭事故造成的烧伤或烫伤。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minor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较小的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次要的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轻微的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2529448"/>
            <a:ext cx="10807700" cy="304698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minor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matter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minor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party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少数党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minority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少数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少数派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a/the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minority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少数的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the/a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minority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占少数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48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(1)That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a relatively minor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matter.We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can leave it till later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相对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来说那是件小事。我们可以把它留到以后解决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(2)Even minor head injuries can cause long-lasting psychological effects.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即使是轻微的头部创伤也会对心理产生长期影响。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 know I’m probably in the minority here but I actually prefer Burton’s suggestion.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我知道我在这里很可能是少数派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但其实我更喜欢伯顿的建议。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9707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9759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(1)This is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minor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matter,but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 actually think it is my biggest pain.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(2)It is reported that women are in the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minority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(minor) at the meeting.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(3)It’s clear that only a minority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people support these new laws.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415989" y="1551223"/>
            <a:ext cx="106045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415989" y="1998902"/>
            <a:ext cx="10604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427053" y="2736031"/>
            <a:ext cx="230425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427053" y="3203374"/>
            <a:ext cx="23042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356765" y="3888592"/>
            <a:ext cx="120447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356765" y="4355935"/>
            <a:ext cx="12044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4840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67463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dry,red,and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mildly swollen(page 50)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干燥、发红、微肿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swell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swelled,swollen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膨胀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肿胀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2560795"/>
            <a:ext cx="10807700" cy="180857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swell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肿起来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胀起来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swell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由于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肿胀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swollen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身体部位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肿起的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肿胀的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1332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39712"/>
            <a:ext cx="10807700" cy="415036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(1)His injured ankle began to swell.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他受伤的脚踝开始肿了。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(2)His face swelled up with the toothache.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他的脸因为牙痛而肿起来。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(3)Her eyes were swollen from crying.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她哭得两眼都肿了。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513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340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(1)My leg was still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swollen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(swell),but I was walking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and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had my foot!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她心中充满了幸福。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 heart swells/swelled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happiness.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汤姆跌了一跤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下唇开始肿起来。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Tom had a fall and his lower lip began to swell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941173" y="1417039"/>
            <a:ext cx="208823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941173" y="1874550"/>
            <a:ext cx="20882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985289" y="3731755"/>
            <a:ext cx="163984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985289" y="4208930"/>
            <a:ext cx="16398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798389" y="4945431"/>
            <a:ext cx="126346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798389" y="5412774"/>
            <a:ext cx="12634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7112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6340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international standard for first aid kits is that they should be identified with the 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图形的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) 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graphical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symbol for first aid which is an equal white cross on a green background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although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many kits do not meet this standard.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first aid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kit,kept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within easy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reach,is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necessity</a:t>
            </a:r>
            <a:r>
              <a:rPr lang="en-US" altLang="zh-CN" baseline="30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 every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home.Having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supplies gathered ahead of time will help you handle an emergency at a moment’s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notice.You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should keep one first aid kit in your home and one in each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car.Also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be sure to bring a first aid kit on family vacations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4953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8967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Remove any clothes using scissors if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necessary,unless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see the fabric sticking to the burnt skin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page 51)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如有必要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用剪刀剪掉烧伤部位的衣服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除非衣服与被烧伤的皮肤粘连在一起。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93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stick to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粘在或贴在一起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遵守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信守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坚持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942245"/>
            <a:ext cx="10807700" cy="180857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stick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中伸出来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stuck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被困在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里面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stick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one’s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mind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经久不忘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铭记在心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112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1567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 could feel my shirt sticking to my back.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我能感受到衬衫贴在了背上。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(2)It looks as if Nick will stick to his word this time.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看来这一次尼克好像要说到做到了。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mother told the kid not to stick his head out of the window.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母亲告诉孩子不要把头伸出窗外。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(4)As many as 50 people are still stuck in the ruins.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仍有多达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人被困在废墟下。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937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(1)I’ve always been fond of poetry and one piece has always stuck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mind.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(2)His wet clothes were sticking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 body.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(3)We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(stick) in the middle of the lake with a dead motor. 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翻译句子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他的话我将铭记于心。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His words will stick in my mind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43981" y="1881767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6975341" y="2476374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2343981" y="3053088"/>
            <a:ext cx="20591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were </a:t>
            </a:r>
            <a:r>
              <a:rPr lang="en-US" altLang="zh-CN" dirty="0" smtClean="0">
                <a:ea typeface="宋体" panose="02010600030101010101" pitchFamily="2" charset="-122"/>
              </a:rPr>
              <a:t>stuck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59876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3575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Cover the burnt area with a loose clean cloth.(page 51)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干净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宽松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布盖住烧伤部位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loose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松的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未系紧的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宽松的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2625917"/>
            <a:ext cx="10807700" cy="299043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loose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无所事事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无事可做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loose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摆脱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挣脱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(got)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loose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tongue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尤指对隐私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多嘴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饶舌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loose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不受约束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loosely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宽松地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松散地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不精确地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735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5612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(1)She is wearing a loose dress.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她穿着一件宽松的连衣裙。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(2)His logic is too loose to make much sense.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他的推理太不严密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没什么道理。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horse is running loosely in the field.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马自由自在地在田野里奔跑。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959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1627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(1)I’m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loose end this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afternoon.Do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fancy a game of tennis?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(2)Be careful what you tell Sam—he’s got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very loose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tongue,you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know.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(3)There are ten prisoners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loose.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934781" y="1653431"/>
            <a:ext cx="115212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934781" y="2120774"/>
            <a:ext cx="115212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963789" y="2831871"/>
            <a:ext cx="108012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63789" y="3289382"/>
            <a:ext cx="10801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371501" y="4001107"/>
            <a:ext cx="124380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371501" y="4458618"/>
            <a:ext cx="12438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644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96350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Applying oil to the injured areas is a bad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idea,as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it will keep the heat in the wounds and may cause infection.(page 51)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在受伤处涂抹油膏不可取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因为这会阻碍伤口散热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而且可能引发感染。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0099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12111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apply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运用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手压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脚踩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申请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166637"/>
            <a:ext cx="10807700" cy="363791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apply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适用于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应用于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apply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把某物应用于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给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涂某物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apply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(for...)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向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申请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apply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申请做某事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applicant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申请人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application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应用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申请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874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49" y="81567"/>
            <a:ext cx="10871695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rules of safe driving apply to everyone.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安全驾驶规则适用于每个人。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nurse applied some medicine to the arm which was swollen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护士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把一些药涂到肿胀的胳膊上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(3)Taylor will apply to college soon.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泰勒很快就会向大学提出入学申请。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(4)We applied ourselves to finding a solution to our problem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努力寻求解决问题的办法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9955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7197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can purchase a first aid kit at </a:t>
            </a:r>
            <a:r>
              <a:rPr lang="en-US" altLang="zh-CN" b="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drugstores,or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 one of your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own.If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decide to make one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choose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containers for your kits that are roomy,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durable</a:t>
            </a:r>
            <a:r>
              <a:rPr lang="en-US" altLang="zh-CN" baseline="30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,easy to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carry,and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simple to open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Plastic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boxes or containers for storing art supplies are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ideal,since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they’re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lightweight,have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handles,and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offer a lot of space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6424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17671"/>
            <a:ext cx="10807700" cy="296850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巧学助</a:t>
            </a:r>
            <a:r>
              <a:rPr lang="zh-CN" altLang="en-US" dirty="0" smtClean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记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had applied to the manager to apply his method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practice,although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knew this method didn’t apply to every case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已向经理申请把他的方法用于实践中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虽然他知道这个方法并不是每种情况都能适用。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3066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5826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 wants to apply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company for a job as a salesman.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(2)He applied to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sent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(send) to the northwest of China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(3)She was picked out from hundreds of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applicants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(apply) for the job.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389701" y="1505247"/>
            <a:ext cx="123715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389701" y="1972590"/>
            <a:ext cx="12371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581133" y="2677039"/>
            <a:ext cx="202605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581133" y="3144382"/>
            <a:ext cx="20260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757597" y="3881511"/>
            <a:ext cx="261195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757597" y="4348854"/>
            <a:ext cx="26119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8990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77711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If the victim is suffering from second or third-degree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burns,there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an urgent need to take him/her to the hospital at once.(page 51)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如果伤者是二度或三度烧伤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烫伤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必须立刻送往医院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7229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75141"/>
            <a:ext cx="10807700" cy="476322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urgent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急切地催促某人做某事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urgent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很紧急。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urge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催促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竭力主张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强烈的欲望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冲动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urge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催促某人做某事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urged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that...(should)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极力主张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应当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urge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渴望做某事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urgently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紧急地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急迫地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urgency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紧急情况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急事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176423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rgent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紧急的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急迫的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急切的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4011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(1)After the earthquake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happened,they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made an urgent request for international aid.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地震发生后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他们紧急请求国际援助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(2)He urged all the people concerned to take an active part in the movement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号召一切有关人员积极参加这一运动。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(3)Tom always keeps calm and never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scares,when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meets whatever urgency.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汤姆在任何紧急情况下都能保持镇静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从不惊慌。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1917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39471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(1)“Do you see it?” he demanded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urgently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(urgent).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most urgent that the patient should go to hospital.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(3)She was urgent for the doctor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(come).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492427" y="2002935"/>
            <a:ext cx="226197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492427" y="2470278"/>
            <a:ext cx="22619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244197" y="2559335"/>
            <a:ext cx="108012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244197" y="3026678"/>
            <a:ext cx="10801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400140" y="3725656"/>
            <a:ext cx="2138851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400140" y="4192999"/>
            <a:ext cx="213885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5243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77711"/>
            <a:ext cx="10807700" cy="237757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11.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Putting butter or oil on burns helps because it may reduce swelling and ease discomfort.(page 51)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在烧伤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烫伤的地方涂上黄油或油会有帮助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因为它可以减少肿胀和缓解不适。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9641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68920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ease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宽慰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减轻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缓解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容易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舒适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自在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988133"/>
            <a:ext cx="10807700" cy="422885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ease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舒适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无拘无束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自由自在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one’s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ease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休息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轻松一下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ease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使某人感到轻松自在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使某人不受拘束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feel/look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ease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感到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看上去心情放松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ease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容易地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毫不费劲地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ease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减轻某人的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痛苦、负担等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ease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one’s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mind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使某人安心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1887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(1)A smile is a sign that you are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happy,which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helps put people at ease.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微笑表示你感到高兴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它能使人感到自在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(2)As she is very clever and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capable,she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pass the exam with ease.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她很聪明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又有能力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能够轻而易举地通过这场考试。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doctor gave him some painkillers to ease him of the pain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医生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给了他一些止痛药来减轻他的痛苦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1680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77711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巧学助记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Now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can set his mind at ease because he has passed the examination with ease.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现在他可以放心了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因为他已经轻松地通过了考试。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369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0783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词海淘宝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1.individual /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̩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IndI</a:t>
            </a:r>
            <a:r>
              <a:rPr lang="en-US" altLang="zh-CN" dirty="0" err="1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vId</a:t>
            </a:r>
            <a:r>
              <a:rPr lang="en-US" altLang="zh-CN" dirty="0" err="1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ʒ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dirty="0" err="1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个人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个人的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独特的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2.variation /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̩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</a:t>
            </a:r>
            <a:r>
              <a:rPr lang="en-US" altLang="zh-CN" dirty="0" err="1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ri</a:t>
            </a:r>
            <a:r>
              <a:rPr lang="en-US" altLang="zh-CN" dirty="0" err="1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eI</a:t>
            </a:r>
            <a:r>
              <a:rPr lang="en-US" altLang="zh-CN" dirty="0" err="1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ʃ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变化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变动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变异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3.necessity 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 err="1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ə̍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ses</a:t>
            </a:r>
            <a:r>
              <a:rPr lang="en-US" altLang="zh-CN" dirty="0" err="1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必要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必需品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4.durable /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dj</a:t>
            </a:r>
            <a:r>
              <a:rPr lang="en-US" altLang="zh-CN" dirty="0" err="1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ʊə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dirty="0" err="1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耐用的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持久的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8553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44858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(1)At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first,he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didn’t feel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ease in the strange surroundings.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(2)We live in an age when more information is available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greater ease than ever before.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 eased him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his difficulty by telling him what to do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896941" y="1578826"/>
            <a:ext cx="122413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896941" y="2046169"/>
            <a:ext cx="12241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1949" y="3326682"/>
            <a:ext cx="1294631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3794025"/>
            <a:ext cx="129463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250590" y="3915762"/>
            <a:ext cx="122413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250590" y="4383105"/>
            <a:ext cx="12241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6405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4247091" y="840975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句 型 剖 析</a:t>
            </a:r>
            <a:endParaRPr lang="zh-CN" altLang="zh-CN" dirty="0">
              <a:solidFill>
                <a:schemeClr val="tx1"/>
              </a:solidFill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61950" y="1603567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 you can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imagine,getting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burnt can lead to very serious injuries.(page 50)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可想而知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烧伤会造成严重后果。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84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9800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本句是一个复合句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其中包含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引导的非限制性定语从句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,as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指代整个主句的内容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imagine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的宾语。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(1)as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引导非限制性定语从句时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指代整个主句的内容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置于主句的前、中、后面均可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4679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2239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(2)as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常用于以下结构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引导非限制性定语从句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 was said earlier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正如早先所说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 is known to all=as we all know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众所周知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正如我们都知道的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 is reported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正如所报道的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 we had expected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正如我们所预料的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 everybody/you can see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正如人们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你所见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 is mentioned above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正如上面所提到的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 is often the case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正如经常发生的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1162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2708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(1)As you can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imagine,running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out of memory is a bad thing.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可想而知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内存不足是一件很糟糕的事情。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(2)As you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know,if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do the same thing over and over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again,you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begin to do it automatically.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正如你所知道的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如果你反复做同一件事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你就会不自觉地做下去。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6309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17255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温馨提示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引导非限制性定语从句的区别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(1)which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引导的从句不能放在主句前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引导的从句既可以放在主句之前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也可以放在主句之后。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用作关系代词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,as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都可以指代一个句子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之意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,which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则没有此含义。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saw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girl,which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delighted him.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他看见了那个女孩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这使他很高兴。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当关系代词仅指代主句中的单个名词时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一般只用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7754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9713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(1)This man,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know,is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good for nothing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often the case with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children,Amy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better by the time the doctor arrived.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(3)They often run at high speeds,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may put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their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lives in danger.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931341" y="1718087"/>
            <a:ext cx="5501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as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987125" y="2293030"/>
            <a:ext cx="6415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As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913165" y="3456111"/>
            <a:ext cx="12330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which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98300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8518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(4)A lot of language learning,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has been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discovered,is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happening in the first year of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life,so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parents should talk much to their children during that period.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(5)She and her family bicycle to work,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helps them keep fit.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461453" y="1040715"/>
            <a:ext cx="5501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as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849269" y="2778947"/>
            <a:ext cx="12330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which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26748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8518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Remove any clothes using scissors if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necessary,unless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see the fabric sticking to the burnt skin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page 51)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如有必要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用剪刀剪掉烧伤部位的衣服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除非衣服与被烧伤的皮肤粘连在一起。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2968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8926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if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necessary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if it is necessary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的省略结构。类似的结构有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if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possible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如果可能的话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if so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假如这样的话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if not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假如不是这样的话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不然的话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否则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if any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如果有的话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if ever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即使有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9768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4010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美文凝萃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1.How can you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recognise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first aid kit?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a red cross on a green background.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a white cross on a green background.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a blue cross on a red background.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D.There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a white cross on a red background.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2.What is a first aid kit used to do?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used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aid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emergency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happens.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613581" y="998007"/>
            <a:ext cx="95576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613581" y="1455518"/>
            <a:ext cx="9557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274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(1)If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necessary,the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patient can visit his doctor for further advice.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如有必要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病人可以上门咨询自己的医生以得到更多的建议。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 can take the car if necessary.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如果必要的话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我可以乘汽车去。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3)It is said that she was admitted to a famous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university.If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so,I’m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really proud of her.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据说她被一所著名大学录取了。如果是这样的话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我真为她感到自豪。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1508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377711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(4)If I can find the book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here,it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will be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great.But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if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will buy a new one.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我在这儿能找到这本书的话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就太棒了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但是如果找不到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我会买本新的。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9473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13615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我可能明天去看你。如果不是明天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那就是周六。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might see you tomorrow.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,then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 be Saturday.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如果可能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我希望明年夏天去那里。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possible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,I wish to go there next summer.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319157" y="2333479"/>
            <a:ext cx="108995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319157" y="2800822"/>
            <a:ext cx="10899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553125" y="2333479"/>
            <a:ext cx="136815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553125" y="2800822"/>
            <a:ext cx="13681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00813" y="4114015"/>
            <a:ext cx="124380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00813" y="4581358"/>
            <a:ext cx="12438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109177" y="4114015"/>
            <a:ext cx="201622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109177" y="4581358"/>
            <a:ext cx="201622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6593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11" grpId="0" animBg="1"/>
      <p:bldP spid="14" grpId="0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82288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他们认为她可能来电话。要是这样的话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有人必须守在这儿。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think she may try to phone.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,someone must stay here.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请告诉我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如果有人要来的话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有多少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Please let me know how many people are coming,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543293" y="1926088"/>
            <a:ext cx="108995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543293" y="2393431"/>
            <a:ext cx="10899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766519" y="1926088"/>
            <a:ext cx="116287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766519" y="2393431"/>
            <a:ext cx="116287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9433445" y="3634616"/>
            <a:ext cx="15856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if </a:t>
            </a:r>
            <a:r>
              <a:rPr lang="en-US" altLang="zh-CN" dirty="0" smtClean="0">
                <a:ea typeface="宋体" panose="02010600030101010101" pitchFamily="2" charset="-122"/>
              </a:rPr>
              <a:t>    any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99674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8" grpId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72047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一、单词拼写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1.Knowing basic first-aid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techniques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技术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will help you respond quickly to emergencies.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2.Judy reached into her handbag and handed me a small printed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leaflet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传单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3.People in that area were worried and feared the long term effects of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radiation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辐射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916605" y="2039783"/>
            <a:ext cx="259228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916605" y="2507126"/>
            <a:ext cx="25922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810429" y="3785083"/>
            <a:ext cx="187220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810429" y="4252426"/>
            <a:ext cx="18722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111477" y="4952783"/>
            <a:ext cx="233375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111477" y="5420126"/>
            <a:ext cx="23337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横卷形 10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94832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4949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4.Our teacher told me that there might be some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minor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较小的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changes to the schedule.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5.An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electric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电动的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toothbrush senses how long and how well you brush.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6.It was obvious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had broken her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toe,because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it immediately started to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swell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肿胀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7.We volunteered to collect money to help the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victims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受害者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 the earthquake.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785373" y="409113"/>
            <a:ext cx="187220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785373" y="876456"/>
            <a:ext cx="18722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368549" y="1596477"/>
            <a:ext cx="202605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368549" y="2063820"/>
            <a:ext cx="20260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415733" y="3334501"/>
            <a:ext cx="166601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415733" y="3801844"/>
            <a:ext cx="166601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366341" y="3930229"/>
            <a:ext cx="204572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366341" y="4397572"/>
            <a:ext cx="20457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1623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22982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8.The space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隐藏在下面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could be used as a storage area.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9.The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ease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容易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with which the photographer learns languages is astonishing.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10.We are shocked to find that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acids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can often damage things they touch.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808709" y="869939"/>
            <a:ext cx="22124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underneath</a:t>
            </a:r>
            <a:endParaRPr lang="zh-CN" altLang="en-US" dirty="0"/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502733" y="2066782"/>
            <a:ext cx="152200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502733" y="2534125"/>
            <a:ext cx="1522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803549" y="3228742"/>
            <a:ext cx="166601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803549" y="3696085"/>
            <a:ext cx="166601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8475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 animBg="1"/>
      <p:bldP spid="13" grpId="0" animBg="1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55079"/>
            <a:ext cx="2770310" cy="6245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二、选词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893319"/>
            <a:ext cx="10807700" cy="180857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depend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on;prevent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from;act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as;an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urgent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problem;get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burnt;sense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touch;stick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to;electric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shock;apply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to;have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technique for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2778266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1.Can our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sense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touch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help us develop stronger social relationships with each other?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 brought my finger close to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key,and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 felt a light but very clear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electric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shock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277655" y="2847367"/>
            <a:ext cx="3267357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277656" y="3314710"/>
            <a:ext cx="326735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265529" y="4598407"/>
            <a:ext cx="3131307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265529" y="5075582"/>
            <a:ext cx="313130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3155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8926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3.Not until the beginning of the 20th century did people learn how to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prevent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disease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spreading.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4.You should learn a lesson from this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incident:he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who plays with fire will surely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burnt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5.I find it hard to cooperate with those who always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stick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their own opinions.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6.We should encourage students to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apply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what they have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learnt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class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practice.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666413" y="1070015"/>
            <a:ext cx="223224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666413" y="1537358"/>
            <a:ext cx="22322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885389" y="1040519"/>
            <a:ext cx="172819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885389" y="1507862"/>
            <a:ext cx="172819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892013" y="2251639"/>
            <a:ext cx="241559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892013" y="2718982"/>
            <a:ext cx="241559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289429" y="2803140"/>
            <a:ext cx="1880221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289429" y="3270483"/>
            <a:ext cx="188022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512657" y="4002679"/>
            <a:ext cx="184317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512657" y="4470022"/>
            <a:ext cx="184317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910214" y="4551894"/>
            <a:ext cx="124122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8" name="直接连接符 17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910213" y="5019237"/>
            <a:ext cx="12412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4477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5" grpId="0" animBg="1"/>
      <p:bldP spid="17" grpId="0" animBg="1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976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7.Success doesn’t only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depend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what you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don’t do is equally important.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8.He 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technique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dealing with problems of that sort.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9.We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hope this book will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act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bridge between doctors and patients.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10.How to improve the students’ Chinese writing abilities remains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urgent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problem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solve.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363389" y="454623"/>
            <a:ext cx="266429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363389" y="931798"/>
            <a:ext cx="26642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345701" y="1616583"/>
            <a:ext cx="415680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345701" y="2103590"/>
            <a:ext cx="41568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785605" y="2775846"/>
            <a:ext cx="182969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785605" y="3243189"/>
            <a:ext cx="18296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915117" y="4553339"/>
            <a:ext cx="413395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915117" y="5020682"/>
            <a:ext cx="41339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6007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8443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leaflet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散页印刷品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传单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小册子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organ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人或动植物的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器官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toxin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毒素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尤指细菌产生的致病物质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ray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光线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光束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热、电等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射线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radiation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辐射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放射线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acid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酸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酸的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酸性的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92636" y="2432503"/>
            <a:ext cx="180005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635" y="2899846"/>
            <a:ext cx="180005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92636" y="3051131"/>
            <a:ext cx="1688055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635" y="3518474"/>
            <a:ext cx="168805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92637" y="3606750"/>
            <a:ext cx="162312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635" y="4074093"/>
            <a:ext cx="162312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92637" y="4231078"/>
            <a:ext cx="136340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635" y="4698421"/>
            <a:ext cx="136340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92636" y="4786697"/>
            <a:ext cx="2272427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8" name="直接连接符 17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635" y="5254040"/>
            <a:ext cx="227242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92636" y="5365440"/>
            <a:ext cx="149326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1" name="直接连接符 2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635" y="5832783"/>
            <a:ext cx="149326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横卷形 15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19" name="圆角矩形 18"/>
          <p:cNvSpPr/>
          <p:nvPr/>
        </p:nvSpPr>
        <p:spPr>
          <a:xfrm>
            <a:off x="4247091" y="1253359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词 汇 认 知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886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1" grpId="0" animBg="1"/>
      <p:bldP spid="14" grpId="0" animBg="1"/>
      <p:bldP spid="17" grpId="0" animBg="1"/>
      <p:bldP spid="20" grpId="0" animBg="1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0742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三、课文语篇填空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skin is an essential part of your body,1.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acts as a barrier against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disease,toxins,and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sun’s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rays.Its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getting burned can lead 2.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very serious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injuries.Giving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first aid is the first and most important step in the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treatment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(treat) of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burns.Burns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4.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caused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(cause) by a variety of things like hot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liquids,acids,or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other chemicals.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300981" y="958679"/>
            <a:ext cx="180020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300981" y="1426022"/>
            <a:ext cx="1800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968949" y="2120639"/>
            <a:ext cx="115212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968949" y="2597814"/>
            <a:ext cx="115212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82653" y="3302263"/>
            <a:ext cx="244827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82653" y="3769606"/>
            <a:ext cx="24482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281317" y="3302263"/>
            <a:ext cx="244827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281317" y="3769606"/>
            <a:ext cx="24482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040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73655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 are divided into three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types,depending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on 5.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depth of skin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damage.First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-degree burns affect only the top few 6.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millimetres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millimetre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of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skin.Second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-degree burns go below the top layer of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skin.Third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-degree burns affect every layer of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skin,and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sometimes the tissue under it.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063573" y="932986"/>
            <a:ext cx="129614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063573" y="1400329"/>
            <a:ext cx="12961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522397" y="2117455"/>
            <a:ext cx="266429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522397" y="2584798"/>
            <a:ext cx="26642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9992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75791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If you get 7.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burnt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(burn),first place burns under cool running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water.Then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dry the burnt area 8.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gently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(gentle) with a clean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cloth.Remove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any clothes 9.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using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(use) scissors if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necessary.Cover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burnt area with a loose clean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cloth.If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victim is suffering from second or third-degree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burns,there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an urgent need 10.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(take) him/her to the hospital at once.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573021" y="635411"/>
            <a:ext cx="167584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573021" y="1102754"/>
            <a:ext cx="16758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674022" y="1253359"/>
            <a:ext cx="178400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674022" y="1720702"/>
            <a:ext cx="17840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489229" y="1839255"/>
            <a:ext cx="165618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489229" y="2306598"/>
            <a:ext cx="165618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206686" y="3570003"/>
            <a:ext cx="186785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206686" y="4037346"/>
            <a:ext cx="186785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1136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5296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全程设计.pptx" id="{E8D704A6-BD6D-4765-8393-FBD33C678F6A}" vid="{1D59626D-7F39-4B4E-B639-5FAB37CE2A2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金牌学案</Template>
  <TotalTime>192</TotalTime>
  <Words>3442</Words>
  <Application>Microsoft Office PowerPoint</Application>
  <PresentationFormat>自定义</PresentationFormat>
  <Paragraphs>466</Paragraphs>
  <Slides>93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93</vt:i4>
      </vt:variant>
    </vt:vector>
  </HeadingPairs>
  <TitlesOfParts>
    <vt:vector size="105" baseType="lpstr">
      <vt:lpstr>NEU-BZ-S92</vt:lpstr>
      <vt:lpstr>方正书宋_GBK</vt:lpstr>
      <vt:lpstr>黑体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1_专业教辅课件Q:251490010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政  治</dc:title>
  <dc:creator>SkyUser</dc:creator>
  <cp:lastModifiedBy>SkyUser</cp:lastModifiedBy>
  <cp:revision>84</cp:revision>
  <dcterms:created xsi:type="dcterms:W3CDTF">2020-09-19T09:01:39Z</dcterms:created>
  <dcterms:modified xsi:type="dcterms:W3CDTF">2024-09-25T02:39:09Z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