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61"/>
  </p:notesMasterIdLst>
  <p:sldIdLst>
    <p:sldId id="822" r:id="rId2"/>
    <p:sldId id="823" r:id="rId3"/>
    <p:sldId id="758" r:id="rId4"/>
    <p:sldId id="755" r:id="rId5"/>
    <p:sldId id="763" r:id="rId6"/>
    <p:sldId id="764" r:id="rId7"/>
    <p:sldId id="765" r:id="rId8"/>
    <p:sldId id="759" r:id="rId9"/>
    <p:sldId id="757" r:id="rId10"/>
    <p:sldId id="766" r:id="rId11"/>
    <p:sldId id="767" r:id="rId12"/>
    <p:sldId id="768" r:id="rId13"/>
    <p:sldId id="769" r:id="rId14"/>
    <p:sldId id="770" r:id="rId15"/>
    <p:sldId id="745" r:id="rId16"/>
    <p:sldId id="749" r:id="rId17"/>
    <p:sldId id="771" r:id="rId18"/>
    <p:sldId id="772" r:id="rId19"/>
    <p:sldId id="773" r:id="rId20"/>
    <p:sldId id="774" r:id="rId21"/>
    <p:sldId id="775" r:id="rId22"/>
    <p:sldId id="776" r:id="rId23"/>
    <p:sldId id="777" r:id="rId24"/>
    <p:sldId id="779" r:id="rId25"/>
    <p:sldId id="780" r:id="rId26"/>
    <p:sldId id="781" r:id="rId27"/>
    <p:sldId id="782" r:id="rId28"/>
    <p:sldId id="783" r:id="rId29"/>
    <p:sldId id="785" r:id="rId30"/>
    <p:sldId id="786" r:id="rId31"/>
    <p:sldId id="787" r:id="rId32"/>
    <p:sldId id="788" r:id="rId33"/>
    <p:sldId id="789" r:id="rId34"/>
    <p:sldId id="824" r:id="rId35"/>
    <p:sldId id="791" r:id="rId36"/>
    <p:sldId id="792" r:id="rId37"/>
    <p:sldId id="794" r:id="rId38"/>
    <p:sldId id="750" r:id="rId39"/>
    <p:sldId id="795" r:id="rId40"/>
    <p:sldId id="796" r:id="rId41"/>
    <p:sldId id="797" r:id="rId42"/>
    <p:sldId id="798" r:id="rId43"/>
    <p:sldId id="799" r:id="rId44"/>
    <p:sldId id="800" r:id="rId45"/>
    <p:sldId id="825" r:id="rId46"/>
    <p:sldId id="801" r:id="rId47"/>
    <p:sldId id="809" r:id="rId48"/>
    <p:sldId id="810" r:id="rId49"/>
    <p:sldId id="811" r:id="rId50"/>
    <p:sldId id="813" r:id="rId51"/>
    <p:sldId id="815" r:id="rId52"/>
    <p:sldId id="761" r:id="rId53"/>
    <p:sldId id="762" r:id="rId54"/>
    <p:sldId id="816" r:id="rId55"/>
    <p:sldId id="817" r:id="rId56"/>
    <p:sldId id="818" r:id="rId57"/>
    <p:sldId id="819" r:id="rId58"/>
    <p:sldId id="820" r:id="rId59"/>
    <p:sldId id="821" r:id="rId6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816" userDrawn="1">
          <p15:clr>
            <a:srgbClr val="A4A3A4"/>
          </p15:clr>
        </p15:guide>
        <p15:guide id="4" orient="horz" userDrawn="1">
          <p15:clr>
            <a:srgbClr val="A4A3A4"/>
          </p15:clr>
        </p15:guide>
        <p15:guide id="5" orient="horz" pos="45" userDrawn="1">
          <p15:clr>
            <a:srgbClr val="A4A3A4"/>
          </p15:clr>
        </p15:guide>
        <p15:guide id="6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AC8B"/>
    <a:srgbClr val="D85C00"/>
    <a:srgbClr val="009A46"/>
    <a:srgbClr val="FF6600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82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2" y="90"/>
      </p:cViewPr>
      <p:guideLst>
        <p:guide orient="horz" pos="816"/>
        <p:guide orient="horz"/>
        <p:guide orient="horz" pos="45"/>
        <p:guide pos="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2533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0810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2724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767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5387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8697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130524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6876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472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5974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" Target="../slides/slide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11" action="ppaction://hlinksldjump">
              <a:snd r:embed="rId12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336512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2.xml"/><Relationship Id="rId4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446279"/>
            <a:ext cx="108077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Ⅲ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Using Language,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Assessing Your Progress &amp; Video Time</a:t>
            </a:r>
          </a:p>
        </p:txBody>
      </p:sp>
    </p:spTree>
    <p:extLst>
      <p:ext uri="{BB962C8B-B14F-4D97-AF65-F5344CB8AC3E}">
        <p14:creationId xmlns:p14="http://schemas.microsoft.com/office/powerpoint/2010/main" val="4875961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147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Detailed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二、仔细阅读课文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选择最佳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1.How long did Li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Daiyu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her cousin stay in Toronto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A.Some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weeks.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few days.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C.Only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several hours.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D.A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 and a night.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49" y="2621511"/>
            <a:ext cx="129463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3098686"/>
            <a:ext cx="12946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877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6304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2.Where is Lake Ontario according to the first paragraph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centre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the city of Montreal.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on the south side of the great Niagara Falls.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on the north side of the city of Toronto.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on the north side of the great Niagara Falls.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49" y="1464544"/>
            <a:ext cx="129463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1931887"/>
            <a:ext cx="12946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9010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3.What is TRUE about Lin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according to the passage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one of Li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Daiyu’s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old schoolmates.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has lived in Canada for years.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owns a restaurant in downtown Chinatown.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works at the CN Tower.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8259" y="1502063"/>
            <a:ext cx="128832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8259" y="1969406"/>
            <a:ext cx="128832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361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6179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4.What do we know about the city of Montreal from the passage?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signs and advertisements in the street were in French.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people mainly speak both English and French.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situated on the St Lawrence River.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has unique Canadian culture and traditions.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026453" y="1309871"/>
            <a:ext cx="10702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026453" y="1767382"/>
            <a:ext cx="1070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035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597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5.If we put the following events in the time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order,it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visited artists in their workplaces along St Paul Street.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had a chat with Jean-Philippe.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had dinner at a restaurant in downtown Chinatown.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visited the CN Tower.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①②③④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④③①②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④③②①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D.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③④①②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49" y="824215"/>
            <a:ext cx="115061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1291558"/>
            <a:ext cx="115061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33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10744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Well,contrary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what many people believe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there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a lot of vast and empty spaces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China,actually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page 43)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与许多人所认为的相反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中国实际上有很多广阔而空旷的地域。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横卷形 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4503881" y="1341694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词 汇 精 讲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88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23666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contrary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相反的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相对立的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相反的事实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或事情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868360"/>
            <a:ext cx="10807700" cy="23995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contrary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与此相反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恰恰相反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contrary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相反的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相对立的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contrary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相反的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相反地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contrarily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相反地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反之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反对地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38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(1)When I first met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him,I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thought he was a modest and gentle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person.On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contrary,he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arrogant and ruthless.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当我第一次遇见他时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我认为他是一个谦虚而温和的人。与此相反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他既傲慢又无情。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556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32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(2)And contrary to existing research that says you should avoid eating with heavier people who order large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portions,it’s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beanpoles with big appetites you really need to avoid.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现有研究说你应该避免与点大份餐的胖人一起吃饭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与此相反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你真正需要避免的是与大饭量的瘦高个儿一起吃饭。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(3)Unless there is some evidence to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contrary,we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ought to believe them.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我们应该相信他们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除非有什么相反的证据。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354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6304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will expect to see you on Sunday unless I hear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contrary.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brother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believes the last one is the least used.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Contrarily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(contrary),I believe the opposite.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49" y="2636336"/>
            <a:ext cx="129463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3113511"/>
            <a:ext cx="12946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49" y="3844900"/>
            <a:ext cx="23027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4312243"/>
            <a:ext cx="23027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6063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71980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4" name="横卷形 3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74414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19879428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0528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与预期相反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他在竞赛中没有获奖。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Contrary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expectation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,he didn’t win in the contest.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在体育方面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我哥哥的爱好和我完全不同。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brother’s taste in sports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contrary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mine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20477" y="1881767"/>
            <a:ext cx="25922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20477" y="2349110"/>
            <a:ext cx="2592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659533" y="3615699"/>
            <a:ext cx="110961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659534" y="4083042"/>
            <a:ext cx="11096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4180283"/>
            <a:ext cx="129463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1" y="4647626"/>
            <a:ext cx="12946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456781" y="1881767"/>
            <a:ext cx="10801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456781" y="2349110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695551" y="1881767"/>
            <a:ext cx="272167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95551" y="2349110"/>
            <a:ext cx="272167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862413" y="3615699"/>
            <a:ext cx="24990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862414" y="4083042"/>
            <a:ext cx="24990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454699" y="3615699"/>
            <a:ext cx="127488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454701" y="4083042"/>
            <a:ext cx="12748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162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0" grpId="0" animBg="1"/>
      <p:bldP spid="14" grpId="0" animBg="1"/>
      <p:bldP spid="16" grpId="0" animBg="1"/>
      <p:bldP spid="19" grpId="0" animBg="1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00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After Li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Daiyu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her cousin arrived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Toronto,the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largest and wealthiest city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Canada,they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only had a few hours to kill before they had to proceed to the next leg of their trip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Montreal,so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went on a tour of the city.(page 44)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李黛予和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表妹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多伦多这个加拿大最大、最富有的城市后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离出发到下一站蒙特利尔之前只有几个小时的时间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她们就在多伦多逛了逛。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73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68967"/>
            <a:ext cx="566879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proceed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行进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继续做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503690"/>
            <a:ext cx="10807700" cy="30469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proceed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进而做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参加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proceed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继续做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或从事、进行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proceed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接着做某事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继而做某事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proceed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引起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起因于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的结果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proceed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against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起诉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43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(1)We now proceed to the next item on the agenda.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我们现在着手讨论下一项议题。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(2)Passengers for Rome should proceed to Gate 32 for boarding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罗马的旅客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号登机口登机。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(3)We’re not sure whether we still want to proceed with the sale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不确定是否还要继续减价促销。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(4)He outlined his plans and then proceeded to explain them in more detail.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他简单介绍了他的计划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接着又进行了较详细的解释。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73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4010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(1)They will proceed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(build) another laboratory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building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contract must be signed before we can proceed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work.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(3)If you have thought about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proceed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next step.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363389" y="1587087"/>
            <a:ext cx="211772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63389" y="2054430"/>
            <a:ext cx="21177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3325111"/>
            <a:ext cx="129463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3792454"/>
            <a:ext cx="12946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9639637" y="3897991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528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Standing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distance,they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were astonished to see misty clouds rising from the great Niagara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Falls,which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on the south side of the lake.(page 44)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她们站在远处眺望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看到湖的南边从尼亚加拉大瀑布上升腾而起的水雾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感到非常震撼。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00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6255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astonish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使十分惊讶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使吃惊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85804"/>
            <a:ext cx="10807700" cy="481978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astonishes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(that)...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令某人惊讶的是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astonishing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令人十分惊讶的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难以置信的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astonished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感到十分惊讶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吃惊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astonished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at/by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对某事感到惊讶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astonished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对做某事感到惊讶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astonishment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惊讶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惊异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one’s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astonishment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使某人惊奇的是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astonishment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吃惊地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34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6087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astonishes me (that) he could be so thoughtless.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我真没有料到他会如此轻率。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was astonishing that she accepted such a hard job.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令人吃惊的是她竟然接受这么困难的工作。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was astonished by the news of his escape.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看到他逃跑的消息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我感到很惊讶。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(4)He stared in astonishment at the stranger.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他惊愕地盯着那个陌生人。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70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was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astonished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(astonish) to see how his hometown had changed in the past 10 years.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(2)Much to my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astonishment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(astonish),she still remembered my name!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(3)We were astonished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(hear) that their football team had won the champion.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 find it quite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astonishing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(astonish) that none of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play.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520677" y="1325367"/>
            <a:ext cx="25922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520677" y="1792710"/>
            <a:ext cx="2592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374941" y="2502762"/>
            <a:ext cx="30963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374941" y="2970105"/>
            <a:ext cx="30963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700581" y="3660493"/>
            <a:ext cx="20162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700581" y="4127836"/>
            <a:ext cx="20162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538621" y="4854924"/>
            <a:ext cx="276898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538621" y="5322267"/>
            <a:ext cx="27689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5956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令我惊讶的是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他们竟然在这么短的时间内完成了那项任务。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astonishment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,they had finished that task in such a short time.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82653" y="2847936"/>
            <a:ext cx="116196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2653" y="3315279"/>
            <a:ext cx="11619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088629" y="2847936"/>
            <a:ext cx="15121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088629" y="3315279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744813" y="2847936"/>
            <a:ext cx="30243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744813" y="3315279"/>
            <a:ext cx="30243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2289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4754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idiom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习语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成语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anyhow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结束交谈或转换话题时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不过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反正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alongside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prep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旁边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一起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旁边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proceed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行进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继续做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shore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岸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滨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steel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钢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钢铁工业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2399646"/>
            <a:ext cx="18002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2866989"/>
            <a:ext cx="1800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3008449"/>
            <a:ext cx="286698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3475792"/>
            <a:ext cx="28669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3603396"/>
            <a:ext cx="233359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4070739"/>
            <a:ext cx="233359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4175342"/>
            <a:ext cx="213357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4642685"/>
            <a:ext cx="213357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4737589"/>
            <a:ext cx="173352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5204932"/>
            <a:ext cx="173352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5320289"/>
            <a:ext cx="160017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5787632"/>
            <a:ext cx="16001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横卷形 17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21" name="圆角矩形 20"/>
          <p:cNvSpPr/>
          <p:nvPr/>
        </p:nvSpPr>
        <p:spPr>
          <a:xfrm>
            <a:off x="4503881" y="1227174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词 汇 认 知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88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3" grpId="0" animBg="1"/>
      <p:bldP spid="16" grpId="0" animBg="1"/>
      <p:bldP spid="1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12527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were surprised to see that all the signs and advertisements were in French and many people spoke English with an accent.(page 44)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她们惊讶地发现所有的标示牌和广告都是用法文写的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而且许多人说英语都有口音。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15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68095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advertisement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广告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启事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72679"/>
            <a:ext cx="10807700" cy="417229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put/place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advertisement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newspaper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在报纸上发布广告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advertise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vi.&amp;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做广告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登广告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征聘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advertise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为征求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而登广告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advertise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登广告招聘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雇用某人做某事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advertising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广告活动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广告业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advertiser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广告商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17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7642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(1)That company has put an advertisement in newspapers for clerks.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那家公司已在报纸上登广告招聘职员。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(2)If you want to attract more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customers,try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advertising in the local newspaper.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如果你想吸引更多顾客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就试试在当地报纸登广告。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need to advertise for a roommate for next term.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我需要登广告找下学期的室友。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19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9759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manager wants to advertise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new sales manager in newspapers.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nursing home is advertising for a volunteer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(help) look after the patients.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(3)Put 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(advertise) in the local paper to sell your car.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273205" y="1515079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152525" y="3240087"/>
            <a:ext cx="13805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help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493703" y="3856736"/>
            <a:ext cx="26693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advertisement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228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232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4)A local farmer told them the dog sounded like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(advertise) as lost in the local paper.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(5)I’m calling about the apartment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(advertise) the other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day.Could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tell me more about it?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0477" y="1928821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advertised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424562" y="2506142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advertised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359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3541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owe it to yourselves to stay longer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page 44)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你们应该多待几天。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owe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账、债、情等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694605"/>
            <a:ext cx="10807700" cy="23995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owe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=owe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欠某人某物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某人情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归功于某人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owe...to...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归功于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归因于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owing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60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owe you 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apology.You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must have found my attitude very annoying.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我应该向你道歉。你一定觉得我的态度很恶劣。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owe a debt of gratitude to all my family.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我很感激我所有的家人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owes his success to hard work.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他的成功是靠勤奋工作。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(4)Owing to bad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weather,we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didn’t go to the park.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由于天气不好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我们没有去公园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812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642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(owe)to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illness,Peter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couldn’t keep up with the rest of the class.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play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owes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(owe) much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French tragedy.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owes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2,000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father.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我认为你欠我们一个解释。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think you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explanation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234365" y="1433239"/>
            <a:ext cx="18722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234365" y="1900582"/>
            <a:ext cx="18722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810620" y="2601847"/>
            <a:ext cx="160001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810620" y="3059358"/>
            <a:ext cx="160001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562957" y="2601847"/>
            <a:ext cx="12241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562957" y="3059358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049833" y="3159455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736701" y="4945112"/>
            <a:ext cx="15121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736701" y="5412455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410638" y="4945112"/>
            <a:ext cx="127839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410638" y="5412455"/>
            <a:ext cx="12783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850798" y="4945112"/>
            <a:ext cx="127839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850798" y="5412455"/>
            <a:ext cx="12783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290958" y="4945112"/>
            <a:ext cx="279055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290958" y="5412455"/>
            <a:ext cx="27905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427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6" grpId="0"/>
      <p:bldP spid="23" grpId="0" animBg="1"/>
      <p:bldP spid="25" grpId="0" animBg="1"/>
      <p:bldP spid="27" grpId="0" animBg="1"/>
      <p:bldP spid="2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1283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Chinese people have been coming here for more than a hundred years.(page 44)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一百多年来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不断有中国人来到这里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该句为现在完成进行时。现在完成进行时表示一个动作开始于过去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持续到现在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并强调现在还在进行。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503881" y="277885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句 型 剖 析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84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9545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基本结构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:have/has been doing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基本含义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表示一个从过去开始而在最近刚刚结束的动作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表示一个从过去开始但现在仍在进行的动作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表示一个从过去开始延续到现在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可以包括现在在内的一个阶段内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重复发生的动作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通常表示一种感情色彩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关切、惊异、愤怒、赞许等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56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accent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口音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owe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欠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账、债、情等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toast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烤面包片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吐司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干杯　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干杯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endParaRPr lang="zh-CN" altLang="en-US" dirty="0"/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烤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尤指面包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1365034"/>
            <a:ext cx="17903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1832377"/>
            <a:ext cx="17903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1947227"/>
            <a:ext cx="146192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2414570"/>
            <a:ext cx="146192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2539252"/>
            <a:ext cx="158981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3006595"/>
            <a:ext cx="15898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99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34327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(1)This is what I have been expecting since my childhood.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这是我从小就一直期待着的事情。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(2)His brother has been collecting all kinds of stamps since he was 10 years old.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他弟弟从十岁起就一直收集各种各样的邮票。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90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7215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易混辨析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完成进行时与现在完成时的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区别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962017529"/>
              </p:ext>
            </p:extLst>
          </p:nvPr>
        </p:nvGraphicFramePr>
        <p:xfrm>
          <a:off x="361950" y="1538143"/>
          <a:ext cx="10807700" cy="2926080"/>
        </p:xfrm>
        <a:graphic>
          <a:graphicData uri="http://schemas.openxmlformats.org/drawingml/2006/table">
            <a:tbl>
              <a:tblPr firstRow="1" firstCol="1" bandRow="1"/>
              <a:tblGrid>
                <a:gridCol w="4534991"/>
                <a:gridCol w="6272709"/>
              </a:tblGrid>
              <a:tr h="192024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现在完成进行时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现在完成时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4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强调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动作的延续性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强调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过去某个动作对现在造成的影响或产生的结果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4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动作的反复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表示动作的反复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4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表达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生动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含有感情色彩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说明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一个事实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一种影响或结果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851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07423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have been thinking this thing over.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我一直在仔细考虑这件事。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延续性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have thought this thing over.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我已经仔细考虑过这件事了。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影响及结果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have been visiting my hometown recently.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最近我经常回老家。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动作重复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have visited my hometown recently.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最近我回老家了。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不表示动作的反复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368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12089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有些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表示状态、感情、感觉的动词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exist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hate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以及短暂性动词如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不用于现在完成进行时。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830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6231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(1)There 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has existed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(exist) an old temple since the Ming Dynasty.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have been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teaching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(teach) English for almost twenty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years,and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will step in another new teaching year.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337333" y="2006119"/>
            <a:ext cx="25596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337333" y="2473462"/>
            <a:ext cx="25596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440556" y="3194565"/>
            <a:ext cx="403244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440557" y="3661908"/>
            <a:ext cx="403244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5053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6231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(1)There 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existed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(exist) an old temple since the Ming Dynasty.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teaching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(teach) English for almost twenty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years,and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will step in another new teaching year.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805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40346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我在夏威夷已经生活了十年。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living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Hawaii for ten years.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我在雨中等了你两个小时。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waiting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in the rain for two hours.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36501" y="2103810"/>
            <a:ext cx="18002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36501" y="2571153"/>
            <a:ext cx="1800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36501" y="3272592"/>
            <a:ext cx="18002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36501" y="3739935"/>
            <a:ext cx="1800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880717" y="2103810"/>
            <a:ext cx="165618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880717" y="2571153"/>
            <a:ext cx="16561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680917" y="2103810"/>
            <a:ext cx="18002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80917" y="2571153"/>
            <a:ext cx="1800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884048" y="3272592"/>
            <a:ext cx="165285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884048" y="3739935"/>
            <a:ext cx="165285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686115" y="3272592"/>
            <a:ext cx="222705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86115" y="3739935"/>
            <a:ext cx="22270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062379" y="3272592"/>
            <a:ext cx="114693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062379" y="3739935"/>
            <a:ext cx="114693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461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1" grpId="0" animBg="1"/>
      <p:bldP spid="15" grpId="0" animBg="1"/>
      <p:bldP spid="18" grpId="0" animBg="1"/>
      <p:bldP spid="21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1361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is said that a person who travels far knows more.(page 47)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常言道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读万卷书不如行万里路。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是形式主语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引导的是主语从句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在主语从句中有一个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引导的定语从句。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is said that...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据说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43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68257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is said that...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It+be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+that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结构。常用于该结构中的动词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形式还有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reported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believed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proved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announced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expected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stated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claim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estimate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It+be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+that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结构可改写为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sb+be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+to do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其中不定式根据情况有时态的变化。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325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328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is said that he has passed the driving test.= He is said to have passed the driving test.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据说他已经通过了驾照考试。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(2)It’s believed that we shall make full use of the solar energy some 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相信总有一天我们能够充分利用太阳能。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(3)It was reported that another bridge was to be built across the river.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据报道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这条河上将要再建一座大桥。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46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3027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10.contrary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相反的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相对立的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相反的事实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或事情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contrarily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相反地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反之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反对地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11.astonish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使十分惊讶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使吃惊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astonishing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令人十分惊讶的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难以置信的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astonished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感到十分惊讶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吃惊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astonishment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惊讶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惊异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12.mist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薄雾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水汽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misty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多雾的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模糊的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13.dusk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黄昏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傍晚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dusky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昏暗的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暗淡的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07005" y="1596919"/>
            <a:ext cx="25497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7005" y="2064262"/>
            <a:ext cx="25497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697141" y="2172983"/>
            <a:ext cx="279449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697141" y="2640326"/>
            <a:ext cx="279449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122797" y="2749047"/>
            <a:ext cx="260561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122797" y="3216390"/>
            <a:ext cx="26056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741605" y="3325111"/>
            <a:ext cx="306712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41605" y="3792454"/>
            <a:ext cx="306712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455061" y="3930611"/>
            <a:ext cx="178142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455061" y="4397954"/>
            <a:ext cx="178142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553382" y="4522964"/>
            <a:ext cx="183398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553382" y="4990307"/>
            <a:ext cx="18339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826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009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句型转换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is said that greenhouse gases are the main cause of global warming.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→Greenhouse gases are said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main cause of global warming.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is said that my friend has won first place in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singing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competition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→My friend is said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first place in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singing competition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734986" y="2487769"/>
            <a:ext cx="132219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734985" y="2955112"/>
            <a:ext cx="13221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130121" y="2487769"/>
            <a:ext cx="122320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130120" y="2955112"/>
            <a:ext cx="12232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115127" y="4824263"/>
            <a:ext cx="132219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15126" y="5291606"/>
            <a:ext cx="13221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545012" y="4824263"/>
            <a:ext cx="158510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545012" y="5291606"/>
            <a:ext cx="15851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237808" y="4824263"/>
            <a:ext cx="161957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237808" y="5291606"/>
            <a:ext cx="161957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969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1" grpId="0" animBg="1"/>
      <p:bldP spid="1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6551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人们希望医疗费能够降低。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hoped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cost of medical care can be cut down.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众所周知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学好数学对我们大家都大有益处。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known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learning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will be of great benefit to us all.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64493" y="1818707"/>
            <a:ext cx="93610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64493" y="2286050"/>
            <a:ext cx="9361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944613" y="1818707"/>
            <a:ext cx="12241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944613" y="2286050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312765" y="1818707"/>
            <a:ext cx="194421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312765" y="2286050"/>
            <a:ext cx="19442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400997" y="1818707"/>
            <a:ext cx="15121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400997" y="2286050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64493" y="3569119"/>
            <a:ext cx="93610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64493" y="4036462"/>
            <a:ext cx="9361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967335" y="3569119"/>
            <a:ext cx="120141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967336" y="4036462"/>
            <a:ext cx="120141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335486" y="3569119"/>
            <a:ext cx="163346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335487" y="4036462"/>
            <a:ext cx="16334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135686" y="3569119"/>
            <a:ext cx="184948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135687" y="4036462"/>
            <a:ext cx="184948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151910" y="3569119"/>
            <a:ext cx="16334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151910" y="4036462"/>
            <a:ext cx="16334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245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2" grpId="0" animBg="1"/>
      <p:bldP spid="15" grpId="0" animBg="1"/>
      <p:bldP spid="18" grpId="0" animBg="1"/>
      <p:bldP spid="20" grpId="0" animBg="1"/>
      <p:bldP spid="23" grpId="0" animBg="1"/>
      <p:bldP spid="26" grpId="0" animBg="1"/>
      <p:bldP spid="29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614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1.They placed an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dvertisement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the local TV for 10 steel workers.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2.He speaks with a strong northern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,from which we can conclude he is from the north.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never owe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others,and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don’t like to be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4.He crossed over to the window to see if it was still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misty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多雾的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715430" y="1957401"/>
            <a:ext cx="22764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715430" y="2424744"/>
            <a:ext cx="22764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横卷形 10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随  堂  训  练</a:t>
            </a:r>
          </a:p>
        </p:txBody>
      </p:sp>
      <p:sp>
        <p:nvSpPr>
          <p:cNvPr id="8" name="矩形 7"/>
          <p:cNvSpPr/>
          <p:nvPr/>
        </p:nvSpPr>
        <p:spPr>
          <a:xfrm>
            <a:off x="6798645" y="3100759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ea typeface="宋体" panose="02010600030101010101" pitchFamily="2" charset="-122"/>
              </a:rPr>
              <a:t>ccent</a:t>
            </a:r>
            <a:endParaRPr lang="zh-CN" altLang="en-US" dirty="0"/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725801" y="4300985"/>
            <a:ext cx="172819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25801" y="4768328"/>
            <a:ext cx="17281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361438" y="4906545"/>
            <a:ext cx="15841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361437" y="5373888"/>
            <a:ext cx="15841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832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14" grpId="0" animBg="1"/>
      <p:bldP spid="16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0227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5.Learners must not only master new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words,but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also learn conversational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习语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had worked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alongside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Frank and Mark and they had become friends.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7.They seem to have no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coherent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有条理的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plan for saving the company.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8.We were all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astonished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吃惊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the unexpected news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23103" y="1037294"/>
            <a:ext cx="13468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idioms</a:t>
            </a:r>
            <a:endParaRPr lang="zh-CN" altLang="en-US" dirty="0"/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486277" y="1677785"/>
            <a:ext cx="24187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486277" y="2145128"/>
            <a:ext cx="24187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556565" y="2822195"/>
            <a:ext cx="22944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556565" y="3289538"/>
            <a:ext cx="22944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870885" y="3986651"/>
            <a:ext cx="25922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870885" y="4453994"/>
            <a:ext cx="2592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015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 animBg="1"/>
      <p:bldP spid="16" grpId="0" animBg="1"/>
      <p:bldP spid="18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2770310" cy="624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11399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owing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to;contrary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to;proceed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with;advertise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astonished at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647148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speaker drank a glass of water and then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proceeded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his speech.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2.Tony’s mother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astonished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his news.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497341" y="2753139"/>
            <a:ext cx="252028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497341" y="3220482"/>
            <a:ext cx="25202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3289247"/>
            <a:ext cx="129463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3756590"/>
            <a:ext cx="12946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333403" y="3888159"/>
            <a:ext cx="391792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333403" y="4355502"/>
            <a:ext cx="39179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212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1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3613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Contrary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general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impression,moderate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exercise actually decreases your appetite.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advertised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pupils last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autumn,and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got more than 100.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Owing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heavy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rain,we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didn’t go to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zoo.What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pity!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931612"/>
            <a:ext cx="28803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1398955"/>
            <a:ext cx="28803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398045" y="2092952"/>
            <a:ext cx="328287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398045" y="2560295"/>
            <a:ext cx="32828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5484" y="3271392"/>
            <a:ext cx="237309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5484" y="3748567"/>
            <a:ext cx="23730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810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2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245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三、课文语篇填空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After Li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Daiyu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her cousin arrived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Toronto,they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only had a few hours 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kill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(kill) before they had to proceed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Montreal,so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went on a tour of the city where the girls saw hundreds of skyscrapers of glass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steel,and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old-fashioned cars 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rolling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(roll) by.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53141" y="2056253"/>
            <a:ext cx="172819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53141" y="2523596"/>
            <a:ext cx="17281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394605" y="3818875"/>
            <a:ext cx="266429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394605" y="4286218"/>
            <a:ext cx="26642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4781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4397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also chatted with one of Li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Daiyu’s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mother’s old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schoolmates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(schoolmate) 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had moved to Canada many years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earlier.At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night,the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train left late and arrived in Montreal early the next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morning.What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surprised the girls was that all the signs and 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advertisements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(advertise) were in French and many people spoke English with 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accent.Because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their train wouldn’t leave until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evening,they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spent the afternoon going around the city.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996112"/>
            <a:ext cx="280831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1463455"/>
            <a:ext cx="28083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327269" y="996112"/>
            <a:ext cx="15121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327269" y="1463455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769149" y="2757010"/>
            <a:ext cx="36724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769149" y="3224353"/>
            <a:ext cx="36724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676245" y="3924710"/>
            <a:ext cx="20162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676245" y="4392053"/>
            <a:ext cx="20162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885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6742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 they sat in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restaurant,a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young man 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named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(name) Jean-Philippe joined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told them something about the city and hoped they would stay a little 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longer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(long) to visit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city with wonderful sights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sounds.That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night the train was speeding to the 9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distant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(distance) east coast towards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Halifax,the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largest city 10.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Nova Scotia.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386005" y="733402"/>
            <a:ext cx="190170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386005" y="1200745"/>
            <a:ext cx="19017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87925" y="1930885"/>
            <a:ext cx="182969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87925" y="2398228"/>
            <a:ext cx="18296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861002" y="3078776"/>
            <a:ext cx="1909839" cy="4821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861002" y="3543708"/>
            <a:ext cx="190983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313998" y="3649245"/>
            <a:ext cx="1161960" cy="4821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313997" y="4114177"/>
            <a:ext cx="11619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396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6623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72151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14.advertisement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广告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启事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advertise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做广告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登广告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征聘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advertiser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广告商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15.photographer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摄影师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拍照者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photograph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照片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相片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photography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摄影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照相术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16.coherent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有条理的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清楚易懂的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coherence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连贯性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条理性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cohere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连贯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一致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齐心协力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193085" y="844159"/>
            <a:ext cx="23762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193085" y="1311502"/>
            <a:ext cx="23762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25609" y="1420223"/>
            <a:ext cx="254767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25609" y="1887566"/>
            <a:ext cx="254767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831325" y="2038799"/>
            <a:ext cx="277175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831325" y="2506142"/>
            <a:ext cx="277175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731773" y="2619796"/>
            <a:ext cx="303550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31773" y="3087139"/>
            <a:ext cx="30355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459733" y="3186325"/>
            <a:ext cx="245475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459733" y="3653668"/>
            <a:ext cx="245475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086909" y="3758948"/>
            <a:ext cx="19540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086909" y="4226291"/>
            <a:ext cx="1954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324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  <p:bldP spid="12" grpId="0" animBg="1"/>
      <p:bldP spid="15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contrary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相反的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相对立的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proceed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进而做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某人情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归功于某人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1973439"/>
            <a:ext cx="28803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2440782"/>
            <a:ext cx="28803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2559335"/>
            <a:ext cx="33123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3026678"/>
            <a:ext cx="33123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3118291"/>
            <a:ext cx="30963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3585634"/>
            <a:ext cx="30963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152525" y="3667415"/>
            <a:ext cx="16487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dress up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36866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99686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Fast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一、快速浏览课文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1.Toronto is the largest and wealthiest city in Canada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        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2.Li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Daiyu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her cousin saw only a few of skyscrapers of glass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steel,and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old-fashioned cars rolling by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        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train left Toronto late that night and arrived in Montreal early the next morning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        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071685" y="215277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135581" y="3334396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561202" y="450937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9" name="圆角矩形 8"/>
          <p:cNvSpPr/>
          <p:nvPr/>
        </p:nvSpPr>
        <p:spPr>
          <a:xfrm>
            <a:off x="4503881" y="330271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阅 读 自 测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27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5399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4.All the people in Montreal which has unique Quebec culture and traditions speak both English and French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        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5.Jean-Philippe wanted Li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Daiyu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her cousin to stay longer in Montreal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        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6.Li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Daiyu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her cousin’s destination 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Halifax,the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second largest city of Nova Scotia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        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163461" y="152172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134349" y="269261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400997" y="385547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571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金牌学案</Template>
  <TotalTime>360</TotalTime>
  <Words>2140</Words>
  <Application>Microsoft Office PowerPoint</Application>
  <PresentationFormat>自定义</PresentationFormat>
  <Paragraphs>305</Paragraphs>
  <Slides>59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59</vt:i4>
      </vt:variant>
    </vt:vector>
  </HeadingPairs>
  <TitlesOfParts>
    <vt:vector size="69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  治</dc:title>
  <dc:creator>SkyUser</dc:creator>
  <cp:lastModifiedBy>SkyUser</cp:lastModifiedBy>
  <cp:revision>77</cp:revision>
  <dcterms:created xsi:type="dcterms:W3CDTF">2020-09-19T09:01:39Z</dcterms:created>
  <dcterms:modified xsi:type="dcterms:W3CDTF">2024-09-25T02:15:56Z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