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50"/>
  </p:notesMasterIdLst>
  <p:sldIdLst>
    <p:sldId id="808" r:id="rId2"/>
    <p:sldId id="809" r:id="rId3"/>
    <p:sldId id="758" r:id="rId4"/>
    <p:sldId id="755" r:id="rId5"/>
    <p:sldId id="763" r:id="rId6"/>
    <p:sldId id="764" r:id="rId7"/>
    <p:sldId id="759" r:id="rId8"/>
    <p:sldId id="757" r:id="rId9"/>
    <p:sldId id="765" r:id="rId10"/>
    <p:sldId id="814" r:id="rId11"/>
    <p:sldId id="766" r:id="rId12"/>
    <p:sldId id="767" r:id="rId13"/>
    <p:sldId id="745" r:id="rId14"/>
    <p:sldId id="749" r:id="rId15"/>
    <p:sldId id="810" r:id="rId16"/>
    <p:sldId id="770" r:id="rId17"/>
    <p:sldId id="771" r:id="rId18"/>
    <p:sldId id="772" r:id="rId19"/>
    <p:sldId id="773" r:id="rId20"/>
    <p:sldId id="774" r:id="rId21"/>
    <p:sldId id="775" r:id="rId22"/>
    <p:sldId id="776" r:id="rId23"/>
    <p:sldId id="777" r:id="rId24"/>
    <p:sldId id="778" r:id="rId25"/>
    <p:sldId id="783" r:id="rId26"/>
    <p:sldId id="784" r:id="rId27"/>
    <p:sldId id="785" r:id="rId28"/>
    <p:sldId id="786" r:id="rId29"/>
    <p:sldId id="787" r:id="rId30"/>
    <p:sldId id="811" r:id="rId31"/>
    <p:sldId id="789" r:id="rId32"/>
    <p:sldId id="790" r:id="rId33"/>
    <p:sldId id="791" r:id="rId34"/>
    <p:sldId id="792" r:id="rId35"/>
    <p:sldId id="793" r:id="rId36"/>
    <p:sldId id="794" r:id="rId37"/>
    <p:sldId id="812" r:id="rId38"/>
    <p:sldId id="796" r:id="rId39"/>
    <p:sldId id="797" r:id="rId40"/>
    <p:sldId id="750" r:id="rId41"/>
    <p:sldId id="813" r:id="rId42"/>
    <p:sldId id="798" r:id="rId43"/>
    <p:sldId id="799" r:id="rId44"/>
    <p:sldId id="761" r:id="rId45"/>
    <p:sldId id="762" r:id="rId46"/>
    <p:sldId id="805" r:id="rId47"/>
    <p:sldId id="806" r:id="rId48"/>
    <p:sldId id="807" r:id="rId4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816" userDrawn="1">
          <p15:clr>
            <a:srgbClr val="A4A3A4"/>
          </p15:clr>
        </p15:guide>
        <p15:guide id="4" orient="horz" pos="45" userDrawn="1">
          <p15:clr>
            <a:srgbClr val="A4A3A4"/>
          </p15:clr>
        </p15:guide>
        <p15:guide id="6" pos="91" userDrawn="1">
          <p15:clr>
            <a:srgbClr val="A4A3A4"/>
          </p15:clr>
        </p15:guide>
        <p15:guide id="7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orient="horz" pos="45"/>
        <p:guide pos="91"/>
        <p:guide orient="horz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6186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641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1891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961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9341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123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0016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950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134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3408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67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4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4627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Using Language,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</a:t>
            </a:r>
          </a:p>
        </p:txBody>
      </p:sp>
    </p:spTree>
    <p:extLst>
      <p:ext uri="{BB962C8B-B14F-4D97-AF65-F5344CB8AC3E}">
        <p14:creationId xmlns:p14="http://schemas.microsoft.com/office/powerpoint/2010/main" val="220125323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7110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2.Why did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Xuesen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decide to change his major at university?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wanted to get respect from others.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would like to defend his country.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wanted to go to the US for further study.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found Railway Mechanical Engineering was boring.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58501" y="11125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189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.Which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the following statements is WRONG?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A.China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developed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Dongfeng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missiles under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leadership.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1970,China successfully launched its first man-made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satellite,Dong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Fang Hong 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great foundation for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Shenzhou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spacecrafts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D.Qian’s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 in music led him to rocket research.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981733" y="657631"/>
            <a:ext cx="10277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81733" y="1115142"/>
            <a:ext cx="10277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35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131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Hawking’s theory about the universe?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the universe has no beginning or end.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didn’t think the universe began at a single point in time and space.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the universe began with the big bang.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the universe exists itself.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785373" y="887291"/>
            <a:ext cx="10081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85373" y="1354634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25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78759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zh-CN" altLang="zh-CN" sz="3000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...and it casts different shadows of you...(page 6)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它投下你不同的影子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sz="30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 </a:t>
            </a:r>
            <a:r>
              <a:rPr lang="en-US" altLang="zh-CN" sz="3000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cast,cast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投射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投以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视线、笑容等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投掷　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934964"/>
            <a:ext cx="10807700" cy="22552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cast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on/upon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看向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cast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因某事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沮丧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cast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使人怀疑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造谣中伤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cast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shadow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蒙上阴影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503881" y="120419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fisherman cast his net into the water.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那个渔民把网撒到水里。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cast an eye at the woman.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他向那个女人看了一眼。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(3)Don’t let yourself be cast down by a small failure in the experiment.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别为了实验中的小失败而垂头丧气。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fisherman caught a fish at his first cast.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那个渔民撒下的第一网就捕到了一条鱼。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176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latest scientific discoveries cast doubt on earlier theories.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最新的科学发现使我们对以前的学说产生了怀疑。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6)The war cast a shadow over people.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战争给人们蒙上了一层阴影。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15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(cast) a glance at the girl.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(cast) down by the sad news.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(3)All eyes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(cast) upon the speaker and he felt a little uneasy.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他向她投去钦佩的目光。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48669" y="1287946"/>
            <a:ext cx="8691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cast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05680" y="1884931"/>
            <a:ext cx="1633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cast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923229" y="2467207"/>
            <a:ext cx="18090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were cast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473237" y="4791336"/>
            <a:ext cx="7494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cast </a:t>
            </a:r>
            <a:r>
              <a:rPr lang="en-US" altLang="zh-CN" dirty="0" smtClean="0">
                <a:ea typeface="宋体" panose="02010600030101010101" pitchFamily="2" charset="-122"/>
              </a:rPr>
              <a:t>      her      an     admiring          </a:t>
            </a:r>
            <a:r>
              <a:rPr lang="en-US" altLang="zh-CN" dirty="0">
                <a:ea typeface="宋体" panose="02010600030101010101" pitchFamily="2" charset="-122"/>
              </a:rPr>
              <a:t>glance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819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2235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However,after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Songhu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Battle broke out in 1932,Qian made the decision to switch his major to aviation...(page 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,1932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二八淞沪抗战爆发后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钱学森决定改学航空专业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09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043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 out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战争、打斗等不愉快的事情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突然开始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爆发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007491"/>
            <a:ext cx="10807700" cy="4228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粉碎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破碎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散开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出故障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垮掉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使分解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强行进入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破门而入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强行闯入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突然开始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笑、唱等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脱离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挣脱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冲破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突破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断开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折断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停顿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5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7463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(1)Does everyone know what to do if a fire breaks out?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每个人都知道如果发生火灾该怎么办吗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(2)When World War 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seemed to have become another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man,downhearted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当第一次世界大战爆发时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他似乎成了另一个人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变得很消沉。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55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8830175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prisoner broke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from his guards while being taken to another jail.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(2)Her telephone had broken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 that I couldn’t get through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had to break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house as we had lost the key.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08909" y="1593735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08909" y="2061078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811454" y="2736031"/>
            <a:ext cx="16974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11453" y="3203374"/>
            <a:ext cx="1697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157198" y="3901175"/>
            <a:ext cx="15318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57197" y="4368518"/>
            <a:ext cx="15318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52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71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river broke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banks,and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flooded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village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many miles around.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(5)A fire broke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lower story during the midnight and soon the whole building was in flames.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(6)Many branches broke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strong wind.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013181" y="1148867"/>
            <a:ext cx="22617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013181" y="1616210"/>
            <a:ext cx="22617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356399" y="2304179"/>
            <a:ext cx="145439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56399" y="2771522"/>
            <a:ext cx="14543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053911" y="3466139"/>
            <a:ext cx="13685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053910" y="3933482"/>
            <a:ext cx="13685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70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China needed its own powerful air force to protect and defend the country.(page 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他意识到中国需要建设强大的空军来保卫国家。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01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0143"/>
            <a:ext cx="58124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defend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防守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63957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defensive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自卫的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defend...against/from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辩护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辩护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防御工事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防御工程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47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4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is better at defending than attacking.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他的防御能力比进攻能力强。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raised a large army to defend their country.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他们集结了大量军队来保卫自己的国家。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(3)Who is defending in this case?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此案谁做辩护律师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20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(1)Some players are better at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defending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(defend).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union said that they would take action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defend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(defend) their members’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jobs.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828104" y="2350528"/>
            <a:ext cx="249748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28104" y="2817871"/>
            <a:ext cx="24974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632840" y="2909543"/>
            <a:ext cx="231277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32839" y="3376886"/>
            <a:ext cx="231277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78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644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无论付出什么代价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我们都要保卫我们的国家。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defend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whatever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cost may be.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我得为她说句话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她对此事一无所知。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to say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she knew nothing about it.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20477" y="1718087"/>
            <a:ext cx="14401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0477" y="2185430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376661" y="1718087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76661" y="2185430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104853" y="1718087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04853" y="2185430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409109" y="1718087"/>
            <a:ext cx="12961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09109" y="2185430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18611" y="1718087"/>
            <a:ext cx="216290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18611" y="2185430"/>
            <a:ext cx="21629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365264" y="3439003"/>
            <a:ext cx="5655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      </a:t>
            </a:r>
            <a:r>
              <a:rPr lang="en-US" altLang="zh-CN" dirty="0" err="1" smtClean="0">
                <a:ea typeface="宋体" panose="02010600030101010101" pitchFamily="2" charset="-122"/>
              </a:rPr>
              <a:t>defence</a:t>
            </a:r>
            <a:r>
              <a:rPr lang="en-US" altLang="zh-CN" dirty="0" smtClean="0">
                <a:ea typeface="宋体" panose="02010600030101010101" pitchFamily="2" charset="-122"/>
              </a:rPr>
              <a:t>        of             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839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 animBg="1"/>
      <p:bldP spid="16" grpId="0" animBg="1"/>
      <p:bldP spid="19" grpId="0" animBg="1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received a hero’s welcome from his homeland and was put in charge of not only developing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rocket science but also its space and missile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.(page 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他受到了祖国英雄般的欢迎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受命发展中国的火箭科学以及航天和导弹项目。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3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4852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控告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充电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39714"/>
            <a:ext cx="10807700" cy="35813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为某物向某人收取费用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控告某人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掌管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负责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管理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of=in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sb’s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的管理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负责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charge=for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免费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39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charged me 20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repairing my bike.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修理自行车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他收了我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is charged with taking a car without the owner’s permission.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他因未征得车主的同意自行开走车而受到指控。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Smith is assigned to take charge of the department.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史密斯医生受命分管这个部门。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forgot to charge the battery.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他忘记给电池充电了。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73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1703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投射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投以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视线、笑容等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投掷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shadow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阴影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影子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背光处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rainbow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彩虹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pour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倒出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倾泻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饮料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concrete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混凝土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混凝土制的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确实的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具体的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patriotic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爱国的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defend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保卫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防守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辩解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2055279"/>
            <a:ext cx="15318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2532454"/>
            <a:ext cx="15318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2664075"/>
            <a:ext cx="205839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3131418"/>
            <a:ext cx="20583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3239358"/>
            <a:ext cx="21900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3706701"/>
            <a:ext cx="21900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3849126"/>
            <a:ext cx="16634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4316469"/>
            <a:ext cx="16634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4414577"/>
            <a:ext cx="21900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4881920"/>
            <a:ext cx="21900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5024345"/>
            <a:ext cx="21900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5491688"/>
            <a:ext cx="21900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72821" y="5578121"/>
            <a:ext cx="192675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2821" y="6045464"/>
            <a:ext cx="19267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横卷形 17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4503881" y="122717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  <p:bldP spid="20" grpId="0" animBg="1"/>
      <p:bldP spid="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(5)I’ll be in charge of the whole factory next week when the director is away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whole factory will be in my charge next week when the director is away.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下周厂长不在时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我将负责整个工厂。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(6)The performers are all willing to perform free of charge.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演员们都愿意免费出演。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99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3733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charged the man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stealing the jewels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(2)How much did he charge you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repairing this pair of shoes?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752925" y="2281135"/>
            <a:ext cx="16561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52925" y="2748478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317437" y="2857199"/>
            <a:ext cx="14303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17437" y="3324542"/>
            <a:ext cx="14303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7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06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凭此券你可以在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这家餐馆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免费得到一份法式炸薯条。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ticket,you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get a French fries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this restaurant.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他父亲去世后他掌管了农场。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farm after his father died.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84957" y="1780263"/>
            <a:ext cx="15645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84957" y="2247606"/>
            <a:ext cx="1564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2395655"/>
            <a:ext cx="172667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862998"/>
            <a:ext cx="172667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793485" y="1780263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793485" y="224760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440557" y="3495545"/>
            <a:ext cx="40254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took </a:t>
            </a:r>
            <a:r>
              <a:rPr lang="en-US" altLang="zh-CN" dirty="0" smtClean="0">
                <a:ea typeface="宋体" panose="02010600030101010101" pitchFamily="2" charset="-122"/>
              </a:rPr>
              <a:t>    charge          </a:t>
            </a:r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688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1252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Since he came down with a disease which caused him to lose the use of most of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muscles,his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world became one of abstract thought.(page 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因患病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他大部分肌肉萎缩无力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他的世界变成了一个抽象思维的世界。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53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809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down with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染上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落下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降落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降低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潮水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涨潮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赛跑比赛中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某名次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变时髦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偶然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遇见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碰见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被理解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81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赶快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跟随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再度流行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再次成功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能被去掉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或除去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举行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达到预期效果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被披露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恢复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苏醒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长出地面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破土而出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升起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被提及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拿出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一笔钱等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86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don’t believe that he has come down with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disease,for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face is in good condition.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我不相信他患有疾病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因为他的脸色很好。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price of gas is coming down.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汽油的价格正在下降。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rain came down at dusk and they had to quit.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黄昏时下起了雨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他们只好退出。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1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ceiling came down with a terrific crash.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天花板轰然倒塌了。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(5)We were forced to come down in a field.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我们被迫降落在田地里。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93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9395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(1)How did it come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you had lost in the final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spoke for a long time but his meaning didn’t really come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(3)When the right opportunity comes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,take 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(4)My first novel came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while I was at college.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104853" y="1737751"/>
            <a:ext cx="18722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04853" y="2205094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430725" y="2902895"/>
            <a:ext cx="18722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30725" y="3370238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253541" y="3518287"/>
            <a:ext cx="17576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53541" y="3985630"/>
            <a:ext cx="17576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695718" y="4072131"/>
            <a:ext cx="147273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95718" y="4539474"/>
            <a:ext cx="147273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43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66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当她苏醒过来时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她发现自己在医院里。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,she found herself in hospital.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你认为价格会下降吗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think the prices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95693" y="1942194"/>
            <a:ext cx="4471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came </a:t>
            </a:r>
            <a:r>
              <a:rPr lang="en-US" altLang="zh-CN" dirty="0" smtClean="0">
                <a:ea typeface="宋体" panose="02010600030101010101" pitchFamily="2" charset="-122"/>
              </a:rPr>
              <a:t>         to        herself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85389" y="3686095"/>
            <a:ext cx="28745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come        </a:t>
            </a:r>
            <a:r>
              <a:rPr lang="en-US" altLang="zh-CN" dirty="0">
                <a:ea typeface="宋体" panose="02010600030101010101" pitchFamily="2" charset="-122"/>
              </a:rPr>
              <a:t>down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302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307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missile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导弹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trace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追溯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追踪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查出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痕迹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遗迹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踪迹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outstanding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优秀的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杰出的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明显的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abstract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抽象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理论上的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文献等的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摘要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concept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概念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观念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brilliant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聪颖的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绝妙的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明亮的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fault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弱点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过错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shift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轮班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挪动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vivid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生动的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鲜明的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丰富的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2317" y="259233"/>
            <a:ext cx="19343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726576"/>
            <a:ext cx="19343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02317" y="832175"/>
            <a:ext cx="168298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2317" y="1299518"/>
            <a:ext cx="1682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1447966"/>
            <a:ext cx="270348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1915309"/>
            <a:ext cx="27034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2011136"/>
            <a:ext cx="210006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2478479"/>
            <a:ext cx="21000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2612770"/>
            <a:ext cx="20349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080113"/>
            <a:ext cx="2034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3174870"/>
            <a:ext cx="210006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642213"/>
            <a:ext cx="210006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3762280"/>
            <a:ext cx="157949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4229623"/>
            <a:ext cx="15794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4339949"/>
            <a:ext cx="157949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4807292"/>
            <a:ext cx="15794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4938589"/>
            <a:ext cx="157949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5405932"/>
            <a:ext cx="15794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  <p:bldP spid="19" grpId="0" animBg="1"/>
      <p:bldP spid="22" grpId="0" animBg="1"/>
      <p:bldP spid="25" grpId="0" animBg="1"/>
      <p:bldP spid="28" grpId="0" animBg="1"/>
      <p:bldP spid="31" grpId="0" animBg="1"/>
      <p:bldP spid="3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549606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Perhaps no other scientist has had a greater impact on China’s aerospace science than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Xuesen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.(page 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也许再没有哪一位科学家比钱学森对中国航天科学的影响更大了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9"/>
            <a:ext cx="10807700" cy="39728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no...greater...than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否定词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副词比较级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+than”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表示最高级意义。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表示最高级意义的其他常见结构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never+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nothing/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no+so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+as...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nothing/no+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+than...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186926"/>
              </p:ext>
            </p:extLst>
          </p:nvPr>
        </p:nvGraphicFramePr>
        <p:xfrm>
          <a:off x="-71611" y="3969999"/>
          <a:ext cx="10807700" cy="2318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文档" r:id="rId3" imgW="3826154" imgH="820822" progId="Word.Document.12">
                  <p:embed/>
                </p:oleObj>
              </mc:Choice>
              <mc:Fallback>
                <p:oleObj name="文档" r:id="rId3" imgW="3826154" imgH="8208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71611" y="3969999"/>
                        <a:ext cx="10807700" cy="2318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041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is taller than any other student in our class.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他比我们班上其他学生都高。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like dogs better than any other animal.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比起其他动物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我更喜欢狗。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23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73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(1)No other person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(good) to me than 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building is much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taller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(tall) than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building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this area.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我想不出更好的主意。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can’t think 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412549" y="1631170"/>
            <a:ext cx="18623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12549" y="2098513"/>
            <a:ext cx="18623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900125" y="2214009"/>
            <a:ext cx="17773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00125" y="2681352"/>
            <a:ext cx="1777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085189" y="4527596"/>
            <a:ext cx="41093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</a:t>
            </a:r>
            <a:r>
              <a:rPr lang="en-US" altLang="zh-CN" dirty="0" smtClean="0">
                <a:ea typeface="宋体" panose="02010600030101010101" pitchFamily="2" charset="-122"/>
              </a:rPr>
              <a:t>        better          idea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808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一、根据首字母提示写出单词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light from my candle threw his 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wall.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country should have the right to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efend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itself with all legal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means.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3.My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ssistant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demonstrate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machine in action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横卷形 1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124569" y="2159967"/>
            <a:ext cx="117883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24569" y="2627310"/>
            <a:ext cx="11788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441676" y="2749955"/>
            <a:ext cx="9623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41676" y="3217298"/>
            <a:ext cx="9623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656853" y="3917655"/>
            <a:ext cx="132235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56852" y="4384998"/>
            <a:ext cx="13223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4.Nowadays the priority for travelling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from shopping to food and scenery.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painting went through both representational and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bstract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periods.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03749" y="1349336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hifted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60841" y="3122383"/>
            <a:ext cx="12612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0842" y="3589726"/>
            <a:ext cx="1261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1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law allows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(defend) themselves against a charge.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(gift) pianist who has been working hard to improve himself.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number of the company’s exports has been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increasing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(steady) in the past years.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4.Now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(assist) will give you some papers to read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must have come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a bad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cold,for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has got a sore throat.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17021" y="713003"/>
            <a:ext cx="18133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defend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438837" y="1862103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gifted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72821" y="3619791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steadily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265310" y="4217582"/>
            <a:ext cx="1689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assistant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618741" y="4812189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596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76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was still living in London when the war broke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(astronomer) made great contributions to the launch of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spacecraft.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8.Her eyes were shining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(brilliant),but soon her face lost its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9.Unfortunately,the technology of climate change is no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(simple) than anything else.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10.Under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(leader),we finished the work on schedule.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61437" y="228767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94764" y="803710"/>
            <a:ext cx="2366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astronomers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276645" y="1953775"/>
            <a:ext cx="1938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brilliantly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94997" y="3714647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simpler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345445" y="4286406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leadership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356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60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17.mechanical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机械的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发动机的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机器的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mechanic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机械师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机械修理工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18.assistant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助理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助手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assistance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援助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19.leadership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领导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领导地位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领导才能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领导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领导者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20.gifted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有天赋的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有天才的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天资聪慧的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赠品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礼物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21.astronomy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天文学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astronomer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天文学家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444997" y="825041"/>
            <a:ext cx="22589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44997" y="1302216"/>
            <a:ext cx="22589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093301" y="2006119"/>
            <a:ext cx="33320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093301" y="2473462"/>
            <a:ext cx="3332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83454" y="2598094"/>
            <a:ext cx="15318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83453" y="3065437"/>
            <a:ext cx="15318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97174" y="3181095"/>
            <a:ext cx="18395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7173" y="3648438"/>
            <a:ext cx="18395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683870" y="3784099"/>
            <a:ext cx="13976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83869" y="4261274"/>
            <a:ext cx="13976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909957" y="4938783"/>
            <a:ext cx="359870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09957" y="5406126"/>
            <a:ext cx="35987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31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114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战争、打斗等不愉快的事情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突然开始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爆发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掌管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染上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最重要的是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尤其是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1479215"/>
            <a:ext cx="25301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1946558"/>
            <a:ext cx="2530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2687779"/>
            <a:ext cx="29719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155122"/>
            <a:ext cx="29719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3247363"/>
            <a:ext cx="28999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3714706"/>
            <a:ext cx="28999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88845" y="3818417"/>
            <a:ext cx="24679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8845" y="4285760"/>
            <a:ext cx="24679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71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503881" y="510432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04716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1.Qian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Xuesen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changed his major because of a shift in personal interest.(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2.Qian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became a pioneer in American jet and rocket technology in 1940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  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4693" y="287595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23373" y="404602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6231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3.Qian was not only interested in rocket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science,but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also interested in music and drawing.(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4.Hawking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achieved fame before he came down with a disease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5.Hawking was afraid to express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ideas,but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was willing to admit his faults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         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44973" y="14202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203149" y="25946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072173" y="376811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8354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1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sz="3100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1.Qian </a:t>
            </a: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Xuesen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called “the father of China’s aerospace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 because</a:t>
            </a:r>
            <a:r>
              <a:rPr lang="zh-CN" altLang="zh-CN" sz="3100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100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10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patriotic and served his homeland with </a:t>
            </a: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effort,achievement,and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devotion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the decision to switch his major to aerospace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developed 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31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rocket </a:t>
            </a: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science,its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space and missile </a:t>
            </a: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in China</a:t>
            </a:r>
            <a:endParaRPr lang="zh-CN" altLang="zh-CN" sz="31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developed the major of aerospace in a China’s university</a:t>
            </a:r>
            <a:endParaRPr lang="zh-CN" altLang="zh-CN" sz="31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825501" y="1849087"/>
            <a:ext cx="97644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25502" y="2316430"/>
            <a:ext cx="9764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19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219</TotalTime>
  <Words>1648</Words>
  <Application>Microsoft Office PowerPoint</Application>
  <PresentationFormat>自定义</PresentationFormat>
  <Paragraphs>280</Paragraphs>
  <Slides>48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59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88</cp:revision>
  <dcterms:created xsi:type="dcterms:W3CDTF">2020-09-19T09:01:39Z</dcterms:created>
  <dcterms:modified xsi:type="dcterms:W3CDTF">2024-09-24T08:46:54Z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