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</p:sldMasterIdLst>
  <p:notesMasterIdLst>
    <p:notesMasterId r:id="rId24"/>
  </p:notesMasterIdLst>
  <p:sldIdLst>
    <p:sldId id="771" r:id="rId2"/>
    <p:sldId id="745" r:id="rId3"/>
    <p:sldId id="746" r:id="rId4"/>
    <p:sldId id="755" r:id="rId5"/>
    <p:sldId id="756" r:id="rId6"/>
    <p:sldId id="773" r:id="rId7"/>
    <p:sldId id="774" r:id="rId8"/>
    <p:sldId id="757" r:id="rId9"/>
    <p:sldId id="747" r:id="rId10"/>
    <p:sldId id="748" r:id="rId11"/>
    <p:sldId id="749" r:id="rId12"/>
    <p:sldId id="750" r:id="rId13"/>
    <p:sldId id="761" r:id="rId14"/>
    <p:sldId id="751" r:id="rId15"/>
    <p:sldId id="753" r:id="rId16"/>
    <p:sldId id="754" r:id="rId17"/>
    <p:sldId id="763" r:id="rId18"/>
    <p:sldId id="764" r:id="rId19"/>
    <p:sldId id="765" r:id="rId20"/>
    <p:sldId id="768" r:id="rId21"/>
    <p:sldId id="769" r:id="rId22"/>
    <p:sldId id="772" r:id="rId23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46" userDrawn="1">
          <p15:clr>
            <a:srgbClr val="A4A3A4"/>
          </p15:clr>
        </p15:guide>
        <p15:guide id="3" orient="horz" pos="862" userDrawn="1">
          <p15:clr>
            <a:srgbClr val="A4A3A4"/>
          </p15:clr>
        </p15:guide>
        <p15:guide id="4" orient="horz" userDrawn="1">
          <p15:clr>
            <a:srgbClr val="A4A3A4"/>
          </p15:clr>
        </p15:guide>
        <p15:guide id="5" orient="horz" pos="4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5C00"/>
    <a:srgbClr val="34AC8B"/>
    <a:srgbClr val="009A46"/>
    <a:srgbClr val="FF6600"/>
    <a:srgbClr val="FF9933"/>
    <a:srgbClr val="FF3399"/>
    <a:srgbClr val="FF7C80"/>
    <a:srgbClr val="FFFFFF"/>
    <a:srgbClr val="C6A7DD"/>
    <a:srgbClr val="9E5E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53"/>
        <p:guide pos="46"/>
        <p:guide orient="horz" pos="862"/>
        <p:guide orient="horz"/>
        <p:guide orient="horz" pos="4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22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858933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054401"/>
            <a:ext cx="11522075" cy="442604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326" y="254245"/>
            <a:ext cx="7927159" cy="1833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416238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pattFill prst="divot">
          <a:fgClr>
            <a:srgbClr val="C6A7DD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706848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68195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478712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27011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8943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43717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61000">
              <a:srgbClr val="B283D6"/>
            </a:gs>
            <a:gs pos="100000">
              <a:srgbClr val="9E5ECE"/>
            </a:gs>
            <a:gs pos="0">
              <a:srgbClr val="9E5ECE"/>
            </a:gs>
            <a:gs pos="40000">
              <a:srgbClr val="C6A7DD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781170" y="1129203"/>
            <a:ext cx="6364243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以梦为马，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不负韶华！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2303279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005250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79203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8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3825983"/>
            <a:ext cx="108077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Section Ⅳ</a:t>
            </a:r>
            <a:r>
              <a:rPr lang="zh-CN" altLang="en-US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Writing</a:t>
            </a:r>
          </a:p>
        </p:txBody>
      </p:sp>
    </p:spTree>
    <p:extLst>
      <p:ext uri="{BB962C8B-B14F-4D97-AF65-F5344CB8AC3E}">
        <p14:creationId xmlns:p14="http://schemas.microsoft.com/office/powerpoint/2010/main" val="293777034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29639"/>
            <a:ext cx="10807700" cy="355943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续写第一段的开头提示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Freda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找到了新家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,Katie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感到失落又欣慰。续写本段时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可考虑从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Katie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的情感变化展开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描写她与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Freda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的回忆或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Freda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给她带来的影响等。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续写第二段的开头提示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几个月后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,Katie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收到了一个神秘包裹。续写本段时要考虑到故事的收尾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这个包裹引发出的情节应该是给人带来希望与幸福的。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0731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4503881" y="186255"/>
            <a:ext cx="2523837" cy="45823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高 分 范 文</a:t>
            </a:r>
            <a:endParaRPr lang="zh-CN" altLang="zh-CN" dirty="0">
              <a:solidFill>
                <a:schemeClr val="tx1"/>
              </a:solidFill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728970"/>
            <a:ext cx="10807700" cy="550920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828000"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Eventually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right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family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found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Freda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saying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goodbye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bittersweet.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Katie prepared to say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goodbye,it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became an emotional moment for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her.Despite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short time Freda had stayed with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them,she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had left a deep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impression,brightening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their home and bringing joy and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laughter.This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experience strengthened Katie’s determination to care for more dogs in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future,and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she even considered the possibility of adopting a dog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herself.Katie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took Freda to the adoption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agency,feeling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 mix of sadness and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contentment.She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was relieved to know that Freda was going to a stable and caring home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6639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79431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8280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Several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months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later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Katie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discovered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small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package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front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door.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first,she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was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puzzled,not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recalling any orders she had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placed.Opening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box,Katie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was almost brought to tears as she found numerous photos of Freda enjoying her new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life.She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excitedly showed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Rachel,and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both of them shared the happy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feeling.They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felt proud of the role they played in fostering Freda and hoped she would continue to live a joyful life.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4564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014683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名师点评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作者的续写文笔流畅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感情真挚。通过对人物心理活动的细腻的描写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深化了角色的内在世界和情感变化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使故事更加生动和真实。情节发展自然合理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引人入胜。作者的语言简洁明快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同时又充满表现力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使整个故事更具感染力和吸引力。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1089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4503881" y="91399"/>
            <a:ext cx="2523837" cy="45823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高 分 典 句</a:t>
            </a:r>
            <a:endParaRPr lang="zh-CN" altLang="zh-CN" dirty="0">
              <a:solidFill>
                <a:schemeClr val="tx1"/>
              </a:solidFill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647799"/>
            <a:ext cx="108077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尽管弗里达与他们相处的时间很短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但她给他们留下了深刻的印象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照亮了他们的家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带来了欢乐和笑声。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Despite the short time Freda had stayed with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them,she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had left a deep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impression,brightening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their home and bringing joy and laughter.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得知弗里达将被送往一个稳定和充满关爱的家庭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她感到松了一口气。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She was relieved to know that Freda was going to a stable and caring home.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47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4503881" y="143743"/>
            <a:ext cx="2523837" cy="45823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即 学 即 练</a:t>
            </a:r>
            <a:endParaRPr lang="zh-CN" altLang="zh-CN" dirty="0">
              <a:solidFill>
                <a:schemeClr val="tx1"/>
              </a:solidFill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724356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阅读下面材料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根据其内容和所给段落开头语续写两段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使之构成一篇完整的短文。续写词数应为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150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左右。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Long Walk Home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grew up in the south of Spain in a little community called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Estepona.I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was 22 when one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morning,my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father told me I could drive him into a remote village called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Mijas,about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18 miles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away,on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condition that I took the car to be serviced to a nearby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garage.Having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just learnt to drive and hardly ever having the opportunity to use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car,I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readily accepted.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7857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2963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drove Dad into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Mijas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and promised to pick him up at 4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p.m.I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then drove to a nearby garage and dropped off the car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Because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had a few hours to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spare,I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decided to catch a couple of movies at a theatre near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garage.However,I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became so interested in 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movies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 I didn’t pay any attention to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time.When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last movie had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finished,I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looked down at my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watch.It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was six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o’clock.I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was two hours late!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2516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7243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knew Dad would be angry if he found out I’d been watching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movies.He’d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never let me drive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again.I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decided to tell him that the car needed some repairs and that they had taken longer than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expected.I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drove up to the place where we had planned to meet and saw Dad waiting patiently on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corner.I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apologised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for being late and told him that I’d come as quickly as I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could,but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car had needed some major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repairs.I’ll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never forget the look he gave me.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“I’m disappointed that you feel you have to lie to me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Jason.”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075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349068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What do you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mean?I’m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telling the truth.”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Dad looked at me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again.“When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 did not show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up,I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called the garage to ask if there were any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problems,and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they told me that you had not yet picked up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car.So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see,I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know there were no problems with the car.” A feeling of guilt ran through me as I weakly confessed to my trip to the movie theatre and the real reason for my being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late.Dad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listened attentively as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sadness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passed through him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1508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29639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I’m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angry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myself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._______________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________________________________________________________________________________________________________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protests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apologies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useless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.________________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________________________________________________________________________________________________________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5299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4503881" y="1413702"/>
            <a:ext cx="2523837" cy="45823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chemeClr val="tx1"/>
                </a:solidFill>
              </a:rPr>
              <a:t>典 题 示 例</a:t>
            </a:r>
            <a:endParaRPr lang="zh-CN" altLang="zh-CN" dirty="0">
              <a:solidFill>
                <a:schemeClr val="tx1"/>
              </a:solidFill>
            </a:endParaRP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361950" y="2087959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读后续写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8280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阅读下面材料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根据其内容和所给段落开头语续写两段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使之构成一篇完整的短文。续写词数应为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150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左右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横卷形 3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/>
              <a:t>写作</a:t>
            </a:r>
            <a:r>
              <a:rPr lang="en-US" altLang="zh-CN" sz="4000" dirty="0"/>
              <a:t>·</a:t>
            </a:r>
            <a:r>
              <a:rPr lang="zh-CN" altLang="en-US" sz="4000" dirty="0"/>
              <a:t>触类旁通</a:t>
            </a:r>
          </a:p>
        </p:txBody>
      </p:sp>
    </p:spTree>
    <p:extLst>
      <p:ext uri="{BB962C8B-B14F-4D97-AF65-F5344CB8AC3E}">
        <p14:creationId xmlns:p14="http://schemas.microsoft.com/office/powerpoint/2010/main" val="591885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22010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参考范文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I’m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angry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myself.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see,I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realise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that I have failed as a father because after all these years you feel that you have to lie to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me.I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have failed because I have brought up a son who cannot even tell the truth to his own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father.I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am going to walk home now and think seriously about where I have gone wrong all these years.” “But Dad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it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18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miles.It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dark.You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can’t walk home.”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9020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594508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protests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apologies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useless.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Dad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began walking along the dusty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road.I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quickly jumped in the car and followed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behind,hoping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 would change his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mind.I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begged guiltily all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way,telling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him how sorry I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was,but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 simply ignored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me,continuing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silently,thoughtfully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and painfully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For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18 miles I drove behind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him,at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 speed of about five miles per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hour.Seeing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my father in so much physical and emotional pain was the most sad experience that I have ever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faced.However,it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was also the most important and successful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lesson.I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have never lied to him since then.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1200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991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29639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8280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Katie had always longed for a pet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dog,but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growing up in a family of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diplomats,her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parents had to move around the world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frequently,so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having a pet didn’t fit their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lifestyle.Even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during her university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years,the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university’s rules didn’t allow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it.It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was only after she graduated and started living independently that the opportunity arose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5181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85975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8280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day,Katie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talked to her housemate and best friend from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university,Rachel,about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her desire for a pet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dog.Rachel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suggested,“Why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don’t you consider fostering(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收养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a dog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 There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are so many stray(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流浪的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dogs in need of temporary homes before they find their forever families.”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8280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idea fascinated Katie as it allowed her to experience the joys of pet ownership without the lifelong commitment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However,she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had some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concerns,“What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if I become too attached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630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27087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8280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Rachel reassured her,“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Well,if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 form a strong bond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you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 always choose to adopt it yourself.”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8280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Without telling Katie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beforehand,Rachel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took the initiative and visited a local animal rescue organization to register for a foster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dog.One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sunny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afternoon,when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Katie came home from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work,she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was greeted by a small black-and-white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dog.Her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eyes lit up with joy and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surprise.“Is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this for real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2665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90185"/>
            <a:ext cx="108077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8280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“Here is Freda,” Rachel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said,beaming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with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pride.“She’s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going to be our foster dog while she waits for her forever home.”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8280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 the days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passed,Katie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experienced the joys and challenges of being a pet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parent.Waking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up to Freda’s sweet morning kisses became the best way to start her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day.The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daily walks with Freda turned into cherished moments of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bonding,as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they explored the nearby parks and strolled along the serene(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宁静的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lakeside together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26350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488287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8280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However,amid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excitement and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cuddles,Katie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also learned the responsibilities that came with pet ownership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Juggling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her demanding work schedule with Freda’s needs required careful planning and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dedication.Katie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came to understand why her parents never got one when she was a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child.She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also felt bad always asking her friends to dog-sit when she was too busy to care for Freda.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82182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356583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8280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Eventually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right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family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found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Freda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saying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goodbye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bittersweet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8280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Several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months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later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Katie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discovered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small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package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front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door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en-US" altLang="zh-CN" u="sng" dirty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390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4503881" y="159551"/>
            <a:ext cx="2523837" cy="45823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写 作 指 导</a:t>
            </a:r>
            <a:endParaRPr lang="zh-CN" altLang="zh-CN" dirty="0">
              <a:solidFill>
                <a:schemeClr val="tx1"/>
              </a:solidFill>
            </a:endParaRP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361950" y="1007839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在续写之前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首先要理解前文的内容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梳理故事发展脉络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并把握好故事的感情基调。续写时要注意紧扣主题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保持人物性格一致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情节发展合理。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以本题为例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前文主要讲述了主人公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Katie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从小就喜欢狗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但是由于自己家庭情况特殊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一直无法养狗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在朋友的建议下临时收养了流浪小狗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Freda,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并与之建立了深厚的感情。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8906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全程设计.pptx" id="{E8D704A6-BD6D-4765-8393-FBD33C678F6A}" vid="{1D59626D-7F39-4B4E-B639-5FAB37CE2A2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金牌学案</Template>
  <TotalTime>201</TotalTime>
  <Words>1513</Words>
  <Application>Microsoft Office PowerPoint</Application>
  <PresentationFormat>自定义</PresentationFormat>
  <Paragraphs>51</Paragraphs>
  <Slides>22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1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政  治</dc:title>
  <dc:creator>SkyUser</dc:creator>
  <cp:lastModifiedBy>SkyUser</cp:lastModifiedBy>
  <cp:revision>33</cp:revision>
  <dcterms:created xsi:type="dcterms:W3CDTF">2020-09-19T09:01:39Z</dcterms:created>
  <dcterms:modified xsi:type="dcterms:W3CDTF">2024-09-24T08:52:55Z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