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75"/>
  </p:notesMasterIdLst>
  <p:sldIdLst>
    <p:sldId id="832" r:id="rId2"/>
    <p:sldId id="833" r:id="rId3"/>
    <p:sldId id="758" r:id="rId4"/>
    <p:sldId id="755" r:id="rId5"/>
    <p:sldId id="763" r:id="rId6"/>
    <p:sldId id="764" r:id="rId7"/>
    <p:sldId id="765" r:id="rId8"/>
    <p:sldId id="759" r:id="rId9"/>
    <p:sldId id="757" r:id="rId10"/>
    <p:sldId id="766" r:id="rId11"/>
    <p:sldId id="767" r:id="rId12"/>
    <p:sldId id="745" r:id="rId13"/>
    <p:sldId id="769" r:id="rId14"/>
    <p:sldId id="770" r:id="rId15"/>
    <p:sldId id="771" r:id="rId16"/>
    <p:sldId id="772" r:id="rId17"/>
    <p:sldId id="774" r:id="rId18"/>
    <p:sldId id="776" r:id="rId19"/>
    <p:sldId id="777" r:id="rId20"/>
    <p:sldId id="778" r:id="rId21"/>
    <p:sldId id="780" r:id="rId22"/>
    <p:sldId id="768" r:id="rId23"/>
    <p:sldId id="749" r:id="rId24"/>
    <p:sldId id="781" r:id="rId25"/>
    <p:sldId id="783" r:id="rId26"/>
    <p:sldId id="784" r:id="rId27"/>
    <p:sldId id="785" r:id="rId28"/>
    <p:sldId id="787" r:id="rId29"/>
    <p:sldId id="788" r:id="rId30"/>
    <p:sldId id="789" r:id="rId31"/>
    <p:sldId id="790" r:id="rId32"/>
    <p:sldId id="791" r:id="rId33"/>
    <p:sldId id="792" r:id="rId34"/>
    <p:sldId id="794" r:id="rId35"/>
    <p:sldId id="795" r:id="rId36"/>
    <p:sldId id="797" r:id="rId37"/>
    <p:sldId id="798" r:id="rId38"/>
    <p:sldId id="799" r:id="rId39"/>
    <p:sldId id="800" r:id="rId40"/>
    <p:sldId id="801" r:id="rId41"/>
    <p:sldId id="802" r:id="rId42"/>
    <p:sldId id="831" r:id="rId43"/>
    <p:sldId id="804" r:id="rId44"/>
    <p:sldId id="805" r:id="rId45"/>
    <p:sldId id="806" r:id="rId46"/>
    <p:sldId id="807" r:id="rId47"/>
    <p:sldId id="808" r:id="rId48"/>
    <p:sldId id="809" r:id="rId49"/>
    <p:sldId id="810" r:id="rId50"/>
    <p:sldId id="812" r:id="rId51"/>
    <p:sldId id="813" r:id="rId52"/>
    <p:sldId id="815" r:id="rId53"/>
    <p:sldId id="816" r:id="rId54"/>
    <p:sldId id="836" r:id="rId55"/>
    <p:sldId id="817" r:id="rId56"/>
    <p:sldId id="819" r:id="rId57"/>
    <p:sldId id="820" r:id="rId58"/>
    <p:sldId id="821" r:id="rId59"/>
    <p:sldId id="822" r:id="rId60"/>
    <p:sldId id="750" r:id="rId61"/>
    <p:sldId id="837" r:id="rId62"/>
    <p:sldId id="751" r:id="rId63"/>
    <p:sldId id="761" r:id="rId64"/>
    <p:sldId id="762" r:id="rId65"/>
    <p:sldId id="823" r:id="rId66"/>
    <p:sldId id="824" r:id="rId67"/>
    <p:sldId id="825" r:id="rId68"/>
    <p:sldId id="826" r:id="rId69"/>
    <p:sldId id="827" r:id="rId70"/>
    <p:sldId id="828" r:id="rId71"/>
    <p:sldId id="829" r:id="rId72"/>
    <p:sldId id="830" r:id="rId73"/>
    <p:sldId id="834" r:id="rId7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816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pos="227" userDrawn="1">
          <p15:clr>
            <a:srgbClr val="A4A3A4"/>
          </p15:clr>
        </p15:guide>
        <p15:guide id="6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orient="horz"/>
        <p:guide pos="227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0261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3468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670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031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810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463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4580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8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3586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733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8063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3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44143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Ⅱ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Learning About Language</a:t>
            </a:r>
          </a:p>
        </p:txBody>
      </p:sp>
    </p:spTree>
    <p:extLst>
      <p:ext uri="{BB962C8B-B14F-4D97-AF65-F5344CB8AC3E}">
        <p14:creationId xmlns:p14="http://schemas.microsoft.com/office/powerpoint/2010/main" val="75241586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4.It is best to place burns under cool running water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especially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within the first ten minutes.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5.If you see someone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choking,first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call the emergency services.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6.In 1974,an American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doctor,Henry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Heimlich,created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Heimlich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manoeuvre,saving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thousands of lives around the world.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93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995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形式是动词的一种非谓语形式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形式在句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covering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表语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定语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choking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补足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状语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思考发现H.eps" descr="id:21475074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7688" y="605287"/>
            <a:ext cx="2016224" cy="60407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422381" y="1953775"/>
            <a:ext cx="162355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22381" y="2421118"/>
            <a:ext cx="16235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2559335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1" y="3016846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255261" y="2559335"/>
            <a:ext cx="156650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255262" y="3016846"/>
            <a:ext cx="15665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127957" y="3138849"/>
            <a:ext cx="156650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27958" y="3606192"/>
            <a:ext cx="15665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602029" y="3127555"/>
            <a:ext cx="21995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02030" y="3594898"/>
            <a:ext cx="21995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61253" y="3723747"/>
            <a:ext cx="15743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61253" y="4181258"/>
            <a:ext cx="15743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43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2" grpId="0" animBg="1"/>
      <p:bldP spid="14" grpId="0" animBg="1"/>
      <p:bldP spid="16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724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example,wrap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burnt area loosely with a clean cloth if possible.(page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如果可能的话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用干净的布松一点包裹烧伤的区域。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wrap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包、裹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用手臂等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围住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192973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wrap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wrap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wrap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围住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503881" y="1250022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wrapped the baby in a blanket.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她把婴儿用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毯子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(2)Mary wrapped the present and tied it with ribbon.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玛丽把礼物包好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用丝带扎起来。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3)The girl wrapped her arms around her father.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女孩搂住了她爸爸。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91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001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wrapped a handkerchief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bleeding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(2)Use a cloth to wrap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wound.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278109" y="2303983"/>
            <a:ext cx="20653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278109" y="2771326"/>
            <a:ext cx="20653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28573" y="3508455"/>
            <a:ext cx="12961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28573" y="3975798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89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680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he got out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bathtub,he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slipped and fell on the floor.(page 53)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当他从浴缸里出来时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他滑倒在地板上。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slip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溜走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小错误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纸条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758589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slip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消失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消亡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悄悄溜走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slip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悄悄溜入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渐渐养成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slip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溜出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无意中说出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slip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被遗忘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2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251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wanted to duck down and slip past but they saw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我本想弯腰溜过去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但被他们看到了。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(2)Having been given such a 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chance,how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she let it slip away?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人家给了她这样一个机会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她怎么能轻易放过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reason for my visit had obviously slipped his mind.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他显然已经忘掉了我的来意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55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但她很快发现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在郊区要想溜走并不那么容易。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she soon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discovered,it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not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easy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slip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suburbs.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抱歉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我说了这样的话。这不过是无意中说出口的。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 sorry I said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just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slipped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会议中一个口误可能会造成巨大的损失。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slip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tongue at the meeting might lead to a big loss.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361437" y="1921095"/>
            <a:ext cx="15841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1437" y="2398270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2524099"/>
            <a:ext cx="143864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981610"/>
            <a:ext cx="14386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473005" y="3683346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73005" y="4170353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20477" y="4864970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0477" y="5342145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05253" y="3683346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05253" y="4170353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882437" y="4864970"/>
            <a:ext cx="15841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82437" y="5342145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82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3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800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arriving,the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ambulance team quickly found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Taylor and without delay gave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oxygen,put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an IV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needle,and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checked her vital signs.(page 53)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到达后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救护队很快找到了泰勒夫人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立刻给她输氧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注射了静脉注射针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并检查了她的生命体征。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65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6018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delay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延期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耽误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耽搁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延误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耽搁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推迟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370956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拖延做某事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把某事推迟到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毫不拖延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立刻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15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4218728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4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arrived late but luckily the meeting had been delayed.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我迟到了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会议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推迟了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companies often delay paying their bills.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一些公司常常拖延付款。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(3)Without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delay,I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called to thank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我立刻给她打电话表示感谢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18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8900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opening of this section of the road is delayed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September.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think we should delay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deciding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(decide) about this until next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(3)His sense of duty made him finish the work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delay.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701812" y="1605884"/>
            <a:ext cx="146783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701813" y="2063395"/>
            <a:ext cx="14678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319157" y="2797340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19158" y="3264683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775541" y="3939636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75542" y="4406979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50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37985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语 法 精 析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965750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复习动词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形式的基本情况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形式的时态和语态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90203469"/>
              </p:ext>
            </p:extLst>
          </p:nvPr>
        </p:nvGraphicFramePr>
        <p:xfrm>
          <a:off x="361950" y="2914767"/>
          <a:ext cx="10807700" cy="1755648"/>
        </p:xfrm>
        <a:graphic>
          <a:graphicData uri="http://schemas.openxmlformats.org/drawingml/2006/table">
            <a:tbl>
              <a:tblPr firstRow="1" firstCol="1" bandRow="1"/>
              <a:tblGrid>
                <a:gridCol w="2158727"/>
                <a:gridCol w="3979112"/>
                <a:gridCol w="466986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主动语态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被动语态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being done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完成式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having done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having been done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19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0009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Reading aloud is a good way to learn a language.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朗读是学习语言的一种好方法。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Having studied his lessons 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passed the exam.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努力学习了功课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他通过了考试。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building being built now will be finished next month.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这个现在正在建设的建筑物将于下个月完工。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形式做主语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形式做主语时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往往表示经常性、习惯性的动作。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thing,and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doing is another.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说是一回事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而做是另一回事。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Having a walk every day helps to make one keep healthy.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每天散步有助于使人保持健康。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谓语动词用单数。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Climbing mountains is really difficult for the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对于老人来说爬山确实困难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89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30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形式做主语。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此类句式常见的有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a waste of time doing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做某事是浪费时间。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useless/worthwhile doing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做某事没用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是值得的。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no good/use/fun doing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做某事没好处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a waste of time persuading such a person to join 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劝说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这种人加入我们是浪费时间。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no use regretting for the past.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悔恨过去是没用的。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80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9759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做主语时的区别。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都可以做主语。动词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形式做主语表示比较抽象的一般行为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,to 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做主语往往表示具体的或一次性的动作。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Playing with fire is dangerous.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玩火危险。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泛指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Singing is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hobby,and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sing at my friend’s birthday party is my dream.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唱歌是我的爱好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在朋友的生日宴会上唱歌是我的梦想。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7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9390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形式做宾语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做动词的宾语。常用动词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形式做宾语的动词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:avoid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delay/put off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can’t help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admit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deny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escape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can’t stand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can’t stand waiting for such a long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她忍受不了等待这么长时间。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52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9811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做介词的宾语。在下面的短语中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形式做介词的宾语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be good 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擅长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;dream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梦想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;care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;be concerned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;be interested 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;feel like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;insist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;think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;aim 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瞄准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;set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;be used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习惯于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;get down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;lead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;devote oneself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献身于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……;look forward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期待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;stick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;pay attention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;give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放弃等。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83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2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dream of sailing around the world and leading a happy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我梦想着环游世界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过上幸福的生活。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insisted on doing it in his own 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他坚持要按照自己的方法做。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 looking forward to your coming next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我期待着你的下一次到来。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 of the bad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weather,they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to give up going out for a picnic tomorrow.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因为天气不好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他们不得不放弃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明天外出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野餐。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51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1392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paramedic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急救医生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护理人员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swallow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吞下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咽下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wrap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包、裹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用手臂等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围住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bathtub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浴缸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浴盆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bath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洗澡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浴缸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浴盆　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vt.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洗澡</a:t>
            </a:r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2490949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2958292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3049956"/>
            <a:ext cx="212700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517299"/>
            <a:ext cx="21270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3664751"/>
            <a:ext cx="16617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132094"/>
            <a:ext cx="16617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4220584"/>
            <a:ext cx="212700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687927"/>
            <a:ext cx="21270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485" y="4793503"/>
            <a:ext cx="159525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5260846"/>
            <a:ext cx="15952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横卷形 1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4503881" y="129388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680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在以下结构中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形式做介词的宾语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介词常省略。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...(in) doing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difficulty/trouble (in) doing...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有困难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麻烦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stop/prevent...(from) doing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waste time (in) doing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浪费时间做某事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busy (in) doing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忙于做某事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48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 good/hard time (in) doing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高兴做某事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费很大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劲做某事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no point (in) doing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做某事毫无意义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always busy working every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made him have little time to play with his child.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他每天总是忙于工作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这使他很少有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no point giving him such a good chance.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给他提供这样一个好机会没有意义。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6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23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形式做主语、宾语时的几个特殊情况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形式的复合结构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149534"/>
              </p:ext>
            </p:extLst>
          </p:nvPr>
        </p:nvGraphicFramePr>
        <p:xfrm>
          <a:off x="-88749" y="2632245"/>
          <a:ext cx="11669770" cy="1347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文档" r:id="rId3" imgW="3826154" imgH="441677" progId="Word.Document.12">
                  <p:embed/>
                </p:oleObj>
              </mc:Choice>
              <mc:Fallback>
                <p:oleObj name="文档" r:id="rId3" imgW="3826154" imgH="4416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8749" y="2632245"/>
                        <a:ext cx="11669770" cy="1347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662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His/Tom’s being late made the teacher very angry.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汤姆的迟到使老师很生气。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you mind my/me closing the window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你介意我关上窗户吗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mind Mary’s/Mary closing the window?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你介意玛丽关上窗户吗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复合结构的否定形式为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形容词性物主代词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名词所有格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+not+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Jerry’s not arriving on time made the people present angry.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杰里未能按时到达令在场的人很生气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07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某些动词及动词短语后面既可以用不定式也可以用动词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等动词后既可跟不定式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又可跟动词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意义基本相同。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continued discussing/to discuss the plan after having a rest.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休息了一会儿后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他们继续讨论这项计划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84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4159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一些动词后既可跟动词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又可跟不定式做宾语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但意义有很大差别。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forgot turning the light off.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他忘记已经关了灯。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light in the office is still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forgot to turn it off.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办公室的灯还亮着。他忘记关了。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21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45247"/>
            <a:ext cx="5913798" cy="13726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400">
              <a:lnSpc>
                <a:spcPct val="130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</a:t>
            </a:r>
            <a:endParaRPr lang="en-US" altLang="zh-CN" dirty="0">
              <a:solidFill>
                <a:srgbClr val="000000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66400">
              <a:lnSpc>
                <a:spcPct val="130000"/>
              </a:lnSpc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对比记忆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的动词含义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834831"/>
              </p:ext>
            </p:extLst>
          </p:nvPr>
        </p:nvGraphicFramePr>
        <p:xfrm>
          <a:off x="717161" y="1592003"/>
          <a:ext cx="10807700" cy="3715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文档" r:id="rId3" imgW="3826154" imgH="1315328" progId="Word.Document.12">
                  <p:embed/>
                </p:oleObj>
              </mc:Choice>
              <mc:Fallback>
                <p:oleObj name="文档" r:id="rId3" imgW="3826154" imgH="13153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7161" y="1592003"/>
                        <a:ext cx="10807700" cy="3715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592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843392"/>
              </p:ext>
            </p:extLst>
          </p:nvPr>
        </p:nvGraphicFramePr>
        <p:xfrm>
          <a:off x="757238" y="63500"/>
          <a:ext cx="7640637" cy="618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文档" r:id="rId3" imgW="2712213" imgH="2195807" progId="Word.Document.12">
                  <p:embed/>
                </p:oleObj>
              </mc:Choice>
              <mc:Fallback>
                <p:oleObj name="文档" r:id="rId3" imgW="2712213" imgH="21958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7238" y="63500"/>
                        <a:ext cx="7640637" cy="6189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705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400"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They stopped to have a look at the fantastic scenery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</a:p>
          <a:p>
            <a:pPr indent="266400">
              <a:lnSpc>
                <a:spcPct val="120000"/>
              </a:lnSpc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看看这美妙绝伦的风景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400"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stopped working and had a rest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</a:p>
          <a:p>
            <a:pPr indent="266400">
              <a:lnSpc>
                <a:spcPct val="120000"/>
              </a:lnSpc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停止工作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休息了一下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206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形式宾语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真正的宾语是动词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其结构如下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1680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found it useless/no use arguing about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我发现争论这件事没有用。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consider it any good trying again?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你觉得再试会有好处吗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105845"/>
              </p:ext>
            </p:extLst>
          </p:nvPr>
        </p:nvGraphicFramePr>
        <p:xfrm>
          <a:off x="-88749" y="802714"/>
          <a:ext cx="11669770" cy="2355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文档" r:id="rId3" imgW="3826154" imgH="772306" progId="Word.Document.12">
                  <p:embed/>
                </p:oleObj>
              </mc:Choice>
              <mc:Fallback>
                <p:oleObj name="文档" r:id="rId3" imgW="3826154" imgH="7723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8749" y="802714"/>
                        <a:ext cx="11669770" cy="2355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591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slip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滑倒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滑落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溜走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滑倒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小错误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纸条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mosquito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蚊子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年纪较大的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上了年纪的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婉辞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carpet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ambulance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救护车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delay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推迟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延期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做某事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耽误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耽搁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延误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耽搁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的时间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推迟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needle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缝衣针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注射针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指针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ward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病房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21981" y="290943"/>
            <a:ext cx="14106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1981" y="768118"/>
            <a:ext cx="1410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21981" y="882579"/>
            <a:ext cx="226005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1981" y="1349922"/>
            <a:ext cx="226005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21981" y="1474275"/>
            <a:ext cx="18680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1981" y="1941618"/>
            <a:ext cx="18680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21981" y="2069086"/>
            <a:ext cx="17373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1981" y="2536429"/>
            <a:ext cx="1737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5325" y="2618242"/>
            <a:ext cx="25510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5325" y="3085585"/>
            <a:ext cx="2551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5325" y="3218102"/>
            <a:ext cx="170166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5325" y="3685445"/>
            <a:ext cx="17016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5325" y="4369425"/>
            <a:ext cx="18976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5325" y="4836768"/>
            <a:ext cx="18976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5325" y="4945087"/>
            <a:ext cx="15709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5325" y="5412430"/>
            <a:ext cx="15709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  <p:bldP spid="2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2114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require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deserve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形式表示被动意义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need/require/want/deserve doing=need/require/want/deserve to be done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These clothes need washing.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=These clothes need to be washed.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这些衣服需要洗。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house requires repairing.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=The house requires to be repaired.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这座房子需要维修。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57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500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worth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后面只能用动词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形式来表示被动意义。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film is worth seeing a second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这部电影值得再看一次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52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形式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抽象性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、经常性、一般性的动作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可与主语互换位置。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 of his bad habits is watching TV while having dinner.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=Watching TV while having dinner is one of his bad habits.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他的坏习惯之一是吃饭时看电视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 do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但不定式侧重某次具体的动作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21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使人产生某种情绪或感觉的使役动词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disappoint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frighten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excite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59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think her joke is amusing at 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我认为她的笑话一点儿也不好笑。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not amused at her joke at 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我没有被她的笑话逗笑。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film we saw last night was very moving.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我们昨天晚上看的那部电影很感人。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were moved by the film we saw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我们被昨天晚上看的电影感动了。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99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995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做定语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说明被修饰词的性质、特征或用途。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may be in the reading 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他可能在阅览室里。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Ladies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gentlemen,please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 and wait in the meeting 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女士们、先生们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请去会议室等待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76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7834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与被修饰词为主动关系且表示正在进行的动作。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were about 200 children studying in the art school.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有大约两百个孩子在这所艺术学校学习。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 is the woman talking to our English teacher?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那位正在和我们英语老师谈话的女士是谁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6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59847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形式已经转化成形容词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常做定语用来修饰物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常用的此类词有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amusing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disappointing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discouraging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striking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touching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satisfying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terrifying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frightening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must have been a terrifying experience.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那肯定是一段可怕的经历。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experiment was an amazing success.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那次试验是一次惊人的成功。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28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843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形式做定语时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通常放在被修饰词前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形式短语做定语时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通常放在被修饰词后。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75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形式做宾语补足语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形式做宾语补足语时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表示正在进行的动作或经常存在的状态。动词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形式做宾语补足语常用于以下情况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形式位于感官动词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felt someone patting me on the shoulder.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我感觉有人在拍我的肩膀。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he passed the swimming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pool,he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saw someone swimming in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当他经过游泳池时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他看见有人在里面游泳。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69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14.operator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电话接线员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操作员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operate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运转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使运行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操作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operation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有组织的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行动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7005" y="2592015"/>
            <a:ext cx="21177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3049526"/>
            <a:ext cx="21177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7005" y="3167055"/>
            <a:ext cx="23874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3634398"/>
            <a:ext cx="23874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04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形式与动词不定式用于感官动词后的区别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等感官动词后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形式做宾语补足语表示动作正在进行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用省略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的不定式做宾语补足语表示动作从开始到结束的全过程。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heard Mary singing in the next 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我听到玛丽在隔壁房间唱歌。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动作正在进行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heard Mary sing a song in the next room last 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昨天晚上我听到玛丽在隔壁房间唱歌。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动作全过程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18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629698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形式位于使役动词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couldn’t have him getting away with telling lies.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她不能容忍他撒了谎而不受惩罚。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don’t keep the little boy staying alone.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不要让这个小男孩独自待着。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形式用于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couldn’t do my homework with the noise going 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由于噪声不断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我没法做家庭作业。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so many people looking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feels nervous.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3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这么多人看着她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她感到很紧张。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01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947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七、动词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做时间状语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Seeing those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pictures,she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remembered her childhood.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→When she saw those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pictures,she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remembered her childhood.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看到那些画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她想起了自己的童年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77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做原因状语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having heard from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decided to write another letter.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→As he hadn’t heard from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decided to write another letter.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由于没有收到朋友的信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他决定再写一封信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6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做条件状语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hard,you’ll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catch up with the others of the class.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→If you study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hard,you’ll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catch up with the others of the class.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如果努力学习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你就会赶上班里其他同学的。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做结果状语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child slipped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fell,hitting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head against the door.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child slipped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hit his head against the door.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那个孩子滑了一跤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头撞到了门上。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8098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554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形式做结果状语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是随着谓语动词的发生而产生的自然结果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而不定式做结果状语时常表示出乎意料的结果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有时前面可以加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hurried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school,only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find it was Sunday.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我匆忙赶到学校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结果发现是星期天。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45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679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做让步状语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Having been told many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still didn’t learn these rules by heart.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→Although he had been told many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still didn’t learn these rules by heart.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尽管被告知了很多次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他还是没把这些规定记住。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55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340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做伴随状语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boy sat in front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farmhouse,cutting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branches.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boy sat in front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farmhouse,and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cut the branches.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那个男孩坐在农舍前砍树枝。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sat by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window,enjoying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beautiful sights outside.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→She sat by the window and enjoyed the beautiful sights outside.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她坐在窗边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欣赏着窗外的美景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91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17124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做方式状语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came running back to tell me the news.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他跑回来告诉我这个消息。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16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形式做评注性状语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形式在句中没有逻辑主语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它们往往作为句子的评注性状语来修饰整个句子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表明说话者的态度、观点等。如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:generally speaking“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”,judging by/from...“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”,taking everything into consideration“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从全局考虑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Judging from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be mad.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从他的行为来判断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他一定是疯了。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23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95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vital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生命体征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接触到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rush...to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赶快把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送往医院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treatment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的治疗中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delay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毫不延迟地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1233695"/>
            <a:ext cx="24482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701038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1809759"/>
            <a:ext cx="48245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277102"/>
            <a:ext cx="48245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2415319"/>
            <a:ext cx="44644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882662"/>
            <a:ext cx="44644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2981059"/>
            <a:ext cx="41764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448402"/>
            <a:ext cx="41764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3571238"/>
            <a:ext cx="32403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038581"/>
            <a:ext cx="32403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4151585"/>
            <a:ext cx="23762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618928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41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4503881" y="13391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即 学 即 练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49" y="684409"/>
            <a:ext cx="10943703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(1)(2023·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全国乙卷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(visit) several times over the last 10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amazed by the co-existence of old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how a city was able to keep such a rich heritage(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遗产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while constantly growing.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2022·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新高考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(cover) an area about three times the size of Yellowstone National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Park,the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GPNP will be one of the first national parks in the country.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99709" y="1285568"/>
            <a:ext cx="27029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Having visited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509008" y="3619791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Covering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49" y="935831"/>
            <a:ext cx="10943703" cy="2990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2022·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新高考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)Henry Tyler made the catch of the year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weekend.When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saw a young child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(hang) from a sixth-floor apartment balcony(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阳台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),Henry ran one hundred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metres,jumped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over a 1.2-metre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fence,and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held out his arms to catch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(fall) child.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46045" y="1542512"/>
            <a:ext cx="159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hanging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628573" y="3303384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falling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273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2022·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全国乙卷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strengthen) the connection with young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event included a number of public promotional activities on social media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(invite) twenty-nine tea professionals from around the world to have thirty-six hours of uninterrupted live broadcasts.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Now,Cao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started the second part of his dream to walk along the Belt and Road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route.He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flew 4,700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from Xi’an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Kashgar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Sept.20,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(plan) to hike back to Xi’an in five months.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80917" y="215471"/>
            <a:ext cx="2590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strengthen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304165" y="1393782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inviting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97141" y="4310095"/>
            <a:ext cx="17331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planning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4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1.If you are chewing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food,then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talk after you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rapped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baby in a blanket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3.Emergency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line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perators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always stay calm and make sure they get all the information they need to send help.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waited outside till he came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out,fearing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make the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dirty with my muddy boots.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横卷形 1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9" name="矩形 8"/>
          <p:cNvSpPr/>
          <p:nvPr/>
        </p:nvSpPr>
        <p:spPr>
          <a:xfrm>
            <a:off x="563064" y="2517675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wallow</a:t>
            </a:r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320110" y="3151550"/>
            <a:ext cx="12863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20110" y="3618893"/>
            <a:ext cx="1286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767661" y="3745679"/>
            <a:ext cx="153851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67662" y="4213022"/>
            <a:ext cx="153851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563064" y="5419991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ea typeface="宋体" panose="02010600030101010101" pitchFamily="2" charset="-122"/>
              </a:rPr>
              <a:t>arpet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  <p:bldP spid="18" grpId="0" animBg="1"/>
      <p:bldP spid="20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659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researchers hope they can prevent feelings of loneliness and sadness among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上了年纪的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people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old man is in danger and we need to call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ambulance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救护车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at once.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7.In freezing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weather,snow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turn into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ice,which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easy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slip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train due to arrive at 10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delayed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延误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2 hours because of the storm.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649701" y="844159"/>
            <a:ext cx="19933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49701" y="1311502"/>
            <a:ext cx="19933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3037" y="2575535"/>
            <a:ext cx="237366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3038" y="3042878"/>
            <a:ext cx="237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3038" y="3775202"/>
            <a:ext cx="10775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3038" y="4242545"/>
            <a:ext cx="10775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377893" y="4352887"/>
            <a:ext cx="209451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77893" y="4820230"/>
            <a:ext cx="20945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1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3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277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二、同义句转换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1.When you are crossing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road,please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 careful.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→When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crossing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,please be careful.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2.Because I don’t know his telephone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number,I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can’t ring him up.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telephone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can’t ring him up.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964277" y="1806575"/>
            <a:ext cx="22845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64277" y="2293582"/>
            <a:ext cx="22845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392885" y="1806575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92885" y="2293582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905053" y="1806575"/>
            <a:ext cx="16561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05053" y="2293582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36501" y="3561391"/>
            <a:ext cx="12961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4048398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376661" y="3561391"/>
            <a:ext cx="21602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76661" y="4048398"/>
            <a:ext cx="2160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46390" y="3561391"/>
            <a:ext cx="8789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46390" y="4048398"/>
            <a:ext cx="8789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672653" y="3561391"/>
            <a:ext cx="24646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72653" y="4048398"/>
            <a:ext cx="24646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284605" y="3561391"/>
            <a:ext cx="20849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84605" y="4048398"/>
            <a:ext cx="20849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42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2" grpId="0" animBg="1"/>
      <p:bldP spid="14" grpId="0" animBg="1"/>
      <p:bldP spid="17" grpId="0" animBg="1"/>
      <p:bldP spid="20" grpId="0" animBg="1"/>
      <p:bldP spid="23" grpId="0" animBg="1"/>
      <p:bldP spid="26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3.Though he knows where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never comes to see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→Though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never comes to see 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4.Work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diligently,and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you’ll certainly succeed.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diligently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,you’ll certainly succeed.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5.Because it hadn’t been repaired for a long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machine gave out a strange noise.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repaired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a long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machine gave out a strange noise.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334149" y="900595"/>
            <a:ext cx="24777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34149" y="1367938"/>
            <a:ext cx="24777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7005" y="2654191"/>
            <a:ext cx="24057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3121534"/>
            <a:ext cx="240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7005" y="4404348"/>
            <a:ext cx="13256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4871691"/>
            <a:ext cx="1325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987703" y="900595"/>
            <a:ext cx="184043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87703" y="1367938"/>
            <a:ext cx="184043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00273" y="900595"/>
            <a:ext cx="9079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00273" y="1367938"/>
            <a:ext cx="9079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80393" y="900595"/>
            <a:ext cx="14120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80393" y="1367938"/>
            <a:ext cx="14120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399089" y="2654191"/>
            <a:ext cx="24057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99089" y="3121534"/>
            <a:ext cx="240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376661" y="4404348"/>
            <a:ext cx="21602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76661" y="4871691"/>
            <a:ext cx="2160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80917" y="4404348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80917" y="4871691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625133" y="4404348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25133" y="4871691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92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3" grpId="0" animBg="1"/>
      <p:bldP spid="16" grpId="0" animBg="1"/>
      <p:bldP spid="20" grpId="0" animBg="1"/>
      <p:bldP spid="23" grpId="0" animBg="1"/>
      <p:bldP spid="26" grpId="0" animBg="1"/>
      <p:bldP spid="2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949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old couple often take a walk after supper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park,and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pet dog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follows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old couple often take a walk after supper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park,with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pet dog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7.More freeways have been built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makes it easier for people to travel from one place to another.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→More freeways have been built in China,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people to travel from one place to another.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579413" y="2202037"/>
            <a:ext cx="25497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79413" y="2669380"/>
            <a:ext cx="25497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21276" y="3936562"/>
            <a:ext cx="216024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1277" y="4423569"/>
            <a:ext cx="21602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4516157"/>
            <a:ext cx="151065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1" y="4983500"/>
            <a:ext cx="15106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252657" y="2202037"/>
            <a:ext cx="15841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52657" y="2669380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153525" y="3936562"/>
            <a:ext cx="122413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153526" y="4423569"/>
            <a:ext cx="12241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78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1" grpId="0" animBg="1"/>
      <p:bldP spid="14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8.If weather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permits,we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shall play the match tomorrow.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permitting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,we shall play the match tomorrow.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36501" y="2343311"/>
            <a:ext cx="24482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2810654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516290" y="2343311"/>
            <a:ext cx="24482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16290" y="2810654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66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和你的同学处理好关系被认为是一件重要的事情。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 word,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considered an important thing.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当这个人看完信后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他看着他的朋友。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the man finished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looked at his friend.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304653" y="1914447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04653" y="2381790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2494603"/>
            <a:ext cx="417495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961946"/>
            <a:ext cx="41749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403159" y="3666662"/>
            <a:ext cx="25202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03159" y="4134005"/>
            <a:ext cx="25202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536901" y="1914447"/>
            <a:ext cx="179868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36901" y="2381790"/>
            <a:ext cx="17986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477194" y="1914447"/>
            <a:ext cx="151609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77194" y="2381790"/>
            <a:ext cx="15160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134891" y="1914447"/>
            <a:ext cx="187461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34891" y="2381790"/>
            <a:ext cx="18746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46907" y="3666662"/>
            <a:ext cx="94637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46907" y="4134005"/>
            <a:ext cx="9463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116753" y="3666662"/>
            <a:ext cx="19647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16753" y="4134005"/>
            <a:ext cx="19647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61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服药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处于困境中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处于危险中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1367879"/>
            <a:ext cx="33123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835222"/>
            <a:ext cx="3312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1970883"/>
            <a:ext cx="27363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448058"/>
            <a:ext cx="2736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2573368"/>
            <a:ext cx="30243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040711"/>
            <a:ext cx="3024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3131966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599309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008509" y="3733715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210890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24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4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李明一直梦想着将来可以开始他自己的生意。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Ming has always been dreaming of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starting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business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future.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因粗鲁行为向老师道歉后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他承诺不再犯同样的错误。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apologised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 his rude </a:t>
            </a:r>
            <a:r>
              <a:rPr lang="en-US" altLang="zh-CN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manners,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 a promise that he wouldn’t make the same mistake.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57181" y="1233163"/>
            <a:ext cx="23042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57181" y="1700506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1799395"/>
            <a:ext cx="13666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276570"/>
            <a:ext cx="1366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505452" y="1233163"/>
            <a:ext cx="166419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505453" y="1700506"/>
            <a:ext cx="16641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882879" y="1799395"/>
            <a:ext cx="21602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82879" y="2276570"/>
            <a:ext cx="2160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49" y="3005451"/>
            <a:ext cx="23747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49" y="3472794"/>
            <a:ext cx="23747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855743" y="3005451"/>
            <a:ext cx="254525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55743" y="3472794"/>
            <a:ext cx="25452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520039" y="3005451"/>
            <a:ext cx="132111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20039" y="3472794"/>
            <a:ext cx="13211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960199" y="3005451"/>
            <a:ext cx="139312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60199" y="3472794"/>
            <a:ext cx="13931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472367" y="3005451"/>
            <a:ext cx="211320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72367" y="3472794"/>
            <a:ext cx="2113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30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4" grpId="0" animBg="1"/>
      <p:bldP spid="16" grpId="0" animBg="1"/>
      <p:bldP spid="25" grpId="0" animBg="1"/>
      <p:bldP spid="31" grpId="0" animBg="1"/>
      <p:bldP spid="33" grpId="0" animBg="1"/>
      <p:bldP spid="35" grpId="0" animBg="1"/>
      <p:bldP spid="3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602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因为尊重他的父亲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所以他不想和他争论。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Respecting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didn’t want to argue with him.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他淋了雨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使他感冒了。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caught in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rain,  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玛丽坐在教室的窗边读一本书。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 sat by the window of the classroom,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32445" y="902892"/>
            <a:ext cx="28803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445" y="1380067"/>
            <a:ext cx="2880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040957" y="2663218"/>
            <a:ext cx="23042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040957" y="3130561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721477" y="2663218"/>
            <a:ext cx="12339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721477" y="3130561"/>
            <a:ext cx="12339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77261" y="4423544"/>
            <a:ext cx="19442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77261" y="4890887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22613" y="4974548"/>
            <a:ext cx="12339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2613" y="5441891"/>
            <a:ext cx="12339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456781" y="902892"/>
            <a:ext cx="12863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56781" y="1380067"/>
            <a:ext cx="1286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887109" y="902892"/>
            <a:ext cx="18100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87109" y="1380067"/>
            <a:ext cx="1810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489229" y="2663218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89229" y="3130561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91553" y="3216132"/>
            <a:ext cx="6889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1553" y="3683475"/>
            <a:ext cx="6889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234365" y="3216132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34365" y="3683475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65492" y="4423544"/>
            <a:ext cx="13056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65493" y="4890887"/>
            <a:ext cx="13056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46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3" grpId="0" animBg="1"/>
      <p:bldP spid="16" grpId="0" animBg="1"/>
      <p:bldP spid="15" grpId="0" animBg="1"/>
      <p:bldP spid="19" grpId="0" animBg="1"/>
      <p:bldP spid="21" grpId="0" animBg="1"/>
      <p:bldP spid="25" grpId="0" animBg="1"/>
      <p:bldP spid="28" grpId="0" animBg="1"/>
      <p:bldP spid="3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949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因为在这个村里住了很多年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我熟悉每个人。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lived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know everyone quite well.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她的工作是尽量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演讲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保持干净。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job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keeping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lecture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clean as possible.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我们让火整夜燃烧着。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kept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burning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night long.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1030245"/>
            <a:ext cx="22307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1497588"/>
            <a:ext cx="22307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1616141"/>
            <a:ext cx="13666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083484"/>
            <a:ext cx="1366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736701" y="1030245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736701" y="1497588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80916" y="1030245"/>
            <a:ext cx="108012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80916" y="1497588"/>
            <a:ext cx="108012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905052" y="1030245"/>
            <a:ext cx="151216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05052" y="1497588"/>
            <a:ext cx="15121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561236" y="1030245"/>
            <a:ext cx="201622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561236" y="1497588"/>
            <a:ext cx="20162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721476" y="1030245"/>
            <a:ext cx="129614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721476" y="1497588"/>
            <a:ext cx="12961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264949" y="2785191"/>
            <a:ext cx="22307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64949" y="3252534"/>
            <a:ext cx="22307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45669" y="2785191"/>
            <a:ext cx="14034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45669" y="3252534"/>
            <a:ext cx="140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199053" y="2785191"/>
            <a:ext cx="20822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99053" y="3252534"/>
            <a:ext cx="2082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431301" y="2785191"/>
            <a:ext cx="1434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31301" y="3252534"/>
            <a:ext cx="1434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149581" y="4537757"/>
            <a:ext cx="1587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149581" y="5005100"/>
            <a:ext cx="1587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908565" y="4537757"/>
            <a:ext cx="1587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08565" y="5005100"/>
            <a:ext cx="1587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43139" y="4537757"/>
            <a:ext cx="111789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43139" y="5005100"/>
            <a:ext cx="11178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940817" y="4537757"/>
            <a:ext cx="234049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40818" y="5005100"/>
            <a:ext cx="23404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6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2" grpId="0" animBg="1"/>
      <p:bldP spid="16" grpId="0" animBg="1"/>
      <p:bldP spid="18" grpId="0" animBg="1"/>
      <p:bldP spid="21" grpId="0" animBg="1"/>
      <p:bldP spid="24" grpId="0" animBg="1"/>
      <p:bldP spid="27" grpId="0" animBg="1"/>
      <p:bldP spid="29" grpId="0" animBg="1"/>
      <p:bldP spid="32" grpId="0" animBg="1"/>
      <p:bldP spid="35" grpId="0" animBg="1"/>
      <p:bldP spid="38" grpId="0" animBg="1"/>
      <p:bldP spid="41" grpId="0" animBg="1"/>
      <p:bldP spid="43" grpId="0" animBg="1"/>
      <p:bldP spid="4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95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044816" y="657631"/>
            <a:ext cx="344196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复习动词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503881" y="138047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语 法 图 解</a:t>
            </a:r>
            <a:endParaRPr lang="zh-CN" altLang="zh-CN" dirty="0">
              <a:solidFill>
                <a:schemeClr val="tx1"/>
              </a:solidFill>
            </a:endParaRPr>
          </a:p>
        </p:txBody>
      </p:sp>
      <p:pic>
        <p:nvPicPr>
          <p:cNvPr id="8" name="24E05.eps" descr="id:214749769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033" y="1369678"/>
            <a:ext cx="7023534" cy="472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95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you can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imagine,getting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burnt can lead to very serious injuries.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2.You can protect the burnt area by covering it with a loose clean cloth.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first and most important step in the treatment of burns is giving first aid.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337</TotalTime>
  <Words>3519</Words>
  <Application>Microsoft Office PowerPoint</Application>
  <PresentationFormat>自定义</PresentationFormat>
  <Paragraphs>373</Paragraphs>
  <Slides>73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73</vt:i4>
      </vt:variant>
    </vt:vector>
  </HeadingPairs>
  <TitlesOfParts>
    <vt:vector size="85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97</cp:revision>
  <dcterms:created xsi:type="dcterms:W3CDTF">2020-09-19T09:01:39Z</dcterms:created>
  <dcterms:modified xsi:type="dcterms:W3CDTF">2024-09-25T03:02:19Z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