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0" r:id="rId1"/>
  </p:sldMasterIdLst>
  <p:notesMasterIdLst>
    <p:notesMasterId r:id="rId83"/>
  </p:notesMasterIdLst>
  <p:sldIdLst>
    <p:sldId id="857" r:id="rId2"/>
    <p:sldId id="858" r:id="rId3"/>
    <p:sldId id="758" r:id="rId4"/>
    <p:sldId id="755" r:id="rId5"/>
    <p:sldId id="763" r:id="rId6"/>
    <p:sldId id="764" r:id="rId7"/>
    <p:sldId id="765" r:id="rId8"/>
    <p:sldId id="766" r:id="rId9"/>
    <p:sldId id="767" r:id="rId10"/>
    <p:sldId id="768" r:id="rId11"/>
    <p:sldId id="759" r:id="rId12"/>
    <p:sldId id="757" r:id="rId13"/>
    <p:sldId id="769" r:id="rId14"/>
    <p:sldId id="770" r:id="rId15"/>
    <p:sldId id="771" r:id="rId16"/>
    <p:sldId id="745" r:id="rId17"/>
    <p:sldId id="749" r:id="rId18"/>
    <p:sldId id="772" r:id="rId19"/>
    <p:sldId id="774" r:id="rId20"/>
    <p:sldId id="776" r:id="rId21"/>
    <p:sldId id="777" r:id="rId22"/>
    <p:sldId id="779" r:id="rId23"/>
    <p:sldId id="780" r:id="rId24"/>
    <p:sldId id="781" r:id="rId25"/>
    <p:sldId id="782" r:id="rId26"/>
    <p:sldId id="783" r:id="rId27"/>
    <p:sldId id="784" r:id="rId28"/>
    <p:sldId id="785" r:id="rId29"/>
    <p:sldId id="786" r:id="rId30"/>
    <p:sldId id="787" r:id="rId31"/>
    <p:sldId id="789" r:id="rId32"/>
    <p:sldId id="790" r:id="rId33"/>
    <p:sldId id="791" r:id="rId34"/>
    <p:sldId id="792" r:id="rId35"/>
    <p:sldId id="793" r:id="rId36"/>
    <p:sldId id="795" r:id="rId37"/>
    <p:sldId id="796" r:id="rId38"/>
    <p:sldId id="797" r:id="rId39"/>
    <p:sldId id="798" r:id="rId40"/>
    <p:sldId id="799" r:id="rId41"/>
    <p:sldId id="800" r:id="rId42"/>
    <p:sldId id="801" r:id="rId43"/>
    <p:sldId id="802" r:id="rId44"/>
    <p:sldId id="803" r:id="rId45"/>
    <p:sldId id="804" r:id="rId46"/>
    <p:sldId id="805" r:id="rId47"/>
    <p:sldId id="806" r:id="rId48"/>
    <p:sldId id="807" r:id="rId49"/>
    <p:sldId id="808" r:id="rId50"/>
    <p:sldId id="809" r:id="rId51"/>
    <p:sldId id="810" r:id="rId52"/>
    <p:sldId id="811" r:id="rId53"/>
    <p:sldId id="813" r:id="rId54"/>
    <p:sldId id="814" r:id="rId55"/>
    <p:sldId id="815" r:id="rId56"/>
    <p:sldId id="816" r:id="rId57"/>
    <p:sldId id="817" r:id="rId58"/>
    <p:sldId id="818" r:id="rId59"/>
    <p:sldId id="819" r:id="rId60"/>
    <p:sldId id="820" r:id="rId61"/>
    <p:sldId id="821" r:id="rId62"/>
    <p:sldId id="822" r:id="rId63"/>
    <p:sldId id="824" r:id="rId64"/>
    <p:sldId id="825" r:id="rId65"/>
    <p:sldId id="826" r:id="rId66"/>
    <p:sldId id="827" r:id="rId67"/>
    <p:sldId id="828" r:id="rId68"/>
    <p:sldId id="834" r:id="rId69"/>
    <p:sldId id="835" r:id="rId70"/>
    <p:sldId id="837" r:id="rId71"/>
    <p:sldId id="838" r:id="rId72"/>
    <p:sldId id="839" r:id="rId73"/>
    <p:sldId id="761" r:id="rId74"/>
    <p:sldId id="762" r:id="rId75"/>
    <p:sldId id="849" r:id="rId76"/>
    <p:sldId id="850" r:id="rId77"/>
    <p:sldId id="851" r:id="rId78"/>
    <p:sldId id="852" r:id="rId79"/>
    <p:sldId id="854" r:id="rId80"/>
    <p:sldId id="855" r:id="rId81"/>
    <p:sldId id="856" r:id="rId82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46" userDrawn="1">
          <p15:clr>
            <a:srgbClr val="A4A3A4"/>
          </p15:clr>
        </p15:guide>
        <p15:guide id="3" orient="horz" pos="816" userDrawn="1">
          <p15:clr>
            <a:srgbClr val="A4A3A4"/>
          </p15:clr>
        </p15:guide>
        <p15:guide id="4" orient="horz" pos="45" userDrawn="1">
          <p15:clr>
            <a:srgbClr val="A4A3A4"/>
          </p15:clr>
        </p15:guide>
        <p15:guide id="5" orient="horz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4AC8B"/>
    <a:srgbClr val="D85C00"/>
    <a:srgbClr val="009A46"/>
    <a:srgbClr val="FF6600"/>
    <a:srgbClr val="FF9933"/>
    <a:srgbClr val="FF3399"/>
    <a:srgbClr val="FF7C80"/>
    <a:srgbClr val="FFFFFF"/>
    <a:srgbClr val="C6A7DD"/>
    <a:srgbClr val="9E5E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182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2" y="90"/>
      </p:cViewPr>
      <p:guideLst>
        <p:guide pos="46"/>
        <p:guide orient="horz" pos="816"/>
        <p:guide orient="horz" pos="45"/>
        <p:guide orient="horz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presProps" Target="presProps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tableStyles" Target="tableStyles.xml"/><Relationship Id="rId61" Type="http://schemas.openxmlformats.org/officeDocument/2006/relationships/slide" Target="slides/slide60.xml"/><Relationship Id="rId82" Type="http://schemas.openxmlformats.org/officeDocument/2006/relationships/slide" Target="slides/slide8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81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77147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054401"/>
            <a:ext cx="11522075" cy="442604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326" y="254245"/>
            <a:ext cx="7927159" cy="1833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870661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pattFill prst="divot">
          <a:fgClr>
            <a:srgbClr val="C6A7DD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706848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739661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478712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64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44065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505295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61000">
              <a:srgbClr val="B283D6"/>
            </a:gs>
            <a:gs pos="100000">
              <a:srgbClr val="9E5ECE"/>
            </a:gs>
            <a:gs pos="0">
              <a:srgbClr val="9E5ECE"/>
            </a:gs>
            <a:gs pos="40000">
              <a:srgbClr val="C6A7DD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781170" y="1129203"/>
            <a:ext cx="6364243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以梦为马，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不负韶华！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2068998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45439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40920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61528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" Target="../slides/slide2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4" name="云形 13">
            <a:hlinkClick r:id="rId11" action="ppaction://hlinksldjump">
              <a:snd r:embed="rId12" name="camera.wav"/>
            </a:hlinkClick>
          </p:cNvPr>
          <p:cNvSpPr/>
          <p:nvPr userDrawn="1"/>
        </p:nvSpPr>
        <p:spPr>
          <a:xfrm>
            <a:off x="10657979" y="0"/>
            <a:ext cx="864096" cy="624061"/>
          </a:xfrm>
          <a:prstGeom prst="cloud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导航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600775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73.xml"/><Relationship Id="rId4" Type="http://schemas.openxmlformats.org/officeDocument/2006/relationships/slide" Target="slide1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3446279"/>
            <a:ext cx="108077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Section Ⅲ</a:t>
            </a:r>
            <a:r>
              <a:rPr lang="zh-CN" altLang="en-US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Using Language,</a:t>
            </a:r>
          </a:p>
          <a:p>
            <a:pPr algn="ctr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Assessing Your Progress &amp; Video Time</a:t>
            </a:r>
          </a:p>
        </p:txBody>
      </p:sp>
    </p:spTree>
    <p:extLst>
      <p:ext uri="{BB962C8B-B14F-4D97-AF65-F5344CB8AC3E}">
        <p14:creationId xmlns:p14="http://schemas.microsoft.com/office/powerpoint/2010/main" val="1404550634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13615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35.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force...out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挤掉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36.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think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想出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想到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37.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sleep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迟起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睡过头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睡懒觉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38.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shape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健康状况不好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39.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sum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总结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40.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made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制成的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41.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concerned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关心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038005" y="585623"/>
            <a:ext cx="259228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038005" y="1052966"/>
            <a:ext cx="259228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038005" y="1193739"/>
            <a:ext cx="234676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038005" y="1661082"/>
            <a:ext cx="234676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038005" y="1785711"/>
            <a:ext cx="213074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038005" y="2253054"/>
            <a:ext cx="213074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038005" y="2361205"/>
            <a:ext cx="299484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038005" y="2828548"/>
            <a:ext cx="29948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038005" y="2949657"/>
            <a:ext cx="213074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6" name="直接连接符 15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038005" y="3417000"/>
            <a:ext cx="213074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038005" y="3513726"/>
            <a:ext cx="277881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9" name="直接连接符 18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038005" y="3981069"/>
            <a:ext cx="277881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038005" y="4094594"/>
            <a:ext cx="421897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2" name="直接连接符 21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038005" y="4561937"/>
            <a:ext cx="421897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3104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2" grpId="0" animBg="1"/>
      <p:bldP spid="15" grpId="0" animBg="1"/>
      <p:bldP spid="18" grpId="0" animBg="1"/>
      <p:bldP spid="2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908144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Step 1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Fast Reading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一、快速浏览课文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判断正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(T)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(F)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1.The Heimlich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manoeuvre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should be done as quickly as possible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.(        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2.Almost everyone can learn how to perform the Heimlich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manoeuvre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because it is easy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.(       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252309" y="274309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805280" y="3909632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sp>
        <p:nvSpPr>
          <p:cNvPr id="9" name="圆角矩形 8"/>
          <p:cNvSpPr/>
          <p:nvPr/>
        </p:nvSpPr>
        <p:spPr>
          <a:xfrm>
            <a:off x="4503881" y="196087"/>
            <a:ext cx="2523837" cy="45823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阅 读 自 测</a:t>
            </a:r>
            <a:endParaRPr lang="zh-CN" altLang="zh-CN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4276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63823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.We’d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better not perform the Heimlich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manoeuvre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on children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.(        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4.Chen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Wei learned how to perform the Heimlich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manoeuvre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in a hospital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.(        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victim of choking may die or collapse if not treated within 10 minutes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.(        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304653" y="1520606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005069" y="2692614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3990333" y="3865311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5710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56127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Step 2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Detailed Reading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二、仔细阅读课文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选择最佳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答案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1.What is the main idea of the first paragraph?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A.Zhang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Tao choked on some steak.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B.Chen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Wei’s dinner was interrupted.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C.Chen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Wei had dinner in a restaurant.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D.Zhang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Tao’s friends were desperate at the incident.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651189" y="1790095"/>
            <a:ext cx="107028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651189" y="2257438"/>
            <a:ext cx="107028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5314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76423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2.Which of the following is TRUE according to paragraph 2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doctors did the Heimlich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manoeuvre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B.Chen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Wei suggested Zhang Tao eat more slowly and take smaller bites.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C.Chen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Wei stood in front of Zhang Tao and performed the Heimlich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manoeuvre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D.Chen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Wei helped Zhang to his feet before he performed the Heimlich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manoeuvre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58427" y="814299"/>
            <a:ext cx="129815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58427" y="1281642"/>
            <a:ext cx="129815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5099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05703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3.Which words can be used to describe Chen Wei?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A.Caring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and learned.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B.Calm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and responsible.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C.Courageous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and honest.	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D.Cautious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and determined.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250101" y="1362139"/>
            <a:ext cx="97543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250101" y="1829482"/>
            <a:ext cx="97543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1837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375092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bad cut/bleeding (page 54)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严重割伤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出血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横卷形 5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课堂</a:t>
            </a:r>
            <a:r>
              <a:rPr lang="en-US" altLang="zh-CN" sz="4000" dirty="0"/>
              <a:t>·</a:t>
            </a:r>
            <a:r>
              <a:rPr lang="zh-CN" altLang="zh-CN" sz="4000" dirty="0"/>
              <a:t>重难突破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4503881" y="1727919"/>
            <a:ext cx="2523837" cy="45823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词 汇 精 讲</a:t>
            </a:r>
            <a:endParaRPr lang="zh-CN" altLang="zh-CN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1885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33460"/>
            <a:ext cx="10807700" cy="476322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bleed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流血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失血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bleed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流血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bleed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death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流血不止而死去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blood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血液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血统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血缘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血气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性情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blood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bank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血库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blood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type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血型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blood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test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验血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bloody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流血的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血腥的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血淋淋的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81567"/>
            <a:ext cx="507863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bleeding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流血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失血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1385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35831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(1)Press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firmly on the wound to stop the bleeding.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用力压住伤口止血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Mrs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Burke was found unconscious and bleeding.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被人发现时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伯克夫人昏迷不醒且流血不止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6179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48042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(1)I got a scratch on my face and it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bled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(bleed) a little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(2)Nutrients from the digested food can be absorbed into the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blood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(bleed).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(3)The man was still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conscious,trying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 stop the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bleeding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(bleed) with his right hand.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(4)Send him to hospital at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once,or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 will bleed </a:t>
            </a:r>
            <a:r>
              <a:rPr lang="en-US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to  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death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6831325" y="1591842"/>
            <a:ext cx="151216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831325" y="2059185"/>
            <a:ext cx="151216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080517" y="2753802"/>
            <a:ext cx="172819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080517" y="3221145"/>
            <a:ext cx="172819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145412" y="3362546"/>
            <a:ext cx="2024237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145413" y="3829889"/>
            <a:ext cx="202423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886878" y="4504842"/>
            <a:ext cx="105062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886878" y="4972185"/>
            <a:ext cx="105062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8936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横卷形 10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719807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课前</a:t>
            </a:r>
            <a:r>
              <a:rPr lang="en-US" altLang="zh-CN" sz="4000" dirty="0"/>
              <a:t>·</a:t>
            </a:r>
            <a:r>
              <a:rPr lang="zh-CN" altLang="zh-CN" sz="4000" dirty="0"/>
              <a:t>基础认知</a:t>
            </a:r>
          </a:p>
        </p:txBody>
      </p:sp>
      <p:sp>
        <p:nvSpPr>
          <p:cNvPr id="12" name="横卷形 11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2231975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课堂</a:t>
            </a:r>
            <a:r>
              <a:rPr lang="en-US" altLang="zh-CN" sz="4000" dirty="0"/>
              <a:t>·</a:t>
            </a:r>
            <a:r>
              <a:rPr lang="zh-CN" altLang="zh-CN" sz="4000" dirty="0"/>
              <a:t>重难突破</a:t>
            </a:r>
          </a:p>
        </p:txBody>
      </p:sp>
      <p:sp>
        <p:nvSpPr>
          <p:cNvPr id="4" name="横卷形 3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374414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随  堂  训  练</a:t>
            </a:r>
            <a:endParaRPr lang="zh-CN" altLang="zh-CN" sz="4000" dirty="0"/>
          </a:p>
        </p:txBody>
      </p:sp>
    </p:spTree>
    <p:extLst>
      <p:ext uri="{BB962C8B-B14F-4D97-AF65-F5344CB8AC3E}">
        <p14:creationId xmlns:p14="http://schemas.microsoft.com/office/powerpoint/2010/main" val="16259103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27087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Listen carefully and don’t panic.(page 55)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仔细听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不要惊慌。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panic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&amp;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惊慌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惊恐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恐慌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2223365"/>
            <a:ext cx="10807700" cy="304698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panic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over/at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因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而恐慌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对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感到惊慌失措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panic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doing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使某人惊慌地做某事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panic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陷入恐慌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动作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panic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陷入恐慌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状态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panic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惊恐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惊慌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0497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(1)He panicked and ran as fast as he could to safety.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他惊慌失措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以最快的速度跑到安全的地方。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(2)They were in a state of panic after the accident.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事故发生后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他们陷入了恐慌之中。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(3)She suddenly got into a panic and stopped her car.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她突然惊慌失措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把车停了下来。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(4)In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panic,he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began to throw water on the burning pan of oil.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慌乱中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他开始用水浇起火的油锅。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5200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943943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en-US" dirty="0">
                <a:solidFill>
                  <a:srgbClr val="000000"/>
                </a:solidFill>
                <a:latin typeface="黑体" panose="02010609060101010101" pitchFamily="49" charset="-122"/>
                <a:cs typeface="Times New Roman" panose="02020603050405020304" pitchFamily="18" charset="0"/>
              </a:rPr>
              <a:t>温馨</a:t>
            </a:r>
            <a:r>
              <a:rPr lang="zh-CN" altLang="en-US" dirty="0" smtClean="0">
                <a:solidFill>
                  <a:srgbClr val="000000"/>
                </a:solidFill>
                <a:latin typeface="黑体" panose="02010609060101010101" pitchFamily="49" charset="-122"/>
                <a:cs typeface="Times New Roman" panose="02020603050405020304" pitchFamily="18" charset="0"/>
              </a:rPr>
              <a:t>提示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panic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的过去式和动词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形式都是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panicked,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panicking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2418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46751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(1)He panicked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over/at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this accident.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(2)Many landowners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were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panicked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(panic) into leaving the country at that time.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(3)She got into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panic when she couldn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find the tickets.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(4)The girl is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panic.Try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 help her calm down.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446949" y="1583903"/>
            <a:ext cx="208823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446949" y="2051246"/>
            <a:ext cx="208823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392885" y="2199295"/>
            <a:ext cx="331236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392885" y="2666638"/>
            <a:ext cx="331236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312765" y="3333226"/>
            <a:ext cx="108012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312765" y="3800569"/>
            <a:ext cx="108012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024733" y="4502562"/>
            <a:ext cx="122413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024733" y="4969905"/>
            <a:ext cx="122413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462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27503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Chen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Wei,a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high school student in Beijing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had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his dinner interrupted when he heard someone screaming from another table.(page 56)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北京高中生陈伟在吃晚餐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这时从另一桌传来客人的尖叫声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打断了他用餐。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8032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27503"/>
            <a:ext cx="10807700" cy="68326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interrupt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&amp;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打断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打扰　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使暂停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使中断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61950" y="1778617"/>
            <a:ext cx="10807700" cy="245605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interrupt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(with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因某事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打断某人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某事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interrupted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被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打断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interruption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打扰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插嘴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打岔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阻断物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without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interruption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连续地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不断地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8611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96087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(1)I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 sorry to interrupt you but how could they live here?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对不起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打断你一下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但他们怎么会住在这儿呢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(2)He was writing a poem when he was interrupted by a knock at the door.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他正在写一首诗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突然被敲门声打断了。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(3)She has kept up physical training for several years without interruption.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她坚持锻炼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多年来从未间断。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4539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52487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scream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&amp;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因愤怒或恐惧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高声喊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大声叫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尖叫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尖锐刺耳的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声音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2041543"/>
            <a:ext cx="10807700" cy="23995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scream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朝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尖叫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scream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而喊叫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scream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尖声喊出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尖叫着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let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scream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发出尖叫声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3010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35831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(1)People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ran for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exits,screaming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out in terror.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人们奔向出口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恐惧地尖叫着。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(2)Her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loud screams could be heard all over the house.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整个屋子都能听到她的高声尖叫。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3423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(1)It is bad manners to interrupt a speaker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with 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frequent questions.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(2)Let’s go somewhere where we can talk without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interruption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(interrupt).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(3)They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were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interrupted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(interrupt) by a sudden and urgent knock at the door.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(4)The trapped passengers screamed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help.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(5)She screamed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me to get out of the way.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228973" y="1315535"/>
            <a:ext cx="121430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228973" y="1782878"/>
            <a:ext cx="12143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61949" y="3103347"/>
            <a:ext cx="2590775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61950" y="3570690"/>
            <a:ext cx="259077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160637" y="3681967"/>
            <a:ext cx="367240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9" name="直接连接符 8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160637" y="4149310"/>
            <a:ext cx="367240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148853" y="4840743"/>
            <a:ext cx="136815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1" name="直接连接符 10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148853" y="5298254"/>
            <a:ext cx="136815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640125" y="5406975"/>
            <a:ext cx="122413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640125" y="5884150"/>
            <a:ext cx="122413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4311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8" grpId="0" animBg="1"/>
      <p:bldP spid="10" grpId="0" animBg="1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751751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重点单词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drown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&amp;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使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淹死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溺死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浸泡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淹没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sprain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扭伤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关节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扭伤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ankle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踝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踝关节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panic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&amp;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使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惊慌　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惊恐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恐慌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scream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&amp;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因愤怒或恐惧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高声喊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大声叫　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i="1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      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尖叫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尖锐刺耳的声音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92485" y="2389991"/>
            <a:ext cx="194421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6" name="直接连接符 5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92485" y="2867166"/>
            <a:ext cx="194421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92485" y="3011020"/>
            <a:ext cx="194421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8" name="直接连接符 7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92485" y="3478363"/>
            <a:ext cx="194421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92485" y="3573594"/>
            <a:ext cx="174309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92485" y="4040937"/>
            <a:ext cx="174309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92485" y="4186246"/>
            <a:ext cx="174309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92485" y="4653589"/>
            <a:ext cx="174309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92485" y="4732093"/>
            <a:ext cx="201622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6" name="直接连接符 15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92485" y="5209268"/>
            <a:ext cx="201622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横卷形 13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课前</a:t>
            </a:r>
            <a:r>
              <a:rPr lang="en-US" altLang="zh-CN" sz="4000" dirty="0"/>
              <a:t>·</a:t>
            </a:r>
            <a:r>
              <a:rPr lang="zh-CN" altLang="zh-CN" sz="4000" dirty="0"/>
              <a:t>基础认知</a:t>
            </a:r>
          </a:p>
        </p:txBody>
      </p:sp>
      <p:sp>
        <p:nvSpPr>
          <p:cNvPr id="17" name="圆角矩形 16"/>
          <p:cNvSpPr/>
          <p:nvPr/>
        </p:nvSpPr>
        <p:spPr>
          <a:xfrm>
            <a:off x="4503881" y="1227174"/>
            <a:ext cx="2523837" cy="45823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chemeClr val="tx1"/>
                </a:solidFill>
              </a:rPr>
              <a:t>词 汇 认 知</a:t>
            </a:r>
            <a:endParaRPr lang="zh-CN" altLang="zh-CN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2886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9" grpId="0" animBg="1"/>
      <p:bldP spid="12" grpId="0" animBg="1"/>
      <p:bldP spid="1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05703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(6)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她尖叫着说她丢了护照。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She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screamed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that she had lost her passport.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430725" y="2549503"/>
            <a:ext cx="260212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430725" y="3026678"/>
            <a:ext cx="260212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176861" y="2549503"/>
            <a:ext cx="129614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5" name="直接连接符 14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176861" y="3026678"/>
            <a:ext cx="129614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4656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17671"/>
            <a:ext cx="10807700" cy="296850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was now holding his throat with his face turning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red,while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his desperate friends were slapping him on the back.(page 56)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只见他按着喉咙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满脸通红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他的几个朋友正拼命拍打他的背部。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45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77927"/>
            <a:ext cx="10807700" cy="68326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desperate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绝望的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孤注一掷的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非常需要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006620"/>
            <a:ext cx="10807700" cy="422885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desperate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对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绝望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desperate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极想要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desperate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do...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渴望做某事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desperate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need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of...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非常需要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desperately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adv.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绝望地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不顾一切地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拼命地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desperation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绝望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拼命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desperation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绝望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拼命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在走投无路的情况下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240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31143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 doctors made one last desperate attempt to save the boy’s life.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为了挽救男孩的生命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医生们做了最后一搏。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(2)There is no doubt that he is desperate for a holiday.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毫无疑问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他渴望假期。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1375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63823"/>
            <a:ext cx="10807700" cy="355943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(3)We’re all pulling for each other because we’re desperate to win the cup back.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因为我们非常想赢回奖杯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所以一直在互相打气。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(4)It is your courage that brings hope to people in desperation.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是你们的勇气给绝望中的人们带来了希望。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8796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27087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 man in the river </a:t>
            </a:r>
            <a:r>
              <a:rPr lang="zh-CN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desperately</a:t>
            </a:r>
            <a:r>
              <a:rPr lang="zh-CN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(desperate) tried to reach the side.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(2)He was desperate </a:t>
            </a:r>
            <a:r>
              <a:rPr lang="zh-CN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work to provide food for his children.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(3)He is desperate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pursue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(pursue) his dream as an artist.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879997" y="1590551"/>
            <a:ext cx="271784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879997" y="2057894"/>
            <a:ext cx="271784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311045" y="2725851"/>
            <a:ext cx="136815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311045" y="3193194"/>
            <a:ext cx="136815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921509" y="3932976"/>
            <a:ext cx="237626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9" name="直接连接符 8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921509" y="4400319"/>
            <a:ext cx="237626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6586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8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73239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 the help of Zhang’s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friends,he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was able to help Zhang to his feet.(page 56)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在张涛朋友们的帮助下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陈伟扶着他站了起来。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help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 one’s feet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帮助某人站起身来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2635749"/>
            <a:ext cx="10807700" cy="304698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jump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one’s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feet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跳起来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struggle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one’s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feet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挣扎着站起来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rise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one’s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feet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站起来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back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one’s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feet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恢复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重新振作起来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stand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one’s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own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feet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独立自主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依靠自己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9721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76423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(1)An old man fell down and I helped him to his feet.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一位老人摔倒了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我帮助他站了起来。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2)The wounded soldier struggled to his feet and continued walking along with difficulty.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伤员挣扎着站了起来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继续艰难地往前走。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(3)You need someone to take the pressure off and help you get back on your feet.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你需要有人为你分担压力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帮你恢复。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338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97591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玛丽跳了起来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跑出了教室。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Mary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jumped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feet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and ran out of the classroom.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他挣扎着站起身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一句话也没说就走了。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struggled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feet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and went away without saying a word.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751437" y="2150135"/>
            <a:ext cx="228140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751437" y="2617478"/>
            <a:ext cx="228140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179135" y="2150135"/>
            <a:ext cx="107784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9" name="直接连接符 8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179135" y="2617478"/>
            <a:ext cx="107784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5403271" y="2150135"/>
            <a:ext cx="158190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2" name="直接连接符 11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403271" y="2617478"/>
            <a:ext cx="158190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131463" y="2150135"/>
            <a:ext cx="143788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5" name="直接连接符 14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131463" y="2617478"/>
            <a:ext cx="143788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306373" y="3911007"/>
            <a:ext cx="243844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8" name="直接连接符 17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306373" y="4378350"/>
            <a:ext cx="2438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888829" y="3911007"/>
            <a:ext cx="122413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1" name="直接连接符 20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888829" y="4378350"/>
            <a:ext cx="122413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5256981" y="3911007"/>
            <a:ext cx="151216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4" name="直接连接符 2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256981" y="4378350"/>
            <a:ext cx="151216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矩形 2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6913165" y="3911007"/>
            <a:ext cx="136815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7" name="直接连接符 2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913165" y="4378350"/>
            <a:ext cx="136815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6225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11" grpId="0" animBg="1"/>
      <p:bldP spid="14" grpId="0" animBg="1"/>
      <p:bldP spid="17" grpId="0" animBg="1"/>
      <p:bldP spid="20" grpId="0" animBg="1"/>
      <p:bldP spid="23" grpId="0" animBg="1"/>
      <p:bldP spid="26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81983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尽管他是个孩子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但他已经能够独立生活了。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Child as 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was,he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was able to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stand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own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feet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她得找间便宜的公寓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想办法重新振作。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She had to find a cheaper apartment and figure out a way to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back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feet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6049069" y="1427499"/>
            <a:ext cx="194421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049069" y="1904674"/>
            <a:ext cx="194421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137301" y="1427499"/>
            <a:ext cx="108012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2" name="直接连接符 11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137301" y="1904674"/>
            <a:ext cx="108012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361437" y="1427499"/>
            <a:ext cx="151216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4" name="直接连接符 1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361437" y="1904674"/>
            <a:ext cx="151216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61950" y="2025783"/>
            <a:ext cx="1222623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61950" y="2483294"/>
            <a:ext cx="122262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728589" y="2025783"/>
            <a:ext cx="144016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728589" y="2483294"/>
            <a:ext cx="144016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84157" y="3795859"/>
            <a:ext cx="134848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3" name="直接连接符 22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84157" y="4263202"/>
            <a:ext cx="134848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376661" y="3795859"/>
            <a:ext cx="172819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6" name="直接连接符 25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376661" y="4263202"/>
            <a:ext cx="172819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 27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248869" y="3795859"/>
            <a:ext cx="136815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9" name="直接连接符 28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248869" y="4263202"/>
            <a:ext cx="136815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矩形 30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5761037" y="3795859"/>
            <a:ext cx="144016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32" name="直接连接符 31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761037" y="4263202"/>
            <a:ext cx="144016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矩形 33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345213" y="3795859"/>
            <a:ext cx="144016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35" name="直接连接符 34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345213" y="4263202"/>
            <a:ext cx="144016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3273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 animBg="1"/>
      <p:bldP spid="13" grpId="0" animBg="1"/>
      <p:bldP spid="16" grpId="0" animBg="1"/>
      <p:bldP spid="19" grpId="0" animBg="1"/>
      <p:bldP spid="22" grpId="0" animBg="1"/>
      <p:bldP spid="25" grpId="0" animBg="1"/>
      <p:bldP spid="28" grpId="0" animBg="1"/>
      <p:bldP spid="31" grpId="0" animBg="1"/>
      <p:bldP spid="3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87759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fellow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同类的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同事的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同伴的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同情况的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男人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家伙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同事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同辈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同类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7.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choke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&amp;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使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窒息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使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哽咽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8.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steak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牛排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肉排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9.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throat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咽喉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喉咙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10.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slap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用手掌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打、拍　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用手掌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打、拍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拍击声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11.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fist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拳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拳头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12.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grab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抓住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攫取　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抓取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抢夺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12149" y="340103"/>
            <a:ext cx="178053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12149" y="807446"/>
            <a:ext cx="178053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12149" y="1515079"/>
            <a:ext cx="178053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12149" y="1982422"/>
            <a:ext cx="178053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12149" y="2098284"/>
            <a:ext cx="163063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9" name="直接连接符 8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12149" y="2565627"/>
            <a:ext cx="163063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12149" y="2690055"/>
            <a:ext cx="178053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2" name="直接连接符 11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12149" y="3157398"/>
            <a:ext cx="178053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95493" y="3301490"/>
            <a:ext cx="1462727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5" name="直接连接符 14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95493" y="3768833"/>
            <a:ext cx="146272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95493" y="3874863"/>
            <a:ext cx="133083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8" name="直接连接符 17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95493" y="4342206"/>
            <a:ext cx="133083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95493" y="4472756"/>
            <a:ext cx="1612627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1" name="直接连接符 20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95493" y="4940099"/>
            <a:ext cx="161262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8990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8" grpId="0" animBg="1"/>
      <p:bldP spid="11" grpId="0" animBg="1"/>
      <p:bldP spid="14" grpId="0" animBg="1"/>
      <p:bldP spid="17" grpId="0" animBg="1"/>
      <p:bldP spid="20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68095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Doing the Heimlich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manoeuvre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quick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practical,and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easy.(page 56)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海姆利克急救法快速、实用、简单。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practical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切实可行的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实际的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实践的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2751885"/>
            <a:ext cx="10807700" cy="245605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practise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&amp;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练习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训练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practise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doing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练习做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practice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实践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练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;</a:t>
            </a:r>
            <a:r>
              <a:rPr lang="zh-CN" altLang="en-US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实际行动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practice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事实上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实际上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7501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56127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(1)It is not easy to make practical suggestions for helping her.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要提出切实可行的建议帮助她并不容易。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(2)It wouldn’t be practical for us to go all that way just for the weekend.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我们跑那么远只为了去过个周末实在很不切实际。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3500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40519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(3)We should make full use of every chance to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practise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speaking English.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我们要充分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利用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每个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机会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练习说英语。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(4)She’s determined to put her new ideas into practice.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她决心要把自己的新想法付诸实践。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0214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89263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(1)Candidates should have training and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practical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(practice) experience in basic electronics.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(2)She was taking all three of her daughters to basketball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practice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(practical) every day.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(3)As a new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driver,I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have to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practise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parking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(park) the car in my small garage again and again.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633245" y="1655911"/>
            <a:ext cx="259228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633245" y="2123254"/>
            <a:ext cx="259228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61950" y="3413599"/>
            <a:ext cx="1870695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61950" y="3880942"/>
            <a:ext cx="187069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076845" y="3992847"/>
            <a:ext cx="215040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076845" y="4470022"/>
            <a:ext cx="215040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8655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441607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Grabbing your fist with your other hand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tightly,push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up and into his stomach in one motion.(page 56)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用你的另一只手紧紧抓住你的拳头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快速用力向上往他的胃里挤压。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grab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抓住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攫取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抓取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抢夺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3490686"/>
            <a:ext cx="10807700" cy="121764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grab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from...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从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里夺取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grab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抓住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525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56127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(1)She grabbed the child’s hand and ran.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她抓住孩子的手就跑。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(2)Jim grabbed a cake from the plate.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吉姆从盘子里抓了一块蛋糕。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(3)He made a grab for the ball before it landed.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他在球落地前抓住了它。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3373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43111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(1)This is our chance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grab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(grab) a slice of this new market.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(2)As soon as he turned his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back,I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made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grab for the ball.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(3)He just grabbed the bag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my hand and ran off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425565" y="1806575"/>
            <a:ext cx="201622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425565" y="2273918"/>
            <a:ext cx="201622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704954" y="2958703"/>
            <a:ext cx="1028375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704954" y="3426046"/>
            <a:ext cx="102837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5453341" y="4111459"/>
            <a:ext cx="172819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453341" y="4588634"/>
            <a:ext cx="172819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6787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05703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Instead,lay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child face down on your lap with the head lower than the rest of his body...(page 56)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相反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应将孩子脸朝下放在你的大腿上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使其头部低于身体其他部位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0721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4486806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face down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面朝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下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748436"/>
            <a:ext cx="10807700" cy="476322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face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面朝上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face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face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面对面地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face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面对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问题、困难等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lose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face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丢脸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失面子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save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face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保全面子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faces/a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face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做鬼脸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wear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long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face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拉长脸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faced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面对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3874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(1)Place the papers face down on the paper tray.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将纸张正面朝下放到送纸匣上。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)How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could we hesitate to press forward in the face of difficulties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困难面前我们怎能畏缩不前呢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(3)Faced with all kinds of information on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Internet,we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can’t tell the difference between the true and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false,which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may be harmful to our study and life.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面对互联网上各种各样的信息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我们无法辨别真假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这可能会对我们的学习和生活造成危害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1531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47799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13.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motion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运动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移动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14.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justify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证明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有道理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辩护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的正当理由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15.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welfare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幸福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福祉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安康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福利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16.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collapse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突然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倒塌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因病等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昏倒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17.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suburb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郊区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城外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018341" y="704235"/>
            <a:ext cx="186237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018341" y="1171578"/>
            <a:ext cx="186237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018341" y="1323717"/>
            <a:ext cx="186237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018341" y="1791060"/>
            <a:ext cx="186237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018341" y="2467663"/>
            <a:ext cx="186237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018341" y="2935006"/>
            <a:ext cx="186237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018341" y="3085275"/>
            <a:ext cx="1982047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4" name="直接连接符 1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018341" y="3552618"/>
            <a:ext cx="198204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018341" y="3638491"/>
            <a:ext cx="186237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018341" y="4105834"/>
            <a:ext cx="186237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8458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3" grpId="0" animBg="1"/>
      <p:bldP spid="16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3327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(1)They didn’t give up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face of difficulties.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(2)Talking with friends face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face is a good way to reduce the pressure from work and life.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(3)Faced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these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pressures,you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can watch a comedy to relax.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690749" y="1786911"/>
            <a:ext cx="116196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690749" y="2234590"/>
            <a:ext cx="116196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5582495" y="2353143"/>
            <a:ext cx="118531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582495" y="2810654"/>
            <a:ext cx="118531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310148" y="3524935"/>
            <a:ext cx="163217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9" name="直接连接符 8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310148" y="3992278"/>
            <a:ext cx="163217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1018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8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05703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)Hearing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his parents’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warning,the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boy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stopped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maing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face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做鬼脸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at the sculpture.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(5)What astonished us was that we found him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face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down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面朝下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on the bedroom floor.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361437" y="1989062"/>
            <a:ext cx="165618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361438" y="2456405"/>
            <a:ext cx="165618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61078" y="2529839"/>
            <a:ext cx="719439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61079" y="3007014"/>
            <a:ext cx="71943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224533" y="2529839"/>
            <a:ext cx="151216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5" name="直接连接符 14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224534" y="3007014"/>
            <a:ext cx="151216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703533" y="3120040"/>
            <a:ext cx="159400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703534" y="3587383"/>
            <a:ext cx="159400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61078" y="3701631"/>
            <a:ext cx="1439519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9" name="直接连接符 18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61079" y="4168974"/>
            <a:ext cx="143951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9972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14" grpId="0" animBg="1"/>
      <p:bldP spid="16" grpId="0" animBg="1"/>
      <p:bldP spid="18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559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9.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How could I justify sitting there and doing nothing?(page 56)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我有什么理由坐在那儿袖手旁观呢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justify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证明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有道理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辩护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的正当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理由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3010621"/>
            <a:ext cx="10807700" cy="304698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justify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(doing)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证明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正当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justify...to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向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证明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合理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justify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oneself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doing...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做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某事证明自己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justified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有正当理由的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justification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正当理由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0284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97591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(1)Her success had justified the faith her teachers had put in her.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她的成功证明了老师对她的信任是正确的。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(2)You don’t need to justify yourself to me.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你不必向我解释你的理由。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(3)I can’t really justify taking another day off work.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我实在没有理由再请一天假。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9771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24495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(1)How will you justify this pay cut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your employees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(2)The decision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justified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(justify) on the grounds that there is no realistic alternative.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(3)He is fully justified in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doing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(do) so.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6890317" y="2065739"/>
            <a:ext cx="113246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890317" y="2533082"/>
            <a:ext cx="113246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446949" y="2677039"/>
            <a:ext cx="259228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446949" y="3144382"/>
            <a:ext cx="259228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5011461" y="3841430"/>
            <a:ext cx="172819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011461" y="4308773"/>
            <a:ext cx="172819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7520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37335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10.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If neither of you have any experiences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discuss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stories you have read or heard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about,or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think up a situation.(page 57)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如果你们两人都没有经验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可以讨论你们读过或者听过的故事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或者想象一个情景。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5980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458130"/>
            <a:ext cx="4759316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think up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想出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想到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180722"/>
            <a:ext cx="10807700" cy="358136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think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of...as...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把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看作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把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视为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think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over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仔细考虑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慎重思考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think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考虑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think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考虑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记得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想出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认为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think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twice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重新考虑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think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through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充分考虑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全盘考虑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想透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4507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56127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(1)I wish I could think up some ways of convincing them of their mistakes.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但愿我能想出使他们相信他们有错的方法。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(2)I’m glad that today’s physics class’s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over,what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did you think of the lecture?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我很高兴今天的物理课结束了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你觉得课怎么样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3103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67463"/>
            <a:ext cx="10807700" cy="415036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(3)It requires that you think through who you are and who you want to be.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这需要你充分考虑自己是谁、自己想成为谁。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(4)And before you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act,always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think twice if what you will do shall hurt you and anyone.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在你行动之前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总要多想想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你要做的事是否会伤害到自己或他人。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1437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95807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(1)They all thought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her as a nice girl.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(2)Don’t run away with any idea that you didn’t think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我想先考虑一下你的建议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然后给你一个明确的答复。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should like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your suggestion before I give a definite reply.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815101" y="1420223"/>
            <a:ext cx="5261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of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697629" y="2559615"/>
            <a:ext cx="158947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through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3816821" y="4330039"/>
            <a:ext cx="283763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think </a:t>
            </a:r>
            <a:r>
              <a:rPr lang="en-US" altLang="zh-CN" dirty="0" smtClean="0">
                <a:ea typeface="宋体" panose="02010600030101010101" pitchFamily="2" charset="-122"/>
              </a:rPr>
              <a:t>      about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84923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17255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词汇拓展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18.bleed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流血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失血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bleeding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流血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失血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blood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19.interrupt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&amp;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打断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打扰　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使暂停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使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中断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interruption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阻断物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打扰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20.desperate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绝望的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孤注一掷的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非常需要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desperation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绝望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拼命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desperately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adv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绝望地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极度地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618741" y="988175"/>
            <a:ext cx="222241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618741" y="1455518"/>
            <a:ext cx="222241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07005" y="1554407"/>
            <a:ext cx="1711235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07005" y="2021750"/>
            <a:ext cx="171123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07005" y="2752283"/>
            <a:ext cx="285611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07005" y="3219626"/>
            <a:ext cx="285611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07005" y="3917655"/>
            <a:ext cx="272142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07005" y="4384998"/>
            <a:ext cx="272142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07005" y="4510955"/>
            <a:ext cx="272142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6" name="直接连接符 15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07005" y="4978298"/>
            <a:ext cx="272142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3672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2" grpId="0" animBg="1"/>
      <p:bldP spid="15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17671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11.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John’s alarm didn’t go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off,so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 slept in and was awoken by the radiations/rays of sunlight coming in through his window.(page 58)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约翰的闹钟没有响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所以他睡过了头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被从窗户射进来的辐射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光线弄醒了。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9510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431775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sleep in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迟起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睡过头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睡懒觉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166680"/>
            <a:ext cx="10807700" cy="363791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sleep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late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睡懒觉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sleep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over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借宿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在别人家里过夜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sleep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through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睡得好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没被什么惊醒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sleep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入睡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sleep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disorder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睡眠障碍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失眠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sound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sleep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舒适的睡眠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酣睡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9614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63018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Yesterday,few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players turned up because most slept in.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昨天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没有几个球员露面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因为大多数人都睡过头了。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)It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 deep into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night.Why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not sleep over here?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现在已经深夜了。为什么不睡在这里呢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(3)I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had a sound sleep last night and I got up rather early this morning.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昨晚我睡得很香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今天早上我起得很早。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9017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474245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(1)I usually sleep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in/late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on Saturdays.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(2)My parents don’t permit me to sleep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over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at my friend’s house.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(3)We didn’t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panic.Instead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we both slept right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through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storm last night.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797157" y="1710931"/>
            <a:ext cx="187220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797157" y="2188106"/>
            <a:ext cx="187220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633245" y="2297293"/>
            <a:ext cx="1542563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633245" y="2764636"/>
            <a:ext cx="154256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785373" y="3488749"/>
            <a:ext cx="2096245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785373" y="3956092"/>
            <a:ext cx="209624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737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05703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12.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...Nancy Jones felt that she was getting out of shape and decided that she needed to get some exercise.(page 58)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南希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琼斯觉得自己身体欠佳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于是决定要做些运动。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9369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29639"/>
            <a:ext cx="10807700" cy="68326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out of shape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健康状况不好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变形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446410"/>
            <a:ext cx="10807700" cy="304698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shape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以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形状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shape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在形状上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shape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处于良好状态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keep/stay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shape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健身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保持</a:t>
            </a:r>
            <a:r>
              <a:rPr lang="zh-CN" altLang="en-US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身材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shape...into...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把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做成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形状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塑造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421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86255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(1)I am a bit out of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shape.I’m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thinking about exercising to keep fit.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我健康状况不佳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正在考虑通过运动来保持健康。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(2)Our dining room is square in shape.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我们的餐厅是方形的。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(3)Do you see the cloud that’s almost in the shape of a camel?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你看到那朵几乎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是骆驼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形状的云了吗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6236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13615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 rails were twisted out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shape by the earthquake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(2)Kim’s birthday cake was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shape of a train.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(3)Good education can shape ordinary people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into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philosophers,thinkers,inventors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and so on.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5783885" y="1745027"/>
            <a:ext cx="119145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783885" y="2212370"/>
            <a:ext cx="11914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5587525" y="2919375"/>
            <a:ext cx="119145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587525" y="3386718"/>
            <a:ext cx="11914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703533" y="3508455"/>
            <a:ext cx="152200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9" name="直接连接符 8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703533" y="3975798"/>
            <a:ext cx="1522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2199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8" grpId="0" animBg="1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191379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Chen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Wei,a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high school student in Beijing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had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his dinner interrupted when he heard someone screaming from another table.(page 56)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北京高中生陈伟在吃晚餐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这时从另一桌传来客人的尖叫声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打断了他用餐。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4503881" y="575791"/>
            <a:ext cx="2523837" cy="45823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chemeClr val="tx1"/>
                </a:solidFill>
              </a:rPr>
              <a:t>句 型 剖 析</a:t>
            </a:r>
            <a:endParaRPr lang="zh-CN" altLang="zh-CN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6968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81567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句法分析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句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had his dinner interrupted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“have+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宾语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宾语补足语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结构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,his dinner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与动词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interrupt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之间为被动关系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故用动词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ed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宾语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补足语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(1)have/get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done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有以下含义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使某事被做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主语有意识的行为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可能是主语自己做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也可能是让别人做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遭遇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经历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此事违背主语的意愿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若宾语和宾语补足语之间是主动关系则用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have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do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(do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强调做某事这一事实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have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doing (doing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强调持续进行某一动作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3795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490767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21.practical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切实可行的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实际的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实践的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practice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实际行动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实践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practically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adv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实际地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事实上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22.obstruction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阻碍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堵塞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阻塞物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obstruct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阻挡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阻塞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妨碍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obstructive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阻塞的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23.tight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牢固的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紧身的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绷紧的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严密的　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adv.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紧紧地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牢固地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tightly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adv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紧紧地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牢固地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紧密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地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tighten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&amp;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变紧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使变紧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444997" y="595455"/>
            <a:ext cx="214057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444997" y="1062798"/>
            <a:ext cx="214057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499293" y="1171519"/>
            <a:ext cx="259145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499293" y="1638862"/>
            <a:ext cx="259145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6965509" y="1724735"/>
            <a:ext cx="224489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965509" y="2192078"/>
            <a:ext cx="224489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291497" y="2315853"/>
            <a:ext cx="264360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291497" y="2783196"/>
            <a:ext cx="264360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339053" y="3504564"/>
            <a:ext cx="191676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6" name="直接连接符 15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339053" y="3971907"/>
            <a:ext cx="191676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539853" y="3504564"/>
            <a:ext cx="1984231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9" name="直接连接符 18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539853" y="3971907"/>
            <a:ext cx="198423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3058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2" grpId="0" animBg="1"/>
      <p:bldP spid="15" grpId="0" animBg="1"/>
      <p:bldP spid="18" grpId="0" animBg="1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90185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 boss had me set down what people present at the meeting said.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老板让我记录下出席会议的人员所说的话。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(2)The patient is going to have his temperature taken.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这个病人准备请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给他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量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体温。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Unfortunately,he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had his right leg injured during the training.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不幸的是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他在训练中把右腿弄伤了。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9900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741476"/>
            <a:ext cx="10807700" cy="1786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en-US" dirty="0">
                <a:solidFill>
                  <a:srgbClr val="000000"/>
                </a:solidFill>
                <a:latin typeface="黑体" panose="02010609060101010101" pitchFamily="49" charset="-122"/>
                <a:cs typeface="Times New Roman" panose="02020603050405020304" pitchFamily="18" charset="0"/>
              </a:rPr>
              <a:t>温馨提示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have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done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相当于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make/get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done;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“have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done”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结构表示何种意义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done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之间都存在着逻辑上的动宾关系。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8322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97591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我的电脑出了问题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所以我得让人修理一下。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There’s something wrong with my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computer,so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 have to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have/get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repaired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他非常滑稽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一路上逗得我们笑个不停。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was very funny and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had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us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laughing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all the way.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61950" y="2736031"/>
            <a:ext cx="194270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61950" y="3203374"/>
            <a:ext cx="19427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520677" y="2736031"/>
            <a:ext cx="108012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9" name="直接连接符 8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520677" y="3203374"/>
            <a:ext cx="108012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819295" y="2736031"/>
            <a:ext cx="2229773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2" name="直接连接符 11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819296" y="3203374"/>
            <a:ext cx="222977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844598" y="3907823"/>
            <a:ext cx="1420495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5" name="直接连接符 14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844598" y="4375166"/>
            <a:ext cx="142049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6409109" y="3907823"/>
            <a:ext cx="144016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8" name="直接连接符 17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409109" y="4375166"/>
            <a:ext cx="144016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993285" y="3907823"/>
            <a:ext cx="230425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1" name="直接连接符 20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993285" y="4375166"/>
            <a:ext cx="23042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0037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11" grpId="0" animBg="1"/>
      <p:bldP spid="14" grpId="0" animBg="1"/>
      <p:bldP spid="17" grpId="0" animBg="1"/>
      <p:bldP spid="20" grpId="0" animBg="1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05703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一、单词拼写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1.With the rapid development of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city,the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suburb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郊区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scenic areas have been threatened by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urbanisation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2.The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obstruction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阻碍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continues.Anyhow,we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can give it a try.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3.Tom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slammed his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fist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拳头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down onto the table so hard that the dishes jumped.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147133" y="1953775"/>
            <a:ext cx="201622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147133" y="2421118"/>
            <a:ext cx="201622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512565" y="3125567"/>
            <a:ext cx="273630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512565" y="3592910"/>
            <a:ext cx="27363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849501" y="4297359"/>
            <a:ext cx="134119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849501" y="4764702"/>
            <a:ext cx="134119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横卷形 10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/>
              <a:t>随  堂  训  练</a:t>
            </a:r>
          </a:p>
        </p:txBody>
      </p:sp>
    </p:spTree>
    <p:extLst>
      <p:ext uri="{BB962C8B-B14F-4D97-AF65-F5344CB8AC3E}">
        <p14:creationId xmlns:p14="http://schemas.microsoft.com/office/powerpoint/2010/main" val="948326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92903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4.Billy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dirty="0" smtClean="0"/>
              <a:t>grabbed  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抓住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him by the elbow and took him aside.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5.With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his toy car breaking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down,little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Henry held his fist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tightly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紧紧地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and angrily.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6.Tom had been late for the date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again,which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led to Mary’s voice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choking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哽咽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with anger.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7.As time went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by,the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missing elderly man’s family was getting increasingly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desperate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绝望的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8.My fellow gave me a hearty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slap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on the back.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652184" y="301683"/>
            <a:ext cx="1907325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652184" y="769026"/>
            <a:ext cx="190732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61950" y="2045447"/>
            <a:ext cx="1582663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61950" y="2512790"/>
            <a:ext cx="158266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432239" y="3207407"/>
            <a:ext cx="212619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432238" y="3674750"/>
            <a:ext cx="212619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911677" y="4379199"/>
            <a:ext cx="242542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4" name="直接连接符 1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911676" y="4846542"/>
            <a:ext cx="242542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5587525" y="4972962"/>
            <a:ext cx="151216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587524" y="5440305"/>
            <a:ext cx="151216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0150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3" grpId="0" animBg="1"/>
      <p:bldP spid="16" grpId="0" animBg="1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79431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1.Do not open the door when the train is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motion.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2.The first was her colleague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panic,looking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for an answer to an urgent question.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3.What is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more,consumers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feel annoyed to be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interrupted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(interrupt) when they are watching a TV play.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4.Tasks are scheduled so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tightly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(tight) that break times are often used to finish the day’s work.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518725" y="1044611"/>
            <a:ext cx="115212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518725" y="1492290"/>
            <a:ext cx="115212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5502501" y="1616583"/>
            <a:ext cx="115212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502501" y="2083926"/>
            <a:ext cx="115212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353325" y="2810832"/>
            <a:ext cx="266429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9" name="直接连接符 8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353325" y="3278175"/>
            <a:ext cx="266429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781836" y="3989663"/>
            <a:ext cx="1872793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2" name="直接连接符 11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781836" y="4457006"/>
            <a:ext cx="187279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4883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8" grpId="0" animBg="1"/>
      <p:bldP spid="11" grpId="0" animBg="1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15119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5.He is so selfish that he always places himself before his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fellows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(fellow).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6.After four days she is bored and desperate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(get) back to work.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7.The front wheel of my bicycle was out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shape.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8.I am not desperate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find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(find) a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job,although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 have received some offers from employers.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61609" y="1263191"/>
            <a:ext cx="158300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61609" y="1730534"/>
            <a:ext cx="15830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137301" y="1878583"/>
            <a:ext cx="180020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137301" y="2355758"/>
            <a:ext cx="18002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417221" y="3020879"/>
            <a:ext cx="115212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417221" y="3478390"/>
            <a:ext cx="115212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066374" y="3606775"/>
            <a:ext cx="1909839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066374" y="4074118"/>
            <a:ext cx="190983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2968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2" grpId="0" animBg="1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05703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9.His coach slapped him on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back to praise him for his good shot.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10.“Why did Ben do that?” she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asked,in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choked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(choke) voice.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5266813" y="1365323"/>
            <a:ext cx="136815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266813" y="1832666"/>
            <a:ext cx="136815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777261" y="2549503"/>
            <a:ext cx="201622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777261" y="3016846"/>
            <a:ext cx="201622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1173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三、课文语篇填空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Chen Wei was eating at a restaurant when he 1.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interrupted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(interrupt) by a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scream.Someone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was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choking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(choke).Chen ran to him immediately and performed the Heimlich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manoeuvre.The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food was forced out and he was saved.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4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Choking victims are usually in danger of losing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lives.To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solve this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problem,in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1974,3.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American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doctor,Henry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Heimlich,created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Heimlich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manoeuvre,saving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many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lives.It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quick,4.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practical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(practice),and easy to learn.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001397" y="729639"/>
            <a:ext cx="151216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001397" y="1196982"/>
            <a:ext cx="151216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61949" y="1345031"/>
            <a:ext cx="2446759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61950" y="1812374"/>
            <a:ext cx="244675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05501" y="1930067"/>
            <a:ext cx="210789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05501" y="2397410"/>
            <a:ext cx="210789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5391165" y="4235811"/>
            <a:ext cx="122413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2" name="直接连接符 11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391165" y="4703154"/>
            <a:ext cx="122413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518957" y="5437099"/>
            <a:ext cx="223224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4" name="直接连接符 1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518957" y="5904442"/>
            <a:ext cx="223224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6754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1" grpId="0" animBg="1"/>
      <p:bldP spid="13" grpId="0" animBg="1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445775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Slapping choking victims often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helps.If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useless,perform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Heimlich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manoeuvre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5.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standing behind him and wrapping your arms around his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waist.Make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 fist with one hand and place it in the upper part of his stomach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Grabbing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(grab) your fist with the other hand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tightly,push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up and into his stomach in one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motion.Continue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doing this 7.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until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obstruction is forced out.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507405" y="1113511"/>
            <a:ext cx="125363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507405" y="1580854"/>
            <a:ext cx="125363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13165" y="2874383"/>
            <a:ext cx="240842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13166" y="3351558"/>
            <a:ext cx="240842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630028" y="4026511"/>
            <a:ext cx="1579987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630028" y="4493854"/>
            <a:ext cx="157998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6533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17671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24.manual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使用手册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说明书　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用手的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手工的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体力的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手控的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manually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adv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手动地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体力地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手工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25.foggy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有雾的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fog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雾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迷惘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困惑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26.membership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会员身份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全体会员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会员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人数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member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成员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会员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158228" y="1685407"/>
            <a:ext cx="2378673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158228" y="2152750"/>
            <a:ext cx="237867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316058" y="2294151"/>
            <a:ext cx="1300963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316058" y="2761494"/>
            <a:ext cx="130096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26670" y="3420073"/>
            <a:ext cx="217007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26669" y="3887416"/>
            <a:ext cx="217007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1830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27615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But when a small child is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choking,you’d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lay him face down on your lap with the head 8.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lower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(low) than the rest of his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body,and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then give firm slaps to his upper back until he can breathe again.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 choking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victims,time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9.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counts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(count).Chen gave first aid in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time.He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said he could not 10.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justify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(just) sitting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there.He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set us a good example.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5319157" y="1175687"/>
            <a:ext cx="169869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319157" y="1643030"/>
            <a:ext cx="169869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5728357" y="2937799"/>
            <a:ext cx="185254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728357" y="3405142"/>
            <a:ext cx="185254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377893" y="3544655"/>
            <a:ext cx="185254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377893" y="4011998"/>
            <a:ext cx="185254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8194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02873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05919"/>
            <a:ext cx="108077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重点短语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27.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press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down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按下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按压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28.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put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his/her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back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让某人躺下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29.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keep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calm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使某人平静下来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30.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check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查找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31.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shout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大声求助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32.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face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up/down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面朝上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朝下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33.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slap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back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拍打某人的背部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34.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feet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帮助某人站起身来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008509" y="884033"/>
            <a:ext cx="288032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008509" y="1351376"/>
            <a:ext cx="288032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008509" y="1479215"/>
            <a:ext cx="475252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008509" y="1946558"/>
            <a:ext cx="475252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008509" y="2058979"/>
            <a:ext cx="316835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008509" y="2526322"/>
            <a:ext cx="316835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008509" y="2617641"/>
            <a:ext cx="252028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008509" y="3084984"/>
            <a:ext cx="252028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008509" y="3217437"/>
            <a:ext cx="331236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6" name="直接连接符 15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008509" y="3684780"/>
            <a:ext cx="331236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008509" y="3806453"/>
            <a:ext cx="316835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9" name="直接连接符 18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008509" y="4273796"/>
            <a:ext cx="316835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008509" y="4398589"/>
            <a:ext cx="417646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2" name="直接连接符 21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008509" y="4865932"/>
            <a:ext cx="417646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008509" y="4987858"/>
            <a:ext cx="460851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5" name="直接连接符 24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008509" y="5455201"/>
            <a:ext cx="460851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8021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2" grpId="0" animBg="1"/>
      <p:bldP spid="15" grpId="0" animBg="1"/>
      <p:bldP spid="18" grpId="0" animBg="1"/>
      <p:bldP spid="21" grpId="0" animBg="1"/>
      <p:bldP spid="24" grpId="0" animBg="1"/>
    </p:bldLst>
  </p:timing>
</p:sld>
</file>

<file path=ppt/theme/theme1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全程设计.pptx" id="{E8D704A6-BD6D-4765-8393-FBD33C678F6A}" vid="{1D59626D-7F39-4B4E-B639-5FAB37CE2A2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金牌学案</Template>
  <TotalTime>433</TotalTime>
  <Words>2945</Words>
  <Application>Microsoft Office PowerPoint</Application>
  <PresentationFormat>自定义</PresentationFormat>
  <Paragraphs>426</Paragraphs>
  <Slides>81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81</vt:i4>
      </vt:variant>
    </vt:vector>
  </HeadingPairs>
  <TitlesOfParts>
    <vt:vector size="91" baseType="lpstr">
      <vt:lpstr>NEU-BZ-S92</vt:lpstr>
      <vt:lpstr>方正书宋_GBK</vt:lpstr>
      <vt:lpstr>黑体</vt:lpstr>
      <vt:lpstr>楷体</vt:lpstr>
      <vt:lpstr>隶书</vt:lpstr>
      <vt:lpstr>宋体</vt:lpstr>
      <vt:lpstr>Arial</vt:lpstr>
      <vt:lpstr>Calibri</vt:lpstr>
      <vt:lpstr>Times New Roman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政  治</dc:title>
  <dc:creator>SkyUser</dc:creator>
  <cp:lastModifiedBy>SkyUser</cp:lastModifiedBy>
  <cp:revision>85</cp:revision>
  <dcterms:created xsi:type="dcterms:W3CDTF">2020-09-19T09:01:39Z</dcterms:created>
  <dcterms:modified xsi:type="dcterms:W3CDTF">2024-09-25T03:10:11Z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