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73"/>
  </p:notesMasterIdLst>
  <p:sldIdLst>
    <p:sldId id="825" r:id="rId2"/>
    <p:sldId id="826" r:id="rId3"/>
    <p:sldId id="740" r:id="rId4"/>
    <p:sldId id="763" r:id="rId5"/>
    <p:sldId id="764" r:id="rId6"/>
    <p:sldId id="765" r:id="rId7"/>
    <p:sldId id="766" r:id="rId8"/>
    <p:sldId id="767" r:id="rId9"/>
    <p:sldId id="769" r:id="rId10"/>
    <p:sldId id="770" r:id="rId11"/>
    <p:sldId id="771" r:id="rId12"/>
    <p:sldId id="758" r:id="rId13"/>
    <p:sldId id="755" r:id="rId14"/>
    <p:sldId id="772" r:id="rId15"/>
    <p:sldId id="774" r:id="rId16"/>
    <p:sldId id="775" r:id="rId17"/>
    <p:sldId id="759" r:id="rId18"/>
    <p:sldId id="776" r:id="rId19"/>
    <p:sldId id="777" r:id="rId20"/>
    <p:sldId id="778" r:id="rId21"/>
    <p:sldId id="745" r:id="rId22"/>
    <p:sldId id="749" r:id="rId23"/>
    <p:sldId id="780" r:id="rId24"/>
    <p:sldId id="781" r:id="rId25"/>
    <p:sldId id="782" r:id="rId26"/>
    <p:sldId id="832" r:id="rId27"/>
    <p:sldId id="783" r:id="rId28"/>
    <p:sldId id="784" r:id="rId29"/>
    <p:sldId id="785" r:id="rId30"/>
    <p:sldId id="786" r:id="rId31"/>
    <p:sldId id="833" r:id="rId32"/>
    <p:sldId id="787" r:id="rId33"/>
    <p:sldId id="788" r:id="rId34"/>
    <p:sldId id="835" r:id="rId35"/>
    <p:sldId id="836" r:id="rId36"/>
    <p:sldId id="837" r:id="rId37"/>
    <p:sldId id="838" r:id="rId38"/>
    <p:sldId id="839" r:id="rId39"/>
    <p:sldId id="789" r:id="rId40"/>
    <p:sldId id="790" r:id="rId41"/>
    <p:sldId id="792" r:id="rId42"/>
    <p:sldId id="828" r:id="rId43"/>
    <p:sldId id="829" r:id="rId44"/>
    <p:sldId id="830" r:id="rId45"/>
    <p:sldId id="831" r:id="rId46"/>
    <p:sldId id="794" r:id="rId47"/>
    <p:sldId id="796" r:id="rId48"/>
    <p:sldId id="834" r:id="rId49"/>
    <p:sldId id="798" r:id="rId50"/>
    <p:sldId id="800" r:id="rId51"/>
    <p:sldId id="801" r:id="rId52"/>
    <p:sldId id="803" r:id="rId53"/>
    <p:sldId id="750" r:id="rId54"/>
    <p:sldId id="751" r:id="rId55"/>
    <p:sldId id="809" r:id="rId56"/>
    <p:sldId id="812" r:id="rId57"/>
    <p:sldId id="813" r:id="rId58"/>
    <p:sldId id="814" r:id="rId59"/>
    <p:sldId id="815" r:id="rId60"/>
    <p:sldId id="816" r:id="rId61"/>
    <p:sldId id="817" r:id="rId62"/>
    <p:sldId id="819" r:id="rId63"/>
    <p:sldId id="820" r:id="rId64"/>
    <p:sldId id="761" r:id="rId65"/>
    <p:sldId id="762" r:id="rId66"/>
    <p:sldId id="821" r:id="rId67"/>
    <p:sldId id="823" r:id="rId68"/>
    <p:sldId id="824" r:id="rId69"/>
    <p:sldId id="840" r:id="rId70"/>
    <p:sldId id="841" r:id="rId71"/>
    <p:sldId id="827" r:id="rId7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816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45" userDrawn="1">
          <p15:clr>
            <a:srgbClr val="A4A3A4"/>
          </p15:clr>
        </p15:guide>
        <p15:guide id="7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499"/>
        <p:guide pos="46"/>
        <p:guide orient="horz" pos="816"/>
        <p:guide orient="horz" pos="453"/>
        <p:guide orient="horz"/>
        <p:guide orient="horz" pos="45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3308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3880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6456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942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45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495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84448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0962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7915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442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873325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4.xml"/><Relationship Id="rId5" Type="http://schemas.openxmlformats.org/officeDocument/2006/relationships/slide" Target="slide21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77242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Ⅰ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Reading and Thinking</a:t>
            </a:r>
          </a:p>
        </p:txBody>
      </p:sp>
    </p:spTree>
    <p:extLst>
      <p:ext uri="{BB962C8B-B14F-4D97-AF65-F5344CB8AC3E}">
        <p14:creationId xmlns:p14="http://schemas.microsoft.com/office/powerpoint/2010/main" val="176099854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8828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1.Which of the following books on display once belonged to King George 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manuscript of Charles Dickens’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Nicholas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Nickleby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manuscript of Shakespeare’s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Romeo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Juliet.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early edition of Charles Dickens’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Nicholas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Nickleby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early edition of Shakespeare’s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Romeo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Juliet.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14269" y="1794261"/>
            <a:ext cx="9786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14269" y="2196766"/>
            <a:ext cx="9786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61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755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can we know about the Beijing exhibition?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ended in June,2017.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mainly displayed Shakespeare’s books.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organised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by some non-profit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organisations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D.Beijing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the only city in China which held this kind of exhibition.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487468" y="861740"/>
            <a:ext cx="96392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487468" y="1254413"/>
            <a:ext cx="96392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66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2458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complex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复杂的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难懂的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语法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复合的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tutor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英国大学中的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助教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导师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家庭教师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cite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引用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引述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engage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吸引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注意力、兴趣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involve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包含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涉及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2563782"/>
            <a:ext cx="21504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2966287"/>
            <a:ext cx="21504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3128242"/>
            <a:ext cx="162019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3530747"/>
            <a:ext cx="162019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3702695"/>
            <a:ext cx="14247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4115032"/>
            <a:ext cx="1424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4333435"/>
            <a:ext cx="194601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4735940"/>
            <a:ext cx="194601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4885705"/>
            <a:ext cx="20063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5288210"/>
            <a:ext cx="20063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横卷形 1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4503881" y="1323832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6.recall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记起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回想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起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称呼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喊叫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打电话叫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7.qualify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具备资格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合格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qualification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通过考试或学习课程取得的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资格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学历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8.ambition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追求的目标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夙愿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野心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抱负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ambitious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有野心的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有雄心的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9.adaptation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改编本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7341" y="1495415"/>
            <a:ext cx="14173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7341" y="1907752"/>
            <a:ext cx="14173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603749" y="2110807"/>
            <a:ext cx="298182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603749" y="2513312"/>
            <a:ext cx="29818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7341" y="3858663"/>
            <a:ext cx="249743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7341" y="4261168"/>
            <a:ext cx="24974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15280" y="4450911"/>
            <a:ext cx="174956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15280" y="4853416"/>
            <a:ext cx="17495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59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10.comfort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令人感到安慰的人或事物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舒服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安逸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抚慰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舒服的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安逸的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11.participate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participation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12.presentation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报告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陈述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出示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拿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交给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提交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主持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礼物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13.messenger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送信人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信使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message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信息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14.edition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报纸、杂志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广播、电视节目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一期、一辑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版次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edit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vi.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编辑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editor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编者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编辑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168749" y="896223"/>
            <a:ext cx="28336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68749" y="1298728"/>
            <a:ext cx="28336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4157" y="2101062"/>
            <a:ext cx="301767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4157" y="2503567"/>
            <a:ext cx="30176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4157" y="3264437"/>
            <a:ext cx="21405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4157" y="3666942"/>
            <a:ext cx="21405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939259" y="3842073"/>
            <a:ext cx="215572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39259" y="4244578"/>
            <a:ext cx="21557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68909" y="5002868"/>
            <a:ext cx="142714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68908" y="5405373"/>
            <a:ext cx="14271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274925" y="5002868"/>
            <a:ext cx="175115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274925" y="5405373"/>
            <a:ext cx="175115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14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7556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participate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大声点说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明确表态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engage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figure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弄懂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弄清楚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弄明白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习惯于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5493" y="1467300"/>
            <a:ext cx="32632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493" y="1869805"/>
            <a:ext cx="3263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5493" y="2061256"/>
            <a:ext cx="24612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493" y="2463761"/>
            <a:ext cx="2461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5493" y="2642670"/>
            <a:ext cx="24612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493" y="3055007"/>
            <a:ext cx="2461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5493" y="3224084"/>
            <a:ext cx="260530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493" y="3636421"/>
            <a:ext cx="2605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5493" y="3806507"/>
            <a:ext cx="27493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5493" y="4218844"/>
            <a:ext cx="2749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88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9396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创建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familiar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keen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渴望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热衷于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建议某人做某事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巨大的成功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953412"/>
            <a:ext cx="19638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355917"/>
            <a:ext cx="1963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1519538"/>
            <a:ext cx="36724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922043"/>
            <a:ext cx="36724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113494"/>
            <a:ext cx="26642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515999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684622"/>
            <a:ext cx="41044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096959"/>
            <a:ext cx="4104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304326"/>
            <a:ext cx="35283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706831"/>
            <a:ext cx="35283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27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503881" y="140805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57631"/>
            <a:ext cx="10807700" cy="521347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一、快速浏览课文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将段落与其主旨大意相匹配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Para.1</a:t>
            </a:r>
            <a:r>
              <a:rPr lang="zh-CN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A.Xie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 had to adapt to a whole new life.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Para.2	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B.Xie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 left China for London.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Para.3	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C.Xie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 chose to live with a host family.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Para.4	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D.Xie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 was on a year-long exchange </a:t>
            </a:r>
            <a:r>
              <a:rPr lang="en-US" altLang="zh-CN" sz="28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Para.5	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E.Xie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 participated in class and gave presentations.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Para.6	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F.Xie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 felt much more at home in the UK.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Para.7	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G.Xie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Lei’s progress will be in later editions.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Para.8	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H.Xie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 was faced with the new academic requirements.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398045" y="1986455"/>
            <a:ext cx="926272" cy="5335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407877" y="2493745"/>
            <a:ext cx="926272" cy="10408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407877" y="2097791"/>
            <a:ext cx="926272" cy="9229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407877" y="3076213"/>
            <a:ext cx="916440" cy="4645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07877" y="4054635"/>
            <a:ext cx="916440" cy="14897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1427541" y="4028812"/>
            <a:ext cx="906608" cy="5734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1407877" y="4542701"/>
            <a:ext cx="906608" cy="5734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1407877" y="5116140"/>
            <a:ext cx="916440" cy="4540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1.Where did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go for further study?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A.Britain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B.China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C.America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D.Canada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did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want to do after graduation?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 at a university in China.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teach global business in London.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start her own business in China.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 for the exchange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34749" y="130523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880229" y="305043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852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4141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3.Why did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choose to live with a host family?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wanted to help Laura learn Chinese.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host family could help with her adaptation to the new culture.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foreign students were not friendly to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wanted to adapt to the new culture quickly.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4.Which of the following is NOT mentioned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in this passage?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family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China.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ambition.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first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essay.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host family in London.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62941" y="1104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736701" y="42285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760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1211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11" name="横卷形 10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8026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4841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51656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4121137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7001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5.Who might be the author of the passage?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 Chinese student.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English student.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 newspaper reporter.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 member of her host family.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78765" y="11420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206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5533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 was very excited but also quite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nervous.I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didn’t know what to expect,”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recalled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我很激动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也很紧张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不知道会发生什么。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谢蕾回忆道。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recall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766499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记得做某事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召回某人做某事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503881" y="1251276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48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(1)It’s time to recall those beautiful days we spent together.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现在是时候回忆一下我们共同度过的美好时光。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can’t recall meeting her before when I saw her yesterday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昨天遇见她时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我想不起来以前曾见过她。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don’t recall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(see) the documents.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recalled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(recall) to the team for the match against England.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52036" y="4335705"/>
            <a:ext cx="180020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52036" y="4738210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67917" y="4892105"/>
            <a:ext cx="29228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67917" y="5294610"/>
            <a:ext cx="29228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354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我想不起来他在会上说了些什么。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recall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meeting.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我记得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他是迈克很好的朋友。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recall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 was quite a good friend of Mike’s.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130" y="1889516"/>
            <a:ext cx="224811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130" y="2292021"/>
            <a:ext cx="224811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274020" y="1889516"/>
            <a:ext cx="176693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274020" y="2292021"/>
            <a:ext cx="17669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30730" y="1889516"/>
            <a:ext cx="176693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30730" y="2292021"/>
            <a:ext cx="17669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87440" y="1889516"/>
            <a:ext cx="143789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87440" y="2292021"/>
            <a:ext cx="14378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515106" y="1889516"/>
            <a:ext cx="149440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515106" y="2292021"/>
            <a:ext cx="14944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38242" y="3636537"/>
            <a:ext cx="142239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8242" y="4039042"/>
            <a:ext cx="14223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32646" y="3636537"/>
            <a:ext cx="95160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32645" y="4039042"/>
            <a:ext cx="9516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256256" y="3636537"/>
            <a:ext cx="187447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256255" y="4039042"/>
            <a:ext cx="187447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62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3" grpId="0" animBg="1"/>
      <p:bldP spid="16" grpId="0" animBg="1"/>
      <p:bldP spid="19" grpId="0" animBg="1"/>
      <p:bldP spid="22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81567"/>
            <a:ext cx="10943703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is studying for a business qualification at a university in China...(page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谢蕾在中国一所大学攻读商科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qualification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通过考试或学习课程取得的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资格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529839"/>
            <a:ext cx="10807700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qualify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具备资格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合格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qualify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使某人有资格做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qualify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有资格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qualified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合格的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有资格的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qualified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有资格做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qualified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的资格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能胜任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19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(1)In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job,experience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counts for more than paper qualifications.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担任这项工作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经验比学历更重要。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(2)This test will qualify you to fly an aircraft.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通过这一考试你将获得驾驶飞机的资格。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(3)To qualify for the competition you need to be over 18.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要获得参赛资格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你需要年满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34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4)He qualified as a doctor last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他去年取得了医生资格。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 don’t know much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don’t feel qualified to comment.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关于此事我所知不多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所以我觉得没有资格评论。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34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875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took all kinds of tests to prove 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qualified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(qualify) for this important task.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(2)My major and work experience make 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qualify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(qualify) for this position.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(3)This exam will give me 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qualification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(qualify) to be a lawyer.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561237" y="1647579"/>
            <a:ext cx="31683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561237" y="2050084"/>
            <a:ext cx="3168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25333" y="2819371"/>
            <a:ext cx="2304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25333" y="3221876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62541" y="3991269"/>
            <a:ext cx="30865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62541" y="4393774"/>
            <a:ext cx="3086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876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3620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通过这项测试你将有资格驾驶重型车辆。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test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qualify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heavy vehicles.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80301" y="2629260"/>
            <a:ext cx="15645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80301" y="3031765"/>
            <a:ext cx="1564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16821" y="2629260"/>
            <a:ext cx="216024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16821" y="3031765"/>
            <a:ext cx="2160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49069" y="2629260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49069" y="3031765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633245" y="2629260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633245" y="3031765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17421" y="2629260"/>
            <a:ext cx="165618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17421" y="3031765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42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48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chose to live with a host family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who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help with her adaptation to the new culture.(page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谢蕾选择住在寄宿家庭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这有助于她适应异国文化。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改编本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505332"/>
            <a:ext cx="10807700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新情况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使某人自己适应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改编成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25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43943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大英图书馆在中国展出了许多珍贵的名著手稿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借此促进两国的文化交流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此次展览有不少国外著作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一起来了解一下吧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made a quick adaptation to the new environment.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他很快适应了新的环境。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(2)This play by George Bernard Shaw is an adaptation of a classic Greek story.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萧伯纳的这个剧本是根据一个经典希腊故事改编的。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3)It was not long before the children adapted (themselves) to the life in the country.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不久孩子们就适应了乡下的生活。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29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41476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(4)This novel has been adapted for radio from the Russian original.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这部小说已由俄文原著改编成广播剧。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94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original work is too difficult for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boy,so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bought him 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(adapt).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2)After graduation 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college,I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gradually adapted myself 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(live) on my own.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17013" y="2437262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adaptation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68965" y="3724479"/>
            <a:ext cx="18100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68965" y="4136816"/>
            <a:ext cx="1810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9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一句多译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我已适应了这里的气候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adapted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climate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here.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adapted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climate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here.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 ________________________________________</a:t>
            </a:r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24533" y="2333585"/>
            <a:ext cx="80648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24533" y="2736090"/>
            <a:ext cx="80648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24533" y="2927541"/>
            <a:ext cx="80648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24533" y="3330046"/>
            <a:ext cx="80648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spect="1"/>
          </p:cNvSpPr>
          <p:nvPr/>
        </p:nvSpPr>
        <p:spPr>
          <a:xfrm>
            <a:off x="916837" y="3342542"/>
            <a:ext cx="873263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 have made an adaptation to the climate here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03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“When I miss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feel comforted to have a second family,”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said.(page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有第二个家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想家时我会得到些安慰。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谢蕾说。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令人感到安慰的人或事物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安逸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抚慰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8368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2529"/>
            <a:ext cx="10807700" cy="535415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安慰某人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舒适地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放松地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对某人来说是个安慰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是令人安慰的事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舒服的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安逸的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舒适地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uncomfortable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不舒适的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令人欣慰的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discomfort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使不舒服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7563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3279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mother took the boy in her arms and comforted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妈妈把男孩搂在怀里安慰他。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(2)My mum always gives comfort to me when I am sick.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在我生病时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妈妈总是给我安慰。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is a comfort for patients to be close to their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有家人陪伴对病人来说是一种安慰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3425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799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(4)In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view,the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new flat is very comfortable to live 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在我看来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这套新公寓住起来很舒适。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(5)He had to save enough money so that he could live comfortably.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他得存足够的钱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以便能过上舒适的生活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endParaRPr lang="en-US" altLang="zh-CN" dirty="0" smtClean="0">
              <a:solidFill>
                <a:srgbClr val="000000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为不可数名词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令人欣慰的人或事物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则是可数名词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抽象名词具体化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前面常出现不定冠词。类似的还有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success,failure,surprise,joy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8706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1748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(1)Upstairs is a nice bar where guests can relax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comfort.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(2)Her husband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 comfort to her when she was ill.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(3)Please make yourself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(comfort) while I am getting some coffee.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8845" y="2178586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03133" y="276336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78781" y="3934504"/>
            <a:ext cx="23038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comfortable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823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80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also found many courses included students’ participation in class as part of the final result.(page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谢蕾发现很多课程的最终成绩都包含学生的课堂参与。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participation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335279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participate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participate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participant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参与者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参加者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83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50378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Rare British Books Were on Display in Cultural Exchange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Literature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lovers in China were happy because some of the British Library’s most typical books were on display in Beijing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for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first time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ever.Started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April 2017,10 treasured handwritten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manuscripts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early editions from some of Britain’s greatest writers were lent to the National Library of China as part of a cultural exchange.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09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48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suggested that we students should not overuse our eyes and it’s of great help to our eye health to participate in more outdoor activities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有人提议我们学生不要过度用眼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多参加户外活动对我们的眼睛健康有很大的帮助。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2)We want more participation in the decision-making.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我们希望更多地参与决策。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(3)Use an effective teaching style that allows people to participate in their learning.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运用一种有效的教学风格让人们参与到学习中去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4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has been an active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(participate) in the discussion.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look forward to your support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(participate)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75141" y="1914663"/>
            <a:ext cx="2143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participant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9853" y="3662303"/>
            <a:ext cx="2462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participating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435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817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...but what surprised her was that she found herself speaking up in class after just a few weeks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但令她惊喜的是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仅仅几周时间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她就能在课堂上大胆发言了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6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75184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代表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highly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赞扬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谈到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大胆地说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5160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 up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大声点说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明确表态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25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51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(1)Take it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easy;speak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up please.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放松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请大声说。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haven’t spoken of your ideas in the meeting.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他们在会上没有谈到你的想法。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58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media spoke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China’s achievements in reform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作为朋友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诚实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直言不讳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67029" y="1732149"/>
            <a:ext cx="12863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67029" y="2134654"/>
            <a:ext cx="12863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80917" y="3488652"/>
            <a:ext cx="136815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80917" y="3891157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121077" y="3488652"/>
            <a:ext cx="20882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21077" y="3891157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281647" y="3488652"/>
            <a:ext cx="179987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81647" y="3891157"/>
            <a:ext cx="17998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4100558"/>
            <a:ext cx="136663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503063"/>
            <a:ext cx="13666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800597" y="4100558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00597" y="4503063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40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3" grpId="0" animBg="1"/>
      <p:bldP spid="16" grpId="0" animBg="1"/>
      <p:bldP spid="1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598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“Engaging in British culture has helped,” she said.(page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融入英国文化使我受益匪浅。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engage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注意力、兴趣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732456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engage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engaged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忙着的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使用中的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占用着的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engaged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engaging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令人愉快的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迷人的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7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(1)Only a small number of American adults engage in regular exercise.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只有少数美国成年人定期锻炼。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2)Make sure you continue to engage the audience by looking at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注视观众以确保你一直吸引着他们。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couldn’t get through—the line was engaged.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我打不通电话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线路忙。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88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7296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(4)His engaging personality made him popular with his peers.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他迷人的个性使他很受同龄人欢迎。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(5)Despite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illness,he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remained actively engaged in translating documents.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虽然生病了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他还是积极地参与文件的翻译工作。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63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was engaged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conversation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(2)Many people were attracted by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(engage) smile.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我没时间参加辩论。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no time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这个玩具对他的吸引力没有维持多久。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toy didn’t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long.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56565" y="1287946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480746" y="1853392"/>
            <a:ext cx="17572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engaging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816821" y="4190328"/>
            <a:ext cx="6418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engage </a:t>
            </a:r>
            <a:r>
              <a:rPr lang="en-US" altLang="zh-CN" dirty="0" smtClean="0">
                <a:ea typeface="宋体" panose="02010600030101010101" pitchFamily="2" charset="-122"/>
              </a:rPr>
              <a:t>      in           the          debate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420637" y="5358747"/>
            <a:ext cx="5056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engage </a:t>
            </a:r>
            <a:r>
              <a:rPr lang="en-US" altLang="zh-CN" dirty="0" smtClean="0">
                <a:ea typeface="宋体" panose="02010600030101010101" pitchFamily="2" charset="-122"/>
              </a:rPr>
              <a:t>        his         </a:t>
            </a:r>
            <a:r>
              <a:rPr lang="en-US" altLang="zh-CN" dirty="0">
                <a:ea typeface="宋体" panose="02010600030101010101" pitchFamily="2" charset="-122"/>
              </a:rPr>
              <a:t>interest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683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Treasures</a:t>
            </a:r>
            <a:r>
              <a:rPr lang="en-US" altLang="zh-CN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British Library were Charles Dickens’ manuscript for </a:t>
            </a:r>
            <a:r>
              <a:rPr lang="en-US" altLang="zh-CN" b="0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Nicholas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Nickleby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,Charlotte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Bronte’s manuscript for </a:t>
            </a:r>
            <a:r>
              <a:rPr lang="en-US" altLang="zh-CN" b="0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Eyre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,and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early edition of Shakespeare’s </a:t>
            </a:r>
            <a:r>
              <a:rPr lang="en-US" altLang="zh-CN" b="0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Romeo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Juliet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,which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once owned by King George </a:t>
            </a:r>
            <a:r>
              <a:rPr lang="zh-CN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.Jamie Andrews, head of culture and learning at the British Library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said:“There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something special about seeing 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object</a:t>
            </a:r>
            <a:r>
              <a:rPr lang="en-US" altLang="zh-CN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is hundreds of years old and it is also an original object in the author’s own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handwriting.There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really special connection to the original moment of creativity and that’s a special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experience.”Andrews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said many books were considered for the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exhibition.“When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1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007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well as studying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hard,I’ve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been involved in social activities.(page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努力学习之余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我还参加了一些社交活动。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involve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涉及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843193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be/get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involved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有牵连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专心于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involve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包括做某事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involve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有密切关系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07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48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problem involves us all.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这个问题涉及我们所有人。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(2)James Ryan is the fourth brother to be involved in the war.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詹姆斯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瑞恩是第四个卷入那次战争的兄弟。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3)The tasks involve reading texts and designing questions and answers.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任务包括阅读课文和设计问题与答案。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(4)But the trade also involves live animals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还包括活畜贸易。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75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(1)Taking the job involves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(live) abroad.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got involved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quarrel between Tom and Jack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(3)Don’t involve yourself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those people.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28989" y="1695239"/>
            <a:ext cx="17281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28989" y="2097744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33477" y="2248561"/>
            <a:ext cx="120128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33477" y="2651066"/>
            <a:ext cx="1201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128463" y="2827703"/>
            <a:ext cx="162355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128463" y="3240040"/>
            <a:ext cx="16235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3372576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她在聚精会神地解一道难题。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involved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working out a puzzle.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411061" y="4676469"/>
            <a:ext cx="16136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11061" y="5088806"/>
            <a:ext cx="16136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96741" y="4676469"/>
            <a:ext cx="24482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96741" y="5088806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30091" y="4676469"/>
            <a:ext cx="121106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30091" y="5088806"/>
            <a:ext cx="121106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72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  <p:bldP spid="1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280010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8965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the first time that she had left China.(page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这是她第一次离开中国。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is/was the first time that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(have)/had done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那是某人第一次做某事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。这是一个主从复合句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,that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从句是真正的主语。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01706"/>
            <a:ext cx="10807700" cy="41722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无论何时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ahead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马上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间或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的时候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(being)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暂时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眼下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7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was the first time in a year and a half that I’d seen the night sky face to face.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这是我一年半以来第一次目睹夜空。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2)This is the first time that I have been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volunteer,so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am now receiving all the training involved.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这是我第一次成为志愿者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所以我现在正接受所有相关的培训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在这个句型中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若主句用一般现在时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从句用现在完成时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若主句用一般过去时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从句用过去完成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0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8755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73969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ahead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time;in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time;every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time;at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times;for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time (being)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88819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(1)With the right food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nutrition,you’ll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recover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the flu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(2)If you need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extension,please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tell me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ahead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79013" y="3611025"/>
            <a:ext cx="254548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79013" y="4013530"/>
            <a:ext cx="25454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98429" y="4196921"/>
            <a:ext cx="29228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98429" y="4599426"/>
            <a:ext cx="29228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65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755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(3)I’ll leave my bicycle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behind.I’ll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 need it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(4)But we have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differed over what kinds of actions are necessary.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come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feel conditions have improved.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569348" y="859657"/>
            <a:ext cx="260030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569349" y="1262162"/>
            <a:ext cx="26003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52118" y="1457468"/>
            <a:ext cx="14484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2118" y="1869805"/>
            <a:ext cx="14484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87908" y="2033532"/>
            <a:ext cx="2268491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87908" y="2436037"/>
            <a:ext cx="22684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214701" y="3227260"/>
            <a:ext cx="273630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214701" y="3629765"/>
            <a:ext cx="2736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78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362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这是我第一次在课堂上大声发言。我感到非常自豪。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the first time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spoken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felt very proud.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47365" y="2629260"/>
            <a:ext cx="16856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47365" y="3031765"/>
            <a:ext cx="16856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959432" y="2629260"/>
            <a:ext cx="88172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59432" y="3031765"/>
            <a:ext cx="8817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64886" y="2629260"/>
            <a:ext cx="174847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64886" y="3031765"/>
            <a:ext cx="174847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37094" y="2629260"/>
            <a:ext cx="196450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37094" y="3031765"/>
            <a:ext cx="19645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3134" y="3206824"/>
            <a:ext cx="10054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3133" y="3609329"/>
            <a:ext cx="10054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450573" y="3206824"/>
            <a:ext cx="128612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50572" y="3609329"/>
            <a:ext cx="1286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820925" y="3206824"/>
            <a:ext cx="16439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20924" y="3609329"/>
            <a:ext cx="16439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9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  <p:bldP spid="26" grpId="0" animBg="1"/>
      <p:bldP spid="28" grpId="0" animBg="1"/>
      <p:bldP spid="3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571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 I’m learning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business,I’m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acting as a cultural messenger building a bridge between us.(page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攻读商科的同时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我也扮演着文化使者的角色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在中外文化之间架起了一座桥梁。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39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88329"/>
            <a:ext cx="10807700" cy="514467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started to reduce the number of possibilities to just 10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books,one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names immediately was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Shakespeare.Shakespeare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so important to the British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Library,he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world figure and Shakespeare has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resonance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China 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well,so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felt he should certainly be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there.”Also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exhibition were classics that had become popular in China through TV and film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adaptations</a:t>
            </a:r>
            <a:r>
              <a:rPr lang="en-US" altLang="zh-CN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,such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Sir Arthur Conan Doyle’s Sherlock Holmes tale </a:t>
            </a:r>
            <a:r>
              <a:rPr lang="en-US" altLang="zh-CN" b="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Adventure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Three-</a:t>
            </a:r>
            <a:r>
              <a:rPr lang="en-US" altLang="zh-CN" b="0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Quarter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Ian Fleming’s James Bond story </a:t>
            </a:r>
            <a:r>
              <a:rPr lang="en-US" altLang="zh-CN" b="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Daylights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45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另一方面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还可以用作连词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 you are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successful,you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shouldn’t be proud.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你虽然很成功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但也不应该骄傲。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 the book will be welcomed by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scholars,it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make an immediate appeal to the general reader.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这本书一方面会受到学者的欢迎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同时也会很快引起一般读者的兴趣。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21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特别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提醒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主句和从句主语相同且从句中含有动词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省略从句中的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+be”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 (she was)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library,she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wrote her first novel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在图书馆写出了她的第一部小说。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40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151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写出下列句中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的意义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(1)Were there any calls for me while I was out?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时候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(2)While I understand what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can’t agree with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虽然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尽管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went swimming while the others played tennis.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却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38637" y="2166406"/>
            <a:ext cx="2304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8637" y="2568911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38637" y="3332348"/>
            <a:ext cx="2304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8637" y="3734853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38637" y="4488033"/>
            <a:ext cx="230425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8637" y="4890538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6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fell asleep while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(do) his homework.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(5)Please write while 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dictates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(dictate).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(6)—When did the computer crash?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morning,while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/>
              <a:t>sorting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sort) the reading materials downloaded from some websites.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91686" y="1531559"/>
            <a:ext cx="177565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91686" y="1943896"/>
            <a:ext cx="17756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57613" y="2096019"/>
            <a:ext cx="21700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57613" y="2508356"/>
            <a:ext cx="2170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92847" y="3297288"/>
            <a:ext cx="2472029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92848" y="3709625"/>
            <a:ext cx="24720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362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 the world becomes more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complex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复杂的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),some things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do,of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course,standardise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globalise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recall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回想起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many discussions with her on these topics.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team failed to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qualify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具备资格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for the African Nations Cup finals.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36685" y="2043364"/>
            <a:ext cx="223224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36685" y="2445869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5661" y="3188844"/>
            <a:ext cx="177070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5661" y="3591349"/>
            <a:ext cx="17707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950756" y="4390132"/>
            <a:ext cx="203638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50756" y="4792637"/>
            <a:ext cx="20363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横卷形 1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362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never achieved her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ambition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抱负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becoming a famous writer.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book described the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adaptation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desert species to the hot conditions.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18285" y="1447636"/>
            <a:ext cx="235341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18285" y="1850141"/>
            <a:ext cx="23534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87109" y="2623320"/>
            <a:ext cx="26642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87109" y="3035657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62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48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1.In warm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weather,you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wear clothing that is cool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(comfort).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2.Their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participation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(participate) is subject to a number of important provisions.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3.His troops will only engage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ground battle when all the odds are in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job involves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travelling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(travel) abroad for three months each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first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edition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(edit) was published in 2019.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2445" y="1385460"/>
            <a:ext cx="30243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2445" y="1787965"/>
            <a:ext cx="3024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800597" y="1999080"/>
            <a:ext cx="30243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00597" y="2401585"/>
            <a:ext cx="3024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82837" y="3123484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82837" y="3535821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82637" y="4317539"/>
            <a:ext cx="244827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82637" y="4739708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53813" y="5473759"/>
            <a:ext cx="19768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53813" y="5876264"/>
            <a:ext cx="19768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06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这是我第一次乘飞机旅行。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the first time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taken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你必须尽快适应新的学习环境。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have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studying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surrounding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931341" y="1846962"/>
            <a:ext cx="168568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31341" y="2259299"/>
            <a:ext cx="16856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61037" y="1846962"/>
            <a:ext cx="86409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61037" y="2259299"/>
            <a:ext cx="8640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69149" y="1846962"/>
            <a:ext cx="158417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69149" y="2259299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97341" y="1846962"/>
            <a:ext cx="18722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97341" y="2259299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440791"/>
            <a:ext cx="71856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853128"/>
            <a:ext cx="71856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152525" y="2440791"/>
            <a:ext cx="20882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152525" y="2853128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12765" y="2440791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12765" y="2853128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97123" y="2440791"/>
            <a:ext cx="201198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97123" y="2853128"/>
            <a:ext cx="20119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610258" y="3607788"/>
            <a:ext cx="184632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10258" y="4020125"/>
            <a:ext cx="18463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08909" y="3607788"/>
            <a:ext cx="1080120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08909" y="4020125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41357" y="3607788"/>
            <a:ext cx="15038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41358" y="4020125"/>
            <a:ext cx="15038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497540" y="3607788"/>
            <a:ext cx="150385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97541" y="4020125"/>
            <a:ext cx="150385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53724" y="3607788"/>
            <a:ext cx="186389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9" name="直接连接符 4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53725" y="4020125"/>
            <a:ext cx="18638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4202547"/>
            <a:ext cx="251876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2" name="直接连接符 5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614884"/>
            <a:ext cx="251876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52725" y="4202547"/>
            <a:ext cx="1503855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5" name="直接连接符 5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52726" y="4614884"/>
            <a:ext cx="15038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28588" y="4202547"/>
            <a:ext cx="166449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8" name="直接连接符 5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28589" y="4614884"/>
            <a:ext cx="16644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265092" y="4202547"/>
            <a:ext cx="1664497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1" name="直接连接符 6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265093" y="4614884"/>
            <a:ext cx="16644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01595" y="4202547"/>
            <a:ext cx="193590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3" name="直接连接符 6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01596" y="4614884"/>
            <a:ext cx="19359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47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8" grpId="0" animBg="1"/>
      <p:bldP spid="20" grpId="0" animBg="1"/>
      <p:bldP spid="23" grpId="0" animBg="1"/>
      <p:bldP spid="26" grpId="0" animBg="1"/>
      <p:bldP spid="29" grpId="0" animBg="1"/>
      <p:bldP spid="32" grpId="0" animBg="1"/>
      <p:bldP spid="35" grpId="0" animBg="1"/>
      <p:bldP spid="38" grpId="0" animBg="1"/>
      <p:bldP spid="41" grpId="0" animBg="1"/>
      <p:bldP spid="44" grpId="0" animBg="1"/>
      <p:bldP spid="48" grpId="0" animBg="1"/>
      <p:bldP spid="51" grpId="0" animBg="1"/>
      <p:bldP spid="54" grpId="0" animBg="1"/>
      <p:bldP spid="57" grpId="0" animBg="1"/>
      <p:bldP spid="60" grpId="0" animBg="1"/>
      <p:bldP spid="6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996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如果你有新的想法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就请直说出来。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have some new ideas,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他上次的演讲很成功。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last speech 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他很渴望跟我们交流文化。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keen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us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28989" y="1539872"/>
            <a:ext cx="17281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28989" y="1952209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201197" y="1539872"/>
            <a:ext cx="151216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01197" y="1952209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857381" y="1539872"/>
            <a:ext cx="172819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857381" y="1952209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63890" y="2708520"/>
            <a:ext cx="961043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63890" y="3120857"/>
            <a:ext cx="9610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968949" y="2708520"/>
            <a:ext cx="201622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68949" y="3120857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129189" y="2708520"/>
            <a:ext cx="18722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29189" y="3120857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80517" y="3850922"/>
            <a:ext cx="100811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80517" y="4263259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60637" y="3850922"/>
            <a:ext cx="1872208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60637" y="4263259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04853" y="3850922"/>
            <a:ext cx="1224136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04853" y="4263259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00997" y="3850922"/>
            <a:ext cx="2016224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00997" y="4263259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489229" y="3850922"/>
            <a:ext cx="2088232" cy="422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89229" y="4263259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47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  <p:bldP spid="16" grpId="0" animBg="1"/>
      <p:bldP spid="19" grpId="0" animBg="1"/>
      <p:bldP spid="22" grpId="0" animBg="1"/>
      <p:bldP spid="25" grpId="0" animBg="1"/>
      <p:bldP spid="28" grpId="0" animBg="1"/>
      <p:bldP spid="31" grpId="0" animBg="1"/>
      <p:bldP spid="34" grpId="0" animBg="1"/>
      <p:bldP spid="37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50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Lei,whose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(ambitious) is to set up a business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China,left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England six months ago to study for a business qualification as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exchange student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Once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England,she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found it not easy to adapt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life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there.For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used a lot of words that she was not familiar with in everyday communication and they spoke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had difficulty using public transport and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(ask) for things she didn’t know the English names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her quite some time as well as great efforts to get used to the whole new life.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17237" y="618204"/>
            <a:ext cx="1755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ambition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47905" y="1708255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31941" y="2243870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16621" y="4352887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asking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922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897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government-funded exhibition cost 1.6 million pounds($2 million) to hold and was part of the cultural exchange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China and included a series of exhibitions in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Shanghai,Wuzhen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Zhejiang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Province,and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Hong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Kong.The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Beijing exhibition started on April 21st and continued for two months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92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Academic requirements also confused her very much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discussed that with her tutor about how 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(write)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essay.Following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tutor’s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advice,she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read a lot and participated 6.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(active) in class though it was challenging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beginning.The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fact 7.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can now give an attractive presentation in class even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(surprise)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herself.What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9.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(seem) strange before now appears quite normal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follow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Lei’s progress in later 10.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(edition),but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wish her all the best.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49039" y="719138"/>
            <a:ext cx="1540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write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365109" y="1852271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actively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503188" y="2469336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64493" y="3619791"/>
            <a:ext cx="17828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surprises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508886" y="3645934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seemed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813934" y="4811357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editions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620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580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016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Andrews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said:“We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want people to enjoy all these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experiences.We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 them to enjoy seeing these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objects,to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a curiosity to learn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more,to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 the objects and go online and find out more about the collection and find out the connection between the UK and Chinese authors.”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5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7556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1.manuscript 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njuskrIpt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2.treasure 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ʒə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(r)/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宝藏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珍宝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3.object 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ʒ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Ikt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物体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4.resonance 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rez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反响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5.adaptation 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改编本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54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341</TotalTime>
  <Words>2909</Words>
  <Application>Microsoft Office PowerPoint</Application>
  <PresentationFormat>自定义</PresentationFormat>
  <Paragraphs>399</Paragraphs>
  <Slides>71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71</vt:i4>
      </vt:variant>
    </vt:vector>
  </HeadingPairs>
  <TitlesOfParts>
    <vt:vector size="82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90</cp:revision>
  <dcterms:created xsi:type="dcterms:W3CDTF">2020-09-19T09:01:39Z</dcterms:created>
  <dcterms:modified xsi:type="dcterms:W3CDTF">2024-09-24T09:09:56Z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