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54"/>
  </p:notesMasterIdLst>
  <p:sldIdLst>
    <p:sldId id="806" r:id="rId2"/>
    <p:sldId id="807" r:id="rId3"/>
    <p:sldId id="758" r:id="rId4"/>
    <p:sldId id="755" r:id="rId5"/>
    <p:sldId id="763" r:id="rId6"/>
    <p:sldId id="759" r:id="rId7"/>
    <p:sldId id="757" r:id="rId8"/>
    <p:sldId id="764" r:id="rId9"/>
    <p:sldId id="765" r:id="rId10"/>
    <p:sldId id="745" r:id="rId11"/>
    <p:sldId id="749" r:id="rId12"/>
    <p:sldId id="767" r:id="rId13"/>
    <p:sldId id="768" r:id="rId14"/>
    <p:sldId id="769" r:id="rId15"/>
    <p:sldId id="770" r:id="rId16"/>
    <p:sldId id="809" r:id="rId17"/>
    <p:sldId id="750" r:id="rId18"/>
    <p:sldId id="811" r:id="rId19"/>
    <p:sldId id="751" r:id="rId20"/>
    <p:sldId id="774" r:id="rId21"/>
    <p:sldId id="777" r:id="rId22"/>
    <p:sldId id="778" r:id="rId23"/>
    <p:sldId id="779" r:id="rId24"/>
    <p:sldId id="780" r:id="rId25"/>
    <p:sldId id="782" r:id="rId26"/>
    <p:sldId id="781" r:id="rId27"/>
    <p:sldId id="783" r:id="rId28"/>
    <p:sldId id="784" r:id="rId29"/>
    <p:sldId id="785" r:id="rId30"/>
    <p:sldId id="786" r:id="rId31"/>
    <p:sldId id="787" r:id="rId32"/>
    <p:sldId id="788" r:id="rId33"/>
    <p:sldId id="789" r:id="rId34"/>
    <p:sldId id="790" r:id="rId35"/>
    <p:sldId id="791" r:id="rId36"/>
    <p:sldId id="792" r:id="rId37"/>
    <p:sldId id="793" r:id="rId38"/>
    <p:sldId id="796" r:id="rId39"/>
    <p:sldId id="797" r:id="rId40"/>
    <p:sldId id="798" r:id="rId41"/>
    <p:sldId id="799" r:id="rId42"/>
    <p:sldId id="800" r:id="rId43"/>
    <p:sldId id="801" r:id="rId44"/>
    <p:sldId id="812" r:id="rId45"/>
    <p:sldId id="772" r:id="rId46"/>
    <p:sldId id="773" r:id="rId47"/>
    <p:sldId id="802" r:id="rId48"/>
    <p:sldId id="761" r:id="rId49"/>
    <p:sldId id="762" r:id="rId50"/>
    <p:sldId id="810" r:id="rId51"/>
    <p:sldId id="804" r:id="rId52"/>
    <p:sldId id="808" r:id="rId53"/>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499" userDrawn="1">
          <p15:clr>
            <a:srgbClr val="A4A3A4"/>
          </p15:clr>
        </p15:guide>
        <p15:guide id="2" pos="46" userDrawn="1">
          <p15:clr>
            <a:srgbClr val="A4A3A4"/>
          </p15:clr>
        </p15:guide>
        <p15:guide id="3" orient="horz" pos="816" userDrawn="1">
          <p15:clr>
            <a:srgbClr val="A4A3A4"/>
          </p15:clr>
        </p15:guide>
        <p15:guide id="4" orient="horz" userDrawn="1">
          <p15:clr>
            <a:srgbClr val="A4A3A4"/>
          </p15:clr>
        </p15:guide>
        <p15:guide id="5"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AC8B"/>
    <a:srgbClr val="D85C00"/>
    <a:srgbClr val="009A46"/>
    <a:srgbClr val="FF6600"/>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2" autoAdjust="0"/>
    <p:restoredTop sz="94591" autoAdjust="0"/>
  </p:normalViewPr>
  <p:slideViewPr>
    <p:cSldViewPr>
      <p:cViewPr varScale="1">
        <p:scale>
          <a:sx n="97" d="100"/>
          <a:sy n="97" d="100"/>
        </p:scale>
        <p:origin x="492" y="90"/>
      </p:cViewPr>
      <p:guideLst>
        <p:guide orient="horz" pos="499"/>
        <p:guide pos="46"/>
        <p:guide orient="horz" pos="816"/>
        <p:guide orient="horz"/>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52</a:t>
            </a:fld>
            <a:endParaRPr lang="zh-CN" altLang="en-US">
              <a:ea typeface="黑体" panose="02010609060101010101" pitchFamily="49" charset="-122"/>
            </a:endParaRPr>
          </a:p>
        </p:txBody>
      </p:sp>
    </p:spTree>
    <p:extLst>
      <p:ext uri="{BB962C8B-B14F-4D97-AF65-F5344CB8AC3E}">
        <p14:creationId xmlns:p14="http://schemas.microsoft.com/office/powerpoint/2010/main" val="31118370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1747989894"/>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407674821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680798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4586988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24161929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4804140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490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486251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1816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11" action="ppaction://hlinksldjump">
              <a:snd r:embed="rId12"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343562090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48.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__3.docx"/><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8.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矩形 2"/>
          <p:cNvSpPr>
            <a:spLocks noChangeAspect="1"/>
          </p:cNvSpPr>
          <p:nvPr/>
        </p:nvSpPr>
        <p:spPr>
          <a:xfrm>
            <a:off x="361950" y="3744143"/>
            <a:ext cx="10807700" cy="830997"/>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Ⅱ</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Learning About Language</a:t>
            </a:r>
          </a:p>
        </p:txBody>
      </p:sp>
    </p:spTree>
    <p:extLst>
      <p:ext uri="{BB962C8B-B14F-4D97-AF65-F5344CB8AC3E}">
        <p14:creationId xmlns:p14="http://schemas.microsoft.com/office/powerpoint/2010/main" val="341413022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1243527"/>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词 汇 精 讲</a:t>
            </a:r>
            <a:endParaRPr lang="zh-CN" altLang="zh-CN" dirty="0">
              <a:solidFill>
                <a:schemeClr val="tx1"/>
              </a:solidFill>
            </a:endParaRPr>
          </a:p>
        </p:txBody>
      </p:sp>
      <p:sp>
        <p:nvSpPr>
          <p:cNvPr id="2" name="矩形 1"/>
          <p:cNvSpPr>
            <a:spLocks noChangeAspect="1"/>
          </p:cNvSpPr>
          <p:nvPr/>
        </p:nvSpPr>
        <p:spPr>
          <a:xfrm>
            <a:off x="361950" y="1778180"/>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became more </a:t>
            </a:r>
            <a:r>
              <a:rPr lang="en-US" altLang="zh-CN" dirty="0" err="1">
                <a:solidFill>
                  <a:srgbClr val="000000"/>
                </a:solidFill>
                <a:ea typeface="宋体" panose="02010600030101010101" pitchFamily="2" charset="-122"/>
                <a:cs typeface="Times New Roman" panose="02020603050405020304" pitchFamily="18" charset="0"/>
              </a:rPr>
              <a:t>motivated,and</a:t>
            </a:r>
            <a:r>
              <a:rPr lang="en-US" altLang="zh-CN" dirty="0">
                <a:solidFill>
                  <a:srgbClr val="000000"/>
                </a:solidFill>
                <a:ea typeface="宋体" panose="02010600030101010101" pitchFamily="2" charset="-122"/>
                <a:cs typeface="Times New Roman" panose="02020603050405020304" pitchFamily="18" charset="0"/>
              </a:rPr>
              <a:t> I’m also a lot more ambitious now.(page 16)</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我变得更加积极主动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并且现在我也更加有斗志了。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chemeClr val="tx1"/>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motivated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积极的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主动的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4244616"/>
            <a:ext cx="10807700" cy="1217641"/>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motivate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成为</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的动机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激发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激励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motivation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动力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积极性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动机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横卷形 6"/>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Tree>
    <p:extLst>
      <p:ext uri="{BB962C8B-B14F-4D97-AF65-F5344CB8AC3E}">
        <p14:creationId xmlns:p14="http://schemas.microsoft.com/office/powerpoint/2010/main" val="591885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2708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coach tried to get his players motivated.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教练试图激发队员们的积极性。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 highly motivated child can learn almost everything.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积极性高的孩子能学到几乎所有东西。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(3)Without direction and </a:t>
            </a:r>
            <a:r>
              <a:rPr lang="en-US" altLang="zh-CN" dirty="0" err="1">
                <a:solidFill>
                  <a:srgbClr val="000000"/>
                </a:solidFill>
                <a:ea typeface="宋体" panose="02010600030101010101" pitchFamily="2" charset="-122"/>
                <a:cs typeface="Times New Roman" panose="02020603050405020304" pitchFamily="18" charset="0"/>
              </a:rPr>
              <a:t>motivation,a</a:t>
            </a:r>
            <a:r>
              <a:rPr lang="en-US" altLang="zh-CN" dirty="0">
                <a:solidFill>
                  <a:srgbClr val="000000"/>
                </a:solidFill>
                <a:ea typeface="宋体" panose="02010600030101010101" pitchFamily="2" charset="-122"/>
                <a:cs typeface="Times New Roman" panose="02020603050405020304" pitchFamily="18" charset="0"/>
              </a:rPr>
              <a:t> person would not know what to do.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一个人缺乏方向和动力就不知道该干些什么。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613850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7986"/>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(1)Breaking down tasks into small steps helps us to reduce the pressure of deadlines and keep us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motivated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motivate).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2)He admitted a lack of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motivation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(motivate) and a feeling of sloth(</a:t>
            </a:r>
            <a:r>
              <a:rPr lang="zh-CN" altLang="zh-CN" dirty="0">
                <a:solidFill>
                  <a:srgbClr val="000000"/>
                </a:solidFill>
                <a:ea typeface="宋体" panose="02010600030101010101" pitchFamily="2" charset="-122"/>
                <a:cs typeface="Times New Roman" panose="02020603050405020304" pitchFamily="18" charset="0"/>
              </a:rPr>
              <a:t>懒惰</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金钱不是我的动力。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Money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isn</a:t>
            </a:r>
            <a:r>
              <a:rPr lang="en-US" altLang="zh-CN"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a:uFill>
                  <a:solidFill>
                    <a:srgbClr val="000000"/>
                  </a:solidFill>
                </a:uFill>
                <a:ea typeface="宋体" panose="02010600030101010101" pitchFamily="2" charset="-122"/>
                <a:cs typeface="Times New Roman" panose="02020603050405020304" pitchFamily="18" charset="0"/>
              </a:rPr>
              <a:t>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my</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motivation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a16="http://schemas.microsoft.com/office/drawing/2014/main" xmlns="" id="{8A90BD6A-DAC1-4175-BADE-A70FD2E31095}"/>
              </a:ext>
            </a:extLst>
          </p:cNvPr>
          <p:cNvSpPr/>
          <p:nvPr/>
        </p:nvSpPr>
        <p:spPr>
          <a:xfrm>
            <a:off x="6965509" y="2082930"/>
            <a:ext cx="201622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a16="http://schemas.microsoft.com/office/drawing/2014/main" xmlns="" id="{94F29B7E-74BF-4821-88B9-C8400B1817B7}"/>
              </a:ext>
            </a:extLst>
          </p:cNvPr>
          <p:cNvCxnSpPr>
            <a:cxnSpLocks/>
          </p:cNvCxnSpPr>
          <p:nvPr/>
        </p:nvCxnSpPr>
        <p:spPr>
          <a:xfrm>
            <a:off x="6965509" y="2485435"/>
            <a:ext cx="20162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8A90BD6A-DAC1-4175-BADE-A70FD2E31095}"/>
              </a:ext>
            </a:extLst>
          </p:cNvPr>
          <p:cNvSpPr/>
          <p:nvPr/>
        </p:nvSpPr>
        <p:spPr>
          <a:xfrm>
            <a:off x="5027996" y="2659274"/>
            <a:ext cx="261821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5027996" y="3071611"/>
            <a:ext cx="261821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xmlns="" id="{8A90BD6A-DAC1-4175-BADE-A70FD2E31095}"/>
              </a:ext>
            </a:extLst>
          </p:cNvPr>
          <p:cNvSpPr/>
          <p:nvPr/>
        </p:nvSpPr>
        <p:spPr>
          <a:xfrm>
            <a:off x="1977293" y="5022522"/>
            <a:ext cx="191153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9" name="直接连接符 8">
            <a:extLst>
              <a:ext uri="{FF2B5EF4-FFF2-40B4-BE49-F238E27FC236}">
                <a16:creationId xmlns:a16="http://schemas.microsoft.com/office/drawing/2014/main" xmlns="" id="{94F29B7E-74BF-4821-88B9-C8400B1817B7}"/>
              </a:ext>
            </a:extLst>
          </p:cNvPr>
          <p:cNvCxnSpPr>
            <a:cxnSpLocks/>
          </p:cNvCxnSpPr>
          <p:nvPr/>
        </p:nvCxnSpPr>
        <p:spPr>
          <a:xfrm>
            <a:off x="1977293" y="5434859"/>
            <a:ext cx="19115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8A90BD6A-DAC1-4175-BADE-A70FD2E31095}"/>
              </a:ext>
            </a:extLst>
          </p:cNvPr>
          <p:cNvSpPr/>
          <p:nvPr/>
        </p:nvSpPr>
        <p:spPr>
          <a:xfrm>
            <a:off x="4032845" y="5022522"/>
            <a:ext cx="158417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a16="http://schemas.microsoft.com/office/drawing/2014/main" xmlns="" id="{94F29B7E-74BF-4821-88B9-C8400B1817B7}"/>
              </a:ext>
            </a:extLst>
          </p:cNvPr>
          <p:cNvCxnSpPr>
            <a:cxnSpLocks/>
          </p:cNvCxnSpPr>
          <p:nvPr/>
        </p:nvCxnSpPr>
        <p:spPr>
          <a:xfrm>
            <a:off x="4032845" y="5434859"/>
            <a:ext cx="15841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8A90BD6A-DAC1-4175-BADE-A70FD2E31095}"/>
              </a:ext>
            </a:extLst>
          </p:cNvPr>
          <p:cNvSpPr/>
          <p:nvPr/>
        </p:nvSpPr>
        <p:spPr>
          <a:xfrm>
            <a:off x="5761037" y="5022522"/>
            <a:ext cx="252028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a16="http://schemas.microsoft.com/office/drawing/2014/main" xmlns="" id="{94F29B7E-74BF-4821-88B9-C8400B1817B7}"/>
              </a:ext>
            </a:extLst>
          </p:cNvPr>
          <p:cNvCxnSpPr>
            <a:cxnSpLocks/>
          </p:cNvCxnSpPr>
          <p:nvPr/>
        </p:nvCxnSpPr>
        <p:spPr>
          <a:xfrm>
            <a:off x="5761037" y="5434859"/>
            <a:ext cx="25202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9964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par>
                                <p:cTn id="18" presetID="16" presetClass="exit" presetSubtype="21" fill="hold" grpId="0" nodeType="withEffect">
                                  <p:stCondLst>
                                    <p:cond delay="0"/>
                                  </p:stCondLst>
                                  <p:childTnLst>
                                    <p:animEffect transition="out" filter="barn(inVertical)">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par>
                                <p:cTn id="21" presetID="16" presetClass="exit" presetSubtype="21" fill="hold" grpId="0" nodeType="withEffect">
                                  <p:stCondLst>
                                    <p:cond delay="0"/>
                                  </p:stCondLst>
                                  <p:childTnLst>
                                    <p:animEffect transition="out" filter="barn(inVertical)">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43743"/>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Exposure to another culture and its people can give exchange students great insights into the world.(page 17)</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接触另一种文化和另一种文化中的人可以让交换生对世界有更深入的了解。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exposure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接触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体验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暴露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揭露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3768451"/>
            <a:ext cx="10807700" cy="1808572"/>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expose...to...</a:t>
            </a:r>
            <a:r>
              <a:rPr lang="zh-CN" altLang="zh-CN" dirty="0">
                <a:solidFill>
                  <a:srgbClr val="000000"/>
                </a:solidFill>
                <a:ea typeface="楷体" panose="02010609060101010101" pitchFamily="49" charset="-122"/>
                <a:cs typeface="Times New Roman" panose="02020603050405020304" pitchFamily="18" charset="0"/>
              </a:rPr>
              <a:t>暴露</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给</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接触</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expose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oneself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使自己面临</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使自己暴露于</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exposed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遭受到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接触到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04258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5290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(1)Exposure to lead is known to damage the brains of young children.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众所周知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接触铅对幼儿的大脑有害。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visit to Germany gave them exposure to the language.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德国之行使他们接触到了这种语言。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62570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cs typeface="Times New Roman" panose="02020603050405020304" pitchFamily="18" charset="0"/>
              </a:rPr>
              <a:t>学以致用</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(expose) to strong sunlight will do harm to your skin.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more birds are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(expose) to </a:t>
            </a:r>
            <a:r>
              <a:rPr lang="en-US" altLang="zh-CN" dirty="0" err="1">
                <a:solidFill>
                  <a:srgbClr val="000000"/>
                </a:solidFill>
                <a:ea typeface="宋体" panose="02010600030101010101" pitchFamily="2" charset="-122"/>
                <a:cs typeface="Times New Roman" panose="02020603050405020304" pitchFamily="18" charset="0"/>
              </a:rPr>
              <a:t>light,the</a:t>
            </a:r>
            <a:r>
              <a:rPr lang="en-US" altLang="zh-CN" dirty="0">
                <a:solidFill>
                  <a:srgbClr val="000000"/>
                </a:solidFill>
                <a:ea typeface="宋体" panose="02010600030101010101" pitchFamily="2" charset="-122"/>
                <a:cs typeface="Times New Roman" panose="02020603050405020304" pitchFamily="18" charset="0"/>
              </a:rPr>
              <a:t> more active they are at night.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12" name="矩形 11"/>
          <p:cNvSpPr/>
          <p:nvPr/>
        </p:nvSpPr>
        <p:spPr>
          <a:xfrm>
            <a:off x="1679429" y="1998880"/>
            <a:ext cx="1842749" cy="584775"/>
          </a:xfrm>
          <a:prstGeom prst="rect">
            <a:avLst/>
          </a:prstGeom>
        </p:spPr>
        <p:txBody>
          <a:bodyPr wrap="none">
            <a:spAutoFit/>
          </a:bodyPr>
          <a:lstStyle/>
          <a:p>
            <a:r>
              <a:rPr lang="en-US" altLang="zh-CN" dirty="0">
                <a:ea typeface="宋体" panose="02010600030101010101" pitchFamily="2" charset="-122"/>
              </a:rPr>
              <a:t>Exposure</a:t>
            </a:r>
            <a:endParaRPr lang="zh-CN" altLang="en-US" dirty="0"/>
          </a:p>
        </p:txBody>
      </p:sp>
      <p:sp>
        <p:nvSpPr>
          <p:cNvPr id="15" name="矩形 14"/>
          <p:cNvSpPr/>
          <p:nvPr/>
        </p:nvSpPr>
        <p:spPr>
          <a:xfrm>
            <a:off x="5276645" y="3158247"/>
            <a:ext cx="1576072" cy="584775"/>
          </a:xfrm>
          <a:prstGeom prst="rect">
            <a:avLst/>
          </a:prstGeom>
        </p:spPr>
        <p:txBody>
          <a:bodyPr wrap="none">
            <a:spAutoFit/>
          </a:bodyPr>
          <a:lstStyle/>
          <a:p>
            <a:r>
              <a:rPr lang="en-US" altLang="zh-CN" dirty="0">
                <a:ea typeface="宋体" panose="02010600030101010101" pitchFamily="2" charset="-122"/>
              </a:rPr>
              <a:t>exposed</a:t>
            </a:r>
            <a:endParaRPr lang="zh-CN" altLang="en-US" dirty="0"/>
          </a:p>
        </p:txBody>
      </p:sp>
    </p:spTree>
    <p:extLst>
      <p:ext uri="{BB962C8B-B14F-4D97-AF65-F5344CB8AC3E}">
        <p14:creationId xmlns:p14="http://schemas.microsoft.com/office/powerpoint/2010/main" val="431487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07839"/>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cs typeface="Times New Roman" panose="02020603050405020304" pitchFamily="18" charset="0"/>
              </a:rPr>
              <a:t>句型</a:t>
            </a:r>
            <a:r>
              <a:rPr lang="zh-CN" altLang="zh-CN" dirty="0">
                <a:solidFill>
                  <a:srgbClr val="000000"/>
                </a:solidFill>
                <a:cs typeface="Times New Roman" panose="02020603050405020304" pitchFamily="18" charset="0"/>
              </a:rPr>
              <a:t>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(3)When children are exposed to difficult </a:t>
            </a:r>
            <a:r>
              <a:rPr lang="en-US" altLang="zh-CN" dirty="0" err="1">
                <a:solidFill>
                  <a:srgbClr val="000000"/>
                </a:solidFill>
                <a:ea typeface="宋体" panose="02010600030101010101" pitchFamily="2" charset="-122"/>
                <a:cs typeface="Times New Roman" panose="02020603050405020304" pitchFamily="18" charset="0"/>
              </a:rPr>
              <a:t>situations,they</a:t>
            </a:r>
            <a:r>
              <a:rPr lang="en-US" altLang="zh-CN" dirty="0">
                <a:solidFill>
                  <a:srgbClr val="000000"/>
                </a:solidFill>
                <a:ea typeface="宋体" panose="02010600030101010101" pitchFamily="2" charset="-122"/>
                <a:cs typeface="Times New Roman" panose="02020603050405020304" pitchFamily="18" charset="0"/>
              </a:rPr>
              <a:t> are better at handling challenging situations.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difficult </a:t>
            </a:r>
            <a:r>
              <a:rPr lang="en-US" altLang="zh-CN" dirty="0" err="1">
                <a:solidFill>
                  <a:srgbClr val="000000"/>
                </a:solidFill>
                <a:ea typeface="宋体" panose="02010600030101010101" pitchFamily="2" charset="-122"/>
                <a:cs typeface="Times New Roman" panose="02020603050405020304" pitchFamily="18" charset="0"/>
              </a:rPr>
              <a:t>situations,children</a:t>
            </a:r>
            <a:r>
              <a:rPr lang="en-US" altLang="zh-CN" dirty="0">
                <a:solidFill>
                  <a:srgbClr val="000000"/>
                </a:solidFill>
                <a:ea typeface="宋体" panose="02010600030101010101" pitchFamily="2" charset="-122"/>
                <a:cs typeface="Times New Roman" panose="02020603050405020304" pitchFamily="18" charset="0"/>
              </a:rPr>
              <a:t> are better at handling challenging situations.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224533" y="2788375"/>
            <a:ext cx="3137397" cy="584775"/>
          </a:xfrm>
          <a:prstGeom prst="rect">
            <a:avLst/>
          </a:prstGeom>
        </p:spPr>
        <p:txBody>
          <a:bodyPr wrap="none">
            <a:spAutoFit/>
          </a:bodyPr>
          <a:lstStyle/>
          <a:p>
            <a:r>
              <a:rPr lang="en-US" altLang="zh-CN" dirty="0">
                <a:ea typeface="宋体" panose="02010600030101010101" pitchFamily="2" charset="-122"/>
              </a:rPr>
              <a:t>Exposed </a:t>
            </a:r>
            <a:r>
              <a:rPr lang="en-US" altLang="zh-CN" dirty="0" smtClean="0">
                <a:ea typeface="宋体" panose="02010600030101010101" pitchFamily="2" charset="-122"/>
              </a:rPr>
              <a:t>          to</a:t>
            </a:r>
            <a:endParaRPr lang="zh-CN" altLang="en-US" dirty="0"/>
          </a:p>
        </p:txBody>
      </p:sp>
    </p:spTree>
    <p:extLst>
      <p:ext uri="{BB962C8B-B14F-4D97-AF65-F5344CB8AC3E}">
        <p14:creationId xmlns:p14="http://schemas.microsoft.com/office/powerpoint/2010/main" val="1151146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3881" y="169257"/>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语</a:t>
            </a:r>
            <a:r>
              <a:rPr lang="en-US" altLang="zh-CN" dirty="0">
                <a:solidFill>
                  <a:schemeClr val="tx1"/>
                </a:solidFill>
              </a:rPr>
              <a:t> </a:t>
            </a:r>
            <a:r>
              <a:rPr lang="zh-CN" altLang="en-US" dirty="0">
                <a:solidFill>
                  <a:schemeClr val="tx1"/>
                </a:solidFill>
              </a:rPr>
              <a:t>法 精 析</a:t>
            </a:r>
            <a:endParaRPr lang="zh-CN" altLang="zh-CN" dirty="0">
              <a:solidFill>
                <a:schemeClr val="tx1"/>
              </a:solidFill>
            </a:endParaRPr>
          </a:p>
        </p:txBody>
      </p:sp>
      <p:sp>
        <p:nvSpPr>
          <p:cNvPr id="4" name="矩形 3"/>
          <p:cNvSpPr>
            <a:spLocks noChangeAspect="1"/>
          </p:cNvSpPr>
          <p:nvPr/>
        </p:nvSpPr>
        <p:spPr>
          <a:xfrm>
            <a:off x="361950" y="1056999"/>
            <a:ext cx="10807700" cy="2968505"/>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复习名词性从句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一、概述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在句中起名词作用的从句叫作名词性从句。名词性从句的功能相当于名词词组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它在复合句中能担当主语、宾语、表语、同位语等。</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80840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1567"/>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二、分类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根据名词性从句在句中不同的句法功能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名词性从句可分为主语从句、宾语从句、表语从句和同位语从句。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主语从句就是在复合句中起主语作用的从句。主语从句的连接词有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680647403"/>
              </p:ext>
            </p:extLst>
          </p:nvPr>
        </p:nvGraphicFramePr>
        <p:xfrm>
          <a:off x="-69085" y="3520276"/>
          <a:ext cx="11669770" cy="2649291"/>
        </p:xfrm>
        <a:graphic>
          <a:graphicData uri="http://schemas.openxmlformats.org/presentationml/2006/ole">
            <mc:AlternateContent xmlns:mc="http://schemas.openxmlformats.org/markup-compatibility/2006">
              <mc:Choice xmlns:v="urn:schemas-microsoft-com:vml" Requires="v">
                <p:oleObj spid="_x0000_s4100" name="文档" r:id="rId3" imgW="3826154" imgH="868620" progId="Word.Document.12">
                  <p:embed/>
                </p:oleObj>
              </mc:Choice>
              <mc:Fallback>
                <p:oleObj name="文档" r:id="rId3" imgW="3826154" imgH="868620" progId="Word.Document.12">
                  <p:embed/>
                  <p:pic>
                    <p:nvPicPr>
                      <p:cNvPr id="0" name=""/>
                      <p:cNvPicPr/>
                      <p:nvPr/>
                    </p:nvPicPr>
                    <p:blipFill>
                      <a:blip r:embed="rId4"/>
                      <a:stretch>
                        <a:fillRect/>
                      </a:stretch>
                    </p:blipFill>
                    <p:spPr>
                      <a:xfrm>
                        <a:off x="-69085" y="3520276"/>
                        <a:ext cx="11669770" cy="2649291"/>
                      </a:xfrm>
                      <a:prstGeom prst="rect">
                        <a:avLst/>
                      </a:prstGeom>
                    </p:spPr>
                  </p:pic>
                </p:oleObj>
              </mc:Fallback>
            </mc:AlternateContent>
          </a:graphicData>
        </a:graphic>
      </p:graphicFrame>
    </p:spTree>
    <p:extLst>
      <p:ext uri="{BB962C8B-B14F-4D97-AF65-F5344CB8AC3E}">
        <p14:creationId xmlns:p14="http://schemas.microsoft.com/office/powerpoint/2010/main" val="419778380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41741"/>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1.that</a:t>
            </a:r>
            <a:r>
              <a:rPr lang="zh-CN" altLang="zh-CN" dirty="0">
                <a:solidFill>
                  <a:srgbClr val="000000"/>
                </a:solidFill>
                <a:latin typeface="Arial" panose="020B0604020202020204" pitchFamily="34" charset="0"/>
                <a:cs typeface="Times New Roman" panose="02020603050405020304" pitchFamily="18" charset="0"/>
              </a:rPr>
              <a:t>引导的主语从句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(1)that</a:t>
            </a:r>
            <a:r>
              <a:rPr lang="zh-CN" altLang="zh-CN" dirty="0">
                <a:solidFill>
                  <a:srgbClr val="000000"/>
                </a:solidFill>
                <a:ea typeface="宋体" panose="02010600030101010101" pitchFamily="2" charset="-122"/>
                <a:cs typeface="Times New Roman" panose="02020603050405020304" pitchFamily="18" charset="0"/>
              </a:rPr>
              <a:t>在主语从句中不充当成分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也没有含义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但通常不能省略。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That our team had won first prize made us very happy.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我们队获得了第一名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这使我们很高兴。</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94679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71980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4" action="ppaction://hlinksldjump" highlightClick="1">
              <a:snd r:embed="rId3" name="chimes.wav"/>
            </a:hlinkClick>
          </p:cNvPr>
          <p:cNvSpPr/>
          <p:nvPr/>
        </p:nvSpPr>
        <p:spPr>
          <a:xfrm>
            <a:off x="2592685" y="22319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4" name="横卷形 3">
            <a:hlinkClick r:id="rId5" action="ppaction://hlinksldjump" highlightClick="1">
              <a:snd r:embed="rId3" name="chimes.wav"/>
            </a:hlinkClick>
          </p:cNvPr>
          <p:cNvSpPr/>
          <p:nvPr/>
        </p:nvSpPr>
        <p:spPr>
          <a:xfrm>
            <a:off x="2592685" y="374414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615029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6143"/>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(2)that</a:t>
            </a:r>
            <a:r>
              <a:rPr lang="zh-CN" altLang="zh-CN" dirty="0">
                <a:solidFill>
                  <a:srgbClr val="000000"/>
                </a:solidFill>
                <a:ea typeface="宋体" panose="02010600030101010101" pitchFamily="2" charset="-122"/>
                <a:cs typeface="Times New Roman" panose="02020603050405020304" pitchFamily="18" charset="0"/>
              </a:rPr>
              <a:t>从句做主语时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为了使句子平衡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常用</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做形式主语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而将主语从句后置。常用</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做形式主语代替</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从句的句型有以下几种</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宋体" panose="02010600030101010101" pitchFamily="2" charset="-122"/>
              </a:rPr>
              <a:t>①</a:t>
            </a:r>
            <a:r>
              <a:rPr lang="en-US" altLang="zh-CN" dirty="0" err="1">
                <a:solidFill>
                  <a:srgbClr val="000000"/>
                </a:solidFill>
                <a:ea typeface="宋体" panose="02010600030101010101" pitchFamily="2" charset="-122"/>
                <a:cs typeface="Times New Roman" panose="02020603050405020304" pitchFamily="18" charset="0"/>
              </a:rPr>
              <a:t>It+be</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形容词</a:t>
            </a:r>
            <a:r>
              <a:rPr lang="en-US" altLang="zh-CN" dirty="0">
                <a:solidFill>
                  <a:srgbClr val="000000"/>
                </a:solidFill>
                <a:ea typeface="宋体" panose="02010600030101010101" pitchFamily="2" charset="-122"/>
                <a:cs typeface="Times New Roman" panose="02020603050405020304" pitchFamily="18" charset="0"/>
              </a:rPr>
              <a:t>(obvious/true/natural/wonderful/likely</a:t>
            </a:r>
            <a:r>
              <a:rPr lang="en-US" altLang="zh-CN" dirty="0" smtClean="0">
                <a:solidFill>
                  <a:srgbClr val="000000"/>
                </a:solidFill>
                <a:ea typeface="宋体" panose="02010600030101010101" pitchFamily="2" charset="-122"/>
                <a:cs typeface="Times New Roman" panose="02020603050405020304" pitchFamily="18" charset="0"/>
              </a:rPr>
              <a:t>/ possible/certain</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is obvious that you’ve made a big mistake.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显然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你犯了一个大错。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is certain that she will do very well in the exam.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她一定会在这次考试中考得很好。</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07833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9241"/>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宋体" panose="02010600030101010101" pitchFamily="2" charset="-122"/>
              </a:rPr>
              <a:t>②</a:t>
            </a:r>
            <a:r>
              <a:rPr lang="en-US" altLang="zh-CN" dirty="0" err="1">
                <a:solidFill>
                  <a:srgbClr val="000000"/>
                </a:solidFill>
                <a:ea typeface="宋体" panose="02010600030101010101" pitchFamily="2" charset="-122"/>
                <a:cs typeface="Times New Roman" panose="02020603050405020304" pitchFamily="18" charset="0"/>
              </a:rPr>
              <a:t>It+be</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词组</a:t>
            </a:r>
            <a:r>
              <a:rPr lang="en-US" altLang="zh-CN" dirty="0">
                <a:solidFill>
                  <a:srgbClr val="000000"/>
                </a:solidFill>
                <a:ea typeface="宋体" panose="02010600030101010101" pitchFamily="2" charset="-122"/>
                <a:cs typeface="Times New Roman" panose="02020603050405020304" pitchFamily="18" charset="0"/>
              </a:rPr>
              <a:t>)(no wonder/the case/an </a:t>
            </a:r>
            <a:r>
              <a:rPr lang="en-US" altLang="zh-CN" dirty="0" err="1">
                <a:solidFill>
                  <a:srgbClr val="000000"/>
                </a:solidFill>
                <a:ea typeface="宋体" panose="02010600030101010101" pitchFamily="2" charset="-122"/>
                <a:cs typeface="Times New Roman" panose="02020603050405020304" pitchFamily="18" charset="0"/>
              </a:rPr>
              <a:t>honour</a:t>
            </a:r>
            <a:r>
              <a:rPr lang="en-US" altLang="zh-CN" dirty="0">
                <a:solidFill>
                  <a:srgbClr val="000000"/>
                </a:solidFill>
                <a:ea typeface="宋体" panose="02010600030101010101" pitchFamily="2" charset="-122"/>
                <a:cs typeface="Times New Roman" panose="02020603050405020304" pitchFamily="18" charset="0"/>
              </a:rPr>
              <a:t>/a pity/a good thing/no surprise/a fact/a shame</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a:solidFill>
                  <a:srgbClr val="000000"/>
                </a:solidFill>
                <a:ea typeface="宋体" panose="02010600030101010101" pitchFamily="2" charset="-122"/>
                <a:cs typeface="Times New Roman" panose="02020603050405020304" pitchFamily="18" charset="0"/>
              </a:rPr>
              <a:t>)+that...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You </a:t>
            </a:r>
            <a:r>
              <a:rPr lang="en-US" altLang="zh-CN" dirty="0">
                <a:solidFill>
                  <a:srgbClr val="000000"/>
                </a:solidFill>
                <a:ea typeface="宋体" panose="02010600030101010101" pitchFamily="2" charset="-122"/>
                <a:cs typeface="Times New Roman" panose="02020603050405020304" pitchFamily="18" charset="0"/>
              </a:rPr>
              <a:t>have been walking for </a:t>
            </a:r>
            <a:r>
              <a:rPr lang="en-US" altLang="zh-CN" dirty="0" err="1">
                <a:solidFill>
                  <a:srgbClr val="000000"/>
                </a:solidFill>
                <a:ea typeface="宋体" panose="02010600030101010101" pitchFamily="2" charset="-122"/>
                <a:cs typeface="Times New Roman" panose="02020603050405020304" pitchFamily="18" charset="0"/>
              </a:rPr>
              <a:t>hours.It’s</a:t>
            </a:r>
            <a:r>
              <a:rPr lang="en-US" altLang="zh-CN" dirty="0">
                <a:solidFill>
                  <a:srgbClr val="000000"/>
                </a:solidFill>
                <a:ea typeface="宋体" panose="02010600030101010101" pitchFamily="2" charset="-122"/>
                <a:cs typeface="Times New Roman" panose="02020603050405020304" pitchFamily="18" charset="0"/>
              </a:rPr>
              <a:t> no wonder that you are so tired.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你一直走了好几个小时。难怪你会这么累。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宋体" panose="02010600030101010101" pitchFamily="2" charset="-122"/>
              </a:rPr>
              <a:t>③</a:t>
            </a:r>
            <a:r>
              <a:rPr lang="en-US" altLang="zh-CN" dirty="0" err="1">
                <a:solidFill>
                  <a:srgbClr val="000000"/>
                </a:solidFill>
                <a:ea typeface="宋体" panose="02010600030101010101" pitchFamily="2" charset="-122"/>
                <a:cs typeface="Times New Roman" panose="02020603050405020304" pitchFamily="18" charset="0"/>
              </a:rPr>
              <a:t>It+be</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ed</a:t>
            </a:r>
            <a:r>
              <a:rPr lang="zh-CN" altLang="zh-CN" dirty="0">
                <a:solidFill>
                  <a:srgbClr val="000000"/>
                </a:solidFill>
                <a:ea typeface="宋体" panose="02010600030101010101" pitchFamily="2" charset="-122"/>
                <a:cs typeface="Times New Roman" panose="02020603050405020304" pitchFamily="18" charset="0"/>
              </a:rPr>
              <a:t>形式</a:t>
            </a:r>
            <a:r>
              <a:rPr lang="en-US" altLang="zh-CN" dirty="0">
                <a:solidFill>
                  <a:srgbClr val="000000"/>
                </a:solidFill>
                <a:ea typeface="宋体" panose="02010600030101010101" pitchFamily="2" charset="-122"/>
                <a:cs typeface="Times New Roman" panose="02020603050405020304" pitchFamily="18" charset="0"/>
              </a:rPr>
              <a:t>(said/believed/reported/thought</a:t>
            </a:r>
            <a:r>
              <a:rPr lang="en-US" altLang="zh-CN" dirty="0" smtClean="0">
                <a:solidFill>
                  <a:srgbClr val="000000"/>
                </a:solidFill>
                <a:ea typeface="宋体" panose="02010600030101010101" pitchFamily="2" charset="-122"/>
                <a:cs typeface="Times New Roman" panose="02020603050405020304" pitchFamily="18" charset="0"/>
              </a:rPr>
              <a:t>/ expected/decided</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a:solidFill>
                  <a:srgbClr val="000000"/>
                </a:solidFill>
                <a:ea typeface="宋体" panose="02010600030101010101" pitchFamily="2" charset="-122"/>
                <a:cs typeface="Times New Roman" panose="02020603050405020304" pitchFamily="18" charset="0"/>
              </a:rPr>
              <a:t>)+that...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It’s </a:t>
            </a:r>
            <a:r>
              <a:rPr lang="en-US" altLang="zh-CN" dirty="0">
                <a:solidFill>
                  <a:srgbClr val="000000"/>
                </a:solidFill>
                <a:ea typeface="宋体" panose="02010600030101010101" pitchFamily="2" charset="-122"/>
                <a:cs typeface="Times New Roman" panose="02020603050405020304" pitchFamily="18" charset="0"/>
              </a:rPr>
              <a:t>believed that the couple have left the country.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人们相信那对夫妇已经离开了这个国家。</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613880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9396"/>
            <a:ext cx="10807700" cy="62671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宋体" panose="02010600030101010101" pitchFamily="2" charset="-122"/>
              </a:rPr>
              <a:t>④</a:t>
            </a:r>
            <a:r>
              <a:rPr lang="zh-CN" altLang="zh-CN" dirty="0">
                <a:solidFill>
                  <a:srgbClr val="000000"/>
                </a:solidFill>
                <a:ea typeface="宋体" panose="02010600030101010101" pitchFamily="2" charset="-122"/>
                <a:cs typeface="Times New Roman" panose="02020603050405020304" pitchFamily="18" charset="0"/>
              </a:rPr>
              <a:t>其他常见的用</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做形式主语的句型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1226421970"/>
              </p:ext>
            </p:extLst>
          </p:nvPr>
        </p:nvGraphicFramePr>
        <p:xfrm>
          <a:off x="-287635" y="1496213"/>
          <a:ext cx="10807700" cy="1843162"/>
        </p:xfrm>
        <a:graphic>
          <a:graphicData uri="http://schemas.openxmlformats.org/presentationml/2006/ole">
            <mc:AlternateContent xmlns:mc="http://schemas.openxmlformats.org/markup-compatibility/2006">
              <mc:Choice xmlns:v="urn:schemas-microsoft-com:vml" Requires="v">
                <p:oleObj spid="_x0000_s2084" name="文档" r:id="rId3" imgW="3837245" imgH="654410" progId="Word.Document.12">
                  <p:embed/>
                </p:oleObj>
              </mc:Choice>
              <mc:Fallback>
                <p:oleObj name="文档" r:id="rId3" imgW="3837245" imgH="654410" progId="Word.Document.12">
                  <p:embed/>
                  <p:pic>
                    <p:nvPicPr>
                      <p:cNvPr id="0" name=""/>
                      <p:cNvPicPr/>
                      <p:nvPr/>
                    </p:nvPicPr>
                    <p:blipFill>
                      <a:blip r:embed="rId4"/>
                      <a:stretch>
                        <a:fillRect/>
                      </a:stretch>
                    </p:blipFill>
                    <p:spPr>
                      <a:xfrm>
                        <a:off x="-287635" y="1496213"/>
                        <a:ext cx="10807700" cy="1843162"/>
                      </a:xfrm>
                      <a:prstGeom prst="rect">
                        <a:avLst/>
                      </a:prstGeom>
                    </p:spPr>
                  </p:pic>
                </p:oleObj>
              </mc:Fallback>
            </mc:AlternateContent>
          </a:graphicData>
        </a:graphic>
      </p:graphicFrame>
      <p:sp>
        <p:nvSpPr>
          <p:cNvPr id="4" name="矩形 3"/>
          <p:cNvSpPr>
            <a:spLocks noChangeAspect="1"/>
          </p:cNvSpPr>
          <p:nvPr/>
        </p:nvSpPr>
        <p:spPr>
          <a:xfrm>
            <a:off x="361950" y="3331966"/>
            <a:ext cx="10807700" cy="127419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doesn’t matter that she doesn’t agree with our plan.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她不同意我们的</a:t>
            </a:r>
            <a:r>
              <a:rPr lang="zh-CN" altLang="zh-CN" dirty="0" smtClean="0">
                <a:solidFill>
                  <a:srgbClr val="000000"/>
                </a:solidFill>
                <a:ea typeface="宋体" panose="02010600030101010101" pitchFamily="2" charset="-122"/>
                <a:cs typeface="Times New Roman" panose="02020603050405020304" pitchFamily="18" charset="0"/>
              </a:rPr>
              <a:t>计划</a:t>
            </a:r>
            <a:r>
              <a:rPr lang="zh-CN" altLang="en-US" dirty="0">
                <a:solidFill>
                  <a:srgbClr val="000000"/>
                </a:solidFill>
                <a:ea typeface="宋体" panose="02010600030101010101" pitchFamily="2" charset="-122"/>
                <a:cs typeface="Times New Roman" panose="02020603050405020304" pitchFamily="18" charset="0"/>
              </a:rPr>
              <a:t>也</a:t>
            </a:r>
            <a:r>
              <a:rPr lang="zh-CN" altLang="zh-CN" dirty="0" smtClean="0">
                <a:solidFill>
                  <a:srgbClr val="000000"/>
                </a:solidFill>
                <a:ea typeface="宋体" panose="02010600030101010101" pitchFamily="2" charset="-122"/>
                <a:cs typeface="Times New Roman" panose="02020603050405020304" pitchFamily="18" charset="0"/>
              </a:rPr>
              <a:t>没关系</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050881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6990"/>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2.whether/if</a:t>
            </a:r>
            <a:r>
              <a:rPr lang="zh-CN" altLang="zh-CN" dirty="0">
                <a:solidFill>
                  <a:srgbClr val="000000"/>
                </a:solidFill>
                <a:latin typeface="Arial" panose="020B0604020202020204" pitchFamily="34" charset="0"/>
                <a:cs typeface="Times New Roman" panose="02020603050405020304" pitchFamily="18" charset="0"/>
              </a:rPr>
              <a:t>引导的主语从句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whether/if</a:t>
            </a:r>
            <a:r>
              <a:rPr lang="zh-CN" altLang="zh-CN" dirty="0">
                <a:solidFill>
                  <a:srgbClr val="000000"/>
                </a:solidFill>
                <a:ea typeface="宋体" panose="02010600030101010101" pitchFamily="2" charset="-122"/>
                <a:cs typeface="Times New Roman" panose="02020603050405020304" pitchFamily="18" charset="0"/>
              </a:rPr>
              <a:t>在从句中不充当句子成分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仅起连接作用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是否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whether</a:t>
            </a:r>
            <a:r>
              <a:rPr lang="zh-CN" altLang="zh-CN" dirty="0">
                <a:solidFill>
                  <a:srgbClr val="000000"/>
                </a:solidFill>
                <a:ea typeface="宋体" panose="02010600030101010101" pitchFamily="2" charset="-122"/>
                <a:cs typeface="Times New Roman" panose="02020603050405020304" pitchFamily="18" charset="0"/>
              </a:rPr>
              <a:t>引导的主语从句可以位于复合句的句首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也可位于句尾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a:t>
            </a:r>
            <a:r>
              <a:rPr lang="en-US" altLang="zh-CN" dirty="0">
                <a:solidFill>
                  <a:srgbClr val="000000"/>
                </a:solidFill>
                <a:ea typeface="宋体" panose="02010600030101010101" pitchFamily="2" charset="-122"/>
                <a:cs typeface="Times New Roman" panose="02020603050405020304" pitchFamily="18" charset="0"/>
              </a:rPr>
              <a:t>if</a:t>
            </a:r>
            <a:r>
              <a:rPr lang="zh-CN" altLang="zh-CN" dirty="0">
                <a:solidFill>
                  <a:srgbClr val="000000"/>
                </a:solidFill>
                <a:ea typeface="宋体" panose="02010600030101010101" pitchFamily="2" charset="-122"/>
                <a:cs typeface="Times New Roman" panose="02020603050405020304" pitchFamily="18" charset="0"/>
              </a:rPr>
              <a:t>引导的主语从句只能放在句尾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前面用</a:t>
            </a:r>
            <a:r>
              <a:rPr lang="en-US" altLang="zh-CN" dirty="0" smtClean="0">
                <a:solidFill>
                  <a:srgbClr val="000000"/>
                </a:solidFill>
                <a:ea typeface="宋体" panose="02010600030101010101" pitchFamily="2" charset="-122"/>
                <a:cs typeface="Times New Roman" panose="02020603050405020304" pitchFamily="18" charset="0"/>
              </a:rPr>
              <a:t>it</a:t>
            </a:r>
            <a:r>
              <a:rPr lang="zh-CN" altLang="en-US" dirty="0">
                <a:solidFill>
                  <a:srgbClr val="000000"/>
                </a:solidFill>
                <a:ea typeface="宋体" panose="02010600030101010101" pitchFamily="2" charset="-122"/>
                <a:cs typeface="Times New Roman" panose="02020603050405020304" pitchFamily="18" charset="0"/>
              </a:rPr>
              <a:t>做</a:t>
            </a:r>
            <a:r>
              <a:rPr lang="zh-CN" altLang="zh-CN" dirty="0" smtClean="0">
                <a:solidFill>
                  <a:srgbClr val="000000"/>
                </a:solidFill>
                <a:ea typeface="宋体" panose="02010600030101010101" pitchFamily="2" charset="-122"/>
                <a:cs typeface="Times New Roman" panose="02020603050405020304" pitchFamily="18" charset="0"/>
              </a:rPr>
              <a:t>形式</a:t>
            </a:r>
            <a:r>
              <a:rPr lang="zh-CN" altLang="zh-CN" dirty="0">
                <a:solidFill>
                  <a:srgbClr val="000000"/>
                </a:solidFill>
                <a:ea typeface="宋体" panose="02010600030101010101" pitchFamily="2" charset="-122"/>
                <a:cs typeface="Times New Roman" panose="02020603050405020304" pitchFamily="18" charset="0"/>
              </a:rPr>
              <a:t>主语。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Whether she will come or not is still a question.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她是否会来仍是一个问题。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was not certain whether/if he passed the exam.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他是否通过了考试还不确定。</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56812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7792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连接代词引导的主语从句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连接代词</a:t>
            </a:r>
            <a:r>
              <a:rPr lang="en-US" altLang="zh-CN" dirty="0">
                <a:solidFill>
                  <a:srgbClr val="000000"/>
                </a:solidFill>
                <a:ea typeface="宋体" panose="02010600030101010101" pitchFamily="2" charset="-122"/>
                <a:cs typeface="Times New Roman" panose="02020603050405020304" pitchFamily="18" charset="0"/>
              </a:rPr>
              <a:t>who</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whose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whom</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which</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whichever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whoever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whomever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whatever</a:t>
            </a:r>
            <a:r>
              <a:rPr lang="zh-CN" altLang="zh-CN" dirty="0">
                <a:solidFill>
                  <a:srgbClr val="000000"/>
                </a:solidFill>
                <a:ea typeface="宋体" panose="02010600030101010101" pitchFamily="2" charset="-122"/>
                <a:cs typeface="Times New Roman" panose="02020603050405020304" pitchFamily="18" charset="0"/>
              </a:rPr>
              <a:t>引导主语从句时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在句中既起连接作用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又在从句中充当主语、宾语、表语等成分。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What </a:t>
            </a:r>
            <a:r>
              <a:rPr lang="en-US" altLang="zh-CN" dirty="0">
                <a:solidFill>
                  <a:srgbClr val="000000"/>
                </a:solidFill>
                <a:ea typeface="宋体" panose="02010600030101010101" pitchFamily="2" charset="-122"/>
                <a:cs typeface="Times New Roman" panose="02020603050405020304" pitchFamily="18" charset="0"/>
              </a:rPr>
              <a:t>angered me most was his total lack of regret.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最使我生气的是他居然毫无悔意。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Which plan is better should be discussed.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应该讨论哪一个计划更好。</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003624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0820"/>
            <a:ext cx="10807700" cy="53799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en-US" dirty="0" smtClean="0">
                <a:solidFill>
                  <a:srgbClr val="000000"/>
                </a:solidFill>
                <a:latin typeface="黑体" panose="02010609060101010101" pitchFamily="49" charset="-122"/>
                <a:cs typeface="Times New Roman" panose="02020603050405020304" pitchFamily="18" charset="0"/>
              </a:rPr>
              <a:t>特别提醒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从句的语序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在任何情况下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主语从句都用陈述</a:t>
            </a:r>
            <a:r>
              <a:rPr lang="zh-CN" altLang="zh-CN" dirty="0" smtClean="0">
                <a:solidFill>
                  <a:srgbClr val="000000"/>
                </a:solidFill>
                <a:ea typeface="宋体" panose="02010600030101010101" pitchFamily="2" charset="-122"/>
                <a:cs typeface="Times New Roman" panose="02020603050405020304" pitchFamily="18" charset="0"/>
              </a:rPr>
              <a:t>语序</a:t>
            </a:r>
            <a:r>
              <a:rPr lang="zh-CN" altLang="en-US"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主谓一致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单个</a:t>
            </a:r>
            <a:r>
              <a:rPr lang="zh-CN" altLang="zh-CN" dirty="0" smtClean="0">
                <a:solidFill>
                  <a:srgbClr val="000000"/>
                </a:solidFill>
                <a:ea typeface="宋体" panose="02010600030101010101" pitchFamily="2" charset="-122"/>
                <a:cs typeface="Times New Roman" panose="02020603050405020304" pitchFamily="18" charset="0"/>
              </a:rPr>
              <a:t>从句</a:t>
            </a:r>
            <a:r>
              <a:rPr lang="zh-CN" altLang="en-US" dirty="0">
                <a:solidFill>
                  <a:srgbClr val="000000"/>
                </a:solidFill>
                <a:ea typeface="宋体" panose="02010600030101010101" pitchFamily="2" charset="-122"/>
                <a:cs typeface="Times New Roman" panose="02020603050405020304" pitchFamily="18" charset="0"/>
              </a:rPr>
              <a:t>做主</a:t>
            </a:r>
            <a:r>
              <a:rPr lang="zh-CN" altLang="zh-CN" dirty="0" smtClean="0">
                <a:solidFill>
                  <a:srgbClr val="000000"/>
                </a:solidFill>
                <a:ea typeface="宋体" panose="02010600030101010101" pitchFamily="2" charset="-122"/>
                <a:cs typeface="Times New Roman" panose="02020603050405020304" pitchFamily="18" charset="0"/>
              </a:rPr>
              <a:t>语</a:t>
            </a:r>
            <a:r>
              <a:rPr lang="zh-CN" altLang="zh-CN" dirty="0">
                <a:solidFill>
                  <a:srgbClr val="000000"/>
                </a:solidFill>
                <a:ea typeface="宋体" panose="02010600030101010101" pitchFamily="2" charset="-122"/>
                <a:cs typeface="Times New Roman" panose="02020603050405020304" pitchFamily="18" charset="0"/>
              </a:rPr>
              <a:t>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主句的谓语动词一般用单数形式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但当</a:t>
            </a:r>
            <a:r>
              <a:rPr lang="en-US" altLang="zh-CN" dirty="0">
                <a:solidFill>
                  <a:srgbClr val="000000"/>
                </a:solidFill>
                <a:ea typeface="宋体" panose="02010600030101010101" pitchFamily="2" charset="-122"/>
                <a:cs typeface="Times New Roman" panose="02020603050405020304" pitchFamily="18" charset="0"/>
              </a:rPr>
              <a:t>what</a:t>
            </a:r>
            <a:r>
              <a:rPr lang="zh-CN" altLang="zh-CN" dirty="0">
                <a:solidFill>
                  <a:srgbClr val="000000"/>
                </a:solidFill>
                <a:ea typeface="宋体" panose="02010600030101010101" pitchFamily="2" charset="-122"/>
                <a:cs typeface="Times New Roman" panose="02020603050405020304" pitchFamily="18" charset="0"/>
              </a:rPr>
              <a:t>引导主语从句时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若主句的表语为复数形式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主句的谓语动词通常也用复数形式。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What they need is love.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他们需要的是爱。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What they need are books.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他们需要的是书。</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71838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35026"/>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连接副词引导的主语从句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连接副词</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why</a:t>
            </a:r>
            <a:r>
              <a:rPr lang="zh-CN" altLang="zh-CN" dirty="0">
                <a:solidFill>
                  <a:srgbClr val="000000"/>
                </a:solidFill>
                <a:ea typeface="宋体" panose="02010600030101010101" pitchFamily="2" charset="-122"/>
                <a:cs typeface="Times New Roman" panose="02020603050405020304" pitchFamily="18" charset="0"/>
              </a:rPr>
              <a:t>引导主语从句时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在句中既是连接词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又在从句中做状语。</a:t>
            </a:r>
            <a:r>
              <a:rPr lang="en-US" altLang="zh-CN" dirty="0">
                <a:solidFill>
                  <a:srgbClr val="000000"/>
                </a:solidFill>
                <a:ea typeface="宋体" panose="02010600030101010101" pitchFamily="2" charset="-122"/>
                <a:cs typeface="Times New Roman" panose="02020603050405020304" pitchFamily="18" charset="0"/>
              </a:rPr>
              <a:t>where</a:t>
            </a:r>
            <a:r>
              <a:rPr lang="zh-CN" altLang="zh-CN" dirty="0">
                <a:solidFill>
                  <a:srgbClr val="000000"/>
                </a:solidFill>
                <a:ea typeface="宋体" panose="02010600030101010101" pitchFamily="2" charset="-122"/>
                <a:cs typeface="Times New Roman" panose="02020603050405020304" pitchFamily="18" charset="0"/>
              </a:rPr>
              <a:t>在主语从句中做地点状语</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做时间状语</a:t>
            </a:r>
            <a:r>
              <a:rPr lang="en-US" altLang="zh-CN" dirty="0">
                <a:solidFill>
                  <a:srgbClr val="000000"/>
                </a:solidFill>
                <a:ea typeface="宋体" panose="02010600030101010101" pitchFamily="2" charset="-122"/>
                <a:cs typeface="Times New Roman" panose="02020603050405020304" pitchFamily="18" charset="0"/>
              </a:rPr>
              <a:t>,why</a:t>
            </a:r>
            <a:r>
              <a:rPr lang="zh-CN" altLang="zh-CN" dirty="0">
                <a:solidFill>
                  <a:srgbClr val="000000"/>
                </a:solidFill>
                <a:ea typeface="宋体" panose="02010600030101010101" pitchFamily="2" charset="-122"/>
                <a:cs typeface="Times New Roman" panose="02020603050405020304" pitchFamily="18" charset="0"/>
              </a:rPr>
              <a:t>做原因状语</a:t>
            </a:r>
            <a:r>
              <a:rPr lang="en-US" altLang="zh-CN" dirty="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做方式状语</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How </a:t>
            </a:r>
            <a:r>
              <a:rPr lang="en-US" altLang="zh-CN" dirty="0">
                <a:solidFill>
                  <a:srgbClr val="000000"/>
                </a:solidFill>
                <a:ea typeface="宋体" panose="02010600030101010101" pitchFamily="2" charset="-122"/>
                <a:cs typeface="Times New Roman" panose="02020603050405020304" pitchFamily="18" charset="0"/>
              </a:rPr>
              <a:t>this happened is not clear to anyone.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这事是怎样发生的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谁也不清楚。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Where she lives has not been found yet.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还没有找到她住在哪里。</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603205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3048"/>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宾语从句就是在复合句中起宾语作用的从句。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连接词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282897047"/>
              </p:ext>
            </p:extLst>
          </p:nvPr>
        </p:nvGraphicFramePr>
        <p:xfrm>
          <a:off x="704145" y="2393529"/>
          <a:ext cx="10807700" cy="2453582"/>
        </p:xfrm>
        <a:graphic>
          <a:graphicData uri="http://schemas.openxmlformats.org/presentationml/2006/ole">
            <mc:AlternateContent xmlns:mc="http://schemas.openxmlformats.org/markup-compatibility/2006">
              <mc:Choice xmlns:v="urn:schemas-microsoft-com:vml" Requires="v">
                <p:oleObj spid="_x0000_s3109" name="文档" r:id="rId3" imgW="3826154" imgH="868620" progId="Word.Document.12">
                  <p:embed/>
                </p:oleObj>
              </mc:Choice>
              <mc:Fallback>
                <p:oleObj name="文档" r:id="rId3" imgW="3826154" imgH="868620" progId="Word.Document.12">
                  <p:embed/>
                  <p:pic>
                    <p:nvPicPr>
                      <p:cNvPr id="0" name=""/>
                      <p:cNvPicPr/>
                      <p:nvPr/>
                    </p:nvPicPr>
                    <p:blipFill>
                      <a:blip r:embed="rId4"/>
                      <a:stretch>
                        <a:fillRect/>
                      </a:stretch>
                    </p:blipFill>
                    <p:spPr>
                      <a:xfrm>
                        <a:off x="704145" y="2393529"/>
                        <a:ext cx="10807700" cy="2453582"/>
                      </a:xfrm>
                      <a:prstGeom prst="rect">
                        <a:avLst/>
                      </a:prstGeom>
                    </p:spPr>
                  </p:pic>
                </p:oleObj>
              </mc:Fallback>
            </mc:AlternateContent>
          </a:graphicData>
        </a:graphic>
      </p:graphicFrame>
    </p:spTree>
    <p:extLst>
      <p:ext uri="{BB962C8B-B14F-4D97-AF65-F5344CB8AC3E}">
        <p14:creationId xmlns:p14="http://schemas.microsoft.com/office/powerpoint/2010/main" val="29703849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26504"/>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(1)that</a:t>
            </a:r>
            <a:r>
              <a:rPr lang="zh-CN" altLang="zh-CN" dirty="0">
                <a:solidFill>
                  <a:srgbClr val="000000"/>
                </a:solidFill>
                <a:ea typeface="宋体" panose="02010600030101010101" pitchFamily="2" charset="-122"/>
                <a:cs typeface="Times New Roman" panose="02020603050405020304" pitchFamily="18" charset="0"/>
              </a:rPr>
              <a:t>引导的宾语从句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在引导宾语从句时不充当任何成分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也没有含义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且通常可以省略。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told me(that) he would go to college the next year.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他告诉</a:t>
            </a:r>
            <a:r>
              <a:rPr lang="zh-CN" altLang="zh-CN" dirty="0" smtClean="0">
                <a:solidFill>
                  <a:srgbClr val="000000"/>
                </a:solidFill>
                <a:ea typeface="宋体" panose="02010600030101010101" pitchFamily="2" charset="-122"/>
                <a:cs typeface="Times New Roman" panose="02020603050405020304" pitchFamily="18" charset="0"/>
              </a:rPr>
              <a:t>我</a:t>
            </a:r>
            <a:r>
              <a:rPr lang="zh-CN" altLang="en-US" dirty="0" smtClean="0">
                <a:solidFill>
                  <a:srgbClr val="000000"/>
                </a:solidFill>
                <a:ea typeface="宋体" panose="02010600030101010101" pitchFamily="2" charset="-122"/>
                <a:cs typeface="Times New Roman" panose="02020603050405020304" pitchFamily="18" charset="0"/>
              </a:rPr>
              <a:t>明</a:t>
            </a:r>
            <a:r>
              <a:rPr lang="zh-CN" altLang="zh-CN" dirty="0" smtClean="0">
                <a:solidFill>
                  <a:srgbClr val="000000"/>
                </a:solidFill>
                <a:ea typeface="宋体" panose="02010600030101010101" pitchFamily="2" charset="-122"/>
                <a:cs typeface="Times New Roman" panose="02020603050405020304" pitchFamily="18" charset="0"/>
              </a:rPr>
              <a:t>年</a:t>
            </a:r>
            <a:r>
              <a:rPr lang="zh-CN" altLang="zh-CN" dirty="0">
                <a:solidFill>
                  <a:srgbClr val="000000"/>
                </a:solidFill>
                <a:ea typeface="宋体" panose="02010600030101010101" pitchFamily="2" charset="-122"/>
                <a:cs typeface="Times New Roman" panose="02020603050405020304" pitchFamily="18" charset="0"/>
              </a:rPr>
              <a:t>他会去上大学。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all agree(that) it would be very convenient to go there by bus.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我们都同意坐公共汽车去那儿将会很方便。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41987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9744"/>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en-US" dirty="0" smtClean="0">
                <a:solidFill>
                  <a:srgbClr val="000000"/>
                </a:solidFill>
                <a:latin typeface="黑体" panose="02010609060101010101" pitchFamily="49" charset="-122"/>
                <a:cs typeface="Times New Roman" panose="02020603050405020304" pitchFamily="18" charset="0"/>
              </a:rPr>
              <a:t>特别提醒 </a:t>
            </a:r>
            <a:r>
              <a:rPr lang="en-US" altLang="zh-CN" dirty="0" smtClean="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引导宾语从句时通常可以省略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但在下列情况下</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不能省略</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当主句的谓语动词与宾语从句之间有插入语时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引导词</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通常不可省略。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Everyone could </a:t>
            </a:r>
            <a:r>
              <a:rPr lang="en-US" altLang="zh-CN" dirty="0" err="1">
                <a:solidFill>
                  <a:srgbClr val="000000"/>
                </a:solidFill>
                <a:ea typeface="宋体" panose="02010600030101010101" pitchFamily="2" charset="-122"/>
                <a:cs typeface="Times New Roman" panose="02020603050405020304" pitchFamily="18" charset="0"/>
              </a:rPr>
              <a:t>see,I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believe,that</a:t>
            </a:r>
            <a:r>
              <a:rPr lang="en-US" altLang="zh-CN" dirty="0">
                <a:solidFill>
                  <a:srgbClr val="000000"/>
                </a:solidFill>
                <a:ea typeface="宋体" panose="02010600030101010101" pitchFamily="2" charset="-122"/>
                <a:cs typeface="Times New Roman" panose="02020603050405020304" pitchFamily="18" charset="0"/>
              </a:rPr>
              <a:t> Mike was very terrified</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我</a:t>
            </a:r>
            <a:r>
              <a:rPr lang="zh-CN" altLang="zh-CN" dirty="0">
                <a:solidFill>
                  <a:srgbClr val="000000"/>
                </a:solidFill>
                <a:ea typeface="宋体" panose="02010600030101010101" pitchFamily="2" charset="-122"/>
                <a:cs typeface="Times New Roman" panose="02020603050405020304" pitchFamily="18" charset="0"/>
              </a:rPr>
              <a:t>相信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人人都能看出迈克很害怕。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933434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70283"/>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重点单词</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zone</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有别于周围的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地区</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地带</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区域</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2.</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overwhelming</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adj</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无法抗拒的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巨大的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压倒性的</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3.</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homesickness</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思乡病</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乡愁</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4.</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insight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洞察力</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眼光</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
        <p:nvSpPr>
          <p:cNvPr id="4" name="矩形 3">
            <a:extLst>
              <a:ext uri="{FF2B5EF4-FFF2-40B4-BE49-F238E27FC236}">
                <a16:creationId xmlns:a16="http://schemas.microsoft.com/office/drawing/2014/main" xmlns="" id="{8A90BD6A-DAC1-4175-BADE-A70FD2E31095}"/>
              </a:ext>
            </a:extLst>
          </p:cNvPr>
          <p:cNvSpPr/>
          <p:nvPr/>
        </p:nvSpPr>
        <p:spPr>
          <a:xfrm>
            <a:off x="792485" y="2582183"/>
            <a:ext cx="158417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a:extLst>
              <a:ext uri="{FF2B5EF4-FFF2-40B4-BE49-F238E27FC236}">
                <a16:creationId xmlns:a16="http://schemas.microsoft.com/office/drawing/2014/main" xmlns="" id="{94F29B7E-74BF-4821-88B9-C8400B1817B7}"/>
              </a:ext>
            </a:extLst>
          </p:cNvPr>
          <p:cNvCxnSpPr>
            <a:cxnSpLocks/>
          </p:cNvCxnSpPr>
          <p:nvPr/>
        </p:nvCxnSpPr>
        <p:spPr>
          <a:xfrm>
            <a:off x="792485" y="2984688"/>
            <a:ext cx="15841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xmlns="" id="{8A90BD6A-DAC1-4175-BADE-A70FD2E31095}"/>
              </a:ext>
            </a:extLst>
          </p:cNvPr>
          <p:cNvSpPr/>
          <p:nvPr/>
        </p:nvSpPr>
        <p:spPr>
          <a:xfrm>
            <a:off x="792485" y="3198432"/>
            <a:ext cx="310234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a:extLst>
              <a:ext uri="{FF2B5EF4-FFF2-40B4-BE49-F238E27FC236}">
                <a16:creationId xmlns:a16="http://schemas.microsoft.com/office/drawing/2014/main" xmlns="" id="{94F29B7E-74BF-4821-88B9-C8400B1817B7}"/>
              </a:ext>
            </a:extLst>
          </p:cNvPr>
          <p:cNvCxnSpPr>
            <a:cxnSpLocks/>
          </p:cNvCxnSpPr>
          <p:nvPr/>
        </p:nvCxnSpPr>
        <p:spPr>
          <a:xfrm>
            <a:off x="792485" y="3600937"/>
            <a:ext cx="31023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8A90BD6A-DAC1-4175-BADE-A70FD2E31095}"/>
              </a:ext>
            </a:extLst>
          </p:cNvPr>
          <p:cNvSpPr/>
          <p:nvPr/>
        </p:nvSpPr>
        <p:spPr>
          <a:xfrm>
            <a:off x="792485" y="3751709"/>
            <a:ext cx="297033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a16="http://schemas.microsoft.com/office/drawing/2014/main" xmlns="" id="{94F29B7E-74BF-4821-88B9-C8400B1817B7}"/>
              </a:ext>
            </a:extLst>
          </p:cNvPr>
          <p:cNvCxnSpPr>
            <a:cxnSpLocks/>
          </p:cNvCxnSpPr>
          <p:nvPr/>
        </p:nvCxnSpPr>
        <p:spPr>
          <a:xfrm>
            <a:off x="792485" y="4154214"/>
            <a:ext cx="297033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8A90BD6A-DAC1-4175-BADE-A70FD2E31095}"/>
              </a:ext>
            </a:extLst>
          </p:cNvPr>
          <p:cNvSpPr/>
          <p:nvPr/>
        </p:nvSpPr>
        <p:spPr>
          <a:xfrm>
            <a:off x="792485" y="4365329"/>
            <a:ext cx="191421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a16="http://schemas.microsoft.com/office/drawing/2014/main" xmlns="" id="{94F29B7E-74BF-4821-88B9-C8400B1817B7}"/>
              </a:ext>
            </a:extLst>
          </p:cNvPr>
          <p:cNvCxnSpPr>
            <a:cxnSpLocks/>
          </p:cNvCxnSpPr>
          <p:nvPr/>
        </p:nvCxnSpPr>
        <p:spPr>
          <a:xfrm>
            <a:off x="792485" y="4767834"/>
            <a:ext cx="19142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横卷形 1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5" name="圆角矩形 14"/>
          <p:cNvSpPr/>
          <p:nvPr/>
        </p:nvSpPr>
        <p:spPr>
          <a:xfrm>
            <a:off x="4503881" y="1295871"/>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smtClean="0">
                <a:solidFill>
                  <a:schemeClr val="tx1"/>
                </a:solidFill>
              </a:rPr>
              <a:t>词 汇 认 知</a:t>
            </a:r>
            <a:endParaRPr lang="zh-CN" altLang="zh-CN" dirty="0">
              <a:solidFill>
                <a:schemeClr val="tx1"/>
              </a:solidFill>
            </a:endParaRPr>
          </a:p>
        </p:txBody>
      </p:sp>
    </p:spTree>
    <p:extLst>
      <p:ext uri="{BB962C8B-B14F-4D97-AF65-F5344CB8AC3E}">
        <p14:creationId xmlns:p14="http://schemas.microsoft.com/office/powerpoint/2010/main" val="2412886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9396"/>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如果动词后面带有两个或两个以上并列的宾语从句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第一个宾语从句的引导词</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可以省略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其余从句的引导词</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不能省略。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believe(that) you have done your best and that everything will go well</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我</a:t>
            </a:r>
            <a:r>
              <a:rPr lang="zh-CN" altLang="zh-CN" dirty="0">
                <a:solidFill>
                  <a:srgbClr val="000000"/>
                </a:solidFill>
                <a:ea typeface="宋体" panose="02010600030101010101" pitchFamily="2" charset="-122"/>
                <a:cs typeface="Times New Roman" panose="02020603050405020304" pitchFamily="18" charset="0"/>
              </a:rPr>
              <a:t>相信你已经尽力了</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而且一切都会顺利的</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200148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11006"/>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(2)if/whether</a:t>
            </a:r>
            <a:r>
              <a:rPr lang="zh-CN" altLang="zh-CN" dirty="0">
                <a:solidFill>
                  <a:srgbClr val="000000"/>
                </a:solidFill>
                <a:ea typeface="宋体" panose="02010600030101010101" pitchFamily="2" charset="-122"/>
                <a:cs typeface="Times New Roman" panose="02020603050405020304" pitchFamily="18" charset="0"/>
              </a:rPr>
              <a:t>引导的宾语从句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if/whether</a:t>
            </a:r>
            <a:r>
              <a:rPr lang="zh-CN" altLang="zh-CN" dirty="0">
                <a:solidFill>
                  <a:srgbClr val="000000"/>
                </a:solidFill>
                <a:ea typeface="宋体" panose="02010600030101010101" pitchFamily="2" charset="-122"/>
                <a:cs typeface="Times New Roman" panose="02020603050405020304" pitchFamily="18" charset="0"/>
              </a:rPr>
              <a:t>引导宾语从句时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是否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常放在动词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短语</a:t>
            </a:r>
            <a:r>
              <a:rPr lang="en-US" altLang="zh-CN" dirty="0">
                <a:solidFill>
                  <a:srgbClr val="000000"/>
                </a:solidFill>
                <a:ea typeface="宋体" panose="02010600030101010101" pitchFamily="2" charset="-122"/>
                <a:cs typeface="Times New Roman" panose="02020603050405020304" pitchFamily="18" charset="0"/>
              </a:rPr>
              <a:t>)ask</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care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wonder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know</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find out</a:t>
            </a:r>
            <a:r>
              <a:rPr lang="zh-CN" altLang="zh-CN" dirty="0">
                <a:solidFill>
                  <a:srgbClr val="000000"/>
                </a:solidFill>
                <a:ea typeface="宋体" panose="02010600030101010101" pitchFamily="2" charset="-122"/>
                <a:cs typeface="Times New Roman" panose="02020603050405020304" pitchFamily="18" charset="0"/>
              </a:rPr>
              <a:t>等后面。一般情况下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两者常可换用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在口语中多用</a:t>
            </a:r>
            <a:r>
              <a:rPr lang="en-US" altLang="zh-CN" dirty="0">
                <a:solidFill>
                  <a:srgbClr val="000000"/>
                </a:solidFill>
                <a:ea typeface="宋体" panose="02010600030101010101" pitchFamily="2" charset="-122"/>
                <a:cs typeface="Times New Roman" panose="02020603050405020304" pitchFamily="18" charset="0"/>
              </a:rPr>
              <a:t>if</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Nobody </a:t>
            </a:r>
            <a:r>
              <a:rPr lang="en-US" altLang="zh-CN" dirty="0">
                <a:solidFill>
                  <a:srgbClr val="000000"/>
                </a:solidFill>
                <a:ea typeface="宋体" panose="02010600030101010101" pitchFamily="2" charset="-122"/>
                <a:cs typeface="Times New Roman" panose="02020603050405020304" pitchFamily="18" charset="0"/>
              </a:rPr>
              <a:t>knows whether/if it will rain tomorrow.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没有人知道明天是否会下雨。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Tom asked whether/if I had read the book.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汤姆问我是否读过这本书。</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65208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15656"/>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en-US" dirty="0" smtClean="0">
                <a:solidFill>
                  <a:srgbClr val="000000"/>
                </a:solidFill>
                <a:latin typeface="黑体" panose="02010609060101010101" pitchFamily="49" charset="-122"/>
                <a:cs typeface="Times New Roman" panose="02020603050405020304" pitchFamily="18" charset="0"/>
              </a:rPr>
              <a:t>特别提醒 </a:t>
            </a:r>
            <a:r>
              <a:rPr lang="zh-CN" altLang="zh-CN" dirty="0" smtClean="0">
                <a:solidFill>
                  <a:srgbClr val="000000"/>
                </a:solidFill>
                <a:ea typeface="宋体" panose="02010600030101010101" pitchFamily="2" charset="-122"/>
                <a:cs typeface="Times New Roman" panose="02020603050405020304" pitchFamily="18" charset="0"/>
              </a:rPr>
              <a:t>在</a:t>
            </a:r>
            <a:r>
              <a:rPr lang="zh-CN" altLang="zh-CN" dirty="0">
                <a:solidFill>
                  <a:srgbClr val="000000"/>
                </a:solidFill>
                <a:ea typeface="宋体" panose="02010600030101010101" pitchFamily="2" charset="-122"/>
                <a:cs typeface="Times New Roman" panose="02020603050405020304" pitchFamily="18" charset="0"/>
              </a:rPr>
              <a:t>下列情况下用</a:t>
            </a:r>
            <a:r>
              <a:rPr lang="en-US" altLang="zh-CN" dirty="0">
                <a:solidFill>
                  <a:srgbClr val="000000"/>
                </a:solidFill>
                <a:ea typeface="宋体" panose="02010600030101010101" pitchFamily="2" charset="-122"/>
                <a:cs typeface="Times New Roman" panose="02020603050405020304" pitchFamily="18" charset="0"/>
              </a:rPr>
              <a:t>whether</a:t>
            </a:r>
            <a:r>
              <a:rPr lang="zh-CN" altLang="zh-CN" dirty="0">
                <a:solidFill>
                  <a:srgbClr val="000000"/>
                </a:solidFill>
                <a:ea typeface="宋体" panose="02010600030101010101" pitchFamily="2" charset="-122"/>
                <a:cs typeface="Times New Roman" panose="02020603050405020304" pitchFamily="18" charset="0"/>
              </a:rPr>
              <a:t>而不用</a:t>
            </a:r>
            <a:r>
              <a:rPr lang="en-US" altLang="zh-CN" dirty="0">
                <a:solidFill>
                  <a:srgbClr val="000000"/>
                </a:solidFill>
                <a:ea typeface="宋体" panose="02010600030101010101" pitchFamily="2" charset="-122"/>
                <a:cs typeface="Times New Roman" panose="02020603050405020304" pitchFamily="18" charset="0"/>
              </a:rPr>
              <a:t>if</a:t>
            </a:r>
            <a:r>
              <a:rPr lang="zh-CN" altLang="zh-CN" dirty="0">
                <a:solidFill>
                  <a:srgbClr val="000000"/>
                </a:solidFill>
                <a:ea typeface="宋体" panose="02010600030101010101" pitchFamily="2" charset="-122"/>
                <a:cs typeface="Times New Roman" panose="02020603050405020304" pitchFamily="18" charset="0"/>
              </a:rPr>
              <a:t>引导宾语从句</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or not </a:t>
            </a:r>
            <a:r>
              <a:rPr lang="zh-CN" altLang="zh-CN" dirty="0">
                <a:solidFill>
                  <a:srgbClr val="000000"/>
                </a:solidFill>
                <a:ea typeface="宋体" panose="02010600030101010101" pitchFamily="2" charset="-122"/>
                <a:cs typeface="Times New Roman" panose="02020603050405020304" pitchFamily="18" charset="0"/>
              </a:rPr>
              <a:t>连用时。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don</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 know whether or not they could pass the exam.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我不知道他们是否能通过考试。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从句位于介词之后时。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am not interested in whether he will be invited.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我对他是否被邀请不感兴趣。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67021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36520"/>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连接代词引导的宾语从句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连接代词</a:t>
            </a:r>
            <a:r>
              <a:rPr lang="en-US" altLang="zh-CN" dirty="0">
                <a:solidFill>
                  <a:srgbClr val="000000"/>
                </a:solidFill>
                <a:ea typeface="宋体" panose="02010600030101010101" pitchFamily="2" charset="-122"/>
                <a:cs typeface="Times New Roman" panose="02020603050405020304" pitchFamily="18" charset="0"/>
              </a:rPr>
              <a:t>who</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whom</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whose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whoever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whatever,whichever</a:t>
            </a:r>
            <a:r>
              <a:rPr lang="zh-CN" altLang="zh-CN" dirty="0">
                <a:solidFill>
                  <a:srgbClr val="000000"/>
                </a:solidFill>
                <a:ea typeface="宋体" panose="02010600030101010101" pitchFamily="2" charset="-122"/>
                <a:cs typeface="Times New Roman" panose="02020603050405020304" pitchFamily="18" charset="0"/>
              </a:rPr>
              <a:t>等引导宾语从句时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既起连接作用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又在从句中充当主语、宾语等成分。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 you ever discover who sent you the flowers?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你弄清是谁送给你的花了吗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book will show you what the best writers should know.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这本书会告诉你最好的作家该了解些什么。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201870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07839"/>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连接副词引导的宾语从句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连接副词</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why</a:t>
            </a:r>
            <a:r>
              <a:rPr lang="zh-CN" altLang="zh-CN" dirty="0">
                <a:solidFill>
                  <a:srgbClr val="000000"/>
                </a:solidFill>
                <a:ea typeface="宋体" panose="02010600030101010101" pitchFamily="2" charset="-122"/>
                <a:cs typeface="Times New Roman" panose="02020603050405020304" pitchFamily="18" charset="0"/>
              </a:rPr>
              <a:t>等引导宾语从句时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既起连接作用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又在从句中做状语。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None of us knows where these new parts can be bought.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我们都不知道在哪里能买到这些新零件。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937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9782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词组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后的宾语从句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大多数及物动词和动词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词组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后都可以跟宾语从句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需要注意的是</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在一些表示坚持、命令、建议、要求等意义的动词后</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引导的宾语从句要用虚拟语气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即从句谓语用</a:t>
            </a:r>
            <a:r>
              <a:rPr lang="en-US" altLang="zh-CN" dirty="0">
                <a:solidFill>
                  <a:srgbClr val="000000"/>
                </a:solidFill>
                <a:ea typeface="宋体" panose="02010600030101010101" pitchFamily="2" charset="-122"/>
                <a:cs typeface="Times New Roman" panose="02020603050405020304" pitchFamily="18" charset="0"/>
              </a:rPr>
              <a:t>“(should+)</a:t>
            </a:r>
            <a:r>
              <a:rPr lang="zh-CN" altLang="zh-CN" dirty="0">
                <a:solidFill>
                  <a:srgbClr val="000000"/>
                </a:solidFill>
                <a:ea typeface="宋体" panose="02010600030101010101" pitchFamily="2" charset="-122"/>
                <a:cs typeface="Times New Roman" panose="02020603050405020304" pitchFamily="18" charset="0"/>
              </a:rPr>
              <a:t>动词原形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。这类动词有</a:t>
            </a:r>
            <a:r>
              <a:rPr lang="en-US" altLang="zh-CN" dirty="0">
                <a:solidFill>
                  <a:srgbClr val="000000"/>
                </a:solidFill>
                <a:ea typeface="宋体" panose="02010600030101010101" pitchFamily="2" charset="-122"/>
                <a:cs typeface="Times New Roman" panose="02020603050405020304" pitchFamily="18" charset="0"/>
              </a:rPr>
              <a:t>insist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order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command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suggest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propose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advise,ask</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demand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require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request</a:t>
            </a:r>
            <a:r>
              <a:rPr lang="zh-CN" altLang="zh-CN" dirty="0">
                <a:solidFill>
                  <a:srgbClr val="000000"/>
                </a:solidFill>
                <a:ea typeface="宋体" panose="02010600030101010101" pitchFamily="2" charset="-122"/>
                <a:cs typeface="Times New Roman" panose="02020603050405020304" pitchFamily="18" charset="0"/>
              </a:rPr>
              <a:t>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150645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4755"/>
            <a:ext cx="10807700" cy="533222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insisted that she(should) organize the trip perfectly.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她坚持要把这次旅行安排得尽善尽美。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commanded that all the gates(should) be shut.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他命令关闭所有的大门。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suggested that he(should)study harder.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我建议他应该更加努力学习。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teacher requests that we(should) get along well with each other.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老师要求我们彼此和睦相处。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211382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52544"/>
            <a:ext cx="10807700" cy="415036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find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feel</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consider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make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believe</a:t>
            </a:r>
            <a:r>
              <a:rPr lang="zh-CN" altLang="zh-CN" dirty="0">
                <a:solidFill>
                  <a:srgbClr val="000000"/>
                </a:solidFill>
                <a:ea typeface="宋体" panose="02010600030101010101" pitchFamily="2" charset="-122"/>
                <a:cs typeface="Times New Roman" panose="02020603050405020304" pitchFamily="18" charset="0"/>
              </a:rPr>
              <a:t>等后面有宾语补足语时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需要用</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做形式宾语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而将</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引导的宾语从句后置。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find it necessary that we </a:t>
            </a:r>
            <a:r>
              <a:rPr lang="en-US" altLang="zh-CN" dirty="0" err="1">
                <a:solidFill>
                  <a:srgbClr val="000000"/>
                </a:solidFill>
                <a:ea typeface="宋体" panose="02010600030101010101" pitchFamily="2" charset="-122"/>
                <a:cs typeface="Times New Roman" panose="02020603050405020304" pitchFamily="18" charset="0"/>
              </a:rPr>
              <a:t>practise</a:t>
            </a:r>
            <a:r>
              <a:rPr lang="en-US" altLang="zh-CN" dirty="0">
                <a:solidFill>
                  <a:srgbClr val="000000"/>
                </a:solidFill>
                <a:ea typeface="宋体" panose="02010600030101010101" pitchFamily="2" charset="-122"/>
                <a:cs typeface="Times New Roman" panose="02020603050405020304" pitchFamily="18" charset="0"/>
              </a:rPr>
              <a:t> spoken English every 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我们发现每天练习英语口语是有必要的。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have made it a rule that I keep a diary every 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每天写日记已成了我的一个习惯。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1048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5508"/>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介词后的宾语从句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一般情况下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介词后常接</a:t>
            </a:r>
            <a:r>
              <a:rPr lang="en-US" altLang="zh-CN" dirty="0" err="1">
                <a:solidFill>
                  <a:srgbClr val="000000"/>
                </a:solidFill>
                <a:ea typeface="宋体" panose="02010600030101010101" pitchFamily="2" charset="-122"/>
                <a:cs typeface="Times New Roman" panose="02020603050405020304" pitchFamily="18" charset="0"/>
              </a:rPr>
              <a:t>wh</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类连接词引导的宾语从句。而</a:t>
            </a:r>
            <a:r>
              <a:rPr lang="en-US" altLang="zh-CN" dirty="0" smtClean="0">
                <a:solidFill>
                  <a:srgbClr val="000000"/>
                </a:solidFill>
                <a:ea typeface="宋体" panose="02010600030101010101" pitchFamily="2" charset="-122"/>
                <a:cs typeface="Times New Roman" panose="02020603050405020304" pitchFamily="18" charset="0"/>
              </a:rPr>
              <a:t>except</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but</a:t>
            </a:r>
            <a:r>
              <a:rPr lang="zh-CN" altLang="zh-CN" dirty="0">
                <a:solidFill>
                  <a:srgbClr val="000000"/>
                </a:solidFill>
                <a:ea typeface="宋体" panose="02010600030101010101" pitchFamily="2" charset="-122"/>
                <a:cs typeface="Times New Roman" panose="02020603050405020304" pitchFamily="18" charset="0"/>
              </a:rPr>
              <a:t>等少数介词后可接</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引导的宾语从句。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are talking about whether we admit students into our club.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我们正在讨论是否让学生加入我们的俱乐部。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was curious as to what we would do next.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我很想知道下一步我们将做什么。</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150031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600164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表语从句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表语从句就是在复合句中起表语作用的从句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位于系动词之后。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His plan was that we should book a hotel before setting out.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他的计划是我们应在出发前预订酒店。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point is whether we’ll do the work at all.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关键是我们究竟要不要做这项工作。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This is what I need</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这</a:t>
            </a:r>
            <a:r>
              <a:rPr lang="zh-CN" altLang="zh-CN" dirty="0">
                <a:solidFill>
                  <a:srgbClr val="000000"/>
                </a:solidFill>
                <a:ea typeface="宋体" panose="02010600030101010101" pitchFamily="2" charset="-122"/>
                <a:cs typeface="Times New Roman" panose="02020603050405020304" pitchFamily="18" charset="0"/>
              </a:rPr>
              <a:t>正是我所需要的。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That is how he has overcome all the difficulties in learning English</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那</a:t>
            </a:r>
            <a:r>
              <a:rPr lang="zh-CN" altLang="zh-CN" dirty="0">
                <a:solidFill>
                  <a:srgbClr val="000000"/>
                </a:solidFill>
                <a:ea typeface="宋体" panose="02010600030101010101" pitchFamily="2" charset="-122"/>
                <a:cs typeface="Times New Roman" panose="02020603050405020304" pitchFamily="18" charset="0"/>
              </a:rPr>
              <a:t>就是他如何克服英语学习中的所有困难的。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826759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2488"/>
            <a:ext cx="10807700" cy="535415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词汇拓展</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5.motivate </a:t>
            </a:r>
            <a:r>
              <a:rPr lang="en-US" altLang="zh-CN" i="1" dirty="0" err="1">
                <a:solidFill>
                  <a:srgbClr val="000000"/>
                </a:solidFill>
                <a:latin typeface="+mn-lt"/>
                <a:ea typeface="宋体" panose="02010600030101010101" pitchFamily="2" charset="-122"/>
                <a:cs typeface="Times New Roman" panose="02020603050405020304" pitchFamily="18" charset="0"/>
              </a:rPr>
              <a:t>vt.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成为</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的动机</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激发</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激励</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motivated</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adj</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积极的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主动的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motivation</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动力</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积极性</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动机</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6.advisor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顾问</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advise</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v</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建议</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advice</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建议</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7.reasonable </a:t>
            </a:r>
            <a:r>
              <a:rPr lang="en-US" altLang="zh-CN" i="1" dirty="0">
                <a:solidFill>
                  <a:srgbClr val="000000"/>
                </a:solidFill>
                <a:latin typeface="+mn-lt"/>
                <a:ea typeface="宋体" panose="02010600030101010101" pitchFamily="2" charset="-122"/>
                <a:cs typeface="Times New Roman" panose="02020603050405020304" pitchFamily="18" charset="0"/>
              </a:rPr>
              <a:t>adj.</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有道理的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合情理的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reason</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理由</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原因</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8.expectation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期望</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预期</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期待</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expect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err="1">
                <a:solidFill>
                  <a:srgbClr val="000000"/>
                </a:solidFill>
                <a:latin typeface="+mn-lt"/>
                <a:ea typeface="Times New Roman" panose="02020603050405020304" pitchFamily="18" charset="0"/>
                <a:cs typeface="Times New Roman" panose="02020603050405020304" pitchFamily="18" charset="0"/>
              </a:rPr>
              <a:t>vt</a:t>
            </a:r>
            <a:r>
              <a:rPr lang="en-US" altLang="zh-CN" i="1" dirty="0" err="1">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期望</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预料</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9.applicant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申请人</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apply</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err="1">
                <a:solidFill>
                  <a:srgbClr val="000000"/>
                </a:solidFill>
                <a:latin typeface="+mn-lt"/>
                <a:ea typeface="Times New Roman" panose="02020603050405020304" pitchFamily="18" charset="0"/>
                <a:cs typeface="Times New Roman" panose="02020603050405020304" pitchFamily="18" charset="0"/>
              </a:rPr>
              <a:t>vt</a:t>
            </a:r>
            <a:r>
              <a:rPr lang="en-US" altLang="zh-CN" i="1" dirty="0" err="1">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申请</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应用</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smtClean="0">
                <a:solidFill>
                  <a:srgbClr val="000000"/>
                </a:solidFill>
                <a:latin typeface="+mn-lt"/>
                <a:ea typeface="宋体" panose="02010600030101010101" pitchFamily="2" charset="-122"/>
                <a:cs typeface="Times New Roman" panose="02020603050405020304" pitchFamily="18" charset="0"/>
              </a:rPr>
              <a:t>使用</a:t>
            </a:r>
            <a:endParaRPr lang="en-US" altLang="zh-CN" dirty="0" smtClean="0">
              <a:solidFill>
                <a:srgbClr val="000000"/>
              </a:solidFill>
              <a:latin typeface="+mn-lt"/>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application</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申请</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应用</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a16="http://schemas.microsoft.com/office/drawing/2014/main" xmlns="" id="{8A90BD6A-DAC1-4175-BADE-A70FD2E31095}"/>
              </a:ext>
            </a:extLst>
          </p:cNvPr>
          <p:cNvSpPr/>
          <p:nvPr/>
        </p:nvSpPr>
        <p:spPr>
          <a:xfrm>
            <a:off x="8065293" y="892842"/>
            <a:ext cx="231225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a16="http://schemas.microsoft.com/office/drawing/2014/main" xmlns="" id="{94F29B7E-74BF-4821-88B9-C8400B1817B7}"/>
              </a:ext>
            </a:extLst>
          </p:cNvPr>
          <p:cNvCxnSpPr>
            <a:cxnSpLocks/>
          </p:cNvCxnSpPr>
          <p:nvPr/>
        </p:nvCxnSpPr>
        <p:spPr>
          <a:xfrm>
            <a:off x="8065293" y="1305179"/>
            <a:ext cx="23122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8A90BD6A-DAC1-4175-BADE-A70FD2E31095}"/>
              </a:ext>
            </a:extLst>
          </p:cNvPr>
          <p:cNvSpPr/>
          <p:nvPr/>
        </p:nvSpPr>
        <p:spPr>
          <a:xfrm>
            <a:off x="4330709" y="1478632"/>
            <a:ext cx="251044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4330709" y="1890969"/>
            <a:ext cx="25104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8A90BD6A-DAC1-4175-BADE-A70FD2E31095}"/>
              </a:ext>
            </a:extLst>
          </p:cNvPr>
          <p:cNvSpPr/>
          <p:nvPr/>
        </p:nvSpPr>
        <p:spPr>
          <a:xfrm>
            <a:off x="3826653" y="2062756"/>
            <a:ext cx="191586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a16="http://schemas.microsoft.com/office/drawing/2014/main" xmlns="" id="{94F29B7E-74BF-4821-88B9-C8400B1817B7}"/>
              </a:ext>
            </a:extLst>
          </p:cNvPr>
          <p:cNvCxnSpPr>
            <a:cxnSpLocks/>
          </p:cNvCxnSpPr>
          <p:nvPr/>
        </p:nvCxnSpPr>
        <p:spPr>
          <a:xfrm>
            <a:off x="3826653" y="2475093"/>
            <a:ext cx="19158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8A90BD6A-DAC1-4175-BADE-A70FD2E31095}"/>
              </a:ext>
            </a:extLst>
          </p:cNvPr>
          <p:cNvSpPr/>
          <p:nvPr/>
        </p:nvSpPr>
        <p:spPr>
          <a:xfrm>
            <a:off x="7564895" y="2062756"/>
            <a:ext cx="187811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a16="http://schemas.microsoft.com/office/drawing/2014/main" xmlns="" id="{94F29B7E-74BF-4821-88B9-C8400B1817B7}"/>
              </a:ext>
            </a:extLst>
          </p:cNvPr>
          <p:cNvCxnSpPr>
            <a:cxnSpLocks/>
          </p:cNvCxnSpPr>
          <p:nvPr/>
        </p:nvCxnSpPr>
        <p:spPr>
          <a:xfrm>
            <a:off x="7564894" y="2475093"/>
            <a:ext cx="18781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a16="http://schemas.microsoft.com/office/drawing/2014/main" xmlns="" id="{8A90BD6A-DAC1-4175-BADE-A70FD2E31095}"/>
              </a:ext>
            </a:extLst>
          </p:cNvPr>
          <p:cNvSpPr/>
          <p:nvPr/>
        </p:nvSpPr>
        <p:spPr>
          <a:xfrm>
            <a:off x="7302702" y="2656712"/>
            <a:ext cx="187811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5" name="直接连接符 14">
            <a:extLst>
              <a:ext uri="{FF2B5EF4-FFF2-40B4-BE49-F238E27FC236}">
                <a16:creationId xmlns:a16="http://schemas.microsoft.com/office/drawing/2014/main" xmlns="" id="{94F29B7E-74BF-4821-88B9-C8400B1817B7}"/>
              </a:ext>
            </a:extLst>
          </p:cNvPr>
          <p:cNvCxnSpPr>
            <a:cxnSpLocks/>
          </p:cNvCxnSpPr>
          <p:nvPr/>
        </p:nvCxnSpPr>
        <p:spPr>
          <a:xfrm>
            <a:off x="7302701" y="3059217"/>
            <a:ext cx="18781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8A90BD6A-DAC1-4175-BADE-A70FD2E31095}"/>
              </a:ext>
            </a:extLst>
          </p:cNvPr>
          <p:cNvSpPr/>
          <p:nvPr/>
        </p:nvSpPr>
        <p:spPr>
          <a:xfrm>
            <a:off x="6438201" y="3851986"/>
            <a:ext cx="189689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直接连接符 16">
            <a:extLst>
              <a:ext uri="{FF2B5EF4-FFF2-40B4-BE49-F238E27FC236}">
                <a16:creationId xmlns:a16="http://schemas.microsoft.com/office/drawing/2014/main" xmlns="" id="{94F29B7E-74BF-4821-88B9-C8400B1817B7}"/>
              </a:ext>
            </a:extLst>
          </p:cNvPr>
          <p:cNvCxnSpPr>
            <a:cxnSpLocks/>
          </p:cNvCxnSpPr>
          <p:nvPr/>
        </p:nvCxnSpPr>
        <p:spPr>
          <a:xfrm>
            <a:off x="6438201" y="4274155"/>
            <a:ext cx="18968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8A90BD6A-DAC1-4175-BADE-A70FD2E31095}"/>
              </a:ext>
            </a:extLst>
          </p:cNvPr>
          <p:cNvSpPr/>
          <p:nvPr/>
        </p:nvSpPr>
        <p:spPr>
          <a:xfrm>
            <a:off x="4573747" y="4439670"/>
            <a:ext cx="180178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a16="http://schemas.microsoft.com/office/drawing/2014/main" xmlns="" id="{94F29B7E-74BF-4821-88B9-C8400B1817B7}"/>
              </a:ext>
            </a:extLst>
          </p:cNvPr>
          <p:cNvCxnSpPr>
            <a:cxnSpLocks/>
          </p:cNvCxnSpPr>
          <p:nvPr/>
        </p:nvCxnSpPr>
        <p:spPr>
          <a:xfrm>
            <a:off x="4573747" y="4852007"/>
            <a:ext cx="18017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a16="http://schemas.microsoft.com/office/drawing/2014/main" xmlns="" id="{8A90BD6A-DAC1-4175-BADE-A70FD2E31095}"/>
              </a:ext>
            </a:extLst>
          </p:cNvPr>
          <p:cNvSpPr/>
          <p:nvPr/>
        </p:nvSpPr>
        <p:spPr>
          <a:xfrm>
            <a:off x="907005" y="5016856"/>
            <a:ext cx="262161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2" name="直接连接符 21">
            <a:extLst>
              <a:ext uri="{FF2B5EF4-FFF2-40B4-BE49-F238E27FC236}">
                <a16:creationId xmlns:a16="http://schemas.microsoft.com/office/drawing/2014/main" xmlns="" id="{94F29B7E-74BF-4821-88B9-C8400B1817B7}"/>
              </a:ext>
            </a:extLst>
          </p:cNvPr>
          <p:cNvCxnSpPr>
            <a:cxnSpLocks/>
          </p:cNvCxnSpPr>
          <p:nvPr/>
        </p:nvCxnSpPr>
        <p:spPr>
          <a:xfrm>
            <a:off x="907005" y="5429193"/>
            <a:ext cx="262161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89903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xit" presetSubtype="21" fill="hold" grpId="0" nodeType="clickEffect">
                                  <p:stCondLst>
                                    <p:cond delay="0"/>
                                  </p:stCondLst>
                                  <p:childTnLst>
                                    <p:animEffect transition="out" filter="barn(inVertical)">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6" presetClass="exit" presetSubtype="21" fill="hold" grpId="0" nodeType="clickEffect">
                                  <p:stCondLst>
                                    <p:cond delay="0"/>
                                  </p:stCondLst>
                                  <p:childTnLst>
                                    <p:animEffect transition="out" filter="barn(inVertical)">
                                      <p:cBhvr>
                                        <p:cTn id="31" dur="500"/>
                                        <p:tgtEl>
                                          <p:spTgt spid="16"/>
                                        </p:tgtEl>
                                      </p:cBhvr>
                                    </p:animEffect>
                                    <p:set>
                                      <p:cBhvr>
                                        <p:cTn id="32" dur="1" fill="hold">
                                          <p:stCondLst>
                                            <p:cond delay="499"/>
                                          </p:stCondLst>
                                        </p:cTn>
                                        <p:tgtEl>
                                          <p:spTgt spid="1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6" presetClass="exit" presetSubtype="21" fill="hold" grpId="0" nodeType="clickEffect">
                                  <p:stCondLst>
                                    <p:cond delay="0"/>
                                  </p:stCondLst>
                                  <p:childTnLst>
                                    <p:animEffect transition="out" filter="barn(inVertical)">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6" presetClass="exit" presetSubtype="21" fill="hold" grpId="0" nodeType="clickEffect">
                                  <p:stCondLst>
                                    <p:cond delay="0"/>
                                  </p:stCondLst>
                                  <p:childTnLst>
                                    <p:animEffect transition="out" filter="barn(inVertical)">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14" grpId="0" animBg="1"/>
      <p:bldP spid="16" grpId="0" animBg="1"/>
      <p:bldP spid="18" grpId="0" animBg="1"/>
      <p:bldP spid="2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305703"/>
            <a:ext cx="10807700" cy="237757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cs typeface="Times New Roman" panose="02020603050405020304" pitchFamily="18" charset="0"/>
              </a:rPr>
              <a:t>同位语从句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同位语从句指的是在复合句中做同位语的从句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用来补充说明前面的名词或短语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阐释其实际内容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并与该名词性成分是同位关系。</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186285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592316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cs typeface="Times New Roman" panose="02020603050405020304" pitchFamily="18" charset="0"/>
              </a:rPr>
              <a:t>同位语从句的连接词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同位语从句的连接词主要有</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whether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等。在同位语从句中</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whether</a:t>
            </a:r>
            <a:r>
              <a:rPr lang="zh-CN" altLang="zh-CN" dirty="0">
                <a:solidFill>
                  <a:srgbClr val="000000"/>
                </a:solidFill>
                <a:ea typeface="宋体" panose="02010600030101010101" pitchFamily="2" charset="-122"/>
                <a:cs typeface="Times New Roman" panose="02020603050405020304" pitchFamily="18" charset="0"/>
              </a:rPr>
              <a:t>不做成分</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无实际意义</a:t>
            </a:r>
            <a:r>
              <a:rPr lang="en-US" altLang="zh-CN" dirty="0">
                <a:solidFill>
                  <a:srgbClr val="000000"/>
                </a:solidFill>
                <a:ea typeface="宋体" panose="02010600030101010101" pitchFamily="2" charset="-122"/>
                <a:cs typeface="Times New Roman" panose="02020603050405020304" pitchFamily="18" charset="0"/>
              </a:rPr>
              <a:t>,whether</a:t>
            </a:r>
            <a:r>
              <a:rPr lang="zh-CN" altLang="zh-CN" dirty="0">
                <a:solidFill>
                  <a:srgbClr val="000000"/>
                </a:solidFill>
                <a:ea typeface="宋体" panose="02010600030101010101" pitchFamily="2" charset="-122"/>
                <a:cs typeface="Times New Roman" panose="02020603050405020304" pitchFamily="18" charset="0"/>
              </a:rPr>
              <a:t>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是否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。其他连接词具有实义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同时在同位语从句中做一定成分。引导同位语从句的连接词一般都不省略。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got the news from Mary that the meeting was put off.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他从玛丽那里得知了会议推迟的消息。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must answer the question whether he agrees with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他必须回答他是否同意这个问题。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075382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01647"/>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cs typeface="Times New Roman" panose="02020603050405020304" pitchFamily="18" charset="0"/>
              </a:rPr>
              <a:t>接同位语从句的名词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可以接同位语从句的名词通常有</a:t>
            </a:r>
            <a:r>
              <a:rPr lang="en-US" altLang="zh-CN" dirty="0">
                <a:solidFill>
                  <a:srgbClr val="000000"/>
                </a:solidFill>
                <a:ea typeface="宋体" panose="02010600030101010101" pitchFamily="2" charset="-122"/>
                <a:cs typeface="Times New Roman" panose="02020603050405020304" pitchFamily="18" charset="0"/>
              </a:rPr>
              <a:t>idea</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fact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news</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hope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opinion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belief</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plan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promise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question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problem</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answer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doubt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thought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message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evidence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suggestion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information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knowledge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conclusion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order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truth</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theory</a:t>
            </a:r>
            <a:r>
              <a:rPr lang="zh-CN" altLang="zh-CN" dirty="0">
                <a:solidFill>
                  <a:srgbClr val="000000"/>
                </a:solidFill>
                <a:ea typeface="宋体" panose="02010600030101010101" pitchFamily="2" charset="-122"/>
                <a:cs typeface="Times New Roman" panose="02020603050405020304" pitchFamily="18" charset="0"/>
              </a:rPr>
              <a:t>等表示抽象概念的名词</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93473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10216"/>
            <a:ext cx="10807700" cy="415036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teacher had no idea why Jack was absent.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老师不知道杰克为什么缺席。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finally made the decision that she would join the party.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她最后决定参加这个聚会。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We’ll discuss the problem whether the sports meeting will be held on time.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我们将讨论运动会是否会如期举行的问题。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4632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59767"/>
            <a:ext cx="10807700" cy="478900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温馨提示 </a:t>
            </a:r>
            <a:endParaRPr lang="zh-CN" altLang="en-US" dirty="0"/>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suggestion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advice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request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order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demand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requirement</a:t>
            </a:r>
            <a:r>
              <a:rPr lang="zh-CN" altLang="zh-CN" dirty="0">
                <a:solidFill>
                  <a:srgbClr val="000000"/>
                </a:solidFill>
                <a:ea typeface="宋体" panose="02010600030101010101" pitchFamily="2" charset="-122"/>
                <a:cs typeface="Times New Roman" panose="02020603050405020304" pitchFamily="18" charset="0"/>
              </a:rPr>
              <a:t>等表示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建议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命令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要求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的名词后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同位语从句中的谓语动词通常用</a:t>
            </a:r>
            <a:r>
              <a:rPr lang="en-US" altLang="zh-CN" dirty="0">
                <a:solidFill>
                  <a:srgbClr val="000000"/>
                </a:solidFill>
                <a:ea typeface="宋体" panose="02010600030101010101" pitchFamily="2" charset="-122"/>
                <a:cs typeface="Times New Roman" panose="02020603050405020304" pitchFamily="18" charset="0"/>
              </a:rPr>
              <a:t>“should+</a:t>
            </a:r>
            <a:r>
              <a:rPr lang="zh-CN" altLang="zh-CN" dirty="0">
                <a:solidFill>
                  <a:srgbClr val="000000"/>
                </a:solidFill>
                <a:ea typeface="宋体" panose="02010600030101010101" pitchFamily="2" charset="-122"/>
                <a:cs typeface="Times New Roman" panose="02020603050405020304" pitchFamily="18" charset="0"/>
              </a:rPr>
              <a:t>动词原形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的虚拟语气结构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从句中的</a:t>
            </a:r>
            <a:r>
              <a:rPr lang="en-US" altLang="zh-CN" dirty="0">
                <a:solidFill>
                  <a:srgbClr val="000000"/>
                </a:solidFill>
                <a:ea typeface="宋体" panose="02010600030101010101" pitchFamily="2" charset="-122"/>
                <a:cs typeface="Times New Roman" panose="02020603050405020304" pitchFamily="18" charset="0"/>
              </a:rPr>
              <a:t>should</a:t>
            </a:r>
            <a:r>
              <a:rPr lang="zh-CN" altLang="zh-CN" dirty="0">
                <a:solidFill>
                  <a:srgbClr val="000000"/>
                </a:solidFill>
                <a:ea typeface="宋体" panose="02010600030101010101" pitchFamily="2" charset="-122"/>
                <a:cs typeface="Times New Roman" panose="02020603050405020304" pitchFamily="18" charset="0"/>
              </a:rPr>
              <a:t>可以省略。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Our teacher gave us some advice how we (should) use the computer.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老师给我们提出了一些如何使用电脑的建议。</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751414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6402"/>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1)It’s </a:t>
            </a:r>
            <a:r>
              <a:rPr lang="en-US" altLang="zh-CN" dirty="0">
                <a:solidFill>
                  <a:srgbClr val="000000"/>
                </a:solidFill>
                <a:ea typeface="宋体" panose="02010600030101010101" pitchFamily="2" charset="-122"/>
                <a:cs typeface="Times New Roman" panose="02020603050405020304" pitchFamily="18" charset="0"/>
              </a:rPr>
              <a:t>no secret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China has always been a source(</a:t>
            </a:r>
            <a:r>
              <a:rPr lang="zh-CN" altLang="zh-CN" dirty="0">
                <a:solidFill>
                  <a:srgbClr val="000000"/>
                </a:solidFill>
                <a:ea typeface="宋体" panose="02010600030101010101" pitchFamily="2" charset="-122"/>
                <a:cs typeface="Times New Roman" panose="02020603050405020304" pitchFamily="18" charset="0"/>
              </a:rPr>
              <a:t>来源</a:t>
            </a:r>
            <a:r>
              <a:rPr lang="en-US" altLang="zh-CN" dirty="0">
                <a:solidFill>
                  <a:srgbClr val="000000"/>
                </a:solidFill>
                <a:ea typeface="宋体" panose="02010600030101010101" pitchFamily="2" charset="-122"/>
                <a:cs typeface="Times New Roman" panose="02020603050405020304" pitchFamily="18" charset="0"/>
              </a:rPr>
              <a:t>) of inspiration for designers.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is even more interesting is that one of Stein’s jobs is defending an industry behind the plastic shopping bag.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3)Every </a:t>
            </a:r>
            <a:r>
              <a:rPr lang="en-US" altLang="zh-CN" dirty="0">
                <a:solidFill>
                  <a:srgbClr val="000000"/>
                </a:solidFill>
                <a:ea typeface="宋体" panose="02010600030101010101" pitchFamily="2" charset="-122"/>
                <a:cs typeface="Times New Roman" panose="02020603050405020304" pitchFamily="18" charset="0"/>
              </a:rPr>
              <a:t>year,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whoever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makes the most beautiful kite will win a prize in the Kite Festival.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a:extLst>
              <a:ext uri="{FF2B5EF4-FFF2-40B4-BE49-F238E27FC236}">
                <a16:creationId xmlns:a16="http://schemas.microsoft.com/office/drawing/2014/main" xmlns="" id="{8A90BD6A-DAC1-4175-BADE-A70FD2E31095}"/>
              </a:ext>
            </a:extLst>
          </p:cNvPr>
          <p:cNvSpPr/>
          <p:nvPr/>
        </p:nvSpPr>
        <p:spPr>
          <a:xfrm>
            <a:off x="3479629" y="1516650"/>
            <a:ext cx="160384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a:extLst>
              <a:ext uri="{FF2B5EF4-FFF2-40B4-BE49-F238E27FC236}">
                <a16:creationId xmlns:a16="http://schemas.microsoft.com/office/drawing/2014/main" xmlns="" id="{94F29B7E-74BF-4821-88B9-C8400B1817B7}"/>
              </a:ext>
            </a:extLst>
          </p:cNvPr>
          <p:cNvCxnSpPr>
            <a:cxnSpLocks/>
          </p:cNvCxnSpPr>
          <p:nvPr/>
        </p:nvCxnSpPr>
        <p:spPr>
          <a:xfrm>
            <a:off x="3479629" y="1919155"/>
            <a:ext cx="1603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xmlns="" id="{8A90BD6A-DAC1-4175-BADE-A70FD2E31095}"/>
              </a:ext>
            </a:extLst>
          </p:cNvPr>
          <p:cNvSpPr/>
          <p:nvPr/>
        </p:nvSpPr>
        <p:spPr>
          <a:xfrm>
            <a:off x="1237549" y="2698274"/>
            <a:ext cx="177163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a:extLst>
              <a:ext uri="{FF2B5EF4-FFF2-40B4-BE49-F238E27FC236}">
                <a16:creationId xmlns:a16="http://schemas.microsoft.com/office/drawing/2014/main" xmlns="" id="{94F29B7E-74BF-4821-88B9-C8400B1817B7}"/>
              </a:ext>
            </a:extLst>
          </p:cNvPr>
          <p:cNvCxnSpPr>
            <a:cxnSpLocks/>
          </p:cNvCxnSpPr>
          <p:nvPr/>
        </p:nvCxnSpPr>
        <p:spPr>
          <a:xfrm>
            <a:off x="1237549" y="3100779"/>
            <a:ext cx="17716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8A90BD6A-DAC1-4175-BADE-A70FD2E31095}"/>
              </a:ext>
            </a:extLst>
          </p:cNvPr>
          <p:cNvSpPr/>
          <p:nvPr/>
        </p:nvSpPr>
        <p:spPr>
          <a:xfrm>
            <a:off x="3208077" y="4456009"/>
            <a:ext cx="230425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a16="http://schemas.microsoft.com/office/drawing/2014/main" xmlns="" id="{94F29B7E-74BF-4821-88B9-C8400B1817B7}"/>
              </a:ext>
            </a:extLst>
          </p:cNvPr>
          <p:cNvCxnSpPr>
            <a:cxnSpLocks/>
          </p:cNvCxnSpPr>
          <p:nvPr/>
        </p:nvCxnSpPr>
        <p:spPr>
          <a:xfrm>
            <a:off x="3208077" y="4858514"/>
            <a:ext cx="23042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4503881" y="192504"/>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即 学 即 练</a:t>
            </a:r>
            <a:endParaRPr lang="zh-CN" altLang="zh-CN" dirty="0">
              <a:solidFill>
                <a:schemeClr val="tx1"/>
              </a:solidFill>
            </a:endParaRPr>
          </a:p>
        </p:txBody>
      </p:sp>
    </p:spTree>
    <p:extLst>
      <p:ext uri="{BB962C8B-B14F-4D97-AF65-F5344CB8AC3E}">
        <p14:creationId xmlns:p14="http://schemas.microsoft.com/office/powerpoint/2010/main" val="31213700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7516"/>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How</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we understand things has a lot to do with what we feel.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 truly believe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beauty comes from within.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6)With </a:t>
            </a:r>
            <a:r>
              <a:rPr lang="en-US" altLang="zh-CN" dirty="0">
                <a:solidFill>
                  <a:srgbClr val="000000"/>
                </a:solidFill>
                <a:ea typeface="宋体" panose="02010600030101010101" pitchFamily="2" charset="-122"/>
                <a:cs typeface="Times New Roman" panose="02020603050405020304" pitchFamily="18" charset="0"/>
              </a:rPr>
              <a:t>that in </a:t>
            </a:r>
            <a:r>
              <a:rPr lang="en-US" altLang="zh-CN" dirty="0" err="1">
                <a:solidFill>
                  <a:srgbClr val="000000"/>
                </a:solidFill>
                <a:ea typeface="宋体" panose="02010600030101010101" pitchFamily="2" charset="-122"/>
                <a:cs typeface="Times New Roman" panose="02020603050405020304" pitchFamily="18" charset="0"/>
              </a:rPr>
              <a:t>mind,Moore</a:t>
            </a:r>
            <a:r>
              <a:rPr lang="en-US" altLang="zh-CN" dirty="0">
                <a:solidFill>
                  <a:srgbClr val="000000"/>
                </a:solidFill>
                <a:ea typeface="宋体" panose="02010600030101010101" pitchFamily="2" charset="-122"/>
                <a:cs typeface="Times New Roman" panose="02020603050405020304" pitchFamily="18" charset="0"/>
              </a:rPr>
              <a:t> asked her </a:t>
            </a:r>
            <a:r>
              <a:rPr lang="en-US" altLang="zh-CN" dirty="0" smtClean="0">
                <a:solidFill>
                  <a:srgbClr val="000000"/>
                </a:solidFill>
                <a:ea typeface="宋体" panose="02010600030101010101" pitchFamily="2" charset="-122"/>
                <a:cs typeface="Times New Roman" panose="02020603050405020304" pitchFamily="18" charset="0"/>
              </a:rPr>
              <a:t>dad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if/whether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she could start her own candy company.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7)I’m </a:t>
            </a:r>
            <a:r>
              <a:rPr lang="en-US" altLang="zh-CN" dirty="0">
                <a:solidFill>
                  <a:srgbClr val="000000"/>
                </a:solidFill>
                <a:ea typeface="宋体" panose="02010600030101010101" pitchFamily="2" charset="-122"/>
                <a:cs typeface="Times New Roman" panose="02020603050405020304" pitchFamily="18" charset="0"/>
              </a:rPr>
              <a:t>not sure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who</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is more frightened</a:t>
            </a:r>
            <a:r>
              <a:rPr lang="en-US" altLang="zh-CN" dirty="0" smtClean="0">
                <a:solidFill>
                  <a:srgbClr val="000000"/>
                </a:solidFill>
                <a:ea typeface="宋体" panose="02010600030101010101" pitchFamily="2" charset="-122"/>
                <a:cs typeface="Times New Roman" panose="02020603050405020304" pitchFamily="18" charset="0"/>
              </a:rPr>
              <a:t>, me </a:t>
            </a:r>
            <a:r>
              <a:rPr lang="en-US" altLang="zh-CN" dirty="0">
                <a:solidFill>
                  <a:srgbClr val="000000"/>
                </a:solidFill>
                <a:ea typeface="宋体" panose="02010600030101010101" pitchFamily="2" charset="-122"/>
                <a:cs typeface="Times New Roman" panose="02020603050405020304" pitchFamily="18" charset="0"/>
              </a:rPr>
              <a:t>or the female gorilla(</a:t>
            </a:r>
            <a:r>
              <a:rPr lang="zh-CN" altLang="zh-CN" dirty="0">
                <a:solidFill>
                  <a:srgbClr val="000000"/>
                </a:solidFill>
                <a:ea typeface="宋体" panose="02010600030101010101" pitchFamily="2" charset="-122"/>
                <a:cs typeface="Times New Roman" panose="02020603050405020304" pitchFamily="18" charset="0"/>
              </a:rPr>
              <a:t>大猩猩</a:t>
            </a:r>
            <a:r>
              <a:rPr lang="en-US" altLang="zh-CN" dirty="0">
                <a:solidFill>
                  <a:srgbClr val="000000"/>
                </a:solidFill>
                <a:ea typeface="宋体" panose="02010600030101010101" pitchFamily="2" charset="-122"/>
                <a:cs typeface="Times New Roman" panose="02020603050405020304" pitchFamily="18" charset="0"/>
              </a:rPr>
              <a:t>) that suddenly appears out of nowhere.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a16="http://schemas.microsoft.com/office/drawing/2014/main" xmlns="" id="{8A90BD6A-DAC1-4175-BADE-A70FD2E31095}"/>
              </a:ext>
            </a:extLst>
          </p:cNvPr>
          <p:cNvSpPr/>
          <p:nvPr/>
        </p:nvSpPr>
        <p:spPr>
          <a:xfrm>
            <a:off x="1214701" y="501806"/>
            <a:ext cx="165618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a16="http://schemas.microsoft.com/office/drawing/2014/main" xmlns="" id="{94F29B7E-74BF-4821-88B9-C8400B1817B7}"/>
              </a:ext>
            </a:extLst>
          </p:cNvPr>
          <p:cNvCxnSpPr>
            <a:cxnSpLocks/>
          </p:cNvCxnSpPr>
          <p:nvPr/>
        </p:nvCxnSpPr>
        <p:spPr>
          <a:xfrm>
            <a:off x="1214701" y="904311"/>
            <a:ext cx="165618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8A90BD6A-DAC1-4175-BADE-A70FD2E31095}"/>
              </a:ext>
            </a:extLst>
          </p:cNvPr>
          <p:cNvSpPr/>
          <p:nvPr/>
        </p:nvSpPr>
        <p:spPr>
          <a:xfrm>
            <a:off x="3667664" y="1657012"/>
            <a:ext cx="160747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3667664" y="2079181"/>
            <a:ext cx="160747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8A90BD6A-DAC1-4175-BADE-A70FD2E31095}"/>
              </a:ext>
            </a:extLst>
          </p:cNvPr>
          <p:cNvSpPr/>
          <p:nvPr/>
        </p:nvSpPr>
        <p:spPr>
          <a:xfrm>
            <a:off x="8137301" y="2251639"/>
            <a:ext cx="288032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a:extLst>
              <a:ext uri="{FF2B5EF4-FFF2-40B4-BE49-F238E27FC236}">
                <a16:creationId xmlns:a16="http://schemas.microsoft.com/office/drawing/2014/main" xmlns="" id="{94F29B7E-74BF-4821-88B9-C8400B1817B7}"/>
              </a:ext>
            </a:extLst>
          </p:cNvPr>
          <p:cNvCxnSpPr>
            <a:cxnSpLocks/>
          </p:cNvCxnSpPr>
          <p:nvPr/>
        </p:nvCxnSpPr>
        <p:spPr>
          <a:xfrm>
            <a:off x="8137301" y="2654144"/>
            <a:ext cx="28803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8A90BD6A-DAC1-4175-BADE-A70FD2E31095}"/>
              </a:ext>
            </a:extLst>
          </p:cNvPr>
          <p:cNvSpPr/>
          <p:nvPr/>
        </p:nvSpPr>
        <p:spPr>
          <a:xfrm>
            <a:off x="3404437" y="3414700"/>
            <a:ext cx="158417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a:extLst>
              <a:ext uri="{FF2B5EF4-FFF2-40B4-BE49-F238E27FC236}">
                <a16:creationId xmlns:a16="http://schemas.microsoft.com/office/drawing/2014/main" xmlns="" id="{94F29B7E-74BF-4821-88B9-C8400B1817B7}"/>
              </a:ext>
            </a:extLst>
          </p:cNvPr>
          <p:cNvCxnSpPr>
            <a:cxnSpLocks/>
          </p:cNvCxnSpPr>
          <p:nvPr/>
        </p:nvCxnSpPr>
        <p:spPr>
          <a:xfrm>
            <a:off x="3404436" y="3817205"/>
            <a:ext cx="15841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00025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0" grpId="0" animBg="1"/>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344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8)Moore </a:t>
            </a:r>
            <a:r>
              <a:rPr lang="en-US" altLang="zh-CN" dirty="0">
                <a:solidFill>
                  <a:srgbClr val="000000"/>
                </a:solidFill>
                <a:ea typeface="宋体" panose="02010600030101010101" pitchFamily="2" charset="-122"/>
                <a:cs typeface="Times New Roman" panose="02020603050405020304" pitchFamily="18" charset="0"/>
              </a:rPr>
              <a:t>is enthusiastic about the candy she </a:t>
            </a:r>
            <a:r>
              <a:rPr lang="en-US" altLang="zh-CN" dirty="0" err="1">
                <a:solidFill>
                  <a:srgbClr val="000000"/>
                </a:solidFill>
                <a:ea typeface="宋体" panose="02010600030101010101" pitchFamily="2" charset="-122"/>
                <a:cs typeface="Times New Roman" panose="02020603050405020304" pitchFamily="18" charset="0"/>
              </a:rPr>
              <a:t>created,and</a:t>
            </a:r>
            <a:r>
              <a:rPr lang="en-US" altLang="zh-CN" dirty="0">
                <a:solidFill>
                  <a:srgbClr val="000000"/>
                </a:solidFill>
                <a:ea typeface="宋体" panose="02010600030101010101" pitchFamily="2" charset="-122"/>
                <a:cs typeface="Times New Roman" panose="02020603050405020304" pitchFamily="18" charset="0"/>
              </a:rPr>
              <a:t> she’s also positive about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what/whatever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future might bring.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9)What </a:t>
            </a:r>
            <a:r>
              <a:rPr lang="en-US" altLang="zh-CN" dirty="0">
                <a:solidFill>
                  <a:srgbClr val="000000"/>
                </a:solidFill>
                <a:ea typeface="宋体" panose="02010600030101010101" pitchFamily="2" charset="-122"/>
                <a:cs typeface="Times New Roman" panose="02020603050405020304" pitchFamily="18" charset="0"/>
              </a:rPr>
              <a:t>students do at college seems to matter much more than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where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they go.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(10)We choose this hotel because the price for a night here is down to $20,half of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it used to charge.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a16="http://schemas.microsoft.com/office/drawing/2014/main" xmlns="" id="{8A90BD6A-DAC1-4175-BADE-A70FD2E31095}"/>
              </a:ext>
            </a:extLst>
          </p:cNvPr>
          <p:cNvSpPr/>
          <p:nvPr/>
        </p:nvSpPr>
        <p:spPr>
          <a:xfrm>
            <a:off x="4815101" y="1230513"/>
            <a:ext cx="316835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a16="http://schemas.microsoft.com/office/drawing/2014/main" xmlns="" id="{94F29B7E-74BF-4821-88B9-C8400B1817B7}"/>
              </a:ext>
            </a:extLst>
          </p:cNvPr>
          <p:cNvCxnSpPr>
            <a:cxnSpLocks/>
          </p:cNvCxnSpPr>
          <p:nvPr/>
        </p:nvCxnSpPr>
        <p:spPr>
          <a:xfrm>
            <a:off x="4815101" y="1642850"/>
            <a:ext cx="31683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8A90BD6A-DAC1-4175-BADE-A70FD2E31095}"/>
              </a:ext>
            </a:extLst>
          </p:cNvPr>
          <p:cNvSpPr/>
          <p:nvPr/>
        </p:nvSpPr>
        <p:spPr>
          <a:xfrm>
            <a:off x="1286709" y="2981553"/>
            <a:ext cx="196388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1286709" y="3393890"/>
            <a:ext cx="19638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8A90BD6A-DAC1-4175-BADE-A70FD2E31095}"/>
              </a:ext>
            </a:extLst>
          </p:cNvPr>
          <p:cNvSpPr/>
          <p:nvPr/>
        </p:nvSpPr>
        <p:spPr>
          <a:xfrm>
            <a:off x="4239037" y="4163177"/>
            <a:ext cx="172819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a16="http://schemas.microsoft.com/office/drawing/2014/main" xmlns="" id="{94F29B7E-74BF-4821-88B9-C8400B1817B7}"/>
              </a:ext>
            </a:extLst>
          </p:cNvPr>
          <p:cNvCxnSpPr>
            <a:cxnSpLocks/>
          </p:cNvCxnSpPr>
          <p:nvPr/>
        </p:nvCxnSpPr>
        <p:spPr>
          <a:xfrm>
            <a:off x="4239037" y="4565682"/>
            <a:ext cx="17281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1981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横卷形 12"/>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随  堂  训  练</a:t>
            </a:r>
          </a:p>
        </p:txBody>
      </p:sp>
      <p:sp>
        <p:nvSpPr>
          <p:cNvPr id="14" name="矩形 13"/>
          <p:cNvSpPr>
            <a:spLocks noChangeAspect="1"/>
          </p:cNvSpPr>
          <p:nvPr/>
        </p:nvSpPr>
        <p:spPr>
          <a:xfrm>
            <a:off x="361950" y="1305703"/>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一、用适当的连接词填空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is difficult for us to imagine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life was like for </a:t>
            </a:r>
            <a:r>
              <a:rPr lang="en-US" altLang="zh-CN" dirty="0">
                <a:solidFill>
                  <a:srgbClr val="000000"/>
                </a:solidFill>
                <a:ea typeface="宋体" panose="02010600030101010101" pitchFamily="2" charset="-122"/>
                <a:cs typeface="Times New Roman" panose="02020603050405020304" pitchFamily="18" charset="0"/>
              </a:rPr>
              <a:t>people </a:t>
            </a:r>
            <a:r>
              <a:rPr lang="en-US" altLang="zh-CN" dirty="0">
                <a:solidFill>
                  <a:srgbClr val="000000"/>
                </a:solidFill>
                <a:ea typeface="宋体" panose="02010600030101010101" pitchFamily="2" charset="-122"/>
                <a:cs typeface="Times New Roman" panose="02020603050405020304" pitchFamily="18" charset="0"/>
              </a:rPr>
              <a:t>in the ancient world.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2.Exactly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when</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potato was introduced into Europe is </a:t>
            </a:r>
            <a:r>
              <a:rPr lang="en-US" altLang="zh-CN" dirty="0" err="1">
                <a:solidFill>
                  <a:srgbClr val="000000"/>
                </a:solidFill>
                <a:ea typeface="宋体" panose="02010600030101010101" pitchFamily="2" charset="-122"/>
                <a:cs typeface="Times New Roman" panose="02020603050405020304" pitchFamily="18" charset="0"/>
              </a:rPr>
              <a:t>uncertain,but</a:t>
            </a:r>
            <a:r>
              <a:rPr lang="en-US" altLang="zh-CN" dirty="0">
                <a:solidFill>
                  <a:srgbClr val="000000"/>
                </a:solidFill>
                <a:ea typeface="宋体" panose="02010600030101010101" pitchFamily="2" charset="-122"/>
                <a:cs typeface="Times New Roman" panose="02020603050405020304" pitchFamily="18" charset="0"/>
              </a:rPr>
              <a:t> it was probably around 1565.</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Whichever</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one of you breaks the window will have to pay for 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15" name="矩形 14">
            <a:extLst>
              <a:ext uri="{FF2B5EF4-FFF2-40B4-BE49-F238E27FC236}">
                <a16:creationId xmlns:a16="http://schemas.microsoft.com/office/drawing/2014/main" xmlns="" id="{8A90BD6A-DAC1-4175-BADE-A70FD2E31095}"/>
              </a:ext>
            </a:extLst>
          </p:cNvPr>
          <p:cNvSpPr/>
          <p:nvPr/>
        </p:nvSpPr>
        <p:spPr>
          <a:xfrm>
            <a:off x="5996725" y="2006119"/>
            <a:ext cx="172819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 name="直接连接符 15">
            <a:extLst>
              <a:ext uri="{FF2B5EF4-FFF2-40B4-BE49-F238E27FC236}">
                <a16:creationId xmlns:a16="http://schemas.microsoft.com/office/drawing/2014/main" xmlns="" id="{94F29B7E-74BF-4821-88B9-C8400B1817B7}"/>
              </a:ext>
            </a:extLst>
          </p:cNvPr>
          <p:cNvCxnSpPr>
            <a:cxnSpLocks/>
          </p:cNvCxnSpPr>
          <p:nvPr/>
        </p:nvCxnSpPr>
        <p:spPr>
          <a:xfrm>
            <a:off x="5996725" y="2418456"/>
            <a:ext cx="17281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a16="http://schemas.microsoft.com/office/drawing/2014/main" xmlns="" id="{8A90BD6A-DAC1-4175-BADE-A70FD2E31095}"/>
              </a:ext>
            </a:extLst>
          </p:cNvPr>
          <p:cNvSpPr/>
          <p:nvPr/>
        </p:nvSpPr>
        <p:spPr>
          <a:xfrm>
            <a:off x="2145215" y="3187743"/>
            <a:ext cx="179836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8" name="直接连接符 17">
            <a:extLst>
              <a:ext uri="{FF2B5EF4-FFF2-40B4-BE49-F238E27FC236}">
                <a16:creationId xmlns:a16="http://schemas.microsoft.com/office/drawing/2014/main" xmlns="" id="{94F29B7E-74BF-4821-88B9-C8400B1817B7}"/>
              </a:ext>
            </a:extLst>
          </p:cNvPr>
          <p:cNvCxnSpPr>
            <a:cxnSpLocks/>
          </p:cNvCxnSpPr>
          <p:nvPr/>
        </p:nvCxnSpPr>
        <p:spPr>
          <a:xfrm>
            <a:off x="2145215" y="3590248"/>
            <a:ext cx="17983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8A90BD6A-DAC1-4175-BADE-A70FD2E31095}"/>
              </a:ext>
            </a:extLst>
          </p:cNvPr>
          <p:cNvSpPr/>
          <p:nvPr/>
        </p:nvSpPr>
        <p:spPr>
          <a:xfrm>
            <a:off x="792485" y="4362719"/>
            <a:ext cx="273630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0" name="直接连接符 19">
            <a:extLst>
              <a:ext uri="{FF2B5EF4-FFF2-40B4-BE49-F238E27FC236}">
                <a16:creationId xmlns:a16="http://schemas.microsoft.com/office/drawing/2014/main" xmlns="" id="{94F29B7E-74BF-4821-88B9-C8400B1817B7}"/>
              </a:ext>
            </a:extLst>
          </p:cNvPr>
          <p:cNvCxnSpPr>
            <a:cxnSpLocks/>
          </p:cNvCxnSpPr>
          <p:nvPr/>
        </p:nvCxnSpPr>
        <p:spPr>
          <a:xfrm>
            <a:off x="792485" y="4765224"/>
            <a:ext cx="27363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8326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 want to tell you is the deep love and respect I have for my parents.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5.He broke his promise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he would help me at any time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6.(2023·</a:t>
            </a:r>
            <a:r>
              <a:rPr lang="zh-CN" altLang="zh-CN" dirty="0">
                <a:solidFill>
                  <a:srgbClr val="000000"/>
                </a:solidFill>
                <a:ea typeface="楷体" panose="02010609060101010101" pitchFamily="49" charset="-122"/>
                <a:cs typeface="Times New Roman" panose="02020603050405020304" pitchFamily="18" charset="0"/>
              </a:rPr>
              <a:t>新高考</a:t>
            </a:r>
            <a:r>
              <a:rPr lang="zh-CN" altLang="zh-CN" dirty="0">
                <a:solidFill>
                  <a:srgbClr val="000000"/>
                </a:solidFill>
                <a:ea typeface="宋体" panose="02010600030101010101" pitchFamily="2" charset="-122"/>
                <a:cs typeface="宋体" panose="02010600030101010101" pitchFamily="2" charset="-122"/>
              </a:rPr>
              <a:t>Ⅱ</a:t>
            </a:r>
            <a:r>
              <a:rPr lang="zh-CN" altLang="zh-CN" dirty="0">
                <a:solidFill>
                  <a:srgbClr val="000000"/>
                </a:solidFill>
                <a:ea typeface="楷体" panose="02010609060101010101" pitchFamily="49" charset="-122"/>
                <a:cs typeface="Times New Roman" panose="02020603050405020304" pitchFamily="18" charset="0"/>
              </a:rPr>
              <a:t>卷</a:t>
            </a:r>
            <a:r>
              <a:rPr lang="en-US" altLang="zh-CN" dirty="0">
                <a:solidFill>
                  <a:srgbClr val="000000"/>
                </a:solidFill>
                <a:ea typeface="宋体" panose="02010600030101010101" pitchFamily="2" charset="-122"/>
                <a:cs typeface="Times New Roman" panose="02020603050405020304" pitchFamily="18" charset="0"/>
              </a:rPr>
              <a:t>)They also need to be ready to give interviews in English with international </a:t>
            </a:r>
            <a:r>
              <a:rPr lang="en-US" altLang="zh-CN" dirty="0" err="1">
                <a:solidFill>
                  <a:srgbClr val="000000"/>
                </a:solidFill>
                <a:ea typeface="宋体" panose="02010600030101010101" pitchFamily="2" charset="-122"/>
                <a:cs typeface="Times New Roman" panose="02020603050405020304" pitchFamily="18" charset="0"/>
              </a:rPr>
              <a:t>journalists.That</a:t>
            </a:r>
            <a:r>
              <a:rPr lang="en-US" altLang="zh-CN" dirty="0">
                <a:solidFill>
                  <a:srgbClr val="000000"/>
                </a:solidFill>
                <a:ea typeface="宋体" panose="02010600030101010101" pitchFamily="2" charset="-122"/>
                <a:cs typeface="Times New Roman" panose="02020603050405020304" pitchFamily="18" charset="0"/>
              </a:rPr>
              <a:t> is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they need an English trainer.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7</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2022·</a:t>
            </a:r>
            <a:r>
              <a:rPr lang="zh-CN" altLang="zh-CN" dirty="0">
                <a:solidFill>
                  <a:srgbClr val="000000"/>
                </a:solidFill>
                <a:ea typeface="楷体" panose="02010609060101010101" pitchFamily="49" charset="-122"/>
                <a:cs typeface="Times New Roman" panose="02020603050405020304" pitchFamily="18" charset="0"/>
              </a:rPr>
              <a:t>北京卷</a:t>
            </a:r>
            <a:r>
              <a:rPr lang="en-US" altLang="zh-CN" dirty="0">
                <a:solidFill>
                  <a:srgbClr val="000000"/>
                </a:solidFill>
                <a:ea typeface="宋体" panose="02010600030101010101" pitchFamily="2" charset="-122"/>
                <a:cs typeface="Times New Roman" panose="02020603050405020304" pitchFamily="18" charset="0"/>
              </a:rPr>
              <a:t>)It’s easy to explain how we </a:t>
            </a:r>
            <a:r>
              <a:rPr lang="en-US" altLang="zh-CN" dirty="0" smtClean="0">
                <a:solidFill>
                  <a:srgbClr val="000000"/>
                </a:solidFill>
                <a:ea typeface="宋体" panose="02010600030101010101" pitchFamily="2" charset="-122"/>
                <a:cs typeface="Times New Roman" panose="02020603050405020304" pitchFamily="18" charset="0"/>
              </a:rPr>
              <a:t>determine</a:t>
            </a: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smells are dangerous or </a:t>
            </a:r>
            <a:r>
              <a:rPr lang="en-US" altLang="zh-CN" dirty="0" err="1">
                <a:solidFill>
                  <a:srgbClr val="000000"/>
                </a:solidFill>
                <a:ea typeface="宋体" panose="02010600030101010101" pitchFamily="2" charset="-122"/>
                <a:cs typeface="Times New Roman" panose="02020603050405020304" pitchFamily="18" charset="0"/>
              </a:rPr>
              <a:t>not:we</a:t>
            </a:r>
            <a:r>
              <a:rPr lang="en-US" altLang="zh-CN" dirty="0">
                <a:solidFill>
                  <a:srgbClr val="000000"/>
                </a:solidFill>
                <a:ea typeface="宋体" panose="02010600030101010101" pitchFamily="2" charset="-122"/>
                <a:cs typeface="Times New Roman" panose="02020603050405020304" pitchFamily="18" charset="0"/>
              </a:rPr>
              <a:t> learn.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2021·</a:t>
            </a:r>
            <a:r>
              <a:rPr lang="zh-CN" altLang="zh-CN" dirty="0">
                <a:solidFill>
                  <a:srgbClr val="000000"/>
                </a:solidFill>
                <a:ea typeface="楷体" panose="02010609060101010101" pitchFamily="49" charset="-122"/>
                <a:cs typeface="Times New Roman" panose="02020603050405020304" pitchFamily="18" charset="0"/>
              </a:rPr>
              <a:t>新高考</a:t>
            </a:r>
            <a:r>
              <a:rPr lang="zh-CN" altLang="zh-CN" dirty="0">
                <a:solidFill>
                  <a:srgbClr val="000000"/>
                </a:solidFill>
                <a:ea typeface="宋体" panose="02010600030101010101" pitchFamily="2" charset="-122"/>
                <a:cs typeface="宋体" panose="02010600030101010101" pitchFamily="2" charset="-122"/>
              </a:rPr>
              <a:t>Ⅰ</a:t>
            </a:r>
            <a:r>
              <a:rPr lang="zh-CN" altLang="zh-CN" dirty="0">
                <a:solidFill>
                  <a:srgbClr val="000000"/>
                </a:solidFill>
                <a:ea typeface="楷体" panose="02010609060101010101" pitchFamily="49" charset="-122"/>
                <a:cs typeface="Times New Roman" panose="02020603050405020304" pitchFamily="18" charset="0"/>
              </a:rPr>
              <a:t>卷</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is so breathtaking about the experience is the out-of-this-world scenes.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17" name="矩形 16">
            <a:extLst>
              <a:ext uri="{FF2B5EF4-FFF2-40B4-BE49-F238E27FC236}">
                <a16:creationId xmlns:a16="http://schemas.microsoft.com/office/drawing/2014/main" xmlns="" id="{8A90BD6A-DAC1-4175-BADE-A70FD2E31095}"/>
              </a:ext>
            </a:extLst>
          </p:cNvPr>
          <p:cNvSpPr/>
          <p:nvPr/>
        </p:nvSpPr>
        <p:spPr>
          <a:xfrm>
            <a:off x="792485" y="197121"/>
            <a:ext cx="180020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8" name="直接连接符 17">
            <a:extLst>
              <a:ext uri="{FF2B5EF4-FFF2-40B4-BE49-F238E27FC236}">
                <a16:creationId xmlns:a16="http://schemas.microsoft.com/office/drawing/2014/main" xmlns="" id="{94F29B7E-74BF-4821-88B9-C8400B1817B7}"/>
              </a:ext>
            </a:extLst>
          </p:cNvPr>
          <p:cNvCxnSpPr>
            <a:cxnSpLocks/>
          </p:cNvCxnSpPr>
          <p:nvPr/>
        </p:nvCxnSpPr>
        <p:spPr>
          <a:xfrm>
            <a:off x="792485" y="619290"/>
            <a:ext cx="18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矩形 2"/>
          <p:cNvSpPr>
            <a:spLocks noChangeAspect="1"/>
          </p:cNvSpPr>
          <p:nvPr/>
        </p:nvSpPr>
        <p:spPr>
          <a:xfrm>
            <a:off x="361950" y="109882"/>
            <a:ext cx="10807700" cy="604781"/>
          </a:xfrm>
          <a:prstGeom prst="rect">
            <a:avLst/>
          </a:prstGeom>
        </p:spPr>
        <p:txBody>
          <a:bodyPr>
            <a:spAutoFit/>
          </a:bodyPr>
          <a:lstStyle/>
          <a:p>
            <a:pPr>
              <a:lnSpc>
                <a:spcPct val="120000"/>
              </a:lnSpc>
              <a:spcAft>
                <a:spcPts val="0"/>
              </a:spcAft>
              <a:tabLst>
                <a:tab pos="1029335" algn="l"/>
                <a:tab pos="1850390" algn="l"/>
                <a:tab pos="2538095" algn="l"/>
                <a:tab pos="3221990" algn="l"/>
              </a:tabLst>
            </a:pP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724160" y="1297778"/>
            <a:ext cx="889987" cy="584775"/>
          </a:xfrm>
          <a:prstGeom prst="rect">
            <a:avLst/>
          </a:prstGeom>
        </p:spPr>
        <p:txBody>
          <a:bodyPr wrap="none">
            <a:spAutoFit/>
          </a:bodyPr>
          <a:lstStyle/>
          <a:p>
            <a:r>
              <a:rPr lang="en-US" altLang="zh-CN" dirty="0" smtClean="0">
                <a:ea typeface="宋体" panose="02010600030101010101" pitchFamily="2" charset="-122"/>
              </a:rPr>
              <a:t>that</a:t>
            </a:r>
            <a:endParaRPr lang="zh-CN" altLang="en-US" dirty="0"/>
          </a:p>
        </p:txBody>
      </p:sp>
      <p:sp>
        <p:nvSpPr>
          <p:cNvPr id="5" name="矩形 4"/>
          <p:cNvSpPr/>
          <p:nvPr/>
        </p:nvSpPr>
        <p:spPr>
          <a:xfrm>
            <a:off x="916837" y="3024063"/>
            <a:ext cx="914033" cy="584775"/>
          </a:xfrm>
          <a:prstGeom prst="rect">
            <a:avLst/>
          </a:prstGeom>
        </p:spPr>
        <p:txBody>
          <a:bodyPr wrap="none">
            <a:spAutoFit/>
          </a:bodyPr>
          <a:lstStyle/>
          <a:p>
            <a:r>
              <a:rPr lang="en-US" altLang="zh-CN" dirty="0">
                <a:ea typeface="宋体" panose="02010600030101010101" pitchFamily="2" charset="-122"/>
              </a:rPr>
              <a:t>why</a:t>
            </a:r>
            <a:endParaRPr lang="zh-CN" altLang="en-US" dirty="0"/>
          </a:p>
        </p:txBody>
      </p:sp>
      <p:sp>
        <p:nvSpPr>
          <p:cNvPr id="12" name="矩形 11"/>
          <p:cNvSpPr/>
          <p:nvPr/>
        </p:nvSpPr>
        <p:spPr>
          <a:xfrm>
            <a:off x="625621" y="4220945"/>
            <a:ext cx="1620957" cy="584775"/>
          </a:xfrm>
          <a:prstGeom prst="rect">
            <a:avLst/>
          </a:prstGeom>
        </p:spPr>
        <p:txBody>
          <a:bodyPr wrap="none">
            <a:spAutoFit/>
          </a:bodyPr>
          <a:lstStyle/>
          <a:p>
            <a:r>
              <a:rPr lang="en-US" altLang="zh-CN" dirty="0">
                <a:ea typeface="宋体" panose="02010600030101010101" pitchFamily="2" charset="-122"/>
              </a:rPr>
              <a:t>whether</a:t>
            </a:r>
            <a:endParaRPr lang="zh-CN" altLang="en-US" dirty="0"/>
          </a:p>
        </p:txBody>
      </p:sp>
      <p:sp>
        <p:nvSpPr>
          <p:cNvPr id="13" name="矩形 12"/>
          <p:cNvSpPr/>
          <p:nvPr/>
        </p:nvSpPr>
        <p:spPr>
          <a:xfrm>
            <a:off x="4587104" y="4815552"/>
            <a:ext cx="1164101" cy="584775"/>
          </a:xfrm>
          <a:prstGeom prst="rect">
            <a:avLst/>
          </a:prstGeom>
        </p:spPr>
        <p:txBody>
          <a:bodyPr wrap="none">
            <a:spAutoFit/>
          </a:bodyPr>
          <a:lstStyle/>
          <a:p>
            <a:r>
              <a:rPr lang="en-US" altLang="zh-CN" dirty="0" smtClean="0">
                <a:ea typeface="宋体" panose="02010600030101010101" pitchFamily="2" charset="-122"/>
              </a:rPr>
              <a:t>What</a:t>
            </a:r>
            <a:endParaRPr lang="zh-CN" altLang="en-US" dirty="0"/>
          </a:p>
        </p:txBody>
      </p:sp>
    </p:spTree>
    <p:extLst>
      <p:ext uri="{BB962C8B-B14F-4D97-AF65-F5344CB8AC3E}">
        <p14:creationId xmlns:p14="http://schemas.microsoft.com/office/powerpoint/2010/main" val="1270150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p:bldP spid="5"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83540"/>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10.firm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公司</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商行</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事务所　</a:t>
            </a:r>
            <a:r>
              <a:rPr lang="en-US" altLang="zh-CN" i="1" dirty="0">
                <a:solidFill>
                  <a:srgbClr val="000000"/>
                </a:solidFill>
                <a:latin typeface="+mn-lt"/>
                <a:ea typeface="宋体" panose="02010600030101010101" pitchFamily="2" charset="-122"/>
                <a:cs typeface="Times New Roman" panose="02020603050405020304" pitchFamily="18" charset="0"/>
              </a:rPr>
              <a:t>adj.</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结实的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牢固的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坚定</a:t>
            </a:r>
            <a:r>
              <a:rPr lang="zh-CN" altLang="zh-CN" dirty="0" smtClean="0">
                <a:solidFill>
                  <a:srgbClr val="000000"/>
                </a:solidFill>
                <a:latin typeface="+mn-lt"/>
                <a:ea typeface="宋体" panose="02010600030101010101" pitchFamily="2" charset="-122"/>
                <a:cs typeface="Times New Roman" panose="02020603050405020304" pitchFamily="18" charset="0"/>
              </a:rPr>
              <a:t>的</a:t>
            </a:r>
            <a:endParaRPr lang="en-US" altLang="zh-CN" dirty="0" smtClean="0">
              <a:solidFill>
                <a:srgbClr val="000000"/>
              </a:solidFill>
              <a:latin typeface="+mn-lt"/>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firmly</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adv</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坚定地</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坚固地</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11.expose </a:t>
            </a:r>
            <a:r>
              <a:rPr lang="en-US" altLang="zh-CN" i="1" dirty="0" err="1">
                <a:solidFill>
                  <a:srgbClr val="000000"/>
                </a:solidFill>
                <a:latin typeface="+mn-lt"/>
                <a:ea typeface="宋体" panose="02010600030101010101" pitchFamily="2" charset="-122"/>
                <a:cs typeface="Times New Roman" panose="02020603050405020304" pitchFamily="18" charset="0"/>
              </a:rPr>
              <a:t>vt.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使接触</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使体验</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显露</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使暴露于</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险境</a:t>
            </a:r>
            <a:r>
              <a:rPr lang="en-US" altLang="zh-CN" dirty="0" smtClean="0">
                <a:solidFill>
                  <a:srgbClr val="000000"/>
                </a:solidFill>
                <a:latin typeface="+mn-lt"/>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exposure</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接触</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体验</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暴露</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揭露</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exposed</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adj</a:t>
            </a:r>
            <a:r>
              <a:rPr lang="en-US" altLang="zh-CN" i="1"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无遮蔽的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易受攻击</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批评的</a:t>
            </a:r>
            <a:r>
              <a:rPr lang="en-US" altLang="zh-CN" dirty="0">
                <a:solidFill>
                  <a:srgbClr val="000000"/>
                </a:solidFill>
                <a:latin typeface="+mn-lt"/>
                <a:ea typeface="宋体" panose="02010600030101010101" pitchFamily="2" charset="-122"/>
                <a:cs typeface="Times New Roman" panose="02020603050405020304" pitchFamily="18" charset="0"/>
              </a:rPr>
              <a:t>)</a:t>
            </a:r>
            <a:r>
              <a:rPr lang="en-US" altLang="zh-CN" dirty="0">
                <a:solidFill>
                  <a:srgbClr val="000000"/>
                </a:solidFill>
                <a:latin typeface="+mn-lt"/>
                <a:ea typeface="方正书宋_GBK" panose="03000509000000000000" pitchFamily="65"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12.departure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en-US" altLang="zh-CN" dirty="0">
                <a:solidFill>
                  <a:srgbClr val="000000"/>
                </a:solid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宋体" panose="02010600030101010101" pitchFamily="2" charset="-122"/>
                <a:cs typeface="Times New Roman" panose="02020603050405020304" pitchFamily="18" charset="0"/>
              </a:rPr>
              <a:t>离开</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启程</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smtClean="0">
                <a:solidFill>
                  <a:srgbClr val="000000"/>
                </a:solidFill>
                <a:latin typeface="+mn-lt"/>
                <a:ea typeface="宋体" panose="02010600030101010101" pitchFamily="2" charset="-122"/>
                <a:cs typeface="Times New Roman" panose="02020603050405020304" pitchFamily="18" charset="0"/>
              </a:rPr>
              <a:t>出发</a:t>
            </a:r>
            <a:endParaRPr lang="en-US" altLang="zh-CN" dirty="0" smtClean="0">
              <a:solidFill>
                <a:srgbClr val="000000"/>
              </a:solidFill>
              <a:latin typeface="+mn-lt"/>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dirty="0">
                <a:uFill>
                  <a:solidFill>
                    <a:srgbClr val="000000"/>
                  </a:solidFill>
                </a:uFill>
                <a:latin typeface="+mn-lt"/>
                <a:ea typeface="宋体" panose="02010600030101010101" pitchFamily="2" charset="-122"/>
                <a:cs typeface="Times New Roman" panose="02020603050405020304" pitchFamily="18" charset="0"/>
              </a:rPr>
              <a:t>depart</a:t>
            </a:r>
            <a:r>
              <a:rPr lang="zh-CN" altLang="zh-CN" dirty="0">
                <a:uFill>
                  <a:solidFill>
                    <a:srgbClr val="000000"/>
                  </a:solidFill>
                </a:uFill>
                <a:latin typeface="+mn-lt"/>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rPr>
              <a:t>vt.</a:t>
            </a:r>
            <a:r>
              <a:rPr lang="en-US" altLang="zh-CN" dirty="0">
                <a:solidFill>
                  <a:srgbClr val="000000"/>
                </a:solidFill>
                <a:ea typeface="宋体" panose="02010600030101010101" pitchFamily="2" charset="-122"/>
              </a:rPr>
              <a:t>&amp; </a:t>
            </a:r>
            <a:r>
              <a:rPr lang="en-US" altLang="zh-CN" i="1" dirty="0">
                <a:solidFill>
                  <a:srgbClr val="000000"/>
                </a:solidFill>
                <a:ea typeface="宋体" panose="02010600030101010101" pitchFamily="2" charset="-122"/>
              </a:rPr>
              <a:t>vi</a:t>
            </a:r>
            <a:r>
              <a:rPr lang="en-US" altLang="zh-CN" dirty="0" smtClean="0">
                <a:solidFill>
                  <a:srgbClr val="000000"/>
                </a:solidFill>
                <a:ea typeface="宋体" panose="02010600030101010101" pitchFamily="2" charset="-122"/>
              </a:rPr>
              <a:t>.</a:t>
            </a:r>
            <a:r>
              <a:rPr lang="zh-CN" altLang="zh-CN" dirty="0" smtClean="0">
                <a:solidFill>
                  <a:srgbClr val="000000"/>
                </a:solidFill>
                <a:latin typeface="+mn-lt"/>
                <a:ea typeface="宋体" panose="02010600030101010101" pitchFamily="2" charset="-122"/>
                <a:cs typeface="Times New Roman" panose="02020603050405020304" pitchFamily="18" charset="0"/>
              </a:rPr>
              <a:t>离去</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出发</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离职</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
        <p:nvSpPr>
          <p:cNvPr id="3" name="矩形 2">
            <a:extLst>
              <a:ext uri="{FF2B5EF4-FFF2-40B4-BE49-F238E27FC236}">
                <a16:creationId xmlns:a16="http://schemas.microsoft.com/office/drawing/2014/main" xmlns="" id="{8A90BD6A-DAC1-4175-BADE-A70FD2E31095}"/>
              </a:ext>
            </a:extLst>
          </p:cNvPr>
          <p:cNvSpPr/>
          <p:nvPr/>
        </p:nvSpPr>
        <p:spPr>
          <a:xfrm>
            <a:off x="903821" y="1323284"/>
            <a:ext cx="183288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直接连接符 3">
            <a:extLst>
              <a:ext uri="{FF2B5EF4-FFF2-40B4-BE49-F238E27FC236}">
                <a16:creationId xmlns:a16="http://schemas.microsoft.com/office/drawing/2014/main" xmlns="" id="{94F29B7E-74BF-4821-88B9-C8400B1817B7}"/>
              </a:ext>
            </a:extLst>
          </p:cNvPr>
          <p:cNvCxnSpPr>
            <a:cxnSpLocks/>
          </p:cNvCxnSpPr>
          <p:nvPr/>
        </p:nvCxnSpPr>
        <p:spPr>
          <a:xfrm>
            <a:off x="903821" y="1725789"/>
            <a:ext cx="18328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8A90BD6A-DAC1-4175-BADE-A70FD2E31095}"/>
              </a:ext>
            </a:extLst>
          </p:cNvPr>
          <p:cNvSpPr/>
          <p:nvPr/>
        </p:nvSpPr>
        <p:spPr>
          <a:xfrm>
            <a:off x="903821" y="2492887"/>
            <a:ext cx="227756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903821" y="2895392"/>
            <a:ext cx="22775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8A90BD6A-DAC1-4175-BADE-A70FD2E31095}"/>
              </a:ext>
            </a:extLst>
          </p:cNvPr>
          <p:cNvSpPr/>
          <p:nvPr/>
        </p:nvSpPr>
        <p:spPr>
          <a:xfrm>
            <a:off x="7960823" y="2492887"/>
            <a:ext cx="2108850"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a:extLst>
              <a:ext uri="{FF2B5EF4-FFF2-40B4-BE49-F238E27FC236}">
                <a16:creationId xmlns:a16="http://schemas.microsoft.com/office/drawing/2014/main" xmlns="" id="{94F29B7E-74BF-4821-88B9-C8400B1817B7}"/>
              </a:ext>
            </a:extLst>
          </p:cNvPr>
          <p:cNvCxnSpPr>
            <a:cxnSpLocks/>
          </p:cNvCxnSpPr>
          <p:nvPr/>
        </p:nvCxnSpPr>
        <p:spPr>
          <a:xfrm>
            <a:off x="7960822" y="2895392"/>
            <a:ext cx="21088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xmlns="" id="{8A90BD6A-DAC1-4175-BADE-A70FD2E31095}"/>
              </a:ext>
            </a:extLst>
          </p:cNvPr>
          <p:cNvSpPr/>
          <p:nvPr/>
        </p:nvSpPr>
        <p:spPr>
          <a:xfrm>
            <a:off x="950315" y="4251019"/>
            <a:ext cx="1767355"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3" name="直接连接符 12">
            <a:extLst>
              <a:ext uri="{FF2B5EF4-FFF2-40B4-BE49-F238E27FC236}">
                <a16:creationId xmlns:a16="http://schemas.microsoft.com/office/drawing/2014/main" xmlns="" id="{94F29B7E-74BF-4821-88B9-C8400B1817B7}"/>
              </a:ext>
            </a:extLst>
          </p:cNvPr>
          <p:cNvCxnSpPr>
            <a:cxnSpLocks/>
          </p:cNvCxnSpPr>
          <p:nvPr/>
        </p:nvCxnSpPr>
        <p:spPr>
          <a:xfrm>
            <a:off x="940482" y="4663356"/>
            <a:ext cx="17673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8379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0" nodeType="clickEffect">
                                  <p:stCondLst>
                                    <p:cond delay="0"/>
                                  </p:stCondLst>
                                  <p:childTnLst>
                                    <p:animEffect transition="out" filter="barn(inVertic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grpId="0" nodeType="clickEffect">
                                  <p:stCondLst>
                                    <p:cond delay="0"/>
                                  </p:stCondLst>
                                  <p:childTnLst>
                                    <p:animEffect transition="out" filter="barn(inVertic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grpId="0" nodeType="clickEffect">
                                  <p:stCondLst>
                                    <p:cond delay="0"/>
                                  </p:stCondLst>
                                  <p:childTnLst>
                                    <p:animEffect transition="out" filter="barn(inVertic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61950" y="801647"/>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9</a:t>
            </a:r>
            <a:r>
              <a:rPr lang="en-US" altLang="zh-CN" dirty="0">
                <a:solidFill>
                  <a:srgbClr val="000000"/>
                </a:solidFill>
                <a:ea typeface="宋体" panose="02010600030101010101" pitchFamily="2" charset="-122"/>
                <a:cs typeface="Times New Roman" panose="02020603050405020304" pitchFamily="18" charset="0"/>
              </a:rPr>
              <a:t>.(2020·</a:t>
            </a:r>
            <a:r>
              <a:rPr lang="zh-CN" altLang="zh-CN" dirty="0">
                <a:solidFill>
                  <a:srgbClr val="000000"/>
                </a:solidFill>
                <a:ea typeface="楷体" panose="02010609060101010101" pitchFamily="49" charset="-122"/>
                <a:cs typeface="Times New Roman" panose="02020603050405020304" pitchFamily="18" charset="0"/>
              </a:rPr>
              <a:t>北京卷</a:t>
            </a:r>
            <a:r>
              <a:rPr lang="en-US" altLang="zh-CN" dirty="0">
                <a:solidFill>
                  <a:srgbClr val="000000"/>
                </a:solidFill>
                <a:ea typeface="宋体" panose="02010600030101010101" pitchFamily="2" charset="-122"/>
                <a:cs typeface="Times New Roman" panose="02020603050405020304" pitchFamily="18" charset="0"/>
              </a:rPr>
              <a:t>)Oliver says if you’re lucky enough to have someone close to you who enjoys </a:t>
            </a:r>
            <a:r>
              <a:rPr lang="en-US" altLang="zh-CN" dirty="0" err="1">
                <a:solidFill>
                  <a:srgbClr val="000000"/>
                </a:solidFill>
                <a:ea typeface="宋体" panose="02010600030101010101" pitchFamily="2" charset="-122"/>
                <a:cs typeface="Times New Roman" panose="02020603050405020304" pitchFamily="18" charset="0"/>
              </a:rPr>
              <a:t>cooking,ask</a:t>
            </a:r>
            <a:r>
              <a:rPr lang="en-US" altLang="zh-CN" dirty="0">
                <a:solidFill>
                  <a:srgbClr val="000000"/>
                </a:solidFill>
                <a:ea typeface="宋体" panose="02010600030101010101" pitchFamily="2" charset="-122"/>
                <a:cs typeface="Times New Roman" panose="02020603050405020304" pitchFamily="18" charset="0"/>
              </a:rPr>
              <a:t> them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 can join in when it’s possible.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10.(2020·</a:t>
            </a:r>
            <a:r>
              <a:rPr lang="zh-CN" altLang="zh-CN" dirty="0">
                <a:solidFill>
                  <a:srgbClr val="000000"/>
                </a:solidFill>
                <a:ea typeface="楷体" panose="02010609060101010101" pitchFamily="49" charset="-122"/>
                <a:cs typeface="Times New Roman" panose="02020603050405020304" pitchFamily="18" charset="0"/>
              </a:rPr>
              <a:t>天津卷</a:t>
            </a:r>
            <a:r>
              <a:rPr lang="en-US" altLang="zh-CN" dirty="0">
                <a:solidFill>
                  <a:srgbClr val="000000"/>
                </a:solidFill>
                <a:ea typeface="宋体" panose="02010600030101010101" pitchFamily="2" charset="-122"/>
                <a:cs typeface="Times New Roman" panose="02020603050405020304" pitchFamily="18" charset="0"/>
              </a:rPr>
              <a:t>)The student completed this experiment to make come true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Professor Joseph had said.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p:nvPr/>
        </p:nvSpPr>
        <p:spPr>
          <a:xfrm>
            <a:off x="687797" y="2028042"/>
            <a:ext cx="1984839" cy="584775"/>
          </a:xfrm>
          <a:prstGeom prst="rect">
            <a:avLst/>
          </a:prstGeom>
        </p:spPr>
        <p:txBody>
          <a:bodyPr wrap="none">
            <a:spAutoFit/>
          </a:bodyPr>
          <a:lstStyle/>
          <a:p>
            <a:r>
              <a:rPr lang="en-US" altLang="zh-CN" dirty="0" smtClean="0">
                <a:ea typeface="宋体" panose="02010600030101010101" pitchFamily="2" charset="-122"/>
              </a:rPr>
              <a:t>if/whether</a:t>
            </a:r>
            <a:endParaRPr lang="zh-CN" altLang="en-US" dirty="0"/>
          </a:p>
        </p:txBody>
      </p:sp>
      <p:sp>
        <p:nvSpPr>
          <p:cNvPr id="8" name="矩形 7"/>
          <p:cNvSpPr/>
          <p:nvPr/>
        </p:nvSpPr>
        <p:spPr>
          <a:xfrm>
            <a:off x="3888829" y="3188864"/>
            <a:ext cx="1050288" cy="584775"/>
          </a:xfrm>
          <a:prstGeom prst="rect">
            <a:avLst/>
          </a:prstGeom>
        </p:spPr>
        <p:txBody>
          <a:bodyPr wrap="none">
            <a:spAutoFit/>
          </a:bodyPr>
          <a:lstStyle/>
          <a:p>
            <a:r>
              <a:rPr lang="en-US" altLang="zh-CN" dirty="0">
                <a:ea typeface="宋体" panose="02010600030101010101" pitchFamily="2" charset="-122"/>
              </a:rPr>
              <a:t>what</a:t>
            </a:r>
            <a:endParaRPr lang="zh-CN" altLang="en-US" dirty="0"/>
          </a:p>
        </p:txBody>
      </p:sp>
    </p:spTree>
    <p:extLst>
      <p:ext uri="{BB962C8B-B14F-4D97-AF65-F5344CB8AC3E}">
        <p14:creationId xmlns:p14="http://schemas.microsoft.com/office/powerpoint/2010/main" val="9449429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49" y="79484"/>
            <a:ext cx="11160126" cy="6001643"/>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我们必须尽一切努力来保护我们的环境</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take,protect</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must do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whatever</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takes</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to</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protect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our</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environment</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那时我才意识到我犯了一个多么严重的错误</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realise,make</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was then that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err="1">
                <a:uFill>
                  <a:solidFill>
                    <a:srgbClr val="000000"/>
                  </a:solidFill>
                </a:uFill>
                <a:ea typeface="宋体" panose="02010600030101010101" pitchFamily="2" charset="-122"/>
                <a:cs typeface="Times New Roman" panose="02020603050405020304" pitchFamily="18" charset="0"/>
              </a:rPr>
              <a:t>realised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what</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a</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terrible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mistake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made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我认为他们没有认识到这个问题有多严重</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realise,how</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don’t think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they</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have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err="1">
                <a:uFill>
                  <a:solidFill>
                    <a:srgbClr val="000000"/>
                  </a:solidFill>
                </a:uFill>
                <a:ea typeface="宋体" panose="02010600030101010101" pitchFamily="2" charset="-122"/>
                <a:cs typeface="Times New Roman" panose="02020603050405020304" pitchFamily="18" charset="0"/>
              </a:rPr>
              <a:t>realised</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how</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serious</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problem</a:t>
            </a:r>
            <a:r>
              <a:rPr lang="zh-CN" altLang="zh-CN"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is</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a:extLst>
              <a:ext uri="{FF2B5EF4-FFF2-40B4-BE49-F238E27FC236}">
                <a16:creationId xmlns:a16="http://schemas.microsoft.com/office/drawing/2014/main" xmlns="" id="{8A90BD6A-DAC1-4175-BADE-A70FD2E31095}"/>
              </a:ext>
            </a:extLst>
          </p:cNvPr>
          <p:cNvSpPr/>
          <p:nvPr/>
        </p:nvSpPr>
        <p:spPr>
          <a:xfrm>
            <a:off x="2592686" y="1405124"/>
            <a:ext cx="24482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 name="直接连接符 6">
            <a:extLst>
              <a:ext uri="{FF2B5EF4-FFF2-40B4-BE49-F238E27FC236}">
                <a16:creationId xmlns:a16="http://schemas.microsoft.com/office/drawing/2014/main" xmlns="" id="{94F29B7E-74BF-4821-88B9-C8400B1817B7}"/>
              </a:ext>
            </a:extLst>
          </p:cNvPr>
          <p:cNvCxnSpPr>
            <a:cxnSpLocks/>
          </p:cNvCxnSpPr>
          <p:nvPr/>
        </p:nvCxnSpPr>
        <p:spPr>
          <a:xfrm>
            <a:off x="2592685" y="1807629"/>
            <a:ext cx="24482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8A90BD6A-DAC1-4175-BADE-A70FD2E31095}"/>
              </a:ext>
            </a:extLst>
          </p:cNvPr>
          <p:cNvSpPr/>
          <p:nvPr/>
        </p:nvSpPr>
        <p:spPr>
          <a:xfrm>
            <a:off x="5184973" y="1405124"/>
            <a:ext cx="115212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直接连接符 16">
            <a:extLst>
              <a:ext uri="{FF2B5EF4-FFF2-40B4-BE49-F238E27FC236}">
                <a16:creationId xmlns:a16="http://schemas.microsoft.com/office/drawing/2014/main" xmlns="" id="{94F29B7E-74BF-4821-88B9-C8400B1817B7}"/>
              </a:ext>
            </a:extLst>
          </p:cNvPr>
          <p:cNvCxnSpPr>
            <a:cxnSpLocks/>
          </p:cNvCxnSpPr>
          <p:nvPr/>
        </p:nvCxnSpPr>
        <p:spPr>
          <a:xfrm>
            <a:off x="5184972" y="1807629"/>
            <a:ext cx="11521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8A90BD6A-DAC1-4175-BADE-A70FD2E31095}"/>
              </a:ext>
            </a:extLst>
          </p:cNvPr>
          <p:cNvSpPr/>
          <p:nvPr/>
        </p:nvSpPr>
        <p:spPr>
          <a:xfrm>
            <a:off x="6481115" y="1405124"/>
            <a:ext cx="172819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9" name="直接连接符 18">
            <a:extLst>
              <a:ext uri="{FF2B5EF4-FFF2-40B4-BE49-F238E27FC236}">
                <a16:creationId xmlns:a16="http://schemas.microsoft.com/office/drawing/2014/main" xmlns="" id="{94F29B7E-74BF-4821-88B9-C8400B1817B7}"/>
              </a:ext>
            </a:extLst>
          </p:cNvPr>
          <p:cNvCxnSpPr>
            <a:cxnSpLocks/>
          </p:cNvCxnSpPr>
          <p:nvPr/>
        </p:nvCxnSpPr>
        <p:spPr>
          <a:xfrm>
            <a:off x="6481114" y="1807629"/>
            <a:ext cx="17281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8A90BD6A-DAC1-4175-BADE-A70FD2E31095}"/>
              </a:ext>
            </a:extLst>
          </p:cNvPr>
          <p:cNvSpPr/>
          <p:nvPr/>
        </p:nvSpPr>
        <p:spPr>
          <a:xfrm>
            <a:off x="8353322" y="1405124"/>
            <a:ext cx="86409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1" name="直接连接符 20">
            <a:extLst>
              <a:ext uri="{FF2B5EF4-FFF2-40B4-BE49-F238E27FC236}">
                <a16:creationId xmlns:a16="http://schemas.microsoft.com/office/drawing/2014/main" xmlns="" id="{94F29B7E-74BF-4821-88B9-C8400B1817B7}"/>
              </a:ext>
            </a:extLst>
          </p:cNvPr>
          <p:cNvCxnSpPr>
            <a:cxnSpLocks/>
          </p:cNvCxnSpPr>
          <p:nvPr/>
        </p:nvCxnSpPr>
        <p:spPr>
          <a:xfrm>
            <a:off x="8353321" y="1807629"/>
            <a:ext cx="8640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8A90BD6A-DAC1-4175-BADE-A70FD2E31095}"/>
              </a:ext>
            </a:extLst>
          </p:cNvPr>
          <p:cNvSpPr/>
          <p:nvPr/>
        </p:nvSpPr>
        <p:spPr>
          <a:xfrm>
            <a:off x="9361533" y="1405124"/>
            <a:ext cx="180811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3" name="直接连接符 22">
            <a:extLst>
              <a:ext uri="{FF2B5EF4-FFF2-40B4-BE49-F238E27FC236}">
                <a16:creationId xmlns:a16="http://schemas.microsoft.com/office/drawing/2014/main" xmlns="" id="{94F29B7E-74BF-4821-88B9-C8400B1817B7}"/>
              </a:ext>
            </a:extLst>
          </p:cNvPr>
          <p:cNvCxnSpPr>
            <a:cxnSpLocks/>
          </p:cNvCxnSpPr>
          <p:nvPr/>
        </p:nvCxnSpPr>
        <p:spPr>
          <a:xfrm>
            <a:off x="9361532" y="1807629"/>
            <a:ext cx="18081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xmlns="" id="{8A90BD6A-DAC1-4175-BADE-A70FD2E31095}"/>
              </a:ext>
            </a:extLst>
          </p:cNvPr>
          <p:cNvSpPr/>
          <p:nvPr/>
        </p:nvSpPr>
        <p:spPr>
          <a:xfrm>
            <a:off x="361950" y="1968882"/>
            <a:ext cx="100659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5" name="直接连接符 24">
            <a:extLst>
              <a:ext uri="{FF2B5EF4-FFF2-40B4-BE49-F238E27FC236}">
                <a16:creationId xmlns:a16="http://schemas.microsoft.com/office/drawing/2014/main" xmlns="" id="{94F29B7E-74BF-4821-88B9-C8400B1817B7}"/>
              </a:ext>
            </a:extLst>
          </p:cNvPr>
          <p:cNvCxnSpPr>
            <a:cxnSpLocks/>
          </p:cNvCxnSpPr>
          <p:nvPr/>
        </p:nvCxnSpPr>
        <p:spPr>
          <a:xfrm>
            <a:off x="361949" y="2371387"/>
            <a:ext cx="10065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xmlns="" id="{8A90BD6A-DAC1-4175-BADE-A70FD2E31095}"/>
              </a:ext>
            </a:extLst>
          </p:cNvPr>
          <p:cNvSpPr/>
          <p:nvPr/>
        </p:nvSpPr>
        <p:spPr>
          <a:xfrm>
            <a:off x="1512565" y="1968882"/>
            <a:ext cx="316835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8" name="直接连接符 27">
            <a:extLst>
              <a:ext uri="{FF2B5EF4-FFF2-40B4-BE49-F238E27FC236}">
                <a16:creationId xmlns:a16="http://schemas.microsoft.com/office/drawing/2014/main" xmlns="" id="{94F29B7E-74BF-4821-88B9-C8400B1817B7}"/>
              </a:ext>
            </a:extLst>
          </p:cNvPr>
          <p:cNvCxnSpPr>
            <a:cxnSpLocks/>
          </p:cNvCxnSpPr>
          <p:nvPr/>
        </p:nvCxnSpPr>
        <p:spPr>
          <a:xfrm>
            <a:off x="1512564" y="2371387"/>
            <a:ext cx="31683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a16="http://schemas.microsoft.com/office/drawing/2014/main" xmlns="" id="{8A90BD6A-DAC1-4175-BADE-A70FD2E31095}"/>
              </a:ext>
            </a:extLst>
          </p:cNvPr>
          <p:cNvSpPr/>
          <p:nvPr/>
        </p:nvSpPr>
        <p:spPr>
          <a:xfrm>
            <a:off x="3304452" y="3138604"/>
            <a:ext cx="944417"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1" name="直接连接符 30">
            <a:extLst>
              <a:ext uri="{FF2B5EF4-FFF2-40B4-BE49-F238E27FC236}">
                <a16:creationId xmlns:a16="http://schemas.microsoft.com/office/drawing/2014/main" xmlns="" id="{94F29B7E-74BF-4821-88B9-C8400B1817B7}"/>
              </a:ext>
            </a:extLst>
          </p:cNvPr>
          <p:cNvCxnSpPr>
            <a:cxnSpLocks/>
          </p:cNvCxnSpPr>
          <p:nvPr/>
        </p:nvCxnSpPr>
        <p:spPr>
          <a:xfrm>
            <a:off x="3304451" y="3541109"/>
            <a:ext cx="94441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xmlns="" id="{8A90BD6A-DAC1-4175-BADE-A70FD2E31095}"/>
              </a:ext>
            </a:extLst>
          </p:cNvPr>
          <p:cNvSpPr/>
          <p:nvPr/>
        </p:nvSpPr>
        <p:spPr>
          <a:xfrm>
            <a:off x="4337503" y="3138604"/>
            <a:ext cx="243164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4" name="直接连接符 33">
            <a:extLst>
              <a:ext uri="{FF2B5EF4-FFF2-40B4-BE49-F238E27FC236}">
                <a16:creationId xmlns:a16="http://schemas.microsoft.com/office/drawing/2014/main" xmlns="" id="{94F29B7E-74BF-4821-88B9-C8400B1817B7}"/>
              </a:ext>
            </a:extLst>
          </p:cNvPr>
          <p:cNvCxnSpPr>
            <a:cxnSpLocks/>
          </p:cNvCxnSpPr>
          <p:nvPr/>
        </p:nvCxnSpPr>
        <p:spPr>
          <a:xfrm>
            <a:off x="4337502" y="3541109"/>
            <a:ext cx="24316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矩形 35">
            <a:extLst>
              <a:ext uri="{FF2B5EF4-FFF2-40B4-BE49-F238E27FC236}">
                <a16:creationId xmlns:a16="http://schemas.microsoft.com/office/drawing/2014/main" xmlns="" id="{8A90BD6A-DAC1-4175-BADE-A70FD2E31095}"/>
              </a:ext>
            </a:extLst>
          </p:cNvPr>
          <p:cNvSpPr/>
          <p:nvPr/>
        </p:nvSpPr>
        <p:spPr>
          <a:xfrm>
            <a:off x="6857782" y="3138604"/>
            <a:ext cx="163955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7" name="直接连接符 36">
            <a:extLst>
              <a:ext uri="{FF2B5EF4-FFF2-40B4-BE49-F238E27FC236}">
                <a16:creationId xmlns:a16="http://schemas.microsoft.com/office/drawing/2014/main" xmlns="" id="{94F29B7E-74BF-4821-88B9-C8400B1817B7}"/>
              </a:ext>
            </a:extLst>
          </p:cNvPr>
          <p:cNvCxnSpPr>
            <a:cxnSpLocks/>
          </p:cNvCxnSpPr>
          <p:nvPr/>
        </p:nvCxnSpPr>
        <p:spPr>
          <a:xfrm>
            <a:off x="6857781" y="3541109"/>
            <a:ext cx="163955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a16="http://schemas.microsoft.com/office/drawing/2014/main" xmlns="" id="{8A90BD6A-DAC1-4175-BADE-A70FD2E31095}"/>
              </a:ext>
            </a:extLst>
          </p:cNvPr>
          <p:cNvSpPr/>
          <p:nvPr/>
        </p:nvSpPr>
        <p:spPr>
          <a:xfrm>
            <a:off x="8585974" y="3138604"/>
            <a:ext cx="48743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0" name="直接连接符 39">
            <a:extLst>
              <a:ext uri="{FF2B5EF4-FFF2-40B4-BE49-F238E27FC236}">
                <a16:creationId xmlns:a16="http://schemas.microsoft.com/office/drawing/2014/main" xmlns="" id="{94F29B7E-74BF-4821-88B9-C8400B1817B7}"/>
              </a:ext>
            </a:extLst>
          </p:cNvPr>
          <p:cNvCxnSpPr>
            <a:cxnSpLocks/>
          </p:cNvCxnSpPr>
          <p:nvPr/>
        </p:nvCxnSpPr>
        <p:spPr>
          <a:xfrm>
            <a:off x="8585972" y="3541109"/>
            <a:ext cx="4874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a16="http://schemas.microsoft.com/office/drawing/2014/main" xmlns="" id="{8A90BD6A-DAC1-4175-BADE-A70FD2E31095}"/>
              </a:ext>
            </a:extLst>
          </p:cNvPr>
          <p:cNvSpPr/>
          <p:nvPr/>
        </p:nvSpPr>
        <p:spPr>
          <a:xfrm>
            <a:off x="9162035" y="3138604"/>
            <a:ext cx="2007614"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3" name="直接连接符 42">
            <a:extLst>
              <a:ext uri="{FF2B5EF4-FFF2-40B4-BE49-F238E27FC236}">
                <a16:creationId xmlns:a16="http://schemas.microsoft.com/office/drawing/2014/main" xmlns="" id="{94F29B7E-74BF-4821-88B9-C8400B1817B7}"/>
              </a:ext>
            </a:extLst>
          </p:cNvPr>
          <p:cNvCxnSpPr>
            <a:cxnSpLocks/>
          </p:cNvCxnSpPr>
          <p:nvPr/>
        </p:nvCxnSpPr>
        <p:spPr>
          <a:xfrm>
            <a:off x="9162033" y="3541109"/>
            <a:ext cx="20076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矩形 44">
            <a:extLst>
              <a:ext uri="{FF2B5EF4-FFF2-40B4-BE49-F238E27FC236}">
                <a16:creationId xmlns:a16="http://schemas.microsoft.com/office/drawing/2014/main" xmlns="" id="{8A90BD6A-DAC1-4175-BADE-A70FD2E31095}"/>
              </a:ext>
            </a:extLst>
          </p:cNvPr>
          <p:cNvSpPr/>
          <p:nvPr/>
        </p:nvSpPr>
        <p:spPr>
          <a:xfrm>
            <a:off x="361949" y="3719204"/>
            <a:ext cx="16546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6" name="直接连接符 45">
            <a:extLst>
              <a:ext uri="{FF2B5EF4-FFF2-40B4-BE49-F238E27FC236}">
                <a16:creationId xmlns:a16="http://schemas.microsoft.com/office/drawing/2014/main" xmlns="" id="{94F29B7E-74BF-4821-88B9-C8400B1817B7}"/>
              </a:ext>
            </a:extLst>
          </p:cNvPr>
          <p:cNvCxnSpPr>
            <a:cxnSpLocks/>
          </p:cNvCxnSpPr>
          <p:nvPr/>
        </p:nvCxnSpPr>
        <p:spPr>
          <a:xfrm>
            <a:off x="361948" y="4121709"/>
            <a:ext cx="1654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矩形 47">
            <a:extLst>
              <a:ext uri="{FF2B5EF4-FFF2-40B4-BE49-F238E27FC236}">
                <a16:creationId xmlns:a16="http://schemas.microsoft.com/office/drawing/2014/main" xmlns="" id="{8A90BD6A-DAC1-4175-BADE-A70FD2E31095}"/>
              </a:ext>
            </a:extLst>
          </p:cNvPr>
          <p:cNvSpPr/>
          <p:nvPr/>
        </p:nvSpPr>
        <p:spPr>
          <a:xfrm>
            <a:off x="2088629" y="3719204"/>
            <a:ext cx="16546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9" name="直接连接符 48">
            <a:extLst>
              <a:ext uri="{FF2B5EF4-FFF2-40B4-BE49-F238E27FC236}">
                <a16:creationId xmlns:a16="http://schemas.microsoft.com/office/drawing/2014/main" xmlns="" id="{94F29B7E-74BF-4821-88B9-C8400B1817B7}"/>
              </a:ext>
            </a:extLst>
          </p:cNvPr>
          <p:cNvCxnSpPr>
            <a:cxnSpLocks/>
          </p:cNvCxnSpPr>
          <p:nvPr/>
        </p:nvCxnSpPr>
        <p:spPr>
          <a:xfrm>
            <a:off x="2088628" y="4121709"/>
            <a:ext cx="1654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矩形 49">
            <a:extLst>
              <a:ext uri="{FF2B5EF4-FFF2-40B4-BE49-F238E27FC236}">
                <a16:creationId xmlns:a16="http://schemas.microsoft.com/office/drawing/2014/main" xmlns="" id="{8A90BD6A-DAC1-4175-BADE-A70FD2E31095}"/>
              </a:ext>
            </a:extLst>
          </p:cNvPr>
          <p:cNvSpPr/>
          <p:nvPr/>
        </p:nvSpPr>
        <p:spPr>
          <a:xfrm>
            <a:off x="3815308" y="3719204"/>
            <a:ext cx="108163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1" name="直接连接符 50">
            <a:extLst>
              <a:ext uri="{FF2B5EF4-FFF2-40B4-BE49-F238E27FC236}">
                <a16:creationId xmlns:a16="http://schemas.microsoft.com/office/drawing/2014/main" xmlns="" id="{94F29B7E-74BF-4821-88B9-C8400B1817B7}"/>
              </a:ext>
            </a:extLst>
          </p:cNvPr>
          <p:cNvCxnSpPr>
            <a:cxnSpLocks/>
          </p:cNvCxnSpPr>
          <p:nvPr/>
        </p:nvCxnSpPr>
        <p:spPr>
          <a:xfrm>
            <a:off x="3815307" y="4121709"/>
            <a:ext cx="108163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矩形 52">
            <a:extLst>
              <a:ext uri="{FF2B5EF4-FFF2-40B4-BE49-F238E27FC236}">
                <a16:creationId xmlns:a16="http://schemas.microsoft.com/office/drawing/2014/main" xmlns="" id="{8A90BD6A-DAC1-4175-BADE-A70FD2E31095}"/>
              </a:ext>
            </a:extLst>
          </p:cNvPr>
          <p:cNvSpPr/>
          <p:nvPr/>
        </p:nvSpPr>
        <p:spPr>
          <a:xfrm>
            <a:off x="4968947" y="3719204"/>
            <a:ext cx="2016226"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4" name="直接连接符 53">
            <a:extLst>
              <a:ext uri="{FF2B5EF4-FFF2-40B4-BE49-F238E27FC236}">
                <a16:creationId xmlns:a16="http://schemas.microsoft.com/office/drawing/2014/main" xmlns="" id="{94F29B7E-74BF-4821-88B9-C8400B1817B7}"/>
              </a:ext>
            </a:extLst>
          </p:cNvPr>
          <p:cNvCxnSpPr>
            <a:cxnSpLocks/>
          </p:cNvCxnSpPr>
          <p:nvPr/>
        </p:nvCxnSpPr>
        <p:spPr>
          <a:xfrm>
            <a:off x="4968946" y="4121709"/>
            <a:ext cx="20162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矩形 55">
            <a:extLst>
              <a:ext uri="{FF2B5EF4-FFF2-40B4-BE49-F238E27FC236}">
                <a16:creationId xmlns:a16="http://schemas.microsoft.com/office/drawing/2014/main" xmlns="" id="{8A90BD6A-DAC1-4175-BADE-A70FD2E31095}"/>
              </a:ext>
            </a:extLst>
          </p:cNvPr>
          <p:cNvSpPr/>
          <p:nvPr/>
        </p:nvSpPr>
        <p:spPr>
          <a:xfrm>
            <a:off x="2798883" y="4902573"/>
            <a:ext cx="153861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7" name="直接连接符 56">
            <a:extLst>
              <a:ext uri="{FF2B5EF4-FFF2-40B4-BE49-F238E27FC236}">
                <a16:creationId xmlns:a16="http://schemas.microsoft.com/office/drawing/2014/main" xmlns="" id="{94F29B7E-74BF-4821-88B9-C8400B1817B7}"/>
              </a:ext>
            </a:extLst>
          </p:cNvPr>
          <p:cNvCxnSpPr>
            <a:cxnSpLocks/>
          </p:cNvCxnSpPr>
          <p:nvPr/>
        </p:nvCxnSpPr>
        <p:spPr>
          <a:xfrm>
            <a:off x="2798882" y="5305078"/>
            <a:ext cx="15386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矩形 58">
            <a:extLst>
              <a:ext uri="{FF2B5EF4-FFF2-40B4-BE49-F238E27FC236}">
                <a16:creationId xmlns:a16="http://schemas.microsoft.com/office/drawing/2014/main" xmlns="" id="{8A90BD6A-DAC1-4175-BADE-A70FD2E31095}"/>
              </a:ext>
            </a:extLst>
          </p:cNvPr>
          <p:cNvSpPr/>
          <p:nvPr/>
        </p:nvSpPr>
        <p:spPr>
          <a:xfrm>
            <a:off x="4415662" y="4902573"/>
            <a:ext cx="192143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0" name="直接连接符 59">
            <a:extLst>
              <a:ext uri="{FF2B5EF4-FFF2-40B4-BE49-F238E27FC236}">
                <a16:creationId xmlns:a16="http://schemas.microsoft.com/office/drawing/2014/main" xmlns="" id="{94F29B7E-74BF-4821-88B9-C8400B1817B7}"/>
              </a:ext>
            </a:extLst>
          </p:cNvPr>
          <p:cNvCxnSpPr>
            <a:cxnSpLocks/>
          </p:cNvCxnSpPr>
          <p:nvPr/>
        </p:nvCxnSpPr>
        <p:spPr>
          <a:xfrm>
            <a:off x="4415661" y="5305078"/>
            <a:ext cx="19214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矩形 61">
            <a:extLst>
              <a:ext uri="{FF2B5EF4-FFF2-40B4-BE49-F238E27FC236}">
                <a16:creationId xmlns:a16="http://schemas.microsoft.com/office/drawing/2014/main" xmlns="" id="{8A90BD6A-DAC1-4175-BADE-A70FD2E31095}"/>
              </a:ext>
            </a:extLst>
          </p:cNvPr>
          <p:cNvSpPr/>
          <p:nvPr/>
        </p:nvSpPr>
        <p:spPr>
          <a:xfrm>
            <a:off x="6415258" y="4902573"/>
            <a:ext cx="2170713"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3" name="直接连接符 62">
            <a:extLst>
              <a:ext uri="{FF2B5EF4-FFF2-40B4-BE49-F238E27FC236}">
                <a16:creationId xmlns:a16="http://schemas.microsoft.com/office/drawing/2014/main" xmlns="" id="{94F29B7E-74BF-4821-88B9-C8400B1817B7}"/>
              </a:ext>
            </a:extLst>
          </p:cNvPr>
          <p:cNvCxnSpPr>
            <a:cxnSpLocks/>
          </p:cNvCxnSpPr>
          <p:nvPr/>
        </p:nvCxnSpPr>
        <p:spPr>
          <a:xfrm>
            <a:off x="6415258" y="5305078"/>
            <a:ext cx="21707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矩形 64">
            <a:extLst>
              <a:ext uri="{FF2B5EF4-FFF2-40B4-BE49-F238E27FC236}">
                <a16:creationId xmlns:a16="http://schemas.microsoft.com/office/drawing/2014/main" xmlns="" id="{8A90BD6A-DAC1-4175-BADE-A70FD2E31095}"/>
              </a:ext>
            </a:extLst>
          </p:cNvPr>
          <p:cNvSpPr/>
          <p:nvPr/>
        </p:nvSpPr>
        <p:spPr>
          <a:xfrm>
            <a:off x="8664130" y="4902573"/>
            <a:ext cx="1777428"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6" name="直接连接符 65">
            <a:extLst>
              <a:ext uri="{FF2B5EF4-FFF2-40B4-BE49-F238E27FC236}">
                <a16:creationId xmlns:a16="http://schemas.microsoft.com/office/drawing/2014/main" xmlns="" id="{94F29B7E-74BF-4821-88B9-C8400B1817B7}"/>
              </a:ext>
            </a:extLst>
          </p:cNvPr>
          <p:cNvCxnSpPr>
            <a:cxnSpLocks/>
          </p:cNvCxnSpPr>
          <p:nvPr/>
        </p:nvCxnSpPr>
        <p:spPr>
          <a:xfrm>
            <a:off x="8664129" y="5305078"/>
            <a:ext cx="17774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矩形 67">
            <a:extLst>
              <a:ext uri="{FF2B5EF4-FFF2-40B4-BE49-F238E27FC236}">
                <a16:creationId xmlns:a16="http://schemas.microsoft.com/office/drawing/2014/main" xmlns="" id="{8A90BD6A-DAC1-4175-BADE-A70FD2E31095}"/>
              </a:ext>
            </a:extLst>
          </p:cNvPr>
          <p:cNvSpPr/>
          <p:nvPr/>
        </p:nvSpPr>
        <p:spPr>
          <a:xfrm>
            <a:off x="361948" y="5486120"/>
            <a:ext cx="16546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9" name="直接连接符 68">
            <a:extLst>
              <a:ext uri="{FF2B5EF4-FFF2-40B4-BE49-F238E27FC236}">
                <a16:creationId xmlns:a16="http://schemas.microsoft.com/office/drawing/2014/main" xmlns="" id="{94F29B7E-74BF-4821-88B9-C8400B1817B7}"/>
              </a:ext>
            </a:extLst>
          </p:cNvPr>
          <p:cNvCxnSpPr>
            <a:cxnSpLocks/>
          </p:cNvCxnSpPr>
          <p:nvPr/>
        </p:nvCxnSpPr>
        <p:spPr>
          <a:xfrm>
            <a:off x="361947" y="5888625"/>
            <a:ext cx="1654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矩形 70">
            <a:extLst>
              <a:ext uri="{FF2B5EF4-FFF2-40B4-BE49-F238E27FC236}">
                <a16:creationId xmlns:a16="http://schemas.microsoft.com/office/drawing/2014/main" xmlns="" id="{8A90BD6A-DAC1-4175-BADE-A70FD2E31095}"/>
              </a:ext>
            </a:extLst>
          </p:cNvPr>
          <p:cNvSpPr/>
          <p:nvPr/>
        </p:nvSpPr>
        <p:spPr>
          <a:xfrm>
            <a:off x="2088627" y="5486120"/>
            <a:ext cx="1726679"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2" name="直接连接符 71">
            <a:extLst>
              <a:ext uri="{FF2B5EF4-FFF2-40B4-BE49-F238E27FC236}">
                <a16:creationId xmlns:a16="http://schemas.microsoft.com/office/drawing/2014/main" xmlns="" id="{94F29B7E-74BF-4821-88B9-C8400B1817B7}"/>
              </a:ext>
            </a:extLst>
          </p:cNvPr>
          <p:cNvCxnSpPr>
            <a:cxnSpLocks/>
          </p:cNvCxnSpPr>
          <p:nvPr/>
        </p:nvCxnSpPr>
        <p:spPr>
          <a:xfrm>
            <a:off x="2088627" y="5888625"/>
            <a:ext cx="172667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矩形 73">
            <a:extLst>
              <a:ext uri="{FF2B5EF4-FFF2-40B4-BE49-F238E27FC236}">
                <a16:creationId xmlns:a16="http://schemas.microsoft.com/office/drawing/2014/main" xmlns="" id="{8A90BD6A-DAC1-4175-BADE-A70FD2E31095}"/>
              </a:ext>
            </a:extLst>
          </p:cNvPr>
          <p:cNvSpPr/>
          <p:nvPr/>
        </p:nvSpPr>
        <p:spPr>
          <a:xfrm>
            <a:off x="3887313" y="5486120"/>
            <a:ext cx="2305772"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5" name="直接连接符 74">
            <a:extLst>
              <a:ext uri="{FF2B5EF4-FFF2-40B4-BE49-F238E27FC236}">
                <a16:creationId xmlns:a16="http://schemas.microsoft.com/office/drawing/2014/main" xmlns="" id="{94F29B7E-74BF-4821-88B9-C8400B1817B7}"/>
              </a:ext>
            </a:extLst>
          </p:cNvPr>
          <p:cNvCxnSpPr>
            <a:cxnSpLocks/>
          </p:cNvCxnSpPr>
          <p:nvPr/>
        </p:nvCxnSpPr>
        <p:spPr>
          <a:xfrm>
            <a:off x="3887313" y="5888625"/>
            <a:ext cx="23057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矩形 76">
            <a:extLst>
              <a:ext uri="{FF2B5EF4-FFF2-40B4-BE49-F238E27FC236}">
                <a16:creationId xmlns:a16="http://schemas.microsoft.com/office/drawing/2014/main" xmlns="" id="{8A90BD6A-DAC1-4175-BADE-A70FD2E31095}"/>
              </a:ext>
            </a:extLst>
          </p:cNvPr>
          <p:cNvSpPr/>
          <p:nvPr/>
        </p:nvSpPr>
        <p:spPr>
          <a:xfrm>
            <a:off x="6265092" y="5486120"/>
            <a:ext cx="1080121" cy="422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78" name="直接连接符 77">
            <a:extLst>
              <a:ext uri="{FF2B5EF4-FFF2-40B4-BE49-F238E27FC236}">
                <a16:creationId xmlns:a16="http://schemas.microsoft.com/office/drawing/2014/main" xmlns="" id="{94F29B7E-74BF-4821-88B9-C8400B1817B7}"/>
              </a:ext>
            </a:extLst>
          </p:cNvPr>
          <p:cNvCxnSpPr>
            <a:cxnSpLocks/>
          </p:cNvCxnSpPr>
          <p:nvPr/>
        </p:nvCxnSpPr>
        <p:spPr>
          <a:xfrm>
            <a:off x="6265092" y="5888625"/>
            <a:ext cx="10801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17242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6" presetClass="exit" presetSubtype="21" fill="hold" grpId="0" nodeType="withEffect">
                                  <p:stCondLst>
                                    <p:cond delay="0"/>
                                  </p:stCondLst>
                                  <p:childTnLst>
                                    <p:animEffect transition="out" filter="barn(inVertical)">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6" presetClass="exit" presetSubtype="21" fill="hold" grpId="0" nodeType="withEffect">
                                  <p:stCondLst>
                                    <p:cond delay="0"/>
                                  </p:stCondLst>
                                  <p:childTnLst>
                                    <p:animEffect transition="out" filter="barn(inVertical)">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par>
                                <p:cTn id="14" presetID="16" presetClass="exit" presetSubtype="21" fill="hold" grpId="0" nodeType="withEffect">
                                  <p:stCondLst>
                                    <p:cond delay="0"/>
                                  </p:stCondLst>
                                  <p:childTnLst>
                                    <p:animEffect transition="out" filter="barn(inVertical)">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6" presetClass="exit" presetSubtype="21" fill="hold" grpId="0" nodeType="withEffect">
                                  <p:stCondLst>
                                    <p:cond delay="0"/>
                                  </p:stCondLst>
                                  <p:childTnLst>
                                    <p:animEffect transition="out" filter="barn(inVertical)">
                                      <p:cBhvr>
                                        <p:cTn id="18" dur="500"/>
                                        <p:tgtEl>
                                          <p:spTgt spid="22"/>
                                        </p:tgtEl>
                                      </p:cBhvr>
                                    </p:animEffect>
                                    <p:set>
                                      <p:cBhvr>
                                        <p:cTn id="19" dur="1" fill="hold">
                                          <p:stCondLst>
                                            <p:cond delay="499"/>
                                          </p:stCondLst>
                                        </p:cTn>
                                        <p:tgtEl>
                                          <p:spTgt spid="22"/>
                                        </p:tgtEl>
                                        <p:attrNameLst>
                                          <p:attrName>style.visibility</p:attrName>
                                        </p:attrNameLst>
                                      </p:cBhvr>
                                      <p:to>
                                        <p:strVal val="hidden"/>
                                      </p:to>
                                    </p:set>
                                  </p:childTnLst>
                                </p:cTn>
                              </p:par>
                              <p:par>
                                <p:cTn id="20" presetID="16" presetClass="exit" presetSubtype="21" fill="hold" grpId="0" nodeType="withEffect">
                                  <p:stCondLst>
                                    <p:cond delay="0"/>
                                  </p:stCondLst>
                                  <p:childTnLst>
                                    <p:animEffect transition="out" filter="barn(inVertical)">
                                      <p:cBhvr>
                                        <p:cTn id="21" dur="500"/>
                                        <p:tgtEl>
                                          <p:spTgt spid="24"/>
                                        </p:tgtEl>
                                      </p:cBhvr>
                                    </p:animEffect>
                                    <p:set>
                                      <p:cBhvr>
                                        <p:cTn id="22" dur="1" fill="hold">
                                          <p:stCondLst>
                                            <p:cond delay="499"/>
                                          </p:stCondLst>
                                        </p:cTn>
                                        <p:tgtEl>
                                          <p:spTgt spid="24"/>
                                        </p:tgtEl>
                                        <p:attrNameLst>
                                          <p:attrName>style.visibility</p:attrName>
                                        </p:attrNameLst>
                                      </p:cBhvr>
                                      <p:to>
                                        <p:strVal val="hidden"/>
                                      </p:to>
                                    </p:set>
                                  </p:childTnLst>
                                </p:cTn>
                              </p:par>
                              <p:par>
                                <p:cTn id="23" presetID="16" presetClass="exit" presetSubtype="21" fill="hold" grpId="0" nodeType="withEffect">
                                  <p:stCondLst>
                                    <p:cond delay="0"/>
                                  </p:stCondLst>
                                  <p:childTnLst>
                                    <p:animEffect transition="out" filter="barn(inVertical)">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6" presetClass="exit" presetSubtype="21" fill="hold" grpId="0" nodeType="clickEffect">
                                  <p:stCondLst>
                                    <p:cond delay="0"/>
                                  </p:stCondLst>
                                  <p:childTnLst>
                                    <p:animEffect transition="out" filter="barn(inVertical)">
                                      <p:cBhvr>
                                        <p:cTn id="29" dur="500"/>
                                        <p:tgtEl>
                                          <p:spTgt spid="30"/>
                                        </p:tgtEl>
                                      </p:cBhvr>
                                    </p:animEffect>
                                    <p:set>
                                      <p:cBhvr>
                                        <p:cTn id="30" dur="1" fill="hold">
                                          <p:stCondLst>
                                            <p:cond delay="499"/>
                                          </p:stCondLst>
                                        </p:cTn>
                                        <p:tgtEl>
                                          <p:spTgt spid="30"/>
                                        </p:tgtEl>
                                        <p:attrNameLst>
                                          <p:attrName>style.visibility</p:attrName>
                                        </p:attrNameLst>
                                      </p:cBhvr>
                                      <p:to>
                                        <p:strVal val="hidden"/>
                                      </p:to>
                                    </p:set>
                                  </p:childTnLst>
                                </p:cTn>
                              </p:par>
                              <p:par>
                                <p:cTn id="31" presetID="16" presetClass="exit" presetSubtype="21" fill="hold" grpId="0" nodeType="withEffect">
                                  <p:stCondLst>
                                    <p:cond delay="0"/>
                                  </p:stCondLst>
                                  <p:childTnLst>
                                    <p:animEffect transition="out" filter="barn(inVertical)">
                                      <p:cBhvr>
                                        <p:cTn id="32" dur="500"/>
                                        <p:tgtEl>
                                          <p:spTgt spid="33"/>
                                        </p:tgtEl>
                                      </p:cBhvr>
                                    </p:animEffect>
                                    <p:set>
                                      <p:cBhvr>
                                        <p:cTn id="33" dur="1" fill="hold">
                                          <p:stCondLst>
                                            <p:cond delay="499"/>
                                          </p:stCondLst>
                                        </p:cTn>
                                        <p:tgtEl>
                                          <p:spTgt spid="33"/>
                                        </p:tgtEl>
                                        <p:attrNameLst>
                                          <p:attrName>style.visibility</p:attrName>
                                        </p:attrNameLst>
                                      </p:cBhvr>
                                      <p:to>
                                        <p:strVal val="hidden"/>
                                      </p:to>
                                    </p:set>
                                  </p:childTnLst>
                                </p:cTn>
                              </p:par>
                              <p:par>
                                <p:cTn id="34" presetID="16" presetClass="exit" presetSubtype="21" fill="hold" grpId="0" nodeType="withEffect">
                                  <p:stCondLst>
                                    <p:cond delay="0"/>
                                  </p:stCondLst>
                                  <p:childTnLst>
                                    <p:animEffect transition="out" filter="barn(inVertical)">
                                      <p:cBhvr>
                                        <p:cTn id="35" dur="500"/>
                                        <p:tgtEl>
                                          <p:spTgt spid="36"/>
                                        </p:tgtEl>
                                      </p:cBhvr>
                                    </p:animEffect>
                                    <p:set>
                                      <p:cBhvr>
                                        <p:cTn id="36" dur="1" fill="hold">
                                          <p:stCondLst>
                                            <p:cond delay="499"/>
                                          </p:stCondLst>
                                        </p:cTn>
                                        <p:tgtEl>
                                          <p:spTgt spid="36"/>
                                        </p:tgtEl>
                                        <p:attrNameLst>
                                          <p:attrName>style.visibility</p:attrName>
                                        </p:attrNameLst>
                                      </p:cBhvr>
                                      <p:to>
                                        <p:strVal val="hidden"/>
                                      </p:to>
                                    </p:set>
                                  </p:childTnLst>
                                </p:cTn>
                              </p:par>
                              <p:par>
                                <p:cTn id="37" presetID="16" presetClass="exit" presetSubtype="21" fill="hold" grpId="0" nodeType="withEffect">
                                  <p:stCondLst>
                                    <p:cond delay="0"/>
                                  </p:stCondLst>
                                  <p:childTnLst>
                                    <p:animEffect transition="out" filter="barn(inVertical)">
                                      <p:cBhvr>
                                        <p:cTn id="38" dur="500"/>
                                        <p:tgtEl>
                                          <p:spTgt spid="39"/>
                                        </p:tgtEl>
                                      </p:cBhvr>
                                    </p:animEffect>
                                    <p:set>
                                      <p:cBhvr>
                                        <p:cTn id="39" dur="1" fill="hold">
                                          <p:stCondLst>
                                            <p:cond delay="499"/>
                                          </p:stCondLst>
                                        </p:cTn>
                                        <p:tgtEl>
                                          <p:spTgt spid="39"/>
                                        </p:tgtEl>
                                        <p:attrNameLst>
                                          <p:attrName>style.visibility</p:attrName>
                                        </p:attrNameLst>
                                      </p:cBhvr>
                                      <p:to>
                                        <p:strVal val="hidden"/>
                                      </p:to>
                                    </p:set>
                                  </p:childTnLst>
                                </p:cTn>
                              </p:par>
                              <p:par>
                                <p:cTn id="40" presetID="16" presetClass="exit" presetSubtype="21" fill="hold" grpId="0" nodeType="withEffect">
                                  <p:stCondLst>
                                    <p:cond delay="0"/>
                                  </p:stCondLst>
                                  <p:childTnLst>
                                    <p:animEffect transition="out" filter="barn(inVertical)">
                                      <p:cBhvr>
                                        <p:cTn id="41" dur="500"/>
                                        <p:tgtEl>
                                          <p:spTgt spid="42"/>
                                        </p:tgtEl>
                                      </p:cBhvr>
                                    </p:animEffect>
                                    <p:set>
                                      <p:cBhvr>
                                        <p:cTn id="42" dur="1" fill="hold">
                                          <p:stCondLst>
                                            <p:cond delay="499"/>
                                          </p:stCondLst>
                                        </p:cTn>
                                        <p:tgtEl>
                                          <p:spTgt spid="42"/>
                                        </p:tgtEl>
                                        <p:attrNameLst>
                                          <p:attrName>style.visibility</p:attrName>
                                        </p:attrNameLst>
                                      </p:cBhvr>
                                      <p:to>
                                        <p:strVal val="hidden"/>
                                      </p:to>
                                    </p:set>
                                  </p:childTnLst>
                                </p:cTn>
                              </p:par>
                              <p:par>
                                <p:cTn id="43" presetID="16" presetClass="exit" presetSubtype="21" fill="hold" grpId="0" nodeType="withEffect">
                                  <p:stCondLst>
                                    <p:cond delay="0"/>
                                  </p:stCondLst>
                                  <p:childTnLst>
                                    <p:animEffect transition="out" filter="barn(inVertical)">
                                      <p:cBhvr>
                                        <p:cTn id="44" dur="500"/>
                                        <p:tgtEl>
                                          <p:spTgt spid="45"/>
                                        </p:tgtEl>
                                      </p:cBhvr>
                                    </p:animEffect>
                                    <p:set>
                                      <p:cBhvr>
                                        <p:cTn id="45" dur="1" fill="hold">
                                          <p:stCondLst>
                                            <p:cond delay="499"/>
                                          </p:stCondLst>
                                        </p:cTn>
                                        <p:tgtEl>
                                          <p:spTgt spid="45"/>
                                        </p:tgtEl>
                                        <p:attrNameLst>
                                          <p:attrName>style.visibility</p:attrName>
                                        </p:attrNameLst>
                                      </p:cBhvr>
                                      <p:to>
                                        <p:strVal val="hidden"/>
                                      </p:to>
                                    </p:set>
                                  </p:childTnLst>
                                </p:cTn>
                              </p:par>
                              <p:par>
                                <p:cTn id="46" presetID="16" presetClass="exit" presetSubtype="21" fill="hold" grpId="0" nodeType="withEffect">
                                  <p:stCondLst>
                                    <p:cond delay="0"/>
                                  </p:stCondLst>
                                  <p:childTnLst>
                                    <p:animEffect transition="out" filter="barn(inVertical)">
                                      <p:cBhvr>
                                        <p:cTn id="47" dur="500"/>
                                        <p:tgtEl>
                                          <p:spTgt spid="48"/>
                                        </p:tgtEl>
                                      </p:cBhvr>
                                    </p:animEffect>
                                    <p:set>
                                      <p:cBhvr>
                                        <p:cTn id="48" dur="1" fill="hold">
                                          <p:stCondLst>
                                            <p:cond delay="499"/>
                                          </p:stCondLst>
                                        </p:cTn>
                                        <p:tgtEl>
                                          <p:spTgt spid="48"/>
                                        </p:tgtEl>
                                        <p:attrNameLst>
                                          <p:attrName>style.visibility</p:attrName>
                                        </p:attrNameLst>
                                      </p:cBhvr>
                                      <p:to>
                                        <p:strVal val="hidden"/>
                                      </p:to>
                                    </p:set>
                                  </p:childTnLst>
                                </p:cTn>
                              </p:par>
                              <p:par>
                                <p:cTn id="49" presetID="16" presetClass="exit" presetSubtype="21" fill="hold" grpId="0" nodeType="withEffect">
                                  <p:stCondLst>
                                    <p:cond delay="0"/>
                                  </p:stCondLst>
                                  <p:childTnLst>
                                    <p:animEffect transition="out" filter="barn(inVertical)">
                                      <p:cBhvr>
                                        <p:cTn id="50" dur="500"/>
                                        <p:tgtEl>
                                          <p:spTgt spid="50"/>
                                        </p:tgtEl>
                                      </p:cBhvr>
                                    </p:animEffect>
                                    <p:set>
                                      <p:cBhvr>
                                        <p:cTn id="51" dur="1" fill="hold">
                                          <p:stCondLst>
                                            <p:cond delay="499"/>
                                          </p:stCondLst>
                                        </p:cTn>
                                        <p:tgtEl>
                                          <p:spTgt spid="50"/>
                                        </p:tgtEl>
                                        <p:attrNameLst>
                                          <p:attrName>style.visibility</p:attrName>
                                        </p:attrNameLst>
                                      </p:cBhvr>
                                      <p:to>
                                        <p:strVal val="hidden"/>
                                      </p:to>
                                    </p:set>
                                  </p:childTnLst>
                                </p:cTn>
                              </p:par>
                              <p:par>
                                <p:cTn id="52" presetID="16" presetClass="exit" presetSubtype="21" fill="hold" grpId="0" nodeType="withEffect">
                                  <p:stCondLst>
                                    <p:cond delay="0"/>
                                  </p:stCondLst>
                                  <p:childTnLst>
                                    <p:animEffect transition="out" filter="barn(inVertical)">
                                      <p:cBhvr>
                                        <p:cTn id="53" dur="500"/>
                                        <p:tgtEl>
                                          <p:spTgt spid="53"/>
                                        </p:tgtEl>
                                      </p:cBhvr>
                                    </p:animEffect>
                                    <p:set>
                                      <p:cBhvr>
                                        <p:cTn id="54" dur="1" fill="hold">
                                          <p:stCondLst>
                                            <p:cond delay="499"/>
                                          </p:stCondLst>
                                        </p:cTn>
                                        <p:tgtEl>
                                          <p:spTgt spid="5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6" presetClass="exit" presetSubtype="21" fill="hold" grpId="0" nodeType="clickEffect">
                                  <p:stCondLst>
                                    <p:cond delay="0"/>
                                  </p:stCondLst>
                                  <p:childTnLst>
                                    <p:animEffect transition="out" filter="barn(inVertical)">
                                      <p:cBhvr>
                                        <p:cTn id="58" dur="500"/>
                                        <p:tgtEl>
                                          <p:spTgt spid="56"/>
                                        </p:tgtEl>
                                      </p:cBhvr>
                                    </p:animEffect>
                                    <p:set>
                                      <p:cBhvr>
                                        <p:cTn id="59" dur="1" fill="hold">
                                          <p:stCondLst>
                                            <p:cond delay="499"/>
                                          </p:stCondLst>
                                        </p:cTn>
                                        <p:tgtEl>
                                          <p:spTgt spid="56"/>
                                        </p:tgtEl>
                                        <p:attrNameLst>
                                          <p:attrName>style.visibility</p:attrName>
                                        </p:attrNameLst>
                                      </p:cBhvr>
                                      <p:to>
                                        <p:strVal val="hidden"/>
                                      </p:to>
                                    </p:set>
                                  </p:childTnLst>
                                </p:cTn>
                              </p:par>
                              <p:par>
                                <p:cTn id="60" presetID="16" presetClass="exit" presetSubtype="21" fill="hold" grpId="0" nodeType="withEffect">
                                  <p:stCondLst>
                                    <p:cond delay="0"/>
                                  </p:stCondLst>
                                  <p:childTnLst>
                                    <p:animEffect transition="out" filter="barn(inVertical)">
                                      <p:cBhvr>
                                        <p:cTn id="61" dur="500"/>
                                        <p:tgtEl>
                                          <p:spTgt spid="59"/>
                                        </p:tgtEl>
                                      </p:cBhvr>
                                    </p:animEffect>
                                    <p:set>
                                      <p:cBhvr>
                                        <p:cTn id="62" dur="1" fill="hold">
                                          <p:stCondLst>
                                            <p:cond delay="499"/>
                                          </p:stCondLst>
                                        </p:cTn>
                                        <p:tgtEl>
                                          <p:spTgt spid="59"/>
                                        </p:tgtEl>
                                        <p:attrNameLst>
                                          <p:attrName>style.visibility</p:attrName>
                                        </p:attrNameLst>
                                      </p:cBhvr>
                                      <p:to>
                                        <p:strVal val="hidden"/>
                                      </p:to>
                                    </p:set>
                                  </p:childTnLst>
                                </p:cTn>
                              </p:par>
                              <p:par>
                                <p:cTn id="63" presetID="16" presetClass="exit" presetSubtype="21" fill="hold" grpId="0" nodeType="withEffect">
                                  <p:stCondLst>
                                    <p:cond delay="0"/>
                                  </p:stCondLst>
                                  <p:childTnLst>
                                    <p:animEffect transition="out" filter="barn(inVertical)">
                                      <p:cBhvr>
                                        <p:cTn id="64" dur="500"/>
                                        <p:tgtEl>
                                          <p:spTgt spid="62"/>
                                        </p:tgtEl>
                                      </p:cBhvr>
                                    </p:animEffect>
                                    <p:set>
                                      <p:cBhvr>
                                        <p:cTn id="65" dur="1" fill="hold">
                                          <p:stCondLst>
                                            <p:cond delay="499"/>
                                          </p:stCondLst>
                                        </p:cTn>
                                        <p:tgtEl>
                                          <p:spTgt spid="62"/>
                                        </p:tgtEl>
                                        <p:attrNameLst>
                                          <p:attrName>style.visibility</p:attrName>
                                        </p:attrNameLst>
                                      </p:cBhvr>
                                      <p:to>
                                        <p:strVal val="hidden"/>
                                      </p:to>
                                    </p:set>
                                  </p:childTnLst>
                                </p:cTn>
                              </p:par>
                              <p:par>
                                <p:cTn id="66" presetID="16" presetClass="exit" presetSubtype="21" fill="hold" grpId="0" nodeType="withEffect">
                                  <p:stCondLst>
                                    <p:cond delay="0"/>
                                  </p:stCondLst>
                                  <p:childTnLst>
                                    <p:animEffect transition="out" filter="barn(inVertical)">
                                      <p:cBhvr>
                                        <p:cTn id="67" dur="500"/>
                                        <p:tgtEl>
                                          <p:spTgt spid="65"/>
                                        </p:tgtEl>
                                      </p:cBhvr>
                                    </p:animEffect>
                                    <p:set>
                                      <p:cBhvr>
                                        <p:cTn id="68" dur="1" fill="hold">
                                          <p:stCondLst>
                                            <p:cond delay="499"/>
                                          </p:stCondLst>
                                        </p:cTn>
                                        <p:tgtEl>
                                          <p:spTgt spid="65"/>
                                        </p:tgtEl>
                                        <p:attrNameLst>
                                          <p:attrName>style.visibility</p:attrName>
                                        </p:attrNameLst>
                                      </p:cBhvr>
                                      <p:to>
                                        <p:strVal val="hidden"/>
                                      </p:to>
                                    </p:set>
                                  </p:childTnLst>
                                </p:cTn>
                              </p:par>
                              <p:par>
                                <p:cTn id="69" presetID="16" presetClass="exit" presetSubtype="21" fill="hold" grpId="0" nodeType="withEffect">
                                  <p:stCondLst>
                                    <p:cond delay="0"/>
                                  </p:stCondLst>
                                  <p:childTnLst>
                                    <p:animEffect transition="out" filter="barn(inVertical)">
                                      <p:cBhvr>
                                        <p:cTn id="70" dur="500"/>
                                        <p:tgtEl>
                                          <p:spTgt spid="68"/>
                                        </p:tgtEl>
                                      </p:cBhvr>
                                    </p:animEffect>
                                    <p:set>
                                      <p:cBhvr>
                                        <p:cTn id="71" dur="1" fill="hold">
                                          <p:stCondLst>
                                            <p:cond delay="499"/>
                                          </p:stCondLst>
                                        </p:cTn>
                                        <p:tgtEl>
                                          <p:spTgt spid="68"/>
                                        </p:tgtEl>
                                        <p:attrNameLst>
                                          <p:attrName>style.visibility</p:attrName>
                                        </p:attrNameLst>
                                      </p:cBhvr>
                                      <p:to>
                                        <p:strVal val="hidden"/>
                                      </p:to>
                                    </p:set>
                                  </p:childTnLst>
                                </p:cTn>
                              </p:par>
                              <p:par>
                                <p:cTn id="72" presetID="16" presetClass="exit" presetSubtype="21" fill="hold" grpId="0" nodeType="withEffect">
                                  <p:stCondLst>
                                    <p:cond delay="0"/>
                                  </p:stCondLst>
                                  <p:childTnLst>
                                    <p:animEffect transition="out" filter="barn(inVertical)">
                                      <p:cBhvr>
                                        <p:cTn id="73" dur="500"/>
                                        <p:tgtEl>
                                          <p:spTgt spid="71"/>
                                        </p:tgtEl>
                                      </p:cBhvr>
                                    </p:animEffect>
                                    <p:set>
                                      <p:cBhvr>
                                        <p:cTn id="74" dur="1" fill="hold">
                                          <p:stCondLst>
                                            <p:cond delay="499"/>
                                          </p:stCondLst>
                                        </p:cTn>
                                        <p:tgtEl>
                                          <p:spTgt spid="71"/>
                                        </p:tgtEl>
                                        <p:attrNameLst>
                                          <p:attrName>style.visibility</p:attrName>
                                        </p:attrNameLst>
                                      </p:cBhvr>
                                      <p:to>
                                        <p:strVal val="hidden"/>
                                      </p:to>
                                    </p:set>
                                  </p:childTnLst>
                                </p:cTn>
                              </p:par>
                              <p:par>
                                <p:cTn id="75" presetID="16" presetClass="exit" presetSubtype="21" fill="hold" grpId="0" nodeType="withEffect">
                                  <p:stCondLst>
                                    <p:cond delay="0"/>
                                  </p:stCondLst>
                                  <p:childTnLst>
                                    <p:animEffect transition="out" filter="barn(inVertical)">
                                      <p:cBhvr>
                                        <p:cTn id="76" dur="500"/>
                                        <p:tgtEl>
                                          <p:spTgt spid="74"/>
                                        </p:tgtEl>
                                      </p:cBhvr>
                                    </p:animEffect>
                                    <p:set>
                                      <p:cBhvr>
                                        <p:cTn id="77" dur="1" fill="hold">
                                          <p:stCondLst>
                                            <p:cond delay="499"/>
                                          </p:stCondLst>
                                        </p:cTn>
                                        <p:tgtEl>
                                          <p:spTgt spid="74"/>
                                        </p:tgtEl>
                                        <p:attrNameLst>
                                          <p:attrName>style.visibility</p:attrName>
                                        </p:attrNameLst>
                                      </p:cBhvr>
                                      <p:to>
                                        <p:strVal val="hidden"/>
                                      </p:to>
                                    </p:set>
                                  </p:childTnLst>
                                </p:cTn>
                              </p:par>
                              <p:par>
                                <p:cTn id="78" presetID="16" presetClass="exit" presetSubtype="21" fill="hold" grpId="0" nodeType="withEffect">
                                  <p:stCondLst>
                                    <p:cond delay="0"/>
                                  </p:stCondLst>
                                  <p:childTnLst>
                                    <p:animEffect transition="out" filter="barn(inVertical)">
                                      <p:cBhvr>
                                        <p:cTn id="79" dur="500"/>
                                        <p:tgtEl>
                                          <p:spTgt spid="77"/>
                                        </p:tgtEl>
                                      </p:cBhvr>
                                    </p:animEffect>
                                    <p:set>
                                      <p:cBhvr>
                                        <p:cTn id="80" dur="1" fill="hold">
                                          <p:stCondLst>
                                            <p:cond delay="499"/>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8" grpId="0" animBg="1"/>
      <p:bldP spid="20" grpId="0" animBg="1"/>
      <p:bldP spid="22" grpId="0" animBg="1"/>
      <p:bldP spid="24" grpId="0" animBg="1"/>
      <p:bldP spid="27" grpId="0" animBg="1"/>
      <p:bldP spid="30" grpId="0" animBg="1"/>
      <p:bldP spid="33" grpId="0" animBg="1"/>
      <p:bldP spid="36" grpId="0" animBg="1"/>
      <p:bldP spid="39" grpId="0" animBg="1"/>
      <p:bldP spid="42" grpId="0" animBg="1"/>
      <p:bldP spid="45" grpId="0" animBg="1"/>
      <p:bldP spid="48" grpId="0" animBg="1"/>
      <p:bldP spid="50" grpId="0" animBg="1"/>
      <p:bldP spid="53" grpId="0" animBg="1"/>
      <p:bldP spid="56" grpId="0" animBg="1"/>
      <p:bldP spid="59" grpId="0" animBg="1"/>
      <p:bldP spid="62" grpId="0" animBg="1"/>
      <p:bldP spid="65" grpId="0" animBg="1"/>
      <p:bldP spid="68" grpId="0" animBg="1"/>
      <p:bldP spid="71" grpId="0" animBg="1"/>
      <p:bldP spid="74" grpId="0" animBg="1"/>
      <p:bldP spid="7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926022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09396"/>
            <a:ext cx="10807700" cy="626710"/>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复习名词性从句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圆角矩形 4"/>
          <p:cNvSpPr/>
          <p:nvPr/>
        </p:nvSpPr>
        <p:spPr>
          <a:xfrm>
            <a:off x="4503881" y="189566"/>
            <a:ext cx="2523837" cy="4582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dirty="0">
                <a:solidFill>
                  <a:schemeClr val="tx1"/>
                </a:solidFill>
              </a:rPr>
              <a:t>语 法 图 解</a:t>
            </a:r>
            <a:endParaRPr lang="zh-CN" altLang="zh-CN" dirty="0">
              <a:solidFill>
                <a:schemeClr val="tx1"/>
              </a:solidFill>
            </a:endParaRPr>
          </a:p>
        </p:txBody>
      </p:sp>
      <p:pic>
        <p:nvPicPr>
          <p:cNvPr id="7" name="24E01.eps" descr="id:2147496631;FounderCES"/>
          <p:cNvPicPr>
            <a:picLocks noChangeAspect="1"/>
          </p:cNvPicPr>
          <p:nvPr/>
        </p:nvPicPr>
        <p:blipFill>
          <a:blip r:embed="rId2"/>
          <a:stretch>
            <a:fillRect/>
          </a:stretch>
        </p:blipFill>
        <p:spPr>
          <a:xfrm>
            <a:off x="2410434" y="1582961"/>
            <a:ext cx="6710732" cy="3565076"/>
          </a:xfrm>
          <a:prstGeom prst="rect">
            <a:avLst/>
          </a:prstGeom>
        </p:spPr>
      </p:pic>
    </p:spTree>
    <p:extLst>
      <p:ext uri="{BB962C8B-B14F-4D97-AF65-F5344CB8AC3E}">
        <p14:creationId xmlns:p14="http://schemas.microsoft.com/office/powerpoint/2010/main" val="16342769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探究发现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is wonderful that all of you have passed the difficult exam!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2.Whether it is true remains a question.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3.What struck me most in the movie was the father’s deep love for his son.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 think that you should turn to the teacher for help.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 think it necessary that we take plenty of boiled water every 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6.He didn’t tell me when we would meet again.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65710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46295"/>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7.The question came up at the meeting whether we had enough money for our research.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8.I’ve just heard a warning on the radio that a hurricane is likely to come.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9.The question is whether we can catch the early bus.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10.That is why practice is the most important thing in learning English.</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982324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思考发现H.eps" descr="id:2147507494;FounderCES"/>
          <p:cNvPicPr/>
          <p:nvPr/>
        </p:nvPicPr>
        <p:blipFill>
          <a:blip r:embed="rId2"/>
          <a:stretch>
            <a:fillRect/>
          </a:stretch>
        </p:blipFill>
        <p:spPr>
          <a:xfrm>
            <a:off x="4757688" y="998039"/>
            <a:ext cx="2016224" cy="604075"/>
          </a:xfrm>
          <a:prstGeom prst="rect">
            <a:avLst/>
          </a:prstGeom>
        </p:spPr>
      </p:pic>
      <p:sp>
        <p:nvSpPr>
          <p:cNvPr id="5" name="矩形 4"/>
          <p:cNvSpPr>
            <a:spLocks noChangeAspect="1"/>
          </p:cNvSpPr>
          <p:nvPr/>
        </p:nvSpPr>
        <p:spPr>
          <a:xfrm>
            <a:off x="361950" y="1749043"/>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以上句子都是</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其中句</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句</a:t>
            </a: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是</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句</a:t>
            </a: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句</a:t>
            </a: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ea typeface="宋体" panose="02010600030101010101" pitchFamily="2" charset="-122"/>
                <a:cs typeface="Times New Roman" panose="02020603050405020304" pitchFamily="18" charset="0"/>
              </a:rPr>
              <a:t>是</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句</a:t>
            </a: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ea typeface="宋体" panose="02010600030101010101" pitchFamily="2" charset="-122"/>
                <a:cs typeface="Times New Roman" panose="02020603050405020304" pitchFamily="18" charset="0"/>
              </a:rPr>
              <a:t>和句</a:t>
            </a: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ea typeface="宋体" panose="02010600030101010101" pitchFamily="2" charset="-122"/>
                <a:cs typeface="Times New Roman" panose="02020603050405020304" pitchFamily="18" charset="0"/>
              </a:rPr>
              <a:t>是</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句</a:t>
            </a:r>
            <a:r>
              <a:rPr lang="en-US" altLang="zh-CN" dirty="0">
                <a:solidFill>
                  <a:srgbClr val="000000"/>
                </a:solidFill>
                <a:ea typeface="宋体" panose="02010600030101010101" pitchFamily="2" charset="-122"/>
                <a:cs typeface="Times New Roman" panose="02020603050405020304" pitchFamily="18" charset="0"/>
              </a:rPr>
              <a:t>9</a:t>
            </a:r>
            <a:r>
              <a:rPr lang="zh-CN" altLang="zh-CN" dirty="0">
                <a:solidFill>
                  <a:srgbClr val="000000"/>
                </a:solidFill>
                <a:ea typeface="宋体" panose="02010600030101010101" pitchFamily="2" charset="-122"/>
                <a:cs typeface="Times New Roman" panose="02020603050405020304" pitchFamily="18" charset="0"/>
              </a:rPr>
              <a:t>和句</a:t>
            </a: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ea typeface="宋体" panose="02010600030101010101" pitchFamily="2" charset="-122"/>
                <a:cs typeface="Times New Roman" panose="02020603050405020304" pitchFamily="18" charset="0"/>
              </a:rPr>
              <a:t>是</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从句。</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3456781" y="1780917"/>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名词性</a:t>
            </a:r>
            <a:endParaRPr lang="zh-CN" altLang="en-US" dirty="0"/>
          </a:p>
        </p:txBody>
      </p:sp>
      <p:sp>
        <p:nvSpPr>
          <p:cNvPr id="9" name="矩形 8"/>
          <p:cNvSpPr/>
          <p:nvPr/>
        </p:nvSpPr>
        <p:spPr>
          <a:xfrm>
            <a:off x="9043909" y="1780916"/>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主语</a:t>
            </a:r>
            <a:endParaRPr lang="zh-CN" altLang="en-US" dirty="0"/>
          </a:p>
        </p:txBody>
      </p:sp>
      <p:sp>
        <p:nvSpPr>
          <p:cNvPr id="14" name="矩形 13"/>
          <p:cNvSpPr/>
          <p:nvPr/>
        </p:nvSpPr>
        <p:spPr>
          <a:xfrm>
            <a:off x="3371757" y="2370447"/>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宾语</a:t>
            </a:r>
            <a:endParaRPr lang="zh-CN" altLang="en-US" dirty="0"/>
          </a:p>
        </p:txBody>
      </p:sp>
      <p:sp>
        <p:nvSpPr>
          <p:cNvPr id="15" name="矩形 14"/>
          <p:cNvSpPr/>
          <p:nvPr/>
        </p:nvSpPr>
        <p:spPr>
          <a:xfrm>
            <a:off x="8498638" y="2367045"/>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同位语</a:t>
            </a:r>
            <a:endParaRPr lang="zh-CN" altLang="en-US" dirty="0"/>
          </a:p>
        </p:txBody>
      </p:sp>
      <p:sp>
        <p:nvSpPr>
          <p:cNvPr id="16" name="矩形 15"/>
          <p:cNvSpPr/>
          <p:nvPr/>
        </p:nvSpPr>
        <p:spPr>
          <a:xfrm>
            <a:off x="3115951" y="2961652"/>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表语</a:t>
            </a:r>
            <a:endParaRPr lang="zh-CN" altLang="en-US" dirty="0"/>
          </a:p>
        </p:txBody>
      </p:sp>
    </p:spTree>
    <p:extLst>
      <p:ext uri="{BB962C8B-B14F-4D97-AF65-F5344CB8AC3E}">
        <p14:creationId xmlns:p14="http://schemas.microsoft.com/office/powerpoint/2010/main" val="4138641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4" grpId="0"/>
      <p:bldP spid="15" grpId="0"/>
      <p:bldP spid="16" grpId="0"/>
    </p:bld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金牌学案</Template>
  <TotalTime>358</TotalTime>
  <Words>2726</Words>
  <Application>Microsoft Office PowerPoint</Application>
  <PresentationFormat>自定义</PresentationFormat>
  <Paragraphs>266</Paragraphs>
  <Slides>52</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52</vt:i4>
      </vt:variant>
    </vt:vector>
  </HeadingPairs>
  <TitlesOfParts>
    <vt:vector size="64" baseType="lpstr">
      <vt:lpstr>NEU-BZ-S92</vt:lpstr>
      <vt:lpstr>方正书宋_GBK</vt:lpstr>
      <vt:lpstr>黑体</vt:lpstr>
      <vt:lpstr>楷体</vt:lpstr>
      <vt:lpstr>隶书</vt:lpstr>
      <vt:lpstr>宋体</vt:lpstr>
      <vt:lpstr>Arial</vt:lpstr>
      <vt:lpstr>Calibri</vt:lpstr>
      <vt:lpstr>Times New Roman</vt:lpstr>
      <vt:lpstr>1_专业教辅课件Q:251490010</vt:lpstr>
      <vt:lpstr>文档</vt:lpstr>
      <vt:lpstr>Microsoft Word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  治</dc:title>
  <dc:creator>SkyUser</dc:creator>
  <cp:lastModifiedBy>SkyUser</cp:lastModifiedBy>
  <cp:revision>71</cp:revision>
  <dcterms:created xsi:type="dcterms:W3CDTF">2020-09-19T09:01:39Z</dcterms:created>
  <dcterms:modified xsi:type="dcterms:W3CDTF">2024-09-24T09:21:10Z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