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16"/>
  </p:notesMasterIdLst>
  <p:sldIdLst>
    <p:sldId id="768" r:id="rId2"/>
    <p:sldId id="769" r:id="rId3"/>
    <p:sldId id="758" r:id="rId4"/>
    <p:sldId id="755" r:id="rId5"/>
    <p:sldId id="759" r:id="rId6"/>
    <p:sldId id="760" r:id="rId7"/>
    <p:sldId id="761" r:id="rId8"/>
    <p:sldId id="762" r:id="rId9"/>
    <p:sldId id="771" r:id="rId10"/>
    <p:sldId id="765" r:id="rId11"/>
    <p:sldId id="766" r:id="rId12"/>
    <p:sldId id="767" r:id="rId13"/>
    <p:sldId id="745" r:id="rId14"/>
    <p:sldId id="770" r:id="rId1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3" orient="horz" userDrawn="1">
          <p15:clr>
            <a:srgbClr val="A4A3A4"/>
          </p15:clr>
        </p15:guide>
        <p15:guide id="4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AC8B"/>
    <a:srgbClr val="D85C00"/>
    <a:srgbClr val="009A46"/>
    <a:srgbClr val="FF6600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82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2" y="90"/>
      </p:cViewPr>
      <p:guideLst>
        <p:guide orient="horz" pos="816"/>
        <p:guide pos="46"/>
        <p:guide orient="horz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5443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0618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7903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863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2482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1840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85980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837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6026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audio" Target="../media/audio1.wav"/><Relationship Id="rId5" Type="http://schemas.openxmlformats.org/officeDocument/2006/relationships/slideLayout" Target="../slideLayouts/slideLayout5.xml"/><Relationship Id="rId10" Type="http://schemas.openxmlformats.org/officeDocument/2006/relationships/slide" Target="../slides/slide2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10" action="ppaction://hlinksldjump">
              <a:snd r:embed="rId11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636850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8" r:id="rId7"/>
    <p:sldLayoutId id="2147483709" r:id="rId8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816151"/>
            <a:ext cx="108077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单元核心素养整合</a:t>
            </a:r>
            <a:endParaRPr lang="zh-CN" altLang="zh-CN" sz="4400" dirty="0">
              <a:solidFill>
                <a:srgbClr val="7030A0"/>
              </a:solidFill>
              <a:effectLst/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15171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9395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重点语法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表语从句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1.My idea 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should make good use of your time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question 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can finish our work by tomorrow evening.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3.That is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problem lies.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had a day-off yesterday.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632013" y="1737751"/>
            <a:ext cx="15121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632013" y="2205094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479629" y="2313815"/>
            <a:ext cx="22322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479629" y="2781158"/>
            <a:ext cx="22322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047815" y="3488163"/>
            <a:ext cx="158247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047815" y="3955506"/>
            <a:ext cx="15824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055949" y="4097283"/>
            <a:ext cx="156451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055949" y="4564626"/>
            <a:ext cx="15645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163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608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表达交流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谈论科学现象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(Talking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scientific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phenomena)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can/cannot exist in the form of a solid/gas and a liquid/plasma...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不能以固体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气体和液体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等离子体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的形式存在。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...is both a...and a...at the same time...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既是一个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又是一个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light/sound is reflected...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光线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声音是如何反射的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94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6255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...the existence of other...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的存在。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occurs when...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时这就会出现。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you...,it will become...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它就会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demonstrates...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那表明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experiment/research shows...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这项实验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研究表明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Through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know that...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通过这个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can prove that...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我们可以证明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evidence proves...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这项证据表明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592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词  汇  串  记</a:t>
            </a: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233695"/>
            <a:ext cx="108077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Cholera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so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severe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many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infected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people were 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frustrated</a:t>
            </a:r>
            <a:r>
              <a:rPr lang="en-US" altLang="zh-CN" sz="30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.It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cast</a:t>
            </a:r>
            <a:r>
              <a:rPr lang="en-US" altLang="zh-CN" sz="3000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shadow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people all over the world every time it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broke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sz="30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.What’s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cause and how to overcome it</a:t>
            </a:r>
            <a:r>
              <a:rPr lang="en-US" altLang="zh-CN" sz="3000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There 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were two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contradictory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theories for it at that </a:t>
            </a:r>
            <a:r>
              <a:rPr lang="en-US" altLang="zh-CN" sz="30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time.John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Snow 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subscribed</a:t>
            </a:r>
            <a:r>
              <a:rPr lang="en-US" altLang="zh-CN" sz="3000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theory that germs in food or water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blame</a:t>
            </a:r>
            <a:r>
              <a:rPr lang="en-US" altLang="zh-CN" sz="3000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He 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collected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multiple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proofs</a:t>
            </a:r>
            <a:r>
              <a:rPr lang="en-US" altLang="zh-CN" sz="30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,and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instructed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households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drink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pure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water.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Thanks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his </a:t>
            </a:r>
            <a:r>
              <a:rPr lang="en-US" altLang="zh-CN" sz="30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efforts,the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world saw a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substantial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decrease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the threat of </a:t>
            </a:r>
            <a:r>
              <a:rPr lang="en-US" altLang="zh-CN" sz="30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cholera.He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not only helped to defeat cholera</a:t>
            </a:r>
            <a:r>
              <a:rPr lang="en-US" altLang="zh-CN" sz="3000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but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transformed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way to study disease.</a:t>
            </a:r>
            <a:endParaRPr lang="zh-CN" altLang="zh-CN" sz="3000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88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554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5445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单  元  小  结</a:t>
            </a:r>
            <a:endParaRPr lang="zh-CN" altLang="zh-CN" sz="4000" dirty="0"/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12875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词  汇  串  记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41535071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1.severe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极为恶劣的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十分严重的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严厉的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severely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严厉地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严重地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severity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严重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严格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严厉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contradictory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相互矛盾的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对立的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不一致的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3.infect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使感染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传染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infection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感染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传染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proof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证据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检验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multiple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数量多的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多种多样的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household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一家人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家庭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同住一所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房子的人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569349" y="1986455"/>
            <a:ext cx="187021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569349" y="2453798"/>
            <a:ext cx="187021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199709" y="2572351"/>
            <a:ext cx="213739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99709" y="3039694"/>
            <a:ext cx="21373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3150737"/>
            <a:ext cx="307250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3618080"/>
            <a:ext cx="307250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837949" y="3714647"/>
            <a:ext cx="225890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837949" y="4181990"/>
            <a:ext cx="22589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4336863"/>
            <a:ext cx="172751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4804206"/>
            <a:ext cx="172751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4929926"/>
            <a:ext cx="219506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5397269"/>
            <a:ext cx="21950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2317" y="5476161"/>
            <a:ext cx="252903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5943504"/>
            <a:ext cx="252903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横卷形 16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单  元  小  结</a:t>
            </a:r>
          </a:p>
        </p:txBody>
      </p:sp>
    </p:spTree>
    <p:extLst>
      <p:ext uri="{BB962C8B-B14F-4D97-AF65-F5344CB8AC3E}">
        <p14:creationId xmlns:p14="http://schemas.microsoft.com/office/powerpoint/2010/main" val="241288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8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6087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suspect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怀疑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疑有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不信任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犯罪嫌疑人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可疑对象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blame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归咎于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责怪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指责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责备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指责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handle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把手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拉手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柄　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处理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搬动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操纵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车辆、动物、工具等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link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联系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纽带　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连接起来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相关联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raw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未煮的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生的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未经处理的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原始的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decrease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减少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降低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减少量　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使大小、数量等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减少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减小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降低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285932"/>
            <a:ext cx="20882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772939"/>
            <a:ext cx="2088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1430724"/>
            <a:ext cx="188614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1898067"/>
            <a:ext cx="188614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2004232"/>
            <a:ext cx="195350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2481407"/>
            <a:ext cx="19535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88845" y="3184126"/>
            <a:ext cx="150036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3651469"/>
            <a:ext cx="150036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88845" y="3767406"/>
            <a:ext cx="150036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4234749"/>
            <a:ext cx="150036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88845" y="4360518"/>
            <a:ext cx="22413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4827861"/>
            <a:ext cx="22413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99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6087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virus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病毒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cast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投射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投以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视线、笑容等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投掷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pour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倒出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倾泻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斟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饮料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16.defend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保卫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防守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辩解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defence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保卫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防守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辩解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assistant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助理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助手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outstanding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优秀的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杰出的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明显的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19.gifted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有天赋的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有天才的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天资聪慧的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gift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赠品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礼物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天才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天赋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88845" y="269112"/>
            <a:ext cx="166347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736455"/>
            <a:ext cx="16634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88845" y="838917"/>
            <a:ext cx="15318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1316092"/>
            <a:ext cx="15318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88845" y="1471806"/>
            <a:ext cx="166347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1939149"/>
            <a:ext cx="16634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796199" y="2006788"/>
            <a:ext cx="208826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796199" y="2483963"/>
            <a:ext cx="20882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88845" y="3191596"/>
            <a:ext cx="219003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3658939"/>
            <a:ext cx="21900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88845" y="3798436"/>
            <a:ext cx="278241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4275611"/>
            <a:ext cx="278241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683870" y="4383052"/>
            <a:ext cx="140918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683869" y="4850395"/>
            <a:ext cx="14091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335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8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4311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20.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abstract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抽象的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en-US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理论上的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文献等的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摘要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concept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概念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观念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astronomer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天文学家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brilliant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聪颖的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绝妙的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明亮的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fault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弱点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过错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shift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改变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转换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轮班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转移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挪动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转向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vivid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生动的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鲜明的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丰富的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8677" y="612274"/>
            <a:ext cx="224208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8677" y="1079617"/>
            <a:ext cx="2242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8677" y="1217545"/>
            <a:ext cx="211547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8677" y="1684888"/>
            <a:ext cx="211547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8677" y="1783540"/>
            <a:ext cx="279489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8677" y="2250883"/>
            <a:ext cx="27948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8677" y="2359315"/>
            <a:ext cx="224208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8677" y="2826658"/>
            <a:ext cx="2242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8677" y="2951814"/>
            <a:ext cx="159400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8677" y="3419157"/>
            <a:ext cx="15940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8677" y="3530581"/>
            <a:ext cx="159400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8677" y="3997924"/>
            <a:ext cx="15940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8677" y="4118084"/>
            <a:ext cx="159400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8677" y="4585427"/>
            <a:ext cx="15940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74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8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1.once and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all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最终地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彻底地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2.subscribe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赞同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3.thanks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幸亏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4.break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战争、打斗等不愉快的事情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突然开始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爆发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5.in charge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掌管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6.come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染上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above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all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最重要的是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尤其是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396325" y="853991"/>
            <a:ext cx="13681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396325" y="1331166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471517" y="1450630"/>
            <a:ext cx="13681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471517" y="1917973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996957" y="2030158"/>
            <a:ext cx="13681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996957" y="2507333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892269" y="2633698"/>
            <a:ext cx="13681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892269" y="3101041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432189" y="3797326"/>
            <a:ext cx="13681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432189" y="4264669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712249" y="4375204"/>
            <a:ext cx="196055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12249" y="4842547"/>
            <a:ext cx="19605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4965617"/>
            <a:ext cx="181986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5432960"/>
            <a:ext cx="18198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038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0" grpId="0" animBg="1"/>
      <p:bldP spid="12" grpId="0" animBg="1"/>
      <p:bldP spid="14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0378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重点句型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1.so...that...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引导结果状语从句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discovered that in two particular streets the cholera outbreak was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severe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more than 500 people died in ten days.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他发现霍乱疫情在两条街道上尤为严重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十天内就有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多人死亡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878971" y="2330923"/>
            <a:ext cx="117528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878971" y="2798266"/>
            <a:ext cx="11752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378518" y="2330923"/>
            <a:ext cx="145280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378518" y="2798266"/>
            <a:ext cx="14528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586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518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比较级表示最高级意义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Perhaps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 other scientist has had a greater impact on China’s aerospace science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Qian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Xuesen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也许再没有哪一位科学家比钱学森对中国航天科学的影响更大了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057038" y="2222143"/>
            <a:ext cx="153541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057038" y="2689486"/>
            <a:ext cx="153541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9846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金牌学案</Template>
  <TotalTime>233</TotalTime>
  <Words>360</Words>
  <Application>Microsoft Office PowerPoint</Application>
  <PresentationFormat>自定义</PresentationFormat>
  <Paragraphs>72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  治</dc:title>
  <dc:creator>SkyUser</dc:creator>
  <cp:lastModifiedBy>SkyUser</cp:lastModifiedBy>
  <cp:revision>35</cp:revision>
  <dcterms:created xsi:type="dcterms:W3CDTF">2020-09-19T09:01:39Z</dcterms:created>
  <dcterms:modified xsi:type="dcterms:W3CDTF">2024-09-24T08:55:58Z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