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37"/>
  </p:notesMasterIdLst>
  <p:sldIdLst>
    <p:sldId id="791" r:id="rId2"/>
    <p:sldId id="792" r:id="rId3"/>
    <p:sldId id="758" r:id="rId4"/>
    <p:sldId id="755" r:id="rId5"/>
    <p:sldId id="759" r:id="rId6"/>
    <p:sldId id="757" r:id="rId7"/>
    <p:sldId id="766" r:id="rId8"/>
    <p:sldId id="767" r:id="rId9"/>
    <p:sldId id="745" r:id="rId10"/>
    <p:sldId id="769" r:id="rId11"/>
    <p:sldId id="770" r:id="rId12"/>
    <p:sldId id="771" r:id="rId13"/>
    <p:sldId id="772" r:id="rId14"/>
    <p:sldId id="773" r:id="rId15"/>
    <p:sldId id="774" r:id="rId16"/>
    <p:sldId id="775" r:id="rId17"/>
    <p:sldId id="768" r:id="rId18"/>
    <p:sldId id="749" r:id="rId19"/>
    <p:sldId id="794" r:id="rId20"/>
    <p:sldId id="778" r:id="rId21"/>
    <p:sldId id="779" r:id="rId22"/>
    <p:sldId id="781" r:id="rId23"/>
    <p:sldId id="782" r:id="rId24"/>
    <p:sldId id="783" r:id="rId25"/>
    <p:sldId id="784" r:id="rId26"/>
    <p:sldId id="750" r:id="rId27"/>
    <p:sldId id="751" r:id="rId28"/>
    <p:sldId id="786" r:id="rId29"/>
    <p:sldId id="787" r:id="rId30"/>
    <p:sldId id="761" r:id="rId31"/>
    <p:sldId id="762" r:id="rId32"/>
    <p:sldId id="788" r:id="rId33"/>
    <p:sldId id="789" r:id="rId34"/>
    <p:sldId id="790" r:id="rId35"/>
    <p:sldId id="793" r:id="rId36"/>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499" userDrawn="1">
          <p15:clr>
            <a:srgbClr val="A4A3A4"/>
          </p15:clr>
        </p15:guide>
        <p15:guide id="2" pos="46" userDrawn="1">
          <p15:clr>
            <a:srgbClr val="A4A3A4"/>
          </p15:clr>
        </p15:guide>
        <p15:guide id="3" orient="horz" pos="862" userDrawn="1">
          <p15:clr>
            <a:srgbClr val="A4A3A4"/>
          </p15:clr>
        </p15:guide>
        <p15:guide id="4" orient="horz" userDrawn="1">
          <p15:clr>
            <a:srgbClr val="A4A3A4"/>
          </p15:clr>
        </p15:guide>
        <p15:guide id="5"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AC8B"/>
    <a:srgbClr val="D85C00"/>
    <a:srgbClr val="009A46"/>
    <a:srgbClr val="FF6600"/>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2" autoAdjust="0"/>
    <p:restoredTop sz="94591" autoAdjust="0"/>
  </p:normalViewPr>
  <p:slideViewPr>
    <p:cSldViewPr>
      <p:cViewPr varScale="1">
        <p:scale>
          <a:sx n="97" d="100"/>
          <a:sy n="97" d="100"/>
        </p:scale>
        <p:origin x="492" y="90"/>
      </p:cViewPr>
      <p:guideLst>
        <p:guide orient="horz" pos="499"/>
        <p:guide pos="46"/>
        <p:guide orient="horz" pos="862"/>
        <p:guide orient="horz"/>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35</a:t>
            </a:fld>
            <a:endParaRPr lang="zh-CN" altLang="en-US">
              <a:ea typeface="黑体" panose="02010609060101010101" pitchFamily="49" charset="-122"/>
            </a:endParaRPr>
          </a:p>
        </p:txBody>
      </p:sp>
    </p:spTree>
    <p:extLst>
      <p:ext uri="{BB962C8B-B14F-4D97-AF65-F5344CB8AC3E}">
        <p14:creationId xmlns:p14="http://schemas.microsoft.com/office/powerpoint/2010/main" val="15818424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238229298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86165167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3890425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40088378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4085310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233176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71370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2445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593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11" action="ppaction://hlinksldjump">
              <a:snd r:embed="rId12"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26548945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30.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矩形 2"/>
          <p:cNvSpPr>
            <a:spLocks noChangeAspect="1"/>
          </p:cNvSpPr>
          <p:nvPr/>
        </p:nvSpPr>
        <p:spPr>
          <a:xfrm>
            <a:off x="361950" y="3744143"/>
            <a:ext cx="10807700" cy="830997"/>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Ⅱ</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Learning About Language</a:t>
            </a:r>
          </a:p>
        </p:txBody>
      </p:sp>
    </p:spTree>
    <p:extLst>
      <p:ext uri="{BB962C8B-B14F-4D97-AF65-F5344CB8AC3E}">
        <p14:creationId xmlns:p14="http://schemas.microsoft.com/office/powerpoint/2010/main" val="178596667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93951"/>
            <a:ext cx="10807700" cy="68326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chemeClr val="tx1"/>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contribute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增加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撰稿</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1218981"/>
            <a:ext cx="10807700" cy="3046988"/>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增加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增进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促成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有助于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to/towards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给</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给</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撰稿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贡献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促成作用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contribution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为</a:t>
            </a:r>
            <a:r>
              <a:rPr lang="en-US" altLang="zh-CN" dirty="0" smtClean="0">
                <a:solidFill>
                  <a:srgbClr val="000000"/>
                </a:solidFill>
                <a:ea typeface="楷体" panose="02010609060101010101" pitchFamily="49" charset="-122"/>
                <a:cs typeface="Times New Roman" panose="02020603050405020304" pitchFamily="18" charset="0"/>
              </a:rPr>
              <a:t>……</a:t>
            </a:r>
            <a:r>
              <a:rPr lang="zh-CN" altLang="en-US" dirty="0">
                <a:solidFill>
                  <a:srgbClr val="000000"/>
                </a:solidFill>
                <a:ea typeface="楷体" panose="02010609060101010101" pitchFamily="49" charset="-122"/>
                <a:cs typeface="Times New Roman" panose="02020603050405020304" pitchFamily="18" charset="0"/>
              </a:rPr>
              <a:t>做</a:t>
            </a:r>
            <a:r>
              <a:rPr lang="zh-CN" altLang="zh-CN" dirty="0" smtClean="0">
                <a:solidFill>
                  <a:srgbClr val="000000"/>
                </a:solidFill>
                <a:ea typeface="楷体" panose="02010609060101010101" pitchFamily="49" charset="-122"/>
                <a:cs typeface="Times New Roman" panose="02020603050405020304" pitchFamily="18" charset="0"/>
              </a:rPr>
              <a:t>贡献</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21899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(1)We </a:t>
            </a:r>
            <a:r>
              <a:rPr lang="en-US" altLang="zh-CN" dirty="0">
                <a:solidFill>
                  <a:srgbClr val="000000"/>
                </a:solidFill>
                <a:ea typeface="宋体" panose="02010600030101010101" pitchFamily="2" charset="-122"/>
                <a:cs typeface="Times New Roman" panose="02020603050405020304" pitchFamily="18" charset="0"/>
              </a:rPr>
              <a:t>contributed </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5,000 to the earthquake fund.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我们向地震基金捐赠了</a:t>
            </a:r>
            <a:r>
              <a:rPr lang="en-US" altLang="zh-CN" dirty="0">
                <a:solidFill>
                  <a:srgbClr val="000000"/>
                </a:solidFill>
                <a:ea typeface="宋体" panose="02010600030101010101" pitchFamily="2" charset="-122"/>
                <a:cs typeface="Times New Roman" panose="02020603050405020304" pitchFamily="18" charset="0"/>
              </a:rPr>
              <a:t>5 000</a:t>
            </a:r>
            <a:r>
              <a:rPr lang="zh-CN" altLang="zh-CN" dirty="0">
                <a:solidFill>
                  <a:srgbClr val="000000"/>
                </a:solidFill>
                <a:ea typeface="宋体" panose="02010600030101010101" pitchFamily="2" charset="-122"/>
                <a:cs typeface="Times New Roman" panose="02020603050405020304" pitchFamily="18" charset="0"/>
              </a:rPr>
              <a:t>英镑。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(2)The </a:t>
            </a:r>
            <a:r>
              <a:rPr lang="en-US" altLang="zh-CN" dirty="0">
                <a:solidFill>
                  <a:srgbClr val="000000"/>
                </a:solidFill>
                <a:ea typeface="宋体" panose="02010600030101010101" pitchFamily="2" charset="-122"/>
                <a:cs typeface="Times New Roman" panose="02020603050405020304" pitchFamily="18" charset="0"/>
              </a:rPr>
              <a:t>three sons also contributed to the family business.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这三个儿子也为家族事业做出了贡献。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754933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4426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(1)These measures would make a valuable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contribution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(contribute) towards reducing industrial accidents.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(2)Eating too much fat will contribute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to</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high blood pressure and heart disease.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(3)I’m sure your suggestion will contribute to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solving</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(solve) the problem.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8084957" y="1643597"/>
            <a:ext cx="292283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8084957" y="2046102"/>
            <a:ext cx="29228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7335381" y="2825221"/>
            <a:ext cx="124380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7335381" y="3217894"/>
            <a:ext cx="1243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8A90BD6A-DAC1-4175-BADE-A70FD2E31095}"/>
              </a:ext>
            </a:extLst>
          </p:cNvPr>
          <p:cNvSpPr/>
          <p:nvPr/>
        </p:nvSpPr>
        <p:spPr>
          <a:xfrm>
            <a:off x="8641357" y="4016677"/>
            <a:ext cx="207840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 xmlns:a16="http://schemas.microsoft.com/office/drawing/2014/main" id="{94F29B7E-74BF-4821-88B9-C8400B1817B7}"/>
              </a:ext>
            </a:extLst>
          </p:cNvPr>
          <p:cNvCxnSpPr>
            <a:cxnSpLocks/>
          </p:cNvCxnSpPr>
          <p:nvPr/>
        </p:nvCxnSpPr>
        <p:spPr>
          <a:xfrm>
            <a:off x="8641357" y="4419182"/>
            <a:ext cx="2078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2123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99038"/>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团队精神鼓舞了船员的士气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挽救了我们</a:t>
            </a:r>
            <a:r>
              <a:rPr lang="zh-CN" altLang="zh-CN" dirty="0" smtClean="0">
                <a:solidFill>
                  <a:srgbClr val="000000"/>
                </a:solidFill>
                <a:ea typeface="宋体" panose="02010600030101010101" pitchFamily="2" charset="-122"/>
                <a:cs typeface="Times New Roman" panose="02020603050405020304" pitchFamily="18" charset="0"/>
              </a:rPr>
              <a:t>的</a:t>
            </a:r>
            <a:r>
              <a:rPr lang="zh-CN" altLang="en-US" dirty="0">
                <a:solidFill>
                  <a:srgbClr val="000000"/>
                </a:solidFill>
                <a:ea typeface="宋体" panose="02010600030101010101" pitchFamily="2" charset="-122"/>
                <a:cs typeface="Times New Roman" panose="02020603050405020304" pitchFamily="18" charset="0"/>
              </a:rPr>
              <a:t>生命</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team-spirit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contributed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to</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morale of the crew and saved our lives.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应邀给贵杂志撰稿是一</a:t>
            </a:r>
            <a:r>
              <a:rPr lang="zh-CN" altLang="zh-CN" dirty="0" smtClean="0">
                <a:solidFill>
                  <a:srgbClr val="000000"/>
                </a:solidFill>
                <a:ea typeface="宋体" panose="02010600030101010101" pitchFamily="2" charset="-122"/>
                <a:cs typeface="Times New Roman" panose="02020603050405020304" pitchFamily="18" charset="0"/>
              </a:rPr>
              <a:t>种</a:t>
            </a:r>
            <a:r>
              <a:rPr lang="zh-CN" altLang="en-US" dirty="0">
                <a:solidFill>
                  <a:srgbClr val="000000"/>
                </a:solidFill>
                <a:ea typeface="宋体" panose="02010600030101010101" pitchFamily="2" charset="-122"/>
                <a:cs typeface="Times New Roman" panose="02020603050405020304" pitchFamily="18" charset="0"/>
              </a:rPr>
              <a:t>荣幸</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is an </a:t>
            </a:r>
            <a:r>
              <a:rPr lang="en-US" altLang="zh-CN" dirty="0" err="1">
                <a:solidFill>
                  <a:srgbClr val="000000"/>
                </a:solidFill>
                <a:ea typeface="宋体" panose="02010600030101010101" pitchFamily="2" charset="-122"/>
                <a:cs typeface="Times New Roman" panose="02020603050405020304" pitchFamily="18" charset="0"/>
              </a:rPr>
              <a:t>honour</a:t>
            </a:r>
            <a:r>
              <a:rPr lang="en-US" altLang="zh-CN" dirty="0">
                <a:solidFill>
                  <a:srgbClr val="000000"/>
                </a:solidFill>
                <a:ea typeface="宋体" panose="02010600030101010101" pitchFamily="2" charset="-122"/>
                <a:cs typeface="Times New Roman" panose="02020603050405020304" pitchFamily="18" charset="0"/>
              </a:rPr>
              <a:t> to be invited to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contribute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to</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your</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magazine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3489461" y="1905014"/>
            <a:ext cx="29916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3489461" y="2307519"/>
            <a:ext cx="2991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6049069" y="3652764"/>
            <a:ext cx="280831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6049069" y="4055269"/>
            <a:ext cx="280831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8A90BD6A-DAC1-4175-BADE-A70FD2E31095}"/>
              </a:ext>
            </a:extLst>
          </p:cNvPr>
          <p:cNvSpPr/>
          <p:nvPr/>
        </p:nvSpPr>
        <p:spPr>
          <a:xfrm>
            <a:off x="361950" y="4261614"/>
            <a:ext cx="143864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 xmlns:a16="http://schemas.microsoft.com/office/drawing/2014/main" id="{94F29B7E-74BF-4821-88B9-C8400B1817B7}"/>
              </a:ext>
            </a:extLst>
          </p:cNvPr>
          <p:cNvCxnSpPr>
            <a:cxnSpLocks/>
          </p:cNvCxnSpPr>
          <p:nvPr/>
        </p:nvCxnSpPr>
        <p:spPr>
          <a:xfrm>
            <a:off x="361950" y="4664119"/>
            <a:ext cx="14386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A90BD6A-DAC1-4175-BADE-A70FD2E31095}"/>
              </a:ext>
            </a:extLst>
          </p:cNvPr>
          <p:cNvSpPr/>
          <p:nvPr/>
        </p:nvSpPr>
        <p:spPr>
          <a:xfrm>
            <a:off x="6616972" y="1905014"/>
            <a:ext cx="108828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2" name="直接连接符 11">
            <a:extLst>
              <a:ext uri="{FF2B5EF4-FFF2-40B4-BE49-F238E27FC236}">
                <a16:creationId xmlns="" xmlns:a16="http://schemas.microsoft.com/office/drawing/2014/main" id="{94F29B7E-74BF-4821-88B9-C8400B1817B7}"/>
              </a:ext>
            </a:extLst>
          </p:cNvPr>
          <p:cNvCxnSpPr>
            <a:cxnSpLocks/>
          </p:cNvCxnSpPr>
          <p:nvPr/>
        </p:nvCxnSpPr>
        <p:spPr>
          <a:xfrm>
            <a:off x="6616972" y="2307519"/>
            <a:ext cx="10882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8A90BD6A-DAC1-4175-BADE-A70FD2E31095}"/>
              </a:ext>
            </a:extLst>
          </p:cNvPr>
          <p:cNvSpPr/>
          <p:nvPr/>
        </p:nvSpPr>
        <p:spPr>
          <a:xfrm>
            <a:off x="9001397" y="3652764"/>
            <a:ext cx="100811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5" name="直接连接符 14">
            <a:extLst>
              <a:ext uri="{FF2B5EF4-FFF2-40B4-BE49-F238E27FC236}">
                <a16:creationId xmlns="" xmlns:a16="http://schemas.microsoft.com/office/drawing/2014/main" id="{94F29B7E-74BF-4821-88B9-C8400B1817B7}"/>
              </a:ext>
            </a:extLst>
          </p:cNvPr>
          <p:cNvCxnSpPr>
            <a:cxnSpLocks/>
          </p:cNvCxnSpPr>
          <p:nvPr/>
        </p:nvCxnSpPr>
        <p:spPr>
          <a:xfrm>
            <a:off x="9001397" y="4055269"/>
            <a:ext cx="100811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 xmlns:a16="http://schemas.microsoft.com/office/drawing/2014/main" id="{8A90BD6A-DAC1-4175-BADE-A70FD2E31095}"/>
              </a:ext>
            </a:extLst>
          </p:cNvPr>
          <p:cNvSpPr/>
          <p:nvPr/>
        </p:nvSpPr>
        <p:spPr>
          <a:xfrm>
            <a:off x="1944613" y="4261614"/>
            <a:ext cx="23042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0" name="直接连接符 19">
            <a:extLst>
              <a:ext uri="{FF2B5EF4-FFF2-40B4-BE49-F238E27FC236}">
                <a16:creationId xmlns="" xmlns:a16="http://schemas.microsoft.com/office/drawing/2014/main" id="{94F29B7E-74BF-4821-88B9-C8400B1817B7}"/>
              </a:ext>
            </a:extLst>
          </p:cNvPr>
          <p:cNvCxnSpPr>
            <a:cxnSpLocks/>
          </p:cNvCxnSpPr>
          <p:nvPr/>
        </p:nvCxnSpPr>
        <p:spPr>
          <a:xfrm>
            <a:off x="1944613" y="4664119"/>
            <a:ext cx="23042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85278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6" presetClass="exit" presetSubtype="21" fill="hold" grpId="0" nodeType="clickEffect">
                                  <p:stCondLst>
                                    <p:cond delay="0"/>
                                  </p:stCondLst>
                                  <p:childTnLst>
                                    <p:animEffect transition="out" filter="barn(inVertical)">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16" presetClass="exit" presetSubtype="21" fill="hold" grpId="0" nodeType="withEffect">
                                  <p:stCondLst>
                                    <p:cond delay="0"/>
                                  </p:stCondLst>
                                  <p:childTnLst>
                                    <p:animEffect transition="out" filter="barn(inVertical)">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6" presetClass="exit" presetSubtype="21" fill="hold" grpId="0" nodeType="withEffect">
                                  <p:stCondLst>
                                    <p:cond delay="0"/>
                                  </p:stCondLst>
                                  <p:childTnLst>
                                    <p:animEffect transition="out" filter="barn(inVertical)">
                                      <p:cBhvr>
                                        <p:cTn id="20" dur="500"/>
                                        <p:tgtEl>
                                          <p:spTgt spid="14"/>
                                        </p:tgtEl>
                                      </p:cBhvr>
                                    </p:animEffect>
                                    <p:set>
                                      <p:cBhvr>
                                        <p:cTn id="21" dur="1" fill="hold">
                                          <p:stCondLst>
                                            <p:cond delay="499"/>
                                          </p:stCondLst>
                                        </p:cTn>
                                        <p:tgtEl>
                                          <p:spTgt spid="14"/>
                                        </p:tgtEl>
                                        <p:attrNameLst>
                                          <p:attrName>style.visibility</p:attrName>
                                        </p:attrNameLst>
                                      </p:cBhvr>
                                      <p:to>
                                        <p:strVal val="hidden"/>
                                      </p:to>
                                    </p:set>
                                  </p:childTnLst>
                                </p:cTn>
                              </p:par>
                              <p:par>
                                <p:cTn id="22" presetID="16" presetClass="exit" presetSubtype="21" fill="hold" grpId="0" nodeType="withEffect">
                                  <p:stCondLst>
                                    <p:cond delay="0"/>
                                  </p:stCondLst>
                                  <p:childTnLst>
                                    <p:animEffect transition="out" filter="barn(inVertical)">
                                      <p:cBhvr>
                                        <p:cTn id="23" dur="500"/>
                                        <p:tgtEl>
                                          <p:spTgt spid="19"/>
                                        </p:tgtEl>
                                      </p:cBhvr>
                                    </p:animEffect>
                                    <p:set>
                                      <p:cBhvr>
                                        <p:cTn id="24"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1" grpId="0" animBg="1"/>
      <p:bldP spid="14"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6072"/>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As the person to bring home the </a:t>
            </a:r>
            <a:r>
              <a:rPr lang="en-US" altLang="zh-CN" dirty="0" err="1">
                <a:solidFill>
                  <a:srgbClr val="000000"/>
                </a:solidFill>
                <a:ea typeface="宋体" panose="02010600030101010101" pitchFamily="2" charset="-122"/>
                <a:cs typeface="Times New Roman" panose="02020603050405020304" pitchFamily="18" charset="0"/>
              </a:rPr>
              <a:t>bacon,he</a:t>
            </a:r>
            <a:r>
              <a:rPr lang="en-US" altLang="zh-CN" dirty="0">
                <a:solidFill>
                  <a:srgbClr val="000000"/>
                </a:solidFill>
                <a:ea typeface="宋体" panose="02010600030101010101" pitchFamily="2" charset="-122"/>
                <a:cs typeface="Times New Roman" panose="02020603050405020304" pitchFamily="18" charset="0"/>
              </a:rPr>
              <a:t> needs to find a stable job.(page 28)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作为带熏猪肉回家的人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他需要找到一份稳定的工作。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chemeClr val="tx1"/>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stable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稳定的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稳重的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2743249"/>
            <a:ext cx="10807700" cy="2399503"/>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stable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prices</a:t>
            </a:r>
            <a:r>
              <a:rPr lang="zh-CN" altLang="zh-CN" dirty="0">
                <a:solidFill>
                  <a:srgbClr val="000000"/>
                </a:solidFill>
                <a:ea typeface="楷体" panose="02010609060101010101" pitchFamily="49" charset="-122"/>
                <a:cs typeface="Times New Roman" panose="02020603050405020304" pitchFamily="18" charset="0"/>
              </a:rPr>
              <a:t>稳定的价格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stable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relationship</a:t>
            </a:r>
            <a:r>
              <a:rPr lang="zh-CN" altLang="zh-CN" dirty="0">
                <a:solidFill>
                  <a:srgbClr val="000000"/>
                </a:solidFill>
                <a:ea typeface="楷体" panose="02010609060101010101" pitchFamily="49" charset="-122"/>
                <a:cs typeface="Times New Roman" panose="02020603050405020304" pitchFamily="18" charset="0"/>
              </a:rPr>
              <a:t>稳定的关系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stably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稳定地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坚固地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stability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稳定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稳固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性</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478325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09043"/>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government has taken measures to bring down the prices of daily goods to keep the market stable.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政府已采取措施降低日用品的价格来维护市场的稳定。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2)Being very </a:t>
            </a:r>
            <a:r>
              <a:rPr lang="en-US" altLang="zh-CN" dirty="0" err="1">
                <a:solidFill>
                  <a:srgbClr val="000000"/>
                </a:solidFill>
                <a:ea typeface="宋体" panose="02010600030101010101" pitchFamily="2" charset="-122"/>
                <a:cs typeface="Times New Roman" panose="02020603050405020304" pitchFamily="18" charset="0"/>
              </a:rPr>
              <a:t>stable,it</a:t>
            </a:r>
            <a:r>
              <a:rPr lang="en-US" altLang="zh-CN" dirty="0">
                <a:solidFill>
                  <a:srgbClr val="000000"/>
                </a:solidFill>
                <a:ea typeface="宋体" panose="02010600030101010101" pitchFamily="2" charset="-122"/>
                <a:cs typeface="Times New Roman" panose="02020603050405020304" pitchFamily="18" charset="0"/>
              </a:rPr>
              <a:t> has proved invaluable in the design of bridges.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它非常稳固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被证明是桥梁设计中的无价之宝。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145609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3887"/>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shows that the system runs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stably</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(stable) and </a:t>
            </a:r>
            <a:r>
              <a:rPr lang="en-US" altLang="zh-CN" dirty="0" err="1">
                <a:solidFill>
                  <a:srgbClr val="000000"/>
                </a:solidFill>
                <a:ea typeface="宋体" panose="02010600030101010101" pitchFamily="2" charset="-122"/>
                <a:cs typeface="Times New Roman" panose="02020603050405020304" pitchFamily="18" charset="0"/>
              </a:rPr>
              <a:t>reliably,which</a:t>
            </a:r>
            <a:r>
              <a:rPr lang="en-US" altLang="zh-CN" dirty="0">
                <a:solidFill>
                  <a:srgbClr val="000000"/>
                </a:solidFill>
                <a:ea typeface="宋体" panose="02010600030101010101" pitchFamily="2" charset="-122"/>
                <a:cs typeface="Times New Roman" panose="02020603050405020304" pitchFamily="18" charset="0"/>
              </a:rPr>
              <a:t> has practical value.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(2)Being back with their family should provide </a:t>
            </a:r>
            <a:r>
              <a:rPr lang="en-US" altLang="zh-CN" dirty="0" smtClean="0">
                <a:solidFill>
                  <a:srgbClr val="000000"/>
                </a:solidFill>
                <a:ea typeface="宋体" panose="02010600030101010101" pitchFamily="2" charset="-122"/>
                <a:cs typeface="Times New Roman" panose="02020603050405020304" pitchFamily="18" charset="0"/>
              </a:rPr>
              <a:t>emotional </a:t>
            </a:r>
            <a:r>
              <a:rPr lang="en-US" altLang="zh-CN" dirty="0" smtClean="0"/>
              <a:t>stability</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stable) for the children. </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儿童喜欢稳定的环境。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Children </a:t>
            </a:r>
            <a:r>
              <a:rPr lang="en-US" altLang="zh-CN" dirty="0" smtClean="0">
                <a:solidFill>
                  <a:srgbClr val="000000"/>
                </a:solidFill>
                <a:ea typeface="宋体" panose="02010600030101010101" pitchFamily="2" charset="-122"/>
                <a:cs typeface="Times New Roman" panose="02020603050405020304" pitchFamily="18" charset="0"/>
              </a:rPr>
              <a:t>like    </a:t>
            </a:r>
            <a:r>
              <a:rPr lang="en-US" altLang="zh-CN" dirty="0" smtClean="0"/>
              <a:t>a     stable     environment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6317437" y="1499633"/>
            <a:ext cx="182969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6317437" y="1902138"/>
            <a:ext cx="18296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361950" y="3248679"/>
            <a:ext cx="194270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361950" y="3651184"/>
            <a:ext cx="19427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8A90BD6A-DAC1-4175-BADE-A70FD2E31095}"/>
              </a:ext>
            </a:extLst>
          </p:cNvPr>
          <p:cNvSpPr/>
          <p:nvPr/>
        </p:nvSpPr>
        <p:spPr>
          <a:xfrm>
            <a:off x="3096741" y="4988375"/>
            <a:ext cx="79208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 xmlns:a16="http://schemas.microsoft.com/office/drawing/2014/main" id="{94F29B7E-74BF-4821-88B9-C8400B1817B7}"/>
              </a:ext>
            </a:extLst>
          </p:cNvPr>
          <p:cNvCxnSpPr>
            <a:cxnSpLocks/>
          </p:cNvCxnSpPr>
          <p:nvPr/>
        </p:nvCxnSpPr>
        <p:spPr>
          <a:xfrm>
            <a:off x="3096741" y="5390880"/>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8A90BD6A-DAC1-4175-BADE-A70FD2E31095}"/>
              </a:ext>
            </a:extLst>
          </p:cNvPr>
          <p:cNvSpPr/>
          <p:nvPr/>
        </p:nvSpPr>
        <p:spPr>
          <a:xfrm>
            <a:off x="3960837" y="4988375"/>
            <a:ext cx="144016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 xmlns:a16="http://schemas.microsoft.com/office/drawing/2014/main" id="{94F29B7E-74BF-4821-88B9-C8400B1817B7}"/>
              </a:ext>
            </a:extLst>
          </p:cNvPr>
          <p:cNvCxnSpPr>
            <a:cxnSpLocks/>
          </p:cNvCxnSpPr>
          <p:nvPr/>
        </p:nvCxnSpPr>
        <p:spPr>
          <a:xfrm>
            <a:off x="3960837" y="5390880"/>
            <a:ext cx="1440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8A90BD6A-DAC1-4175-BADE-A70FD2E31095}"/>
              </a:ext>
            </a:extLst>
          </p:cNvPr>
          <p:cNvSpPr/>
          <p:nvPr/>
        </p:nvSpPr>
        <p:spPr>
          <a:xfrm>
            <a:off x="5493101" y="4988375"/>
            <a:ext cx="267412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直接连接符 16">
            <a:extLst>
              <a:ext uri="{FF2B5EF4-FFF2-40B4-BE49-F238E27FC236}">
                <a16:creationId xmlns="" xmlns:a16="http://schemas.microsoft.com/office/drawing/2014/main" id="{94F29B7E-74BF-4821-88B9-C8400B1817B7}"/>
              </a:ext>
            </a:extLst>
          </p:cNvPr>
          <p:cNvCxnSpPr>
            <a:cxnSpLocks/>
          </p:cNvCxnSpPr>
          <p:nvPr/>
        </p:nvCxnSpPr>
        <p:spPr>
          <a:xfrm>
            <a:off x="5493101" y="5390880"/>
            <a:ext cx="26741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2197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par>
                                <p:cTn id="18" presetID="16" presetClass="exit" presetSubtype="21" fill="hold" grpId="0" nodeType="withEffect">
                                  <p:stCondLst>
                                    <p:cond delay="0"/>
                                  </p:stCondLst>
                                  <p:childTnLst>
                                    <p:animEffect transition="out" filter="barn(inVertical)">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16" presetClass="exit" presetSubtype="21" fill="hold" grpId="0" nodeType="withEffect">
                                  <p:stCondLst>
                                    <p:cond delay="0"/>
                                  </p:stCondLst>
                                  <p:childTnLst>
                                    <p:animEffect transition="out" filter="barn(inVertical)">
                                      <p:cBhvr>
                                        <p:cTn id="22" dur="500"/>
                                        <p:tgtEl>
                                          <p:spTgt spid="16"/>
                                        </p:tgtEl>
                                      </p:cBhvr>
                                    </p:animEffect>
                                    <p:set>
                                      <p:cBhvr>
                                        <p:cTn id="23"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0" grpId="0" animBg="1"/>
      <p:bldP spid="13"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402279"/>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语 法 精 析</a:t>
            </a:r>
            <a:endParaRPr lang="zh-CN" altLang="zh-CN" dirty="0">
              <a:solidFill>
                <a:schemeClr val="tx1"/>
              </a:solidFill>
            </a:endParaRPr>
          </a:p>
        </p:txBody>
      </p:sp>
      <p:sp>
        <p:nvSpPr>
          <p:cNvPr id="2" name="矩形 1"/>
          <p:cNvSpPr>
            <a:spLocks noChangeAspect="1"/>
          </p:cNvSpPr>
          <p:nvPr/>
        </p:nvSpPr>
        <p:spPr>
          <a:xfrm>
            <a:off x="361950" y="1152051"/>
            <a:ext cx="10807700" cy="3046988"/>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过去完成时与过去完成时的被动语态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一、定义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过去完成时表示在过去某一时间或事件之前已经完成的动作或存在的状态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对过去的某一点造成的某种影响或者结果。它表示动作发生的时间是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过去的过去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侧重事情的结果。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872287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1567"/>
            <a:ext cx="10807700" cy="6006644"/>
          </a:xfrm>
          <a:prstGeom prst="rect">
            <a:avLst/>
          </a:prstGeom>
        </p:spPr>
        <p:txBody>
          <a:bodyPr>
            <a:spAutoFit/>
          </a:bodyPr>
          <a:lstStyle/>
          <a:p>
            <a:pPr indent="266700">
              <a:lnSpc>
                <a:spcPct val="11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二、基本用法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过去完成时的基本结构是</a:t>
            </a:r>
            <a:r>
              <a:rPr lang="en-US" altLang="zh-CN" dirty="0">
                <a:solidFill>
                  <a:srgbClr val="000000"/>
                </a:solidFill>
                <a:ea typeface="宋体" panose="02010600030101010101" pitchFamily="2" charset="-122"/>
                <a:cs typeface="Times New Roman" panose="02020603050405020304" pitchFamily="18" charset="0"/>
              </a:rPr>
              <a:t>“had+</a:t>
            </a:r>
            <a:r>
              <a:rPr lang="zh-CN" altLang="zh-CN" dirty="0">
                <a:solidFill>
                  <a:srgbClr val="000000"/>
                </a:solidFill>
                <a:ea typeface="宋体" panose="02010600030101010101" pitchFamily="2" charset="-122"/>
                <a:cs typeface="Times New Roman" panose="02020603050405020304" pitchFamily="18" charset="0"/>
              </a:rPr>
              <a:t>过去分词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过去完成时表示在过去某一时间或动作之前就已经完成的动作。句中常有</a:t>
            </a:r>
            <a:r>
              <a:rPr lang="en-US" altLang="zh-CN" dirty="0">
                <a:solidFill>
                  <a:srgbClr val="000000"/>
                </a:solidFill>
                <a:ea typeface="宋体" panose="02010600030101010101" pitchFamily="2" charset="-122"/>
                <a:cs typeface="Times New Roman" panose="02020603050405020304" pitchFamily="18" charset="0"/>
              </a:rPr>
              <a:t>by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by the end of</a:t>
            </a:r>
            <a:r>
              <a:rPr lang="zh-CN" altLang="zh-CN" dirty="0">
                <a:solidFill>
                  <a:srgbClr val="000000"/>
                </a:solidFill>
                <a:ea typeface="宋体" panose="02010600030101010101" pitchFamily="2" charset="-122"/>
                <a:cs typeface="Times New Roman" panose="02020603050405020304" pitchFamily="18" charset="0"/>
              </a:rPr>
              <a:t>等引导的短语或</a:t>
            </a:r>
            <a:r>
              <a:rPr lang="en-US" altLang="zh-CN" dirty="0">
                <a:solidFill>
                  <a:srgbClr val="000000"/>
                </a:solidFill>
                <a:ea typeface="宋体" panose="02010600030101010101" pitchFamily="2" charset="-122"/>
                <a:cs typeface="Times New Roman" panose="02020603050405020304" pitchFamily="18" charset="0"/>
              </a:rPr>
              <a:t>by the time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before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until</a:t>
            </a:r>
            <a:r>
              <a:rPr lang="zh-CN" altLang="zh-CN" dirty="0">
                <a:solidFill>
                  <a:srgbClr val="000000"/>
                </a:solidFill>
                <a:ea typeface="宋体" panose="02010600030101010101" pitchFamily="2" charset="-122"/>
                <a:cs typeface="Times New Roman" panose="02020603050405020304" pitchFamily="18" charset="0"/>
              </a:rPr>
              <a:t>等引导的状语从句。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the time I got </a:t>
            </a:r>
            <a:r>
              <a:rPr lang="en-US" altLang="zh-CN" dirty="0" err="1">
                <a:solidFill>
                  <a:srgbClr val="000000"/>
                </a:solidFill>
                <a:ea typeface="宋体" panose="02010600030101010101" pitchFamily="2" charset="-122"/>
                <a:cs typeface="Times New Roman" panose="02020603050405020304" pitchFamily="18" charset="0"/>
              </a:rPr>
              <a:t>there,the</a:t>
            </a:r>
            <a:r>
              <a:rPr lang="en-US" altLang="zh-CN" dirty="0">
                <a:solidFill>
                  <a:srgbClr val="000000"/>
                </a:solidFill>
                <a:ea typeface="宋体" panose="02010600030101010101" pitchFamily="2" charset="-122"/>
                <a:cs typeface="Times New Roman" panose="02020603050405020304" pitchFamily="18" charset="0"/>
              </a:rPr>
              <a:t> match had already finished.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当我到那里时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比赛已经结束了。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过去完成时表示发生在过去某个动作或时刻之前的动作一直延续到过去的另一个时间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常与</a:t>
            </a:r>
            <a:r>
              <a:rPr lang="en-US" altLang="zh-CN" dirty="0" err="1">
                <a:solidFill>
                  <a:srgbClr val="000000"/>
                </a:solidFill>
                <a:ea typeface="宋体" panose="02010600030101010101" pitchFamily="2" charset="-122"/>
                <a:cs typeface="Times New Roman" panose="02020603050405020304" pitchFamily="18" charset="0"/>
              </a:rPr>
              <a:t>for,since</a:t>
            </a:r>
            <a:r>
              <a:rPr lang="zh-CN" altLang="zh-CN" dirty="0">
                <a:solidFill>
                  <a:srgbClr val="000000"/>
                </a:solidFill>
                <a:ea typeface="宋体" panose="02010600030101010101" pitchFamily="2" charset="-122"/>
                <a:cs typeface="Times New Roman" panose="02020603050405020304" pitchFamily="18" charset="0"/>
              </a:rPr>
              <a:t>等词连用。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said he had worked in that factory since 2016</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他说从</a:t>
            </a:r>
            <a:r>
              <a:rPr lang="en-US" altLang="zh-CN" dirty="0">
                <a:solidFill>
                  <a:srgbClr val="000000"/>
                </a:solidFill>
                <a:ea typeface="宋体" panose="02010600030101010101" pitchFamily="2" charset="-122"/>
                <a:cs typeface="Times New Roman" panose="02020603050405020304" pitchFamily="18" charset="0"/>
              </a:rPr>
              <a:t>2016</a:t>
            </a:r>
            <a:r>
              <a:rPr lang="zh-CN" altLang="zh-CN" dirty="0">
                <a:solidFill>
                  <a:srgbClr val="000000"/>
                </a:solidFill>
                <a:ea typeface="宋体" panose="02010600030101010101" pitchFamily="2" charset="-122"/>
                <a:cs typeface="Times New Roman" panose="02020603050405020304" pitchFamily="18" charset="0"/>
              </a:rPr>
              <a:t>年以来他就在那家工厂工作。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613850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43111"/>
            <a:ext cx="10807700" cy="417229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三、固定句型中的过去完成时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“no sooner...than”</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“hardly...when”</a:t>
            </a:r>
            <a:r>
              <a:rPr lang="zh-CN" altLang="zh-CN" dirty="0">
                <a:solidFill>
                  <a:srgbClr val="000000"/>
                </a:solidFill>
                <a:ea typeface="宋体" panose="02010600030101010101" pitchFamily="2" charset="-122"/>
                <a:cs typeface="Times New Roman" panose="02020603050405020304" pitchFamily="18" charset="0"/>
              </a:rPr>
              <a:t>句型中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主句用过去完成时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从句用一般过去时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 sooner had I reached home than it began to rain.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我刚到家就开始下雨了。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had hardly stepped into the classroom when the bell rang.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我一踏进教室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铃就响了</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5774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71980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4" action="ppaction://hlinksldjump" highlightClick="1">
              <a:snd r:embed="rId3" name="chimes.wav"/>
            </a:hlinkClick>
          </p:cNvPr>
          <p:cNvSpPr/>
          <p:nvPr/>
        </p:nvSpPr>
        <p:spPr>
          <a:xfrm>
            <a:off x="2592685" y="22319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4" name="横卷形 3">
            <a:hlinkClick r:id="rId5" action="ppaction://hlinksldjump" highlightClick="1">
              <a:snd r:embed="rId3" name="chimes.wav"/>
            </a:hlinkClick>
          </p:cNvPr>
          <p:cNvSpPr/>
          <p:nvPr/>
        </p:nvSpPr>
        <p:spPr>
          <a:xfrm>
            <a:off x="2592685" y="374414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1561842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40103"/>
            <a:ext cx="10807700" cy="474129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“It was the first/second/...time that...”</a:t>
            </a:r>
            <a:r>
              <a:rPr lang="zh-CN" altLang="zh-CN" dirty="0">
                <a:solidFill>
                  <a:srgbClr val="000000"/>
                </a:solidFill>
                <a:ea typeface="宋体" panose="02010600030101010101" pitchFamily="2" charset="-122"/>
                <a:cs typeface="Times New Roman" panose="02020603050405020304" pitchFamily="18" charset="0"/>
              </a:rPr>
              <a:t>句型中</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引导的从句用过去完成时。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was the first time that I had chatted online in English.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那是我第一次用英语在网上聊天。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“It was+</a:t>
            </a:r>
            <a:r>
              <a:rPr lang="zh-CN" altLang="zh-CN" dirty="0">
                <a:solidFill>
                  <a:srgbClr val="000000"/>
                </a:solidFill>
                <a:ea typeface="宋体" panose="02010600030101010101" pitchFamily="2" charset="-122"/>
                <a:cs typeface="Times New Roman" panose="02020603050405020304" pitchFamily="18" charset="0"/>
              </a:rPr>
              <a:t>一段时间</a:t>
            </a:r>
            <a:r>
              <a:rPr lang="en-US" altLang="zh-CN" dirty="0">
                <a:solidFill>
                  <a:srgbClr val="000000"/>
                </a:solidFill>
                <a:ea typeface="宋体" panose="02010600030101010101" pitchFamily="2" charset="-122"/>
                <a:cs typeface="Times New Roman" panose="02020603050405020304" pitchFamily="18" charset="0"/>
              </a:rPr>
              <a:t>+since</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句型中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从句用过去完成时。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was at least three months since I had left Beijing.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我离开北京至少有三个月了。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100991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86255"/>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意愿、打算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的动词如</a:t>
            </a:r>
            <a:r>
              <a:rPr lang="en-US" altLang="zh-CN" dirty="0">
                <a:solidFill>
                  <a:srgbClr val="000000"/>
                </a:solidFill>
                <a:ea typeface="宋体" panose="02010600030101010101" pitchFamily="2" charset="-122"/>
                <a:cs typeface="Times New Roman" panose="02020603050405020304" pitchFamily="18" charset="0"/>
              </a:rPr>
              <a:t>hope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mean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want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think</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expect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plan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intend</a:t>
            </a:r>
            <a:r>
              <a:rPr lang="zh-CN" altLang="zh-CN" dirty="0">
                <a:solidFill>
                  <a:srgbClr val="000000"/>
                </a:solidFill>
                <a:ea typeface="宋体" panose="02010600030101010101" pitchFamily="2" charset="-122"/>
                <a:cs typeface="Times New Roman" panose="02020603050405020304" pitchFamily="18" charset="0"/>
              </a:rPr>
              <a:t>等的过去完成时表示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原本</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但事实上并没有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had hoped to be back last </a:t>
            </a:r>
            <a:r>
              <a:rPr lang="en-US" altLang="zh-CN" dirty="0" err="1">
                <a:solidFill>
                  <a:srgbClr val="000000"/>
                </a:solidFill>
                <a:ea typeface="宋体" panose="02010600030101010101" pitchFamily="2" charset="-122"/>
                <a:cs typeface="Times New Roman" panose="02020603050405020304" pitchFamily="18" charset="0"/>
              </a:rPr>
              <a:t>night,but</a:t>
            </a:r>
            <a:r>
              <a:rPr lang="en-US" altLang="zh-CN" dirty="0">
                <a:solidFill>
                  <a:srgbClr val="000000"/>
                </a:solidFill>
                <a:ea typeface="宋体" panose="02010600030101010101" pitchFamily="2" charset="-122"/>
                <a:cs typeface="Times New Roman" panose="02020603050405020304" pitchFamily="18" charset="0"/>
              </a:rPr>
              <a:t> I didn’t catch the train.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我本来希望昨天晚上回来的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但没赶上火车。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had intended to call on you </a:t>
            </a:r>
            <a:r>
              <a:rPr lang="en-US" altLang="zh-CN" dirty="0" err="1">
                <a:solidFill>
                  <a:srgbClr val="000000"/>
                </a:solidFill>
                <a:ea typeface="宋体" panose="02010600030101010101" pitchFamily="2" charset="-122"/>
                <a:cs typeface="Times New Roman" panose="02020603050405020304" pitchFamily="18" charset="0"/>
              </a:rPr>
              <a:t>yesterday,but</a:t>
            </a:r>
            <a:r>
              <a:rPr lang="en-US" altLang="zh-CN" dirty="0">
                <a:solidFill>
                  <a:srgbClr val="000000"/>
                </a:solidFill>
                <a:ea typeface="宋体" panose="02010600030101010101" pitchFamily="2" charset="-122"/>
                <a:cs typeface="Times New Roman" panose="02020603050405020304" pitchFamily="18" charset="0"/>
              </a:rPr>
              <a:t> someone came to see 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昨天我本打算要过来拜访你的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可是有人来找我。</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09578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41741"/>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四、过去完成时与一般过去时的区别</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一般过去时表示在过去的时间里发生的动作或存在的状态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而过去完成时表示在过去某一时刻或某个动作之前已经完成的动作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过去的过去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当强调过去某一动作发生在另一动作之前时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常用过去完成时态。</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34857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一般过去时与过去完成时都可以和确定的表示过去的时间状语连用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但侧重点有所不同。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They had arrived at the railway station by ten o’clock yesterday.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昨天</a:t>
            </a: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ea typeface="宋体" panose="02010600030101010101" pitchFamily="2" charset="-122"/>
                <a:cs typeface="Times New Roman" panose="02020603050405020304" pitchFamily="18" charset="0"/>
              </a:rPr>
              <a:t>点之前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他们已经到了火车站</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34164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They arrived at the railway station at ten o’clock yesterday.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他们昨天</a:t>
            </a: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ea typeface="宋体" panose="02010600030101010101" pitchFamily="2" charset="-122"/>
                <a:cs typeface="Times New Roman" panose="02020603050405020304" pitchFamily="18" charset="0"/>
              </a:rPr>
              <a:t>点到了火车站。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had learned two English songs by the end of last week.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到上个星期末为止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我们已经学了两首英文歌曲。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We </a:t>
            </a:r>
            <a:r>
              <a:rPr lang="en-US" altLang="zh-CN" dirty="0">
                <a:solidFill>
                  <a:srgbClr val="000000"/>
                </a:solidFill>
                <a:ea typeface="宋体" panose="02010600030101010101" pitchFamily="2" charset="-122"/>
                <a:cs typeface="Times New Roman" panose="02020603050405020304" pitchFamily="18" charset="0"/>
              </a:rPr>
              <a:t>learned two English songs last week.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上个星期我们学了两首英文歌曲。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275615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20439"/>
            <a:ext cx="10807700" cy="476322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五、过去完成时的被动语态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过去完成时的被动语态的基本结构是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had+been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过去分词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1982 a cooperative medical system had been set up in this area.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到</a:t>
            </a:r>
            <a:r>
              <a:rPr lang="en-US" altLang="zh-CN" dirty="0">
                <a:solidFill>
                  <a:srgbClr val="000000"/>
                </a:solidFill>
                <a:ea typeface="宋体" panose="02010600030101010101" pitchFamily="2" charset="-122"/>
                <a:cs typeface="Times New Roman" panose="02020603050405020304" pitchFamily="18" charset="0"/>
              </a:rPr>
              <a:t>1982</a:t>
            </a:r>
            <a:r>
              <a:rPr lang="zh-CN" altLang="zh-CN" dirty="0">
                <a:solidFill>
                  <a:srgbClr val="000000"/>
                </a:solidFill>
                <a:ea typeface="宋体" panose="02010600030101010101" pitchFamily="2" charset="-122"/>
                <a:cs typeface="Times New Roman" panose="02020603050405020304" pitchFamily="18" charset="0"/>
              </a:rPr>
              <a:t>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这个地区已建立了合作医疗制度。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classroom hadn’t been cleaned before the teacher came.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在老师来之前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教室还没有打扫。</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368042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(1)She asked me whether I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returned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(return) the books to the </a:t>
            </a:r>
            <a:r>
              <a:rPr lang="en-US" altLang="zh-CN" dirty="0" err="1">
                <a:solidFill>
                  <a:srgbClr val="000000"/>
                </a:solidFill>
                <a:ea typeface="宋体" panose="02010600030101010101" pitchFamily="2" charset="-122"/>
                <a:cs typeface="Times New Roman" panose="02020603050405020304" pitchFamily="18" charset="0"/>
              </a:rPr>
              <a:t>library,and</a:t>
            </a:r>
            <a:r>
              <a:rPr lang="en-US" altLang="zh-CN" dirty="0">
                <a:solidFill>
                  <a:srgbClr val="000000"/>
                </a:solidFill>
                <a:ea typeface="宋体" panose="02010600030101010101" pitchFamily="2" charset="-122"/>
                <a:cs typeface="Times New Roman" panose="02020603050405020304" pitchFamily="18" charset="0"/>
              </a:rPr>
              <a:t> I admitted that I hadn’t.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stayed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(stay) in America for two years when he moved here.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(3)—Did you have to do much for the dinner party?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—Helen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finished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(finish) everything by the time I got home.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a:extLst>
              <a:ext uri="{FF2B5EF4-FFF2-40B4-BE49-F238E27FC236}">
                <a16:creationId xmlns="" xmlns:a16="http://schemas.microsoft.com/office/drawing/2014/main" id="{8A90BD6A-DAC1-4175-BADE-A70FD2E31095}"/>
              </a:ext>
            </a:extLst>
          </p:cNvPr>
          <p:cNvSpPr/>
          <p:nvPr/>
        </p:nvSpPr>
        <p:spPr>
          <a:xfrm>
            <a:off x="5381333" y="1521727"/>
            <a:ext cx="309634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a:extLst>
              <a:ext uri="{FF2B5EF4-FFF2-40B4-BE49-F238E27FC236}">
                <a16:creationId xmlns="" xmlns:a16="http://schemas.microsoft.com/office/drawing/2014/main" id="{94F29B7E-74BF-4821-88B9-C8400B1817B7}"/>
              </a:ext>
            </a:extLst>
          </p:cNvPr>
          <p:cNvCxnSpPr>
            <a:cxnSpLocks/>
          </p:cNvCxnSpPr>
          <p:nvPr/>
        </p:nvCxnSpPr>
        <p:spPr>
          <a:xfrm>
            <a:off x="5381333" y="1924232"/>
            <a:ext cx="30963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 xmlns:a16="http://schemas.microsoft.com/office/drawing/2014/main" id="{8A90BD6A-DAC1-4175-BADE-A70FD2E31095}"/>
              </a:ext>
            </a:extLst>
          </p:cNvPr>
          <p:cNvSpPr/>
          <p:nvPr/>
        </p:nvSpPr>
        <p:spPr>
          <a:xfrm>
            <a:off x="1411061" y="2713183"/>
            <a:ext cx="266429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a:extLst>
              <a:ext uri="{FF2B5EF4-FFF2-40B4-BE49-F238E27FC236}">
                <a16:creationId xmlns="" xmlns:a16="http://schemas.microsoft.com/office/drawing/2014/main" id="{94F29B7E-74BF-4821-88B9-C8400B1817B7}"/>
              </a:ext>
            </a:extLst>
          </p:cNvPr>
          <p:cNvCxnSpPr>
            <a:cxnSpLocks/>
          </p:cNvCxnSpPr>
          <p:nvPr/>
        </p:nvCxnSpPr>
        <p:spPr>
          <a:xfrm>
            <a:off x="1411061" y="3115688"/>
            <a:ext cx="26642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8A90BD6A-DAC1-4175-BADE-A70FD2E31095}"/>
              </a:ext>
            </a:extLst>
          </p:cNvPr>
          <p:cNvSpPr/>
          <p:nvPr/>
        </p:nvSpPr>
        <p:spPr>
          <a:xfrm>
            <a:off x="2203698" y="4434727"/>
            <a:ext cx="293821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 xmlns:a16="http://schemas.microsoft.com/office/drawing/2014/main" id="{94F29B7E-74BF-4821-88B9-C8400B1817B7}"/>
              </a:ext>
            </a:extLst>
          </p:cNvPr>
          <p:cNvCxnSpPr>
            <a:cxnSpLocks/>
          </p:cNvCxnSpPr>
          <p:nvPr/>
        </p:nvCxnSpPr>
        <p:spPr>
          <a:xfrm>
            <a:off x="2203698" y="4856896"/>
            <a:ext cx="29382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4503881" y="186255"/>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即 学 即 练</a:t>
            </a:r>
            <a:endParaRPr lang="zh-CN" altLang="zh-CN" dirty="0">
              <a:solidFill>
                <a:schemeClr val="tx1"/>
              </a:solidFill>
            </a:endParaRPr>
          </a:p>
        </p:txBody>
      </p:sp>
    </p:spTree>
    <p:extLst>
      <p:ext uri="{BB962C8B-B14F-4D97-AF65-F5344CB8AC3E}">
        <p14:creationId xmlns:p14="http://schemas.microsoft.com/office/powerpoint/2010/main" val="980840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62993"/>
            <a:ext cx="10807700" cy="186512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4)Many trees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been</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planted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(plant) by last week.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(5)He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been</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appointed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(appoint) to be our guide before you came.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3230925" y="1807009"/>
            <a:ext cx="374441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3230925" y="2219346"/>
            <a:ext cx="374441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1767917" y="2402631"/>
            <a:ext cx="420914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1767917" y="2805136"/>
            <a:ext cx="42091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679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8423"/>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ea typeface="宋体" panose="02010600030101010101" pitchFamily="2" charset="-122"/>
                <a:cs typeface="Times New Roman" panose="02020603050405020304" pitchFamily="18" charset="0"/>
              </a:rPr>
              <a:t>到他十岁时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他已经学了三门外语。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the time he was </a:t>
            </a:r>
            <a:r>
              <a:rPr lang="en-US" altLang="zh-CN" dirty="0" err="1">
                <a:solidFill>
                  <a:srgbClr val="000000"/>
                </a:solidFill>
                <a:ea typeface="宋体" panose="02010600030101010101" pitchFamily="2" charset="-122"/>
                <a:cs typeface="Times New Roman" panose="02020603050405020304" pitchFamily="18" charset="0"/>
              </a:rPr>
              <a:t>ten,he</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studied/learned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three foreign languages.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ea typeface="宋体" panose="02010600030101010101" pitchFamily="2" charset="-122"/>
                <a:cs typeface="Times New Roman" panose="02020603050405020304" pitchFamily="18" charset="0"/>
              </a:rPr>
              <a:t>我们一到山顶就都坐下来休息。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 sooner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top of the hill than we all sat down to rest.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5217653" y="1734567"/>
            <a:ext cx="155149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5217653" y="2146904"/>
            <a:ext cx="15514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A90BD6A-DAC1-4175-BADE-A70FD2E31095}"/>
              </a:ext>
            </a:extLst>
          </p:cNvPr>
          <p:cNvSpPr/>
          <p:nvPr/>
        </p:nvSpPr>
        <p:spPr>
          <a:xfrm>
            <a:off x="6913165" y="1734567"/>
            <a:ext cx="345638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2" name="直接连接符 11">
            <a:extLst>
              <a:ext uri="{FF2B5EF4-FFF2-40B4-BE49-F238E27FC236}">
                <a16:creationId xmlns="" xmlns:a16="http://schemas.microsoft.com/office/drawing/2014/main" id="{94F29B7E-74BF-4821-88B9-C8400B1817B7}"/>
              </a:ext>
            </a:extLst>
          </p:cNvPr>
          <p:cNvCxnSpPr>
            <a:cxnSpLocks/>
          </p:cNvCxnSpPr>
          <p:nvPr/>
        </p:nvCxnSpPr>
        <p:spPr>
          <a:xfrm>
            <a:off x="6913165" y="2146904"/>
            <a:ext cx="345638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763947" y="3406039"/>
            <a:ext cx="4862806" cy="584775"/>
          </a:xfrm>
          <a:prstGeom prst="rect">
            <a:avLst/>
          </a:prstGeom>
        </p:spPr>
        <p:txBody>
          <a:bodyPr wrap="none">
            <a:spAutoFit/>
          </a:bodyPr>
          <a:lstStyle/>
          <a:p>
            <a:r>
              <a:rPr lang="en-US" altLang="zh-CN" dirty="0">
                <a:ea typeface="宋体" panose="02010600030101010101" pitchFamily="2" charset="-122"/>
              </a:rPr>
              <a:t>had </a:t>
            </a:r>
            <a:r>
              <a:rPr lang="en-US" altLang="zh-CN" dirty="0" smtClean="0">
                <a:ea typeface="宋体" panose="02010600030101010101" pitchFamily="2" charset="-122"/>
              </a:rPr>
              <a:t>        we            reached</a:t>
            </a:r>
            <a:endParaRPr lang="zh-CN" altLang="en-US" dirty="0"/>
          </a:p>
        </p:txBody>
      </p:sp>
    </p:spTree>
    <p:extLst>
      <p:ext uri="{BB962C8B-B14F-4D97-AF65-F5344CB8AC3E}">
        <p14:creationId xmlns:p14="http://schemas.microsoft.com/office/powerpoint/2010/main" val="36876772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2708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ea typeface="宋体" panose="02010600030101010101" pitchFamily="2" charset="-122"/>
                <a:cs typeface="Times New Roman" panose="02020603050405020304" pitchFamily="18" charset="0"/>
              </a:rPr>
              <a:t>我们刚出发就遇到</a:t>
            </a:r>
            <a:r>
              <a:rPr lang="zh-CN" altLang="zh-CN" dirty="0" smtClean="0">
                <a:solidFill>
                  <a:srgbClr val="000000"/>
                </a:solidFill>
                <a:ea typeface="宋体" panose="02010600030101010101" pitchFamily="2" charset="-122"/>
                <a:cs typeface="Times New Roman" panose="02020603050405020304" pitchFamily="18" charset="0"/>
              </a:rPr>
              <a:t>了雷雨</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No</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sooner</a:t>
            </a:r>
            <a:r>
              <a:rPr lang="zh-CN" altLang="zh-CN" dirty="0" smtClean="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we set out than a </a:t>
            </a:r>
            <a:r>
              <a:rPr lang="en-US" altLang="zh-CN" dirty="0" smtClean="0">
                <a:solidFill>
                  <a:srgbClr val="000000"/>
                </a:solidFill>
                <a:ea typeface="宋体" panose="02010600030101010101" pitchFamily="2" charset="-122"/>
                <a:cs typeface="Times New Roman" panose="02020603050405020304" pitchFamily="18" charset="0"/>
              </a:rPr>
              <a:t>thunderstorm </a:t>
            </a:r>
            <a:r>
              <a:rPr lang="en-US" altLang="zh-CN" dirty="0">
                <a:solidFill>
                  <a:srgbClr val="000000"/>
                </a:solidFill>
                <a:ea typeface="宋体" panose="02010600030101010101" pitchFamily="2" charset="-122"/>
                <a:cs typeface="Times New Roman" panose="02020603050405020304" pitchFamily="18" charset="0"/>
              </a:rPr>
              <a:t>broke.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solidFill>
                  <a:srgbClr val="000000"/>
                </a:solidFill>
                <a:ea typeface="宋体" panose="02010600030101010101" pitchFamily="2" charset="-122"/>
                <a:cs typeface="Times New Roman" panose="02020603050405020304" pitchFamily="18" charset="0"/>
              </a:rPr>
              <a:t>已经告诉他很多次不要迟到。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been</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told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many times not to be late.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ea typeface="宋体" panose="02010600030101010101" pitchFamily="2" charset="-122"/>
                <a:cs typeface="Times New Roman" panose="02020603050405020304" pitchFamily="18" charset="0"/>
              </a:rPr>
              <a:t>三年前</a:t>
            </a:r>
            <a:r>
              <a:rPr lang="zh-CN" altLang="zh-CN" dirty="0" smtClean="0">
                <a:solidFill>
                  <a:srgbClr val="000000"/>
                </a:solidFill>
                <a:ea typeface="宋体" panose="02010600030101010101" pitchFamily="2" charset="-122"/>
                <a:cs typeface="Times New Roman" panose="02020603050405020304" pitchFamily="18" charset="0"/>
              </a:rPr>
              <a:t>他</a:t>
            </a:r>
            <a:r>
              <a:rPr lang="zh-CN" altLang="en-US" dirty="0">
                <a:solidFill>
                  <a:srgbClr val="000000"/>
                </a:solidFill>
                <a:ea typeface="宋体" panose="02010600030101010101" pitchFamily="2" charset="-122"/>
                <a:cs typeface="Times New Roman" panose="02020603050405020304" pitchFamily="18" charset="0"/>
              </a:rPr>
              <a:t>们</a:t>
            </a:r>
            <a:r>
              <a:rPr lang="zh-CN" altLang="zh-CN" dirty="0" smtClean="0">
                <a:solidFill>
                  <a:srgbClr val="000000"/>
                </a:solidFill>
                <a:ea typeface="宋体" panose="02010600030101010101" pitchFamily="2" charset="-122"/>
                <a:cs typeface="Times New Roman" panose="02020603050405020304" pitchFamily="18" charset="0"/>
              </a:rPr>
              <a:t>的</a:t>
            </a:r>
            <a:r>
              <a:rPr lang="zh-CN" altLang="zh-CN" dirty="0">
                <a:solidFill>
                  <a:srgbClr val="000000"/>
                </a:solidFill>
                <a:ea typeface="宋体" panose="02010600030101010101" pitchFamily="2" charset="-122"/>
                <a:cs typeface="Times New Roman" panose="02020603050405020304" pitchFamily="18" charset="0"/>
              </a:rPr>
              <a:t>家乡就建了一座桥。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bridge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been</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set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up</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in their hometown three years ago.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a:extLst>
              <a:ext uri="{FF2B5EF4-FFF2-40B4-BE49-F238E27FC236}">
                <a16:creationId xmlns="" xmlns:a16="http://schemas.microsoft.com/office/drawing/2014/main" id="{8A90BD6A-DAC1-4175-BADE-A70FD2E31095}"/>
              </a:ext>
            </a:extLst>
          </p:cNvPr>
          <p:cNvSpPr/>
          <p:nvPr/>
        </p:nvSpPr>
        <p:spPr>
          <a:xfrm>
            <a:off x="720477" y="1020855"/>
            <a:ext cx="129614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2" name="直接连接符 11">
            <a:extLst>
              <a:ext uri="{FF2B5EF4-FFF2-40B4-BE49-F238E27FC236}">
                <a16:creationId xmlns="" xmlns:a16="http://schemas.microsoft.com/office/drawing/2014/main" id="{94F29B7E-74BF-4821-88B9-C8400B1817B7}"/>
              </a:ext>
            </a:extLst>
          </p:cNvPr>
          <p:cNvCxnSpPr>
            <a:cxnSpLocks/>
          </p:cNvCxnSpPr>
          <p:nvPr/>
        </p:nvCxnSpPr>
        <p:spPr>
          <a:xfrm>
            <a:off x="720477" y="1433192"/>
            <a:ext cx="12961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8A90BD6A-DAC1-4175-BADE-A70FD2E31095}"/>
              </a:ext>
            </a:extLst>
          </p:cNvPr>
          <p:cNvSpPr/>
          <p:nvPr/>
        </p:nvSpPr>
        <p:spPr>
          <a:xfrm>
            <a:off x="2088629" y="1020855"/>
            <a:ext cx="158417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 xmlns:a16="http://schemas.microsoft.com/office/drawing/2014/main" id="{94F29B7E-74BF-4821-88B9-C8400B1817B7}"/>
              </a:ext>
            </a:extLst>
          </p:cNvPr>
          <p:cNvCxnSpPr>
            <a:cxnSpLocks/>
          </p:cNvCxnSpPr>
          <p:nvPr/>
        </p:nvCxnSpPr>
        <p:spPr>
          <a:xfrm>
            <a:off x="2088629" y="1433192"/>
            <a:ext cx="15841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 xmlns:a16="http://schemas.microsoft.com/office/drawing/2014/main" id="{8A90BD6A-DAC1-4175-BADE-A70FD2E31095}"/>
              </a:ext>
            </a:extLst>
          </p:cNvPr>
          <p:cNvSpPr/>
          <p:nvPr/>
        </p:nvSpPr>
        <p:spPr>
          <a:xfrm>
            <a:off x="3744813" y="1020855"/>
            <a:ext cx="136815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 name="直接连接符 15">
            <a:extLst>
              <a:ext uri="{FF2B5EF4-FFF2-40B4-BE49-F238E27FC236}">
                <a16:creationId xmlns="" xmlns:a16="http://schemas.microsoft.com/office/drawing/2014/main" id="{94F29B7E-74BF-4821-88B9-C8400B1817B7}"/>
              </a:ext>
            </a:extLst>
          </p:cNvPr>
          <p:cNvCxnSpPr>
            <a:cxnSpLocks/>
          </p:cNvCxnSpPr>
          <p:nvPr/>
        </p:nvCxnSpPr>
        <p:spPr>
          <a:xfrm>
            <a:off x="3744813" y="1433192"/>
            <a:ext cx="13681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 xmlns:a16="http://schemas.microsoft.com/office/drawing/2014/main" id="{8A90BD6A-DAC1-4175-BADE-A70FD2E31095}"/>
              </a:ext>
            </a:extLst>
          </p:cNvPr>
          <p:cNvSpPr/>
          <p:nvPr/>
        </p:nvSpPr>
        <p:spPr>
          <a:xfrm>
            <a:off x="1348884" y="2778543"/>
            <a:ext cx="137102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 xmlns:a16="http://schemas.microsoft.com/office/drawing/2014/main" id="{94F29B7E-74BF-4821-88B9-C8400B1817B7}"/>
              </a:ext>
            </a:extLst>
          </p:cNvPr>
          <p:cNvCxnSpPr>
            <a:cxnSpLocks/>
          </p:cNvCxnSpPr>
          <p:nvPr/>
        </p:nvCxnSpPr>
        <p:spPr>
          <a:xfrm>
            <a:off x="1348885" y="3190880"/>
            <a:ext cx="13710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 xmlns:a16="http://schemas.microsoft.com/office/drawing/2014/main" id="{8A90BD6A-DAC1-4175-BADE-A70FD2E31095}"/>
              </a:ext>
            </a:extLst>
          </p:cNvPr>
          <p:cNvSpPr/>
          <p:nvPr/>
        </p:nvSpPr>
        <p:spPr>
          <a:xfrm>
            <a:off x="2808710" y="2778543"/>
            <a:ext cx="187220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1" name="直接连接符 20">
            <a:extLst>
              <a:ext uri="{FF2B5EF4-FFF2-40B4-BE49-F238E27FC236}">
                <a16:creationId xmlns="" xmlns:a16="http://schemas.microsoft.com/office/drawing/2014/main" id="{94F29B7E-74BF-4821-88B9-C8400B1817B7}"/>
              </a:ext>
            </a:extLst>
          </p:cNvPr>
          <p:cNvCxnSpPr>
            <a:cxnSpLocks/>
          </p:cNvCxnSpPr>
          <p:nvPr/>
        </p:nvCxnSpPr>
        <p:spPr>
          <a:xfrm>
            <a:off x="2808710" y="3190880"/>
            <a:ext cx="18722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8A90BD6A-DAC1-4175-BADE-A70FD2E31095}"/>
              </a:ext>
            </a:extLst>
          </p:cNvPr>
          <p:cNvSpPr/>
          <p:nvPr/>
        </p:nvSpPr>
        <p:spPr>
          <a:xfrm>
            <a:off x="4824933" y="2778543"/>
            <a:ext cx="151216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3" name="直接连接符 22">
            <a:extLst>
              <a:ext uri="{FF2B5EF4-FFF2-40B4-BE49-F238E27FC236}">
                <a16:creationId xmlns="" xmlns:a16="http://schemas.microsoft.com/office/drawing/2014/main" id="{94F29B7E-74BF-4821-88B9-C8400B1817B7}"/>
              </a:ext>
            </a:extLst>
          </p:cNvPr>
          <p:cNvCxnSpPr>
            <a:cxnSpLocks/>
          </p:cNvCxnSpPr>
          <p:nvPr/>
        </p:nvCxnSpPr>
        <p:spPr>
          <a:xfrm>
            <a:off x="4824933" y="3190880"/>
            <a:ext cx="15121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 xmlns:a16="http://schemas.microsoft.com/office/drawing/2014/main" id="{8A90BD6A-DAC1-4175-BADE-A70FD2E31095}"/>
              </a:ext>
            </a:extLst>
          </p:cNvPr>
          <p:cNvSpPr/>
          <p:nvPr/>
        </p:nvSpPr>
        <p:spPr>
          <a:xfrm>
            <a:off x="720477" y="3978637"/>
            <a:ext cx="137102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0" name="直接连接符 29">
            <a:extLst>
              <a:ext uri="{FF2B5EF4-FFF2-40B4-BE49-F238E27FC236}">
                <a16:creationId xmlns="" xmlns:a16="http://schemas.microsoft.com/office/drawing/2014/main" id="{94F29B7E-74BF-4821-88B9-C8400B1817B7}"/>
              </a:ext>
            </a:extLst>
          </p:cNvPr>
          <p:cNvCxnSpPr>
            <a:cxnSpLocks/>
          </p:cNvCxnSpPr>
          <p:nvPr/>
        </p:nvCxnSpPr>
        <p:spPr>
          <a:xfrm>
            <a:off x="720478" y="4390974"/>
            <a:ext cx="13710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 xmlns:a16="http://schemas.microsoft.com/office/drawing/2014/main" id="{8A90BD6A-DAC1-4175-BADE-A70FD2E31095}"/>
              </a:ext>
            </a:extLst>
          </p:cNvPr>
          <p:cNvSpPr/>
          <p:nvPr/>
        </p:nvSpPr>
        <p:spPr>
          <a:xfrm>
            <a:off x="2270399" y="3978637"/>
            <a:ext cx="154642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2" name="直接连接符 31">
            <a:extLst>
              <a:ext uri="{FF2B5EF4-FFF2-40B4-BE49-F238E27FC236}">
                <a16:creationId xmlns="" xmlns:a16="http://schemas.microsoft.com/office/drawing/2014/main" id="{94F29B7E-74BF-4821-88B9-C8400B1817B7}"/>
              </a:ext>
            </a:extLst>
          </p:cNvPr>
          <p:cNvCxnSpPr>
            <a:cxnSpLocks/>
          </p:cNvCxnSpPr>
          <p:nvPr/>
        </p:nvCxnSpPr>
        <p:spPr>
          <a:xfrm>
            <a:off x="2270400" y="4390974"/>
            <a:ext cx="154642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8A90BD6A-DAC1-4175-BADE-A70FD2E31095}"/>
              </a:ext>
            </a:extLst>
          </p:cNvPr>
          <p:cNvSpPr/>
          <p:nvPr/>
        </p:nvSpPr>
        <p:spPr>
          <a:xfrm>
            <a:off x="3995721" y="3978637"/>
            <a:ext cx="183732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5" name="直接连接符 34">
            <a:extLst>
              <a:ext uri="{FF2B5EF4-FFF2-40B4-BE49-F238E27FC236}">
                <a16:creationId xmlns="" xmlns:a16="http://schemas.microsoft.com/office/drawing/2014/main" id="{94F29B7E-74BF-4821-88B9-C8400B1817B7}"/>
              </a:ext>
            </a:extLst>
          </p:cNvPr>
          <p:cNvCxnSpPr>
            <a:cxnSpLocks/>
          </p:cNvCxnSpPr>
          <p:nvPr/>
        </p:nvCxnSpPr>
        <p:spPr>
          <a:xfrm>
            <a:off x="3995722" y="4390974"/>
            <a:ext cx="18373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矩形 36">
            <a:extLst>
              <a:ext uri="{FF2B5EF4-FFF2-40B4-BE49-F238E27FC236}">
                <a16:creationId xmlns="" xmlns:a16="http://schemas.microsoft.com/office/drawing/2014/main" id="{8A90BD6A-DAC1-4175-BADE-A70FD2E31095}"/>
              </a:ext>
            </a:extLst>
          </p:cNvPr>
          <p:cNvSpPr/>
          <p:nvPr/>
        </p:nvSpPr>
        <p:spPr>
          <a:xfrm>
            <a:off x="6011944" y="3978637"/>
            <a:ext cx="147728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8" name="直接连接符 37">
            <a:extLst>
              <a:ext uri="{FF2B5EF4-FFF2-40B4-BE49-F238E27FC236}">
                <a16:creationId xmlns="" xmlns:a16="http://schemas.microsoft.com/office/drawing/2014/main" id="{94F29B7E-74BF-4821-88B9-C8400B1817B7}"/>
              </a:ext>
            </a:extLst>
          </p:cNvPr>
          <p:cNvCxnSpPr>
            <a:cxnSpLocks/>
          </p:cNvCxnSpPr>
          <p:nvPr/>
        </p:nvCxnSpPr>
        <p:spPr>
          <a:xfrm>
            <a:off x="6011945" y="4390974"/>
            <a:ext cx="14772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矩形 39">
            <a:extLst>
              <a:ext uri="{FF2B5EF4-FFF2-40B4-BE49-F238E27FC236}">
                <a16:creationId xmlns="" xmlns:a16="http://schemas.microsoft.com/office/drawing/2014/main" id="{8A90BD6A-DAC1-4175-BADE-A70FD2E31095}"/>
              </a:ext>
            </a:extLst>
          </p:cNvPr>
          <p:cNvSpPr/>
          <p:nvPr/>
        </p:nvSpPr>
        <p:spPr>
          <a:xfrm>
            <a:off x="7668127" y="3978637"/>
            <a:ext cx="147728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1" name="直接连接符 40">
            <a:extLst>
              <a:ext uri="{FF2B5EF4-FFF2-40B4-BE49-F238E27FC236}">
                <a16:creationId xmlns="" xmlns:a16="http://schemas.microsoft.com/office/drawing/2014/main" id="{94F29B7E-74BF-4821-88B9-C8400B1817B7}"/>
              </a:ext>
            </a:extLst>
          </p:cNvPr>
          <p:cNvCxnSpPr>
            <a:cxnSpLocks/>
          </p:cNvCxnSpPr>
          <p:nvPr/>
        </p:nvCxnSpPr>
        <p:spPr>
          <a:xfrm>
            <a:off x="7668128" y="4390974"/>
            <a:ext cx="14772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 xmlns:a16="http://schemas.microsoft.com/office/drawing/2014/main" id="{8A90BD6A-DAC1-4175-BADE-A70FD2E31095}"/>
              </a:ext>
            </a:extLst>
          </p:cNvPr>
          <p:cNvSpPr/>
          <p:nvPr/>
        </p:nvSpPr>
        <p:spPr>
          <a:xfrm>
            <a:off x="9324310" y="3978637"/>
            <a:ext cx="11892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3" name="直接连接符 42">
            <a:extLst>
              <a:ext uri="{FF2B5EF4-FFF2-40B4-BE49-F238E27FC236}">
                <a16:creationId xmlns="" xmlns:a16="http://schemas.microsoft.com/office/drawing/2014/main" id="{94F29B7E-74BF-4821-88B9-C8400B1817B7}"/>
              </a:ext>
            </a:extLst>
          </p:cNvPr>
          <p:cNvCxnSpPr>
            <a:cxnSpLocks/>
          </p:cNvCxnSpPr>
          <p:nvPr/>
        </p:nvCxnSpPr>
        <p:spPr>
          <a:xfrm>
            <a:off x="9324310" y="4390974"/>
            <a:ext cx="11892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5707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par>
                                <p:cTn id="11" presetID="16" presetClass="exit" presetSubtype="21" fill="hold" grpId="0" nodeType="withEffect">
                                  <p:stCondLst>
                                    <p:cond delay="0"/>
                                  </p:stCondLst>
                                  <p:childTnLst>
                                    <p:animEffect transition="out" filter="barn(inVertical)">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6" presetClass="exit" presetSubtype="21" fill="hold" grpId="0" nodeType="clickEffect">
                                  <p:stCondLst>
                                    <p:cond delay="0"/>
                                  </p:stCondLst>
                                  <p:childTnLst>
                                    <p:animEffect transition="out" filter="barn(inVertical)">
                                      <p:cBhvr>
                                        <p:cTn id="17" dur="500"/>
                                        <p:tgtEl>
                                          <p:spTgt spid="18"/>
                                        </p:tgtEl>
                                      </p:cBhvr>
                                    </p:animEffect>
                                    <p:set>
                                      <p:cBhvr>
                                        <p:cTn id="18" dur="1" fill="hold">
                                          <p:stCondLst>
                                            <p:cond delay="499"/>
                                          </p:stCondLst>
                                        </p:cTn>
                                        <p:tgtEl>
                                          <p:spTgt spid="18"/>
                                        </p:tgtEl>
                                        <p:attrNameLst>
                                          <p:attrName>style.visibility</p:attrName>
                                        </p:attrNameLst>
                                      </p:cBhvr>
                                      <p:to>
                                        <p:strVal val="hidden"/>
                                      </p:to>
                                    </p:set>
                                  </p:childTnLst>
                                </p:cTn>
                              </p:par>
                              <p:par>
                                <p:cTn id="19" presetID="16" presetClass="exit" presetSubtype="21" fill="hold" grpId="0" nodeType="withEffect">
                                  <p:stCondLst>
                                    <p:cond delay="0"/>
                                  </p:stCondLst>
                                  <p:childTnLst>
                                    <p:animEffect transition="out" filter="barn(inVertical)">
                                      <p:cBhvr>
                                        <p:cTn id="20" dur="500"/>
                                        <p:tgtEl>
                                          <p:spTgt spid="20"/>
                                        </p:tgtEl>
                                      </p:cBhvr>
                                    </p:animEffect>
                                    <p:set>
                                      <p:cBhvr>
                                        <p:cTn id="21" dur="1" fill="hold">
                                          <p:stCondLst>
                                            <p:cond delay="499"/>
                                          </p:stCondLst>
                                        </p:cTn>
                                        <p:tgtEl>
                                          <p:spTgt spid="20"/>
                                        </p:tgtEl>
                                        <p:attrNameLst>
                                          <p:attrName>style.visibility</p:attrName>
                                        </p:attrNameLst>
                                      </p:cBhvr>
                                      <p:to>
                                        <p:strVal val="hidden"/>
                                      </p:to>
                                    </p:set>
                                  </p:childTnLst>
                                </p:cTn>
                              </p:par>
                              <p:par>
                                <p:cTn id="22" presetID="16" presetClass="exit" presetSubtype="21" fill="hold" grpId="0" nodeType="withEffect">
                                  <p:stCondLst>
                                    <p:cond delay="0"/>
                                  </p:stCondLst>
                                  <p:childTnLst>
                                    <p:animEffect transition="out" filter="barn(inVertical)">
                                      <p:cBhvr>
                                        <p:cTn id="23" dur="500"/>
                                        <p:tgtEl>
                                          <p:spTgt spid="22"/>
                                        </p:tgtEl>
                                      </p:cBhvr>
                                    </p:animEffect>
                                    <p:set>
                                      <p:cBhvr>
                                        <p:cTn id="24" dur="1" fill="hold">
                                          <p:stCondLst>
                                            <p:cond delay="499"/>
                                          </p:stCondLst>
                                        </p:cTn>
                                        <p:tgtEl>
                                          <p:spTgt spid="2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6" presetClass="exit" presetSubtype="21" fill="hold" grpId="0" nodeType="clickEffect">
                                  <p:stCondLst>
                                    <p:cond delay="0"/>
                                  </p:stCondLst>
                                  <p:childTnLst>
                                    <p:animEffect transition="out" filter="barn(inVertical)">
                                      <p:cBhvr>
                                        <p:cTn id="28" dur="500"/>
                                        <p:tgtEl>
                                          <p:spTgt spid="29"/>
                                        </p:tgtEl>
                                      </p:cBhvr>
                                    </p:animEffect>
                                    <p:set>
                                      <p:cBhvr>
                                        <p:cTn id="29" dur="1" fill="hold">
                                          <p:stCondLst>
                                            <p:cond delay="499"/>
                                          </p:stCondLst>
                                        </p:cTn>
                                        <p:tgtEl>
                                          <p:spTgt spid="29"/>
                                        </p:tgtEl>
                                        <p:attrNameLst>
                                          <p:attrName>style.visibility</p:attrName>
                                        </p:attrNameLst>
                                      </p:cBhvr>
                                      <p:to>
                                        <p:strVal val="hidden"/>
                                      </p:to>
                                    </p:set>
                                  </p:childTnLst>
                                </p:cTn>
                              </p:par>
                              <p:par>
                                <p:cTn id="30" presetID="16" presetClass="exit" presetSubtype="21" fill="hold" grpId="0" nodeType="withEffect">
                                  <p:stCondLst>
                                    <p:cond delay="0"/>
                                  </p:stCondLst>
                                  <p:childTnLst>
                                    <p:animEffect transition="out" filter="barn(inVertical)">
                                      <p:cBhvr>
                                        <p:cTn id="31" dur="500"/>
                                        <p:tgtEl>
                                          <p:spTgt spid="31"/>
                                        </p:tgtEl>
                                      </p:cBhvr>
                                    </p:animEffect>
                                    <p:set>
                                      <p:cBhvr>
                                        <p:cTn id="32" dur="1" fill="hold">
                                          <p:stCondLst>
                                            <p:cond delay="499"/>
                                          </p:stCondLst>
                                        </p:cTn>
                                        <p:tgtEl>
                                          <p:spTgt spid="31"/>
                                        </p:tgtEl>
                                        <p:attrNameLst>
                                          <p:attrName>style.visibility</p:attrName>
                                        </p:attrNameLst>
                                      </p:cBhvr>
                                      <p:to>
                                        <p:strVal val="hidden"/>
                                      </p:to>
                                    </p:set>
                                  </p:childTnLst>
                                </p:cTn>
                              </p:par>
                              <p:par>
                                <p:cTn id="33" presetID="16" presetClass="exit" presetSubtype="21" fill="hold" grpId="0" nodeType="withEffect">
                                  <p:stCondLst>
                                    <p:cond delay="0"/>
                                  </p:stCondLst>
                                  <p:childTnLst>
                                    <p:animEffect transition="out" filter="barn(inVertical)">
                                      <p:cBhvr>
                                        <p:cTn id="34" dur="500"/>
                                        <p:tgtEl>
                                          <p:spTgt spid="34"/>
                                        </p:tgtEl>
                                      </p:cBhvr>
                                    </p:animEffect>
                                    <p:set>
                                      <p:cBhvr>
                                        <p:cTn id="35" dur="1" fill="hold">
                                          <p:stCondLst>
                                            <p:cond delay="499"/>
                                          </p:stCondLst>
                                        </p:cTn>
                                        <p:tgtEl>
                                          <p:spTgt spid="34"/>
                                        </p:tgtEl>
                                        <p:attrNameLst>
                                          <p:attrName>style.visibility</p:attrName>
                                        </p:attrNameLst>
                                      </p:cBhvr>
                                      <p:to>
                                        <p:strVal val="hidden"/>
                                      </p:to>
                                    </p:set>
                                  </p:childTnLst>
                                </p:cTn>
                              </p:par>
                              <p:par>
                                <p:cTn id="36" presetID="16" presetClass="exit" presetSubtype="21" fill="hold" grpId="0" nodeType="withEffect">
                                  <p:stCondLst>
                                    <p:cond delay="0"/>
                                  </p:stCondLst>
                                  <p:childTnLst>
                                    <p:animEffect transition="out" filter="barn(inVertical)">
                                      <p:cBhvr>
                                        <p:cTn id="37" dur="500"/>
                                        <p:tgtEl>
                                          <p:spTgt spid="37"/>
                                        </p:tgtEl>
                                      </p:cBhvr>
                                    </p:animEffect>
                                    <p:set>
                                      <p:cBhvr>
                                        <p:cTn id="38" dur="1" fill="hold">
                                          <p:stCondLst>
                                            <p:cond delay="499"/>
                                          </p:stCondLst>
                                        </p:cTn>
                                        <p:tgtEl>
                                          <p:spTgt spid="37"/>
                                        </p:tgtEl>
                                        <p:attrNameLst>
                                          <p:attrName>style.visibility</p:attrName>
                                        </p:attrNameLst>
                                      </p:cBhvr>
                                      <p:to>
                                        <p:strVal val="hidden"/>
                                      </p:to>
                                    </p:set>
                                  </p:childTnLst>
                                </p:cTn>
                              </p:par>
                              <p:par>
                                <p:cTn id="39" presetID="16" presetClass="exit" presetSubtype="21" fill="hold" grpId="0" nodeType="withEffect">
                                  <p:stCondLst>
                                    <p:cond delay="0"/>
                                  </p:stCondLst>
                                  <p:childTnLst>
                                    <p:animEffect transition="out" filter="barn(inVertical)">
                                      <p:cBhvr>
                                        <p:cTn id="40" dur="500"/>
                                        <p:tgtEl>
                                          <p:spTgt spid="40"/>
                                        </p:tgtEl>
                                      </p:cBhvr>
                                    </p:animEffect>
                                    <p:set>
                                      <p:cBhvr>
                                        <p:cTn id="41" dur="1" fill="hold">
                                          <p:stCondLst>
                                            <p:cond delay="499"/>
                                          </p:stCondLst>
                                        </p:cTn>
                                        <p:tgtEl>
                                          <p:spTgt spid="40"/>
                                        </p:tgtEl>
                                        <p:attrNameLst>
                                          <p:attrName>style.visibility</p:attrName>
                                        </p:attrNameLst>
                                      </p:cBhvr>
                                      <p:to>
                                        <p:strVal val="hidden"/>
                                      </p:to>
                                    </p:set>
                                  </p:childTnLst>
                                </p:cTn>
                              </p:par>
                              <p:par>
                                <p:cTn id="42" presetID="16" presetClass="exit" presetSubtype="21" fill="hold" grpId="0" nodeType="withEffect">
                                  <p:stCondLst>
                                    <p:cond delay="0"/>
                                  </p:stCondLst>
                                  <p:childTnLst>
                                    <p:animEffect transition="out" filter="barn(inVertical)">
                                      <p:cBhvr>
                                        <p:cTn id="43" dur="500"/>
                                        <p:tgtEl>
                                          <p:spTgt spid="42"/>
                                        </p:tgtEl>
                                      </p:cBhvr>
                                    </p:animEffect>
                                    <p:set>
                                      <p:cBhvr>
                                        <p:cTn id="44"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P spid="18" grpId="0" animBg="1"/>
      <p:bldP spid="20" grpId="0" animBg="1"/>
      <p:bldP spid="22" grpId="0" animBg="1"/>
      <p:bldP spid="29" grpId="0" animBg="1"/>
      <p:bldP spid="31" grpId="0" animBg="1"/>
      <p:bldP spid="34" grpId="0" animBg="1"/>
      <p:bldP spid="37" grpId="0" animBg="1"/>
      <p:bldP spid="40" grpId="0" animBg="1"/>
      <p:bldP spid="4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011108"/>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重点单词</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brand</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品牌</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2.</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olive</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油橄榄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橄榄树</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3.</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fig</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无花果</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4.</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ingredient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尤指烹饪</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材料</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成分</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p:txBody>
      </p:sp>
      <p:sp>
        <p:nvSpPr>
          <p:cNvPr id="4" name="矩形 3">
            <a:extLst>
              <a:ext uri="{FF2B5EF4-FFF2-40B4-BE49-F238E27FC236}">
                <a16:creationId xmlns="" xmlns:a16="http://schemas.microsoft.com/office/drawing/2014/main" id="{8A90BD6A-DAC1-4175-BADE-A70FD2E31095}"/>
              </a:ext>
            </a:extLst>
          </p:cNvPr>
          <p:cNvSpPr/>
          <p:nvPr/>
        </p:nvSpPr>
        <p:spPr>
          <a:xfrm>
            <a:off x="792485" y="2713176"/>
            <a:ext cx="187220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a:extLst>
              <a:ext uri="{FF2B5EF4-FFF2-40B4-BE49-F238E27FC236}">
                <a16:creationId xmlns="" xmlns:a16="http://schemas.microsoft.com/office/drawing/2014/main" id="{94F29B7E-74BF-4821-88B9-C8400B1817B7}"/>
              </a:ext>
            </a:extLst>
          </p:cNvPr>
          <p:cNvCxnSpPr>
            <a:cxnSpLocks/>
          </p:cNvCxnSpPr>
          <p:nvPr/>
        </p:nvCxnSpPr>
        <p:spPr>
          <a:xfrm>
            <a:off x="792485" y="3115681"/>
            <a:ext cx="18722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 xmlns:a16="http://schemas.microsoft.com/office/drawing/2014/main" id="{8A90BD6A-DAC1-4175-BADE-A70FD2E31095}"/>
              </a:ext>
            </a:extLst>
          </p:cNvPr>
          <p:cNvSpPr/>
          <p:nvPr/>
        </p:nvSpPr>
        <p:spPr>
          <a:xfrm>
            <a:off x="792485" y="3307072"/>
            <a:ext cx="160475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a:extLst>
              <a:ext uri="{FF2B5EF4-FFF2-40B4-BE49-F238E27FC236}">
                <a16:creationId xmlns="" xmlns:a16="http://schemas.microsoft.com/office/drawing/2014/main" id="{94F29B7E-74BF-4821-88B9-C8400B1817B7}"/>
              </a:ext>
            </a:extLst>
          </p:cNvPr>
          <p:cNvCxnSpPr>
            <a:cxnSpLocks/>
          </p:cNvCxnSpPr>
          <p:nvPr/>
        </p:nvCxnSpPr>
        <p:spPr>
          <a:xfrm>
            <a:off x="792485" y="3709577"/>
            <a:ext cx="16047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8A90BD6A-DAC1-4175-BADE-A70FD2E31095}"/>
              </a:ext>
            </a:extLst>
          </p:cNvPr>
          <p:cNvSpPr/>
          <p:nvPr/>
        </p:nvSpPr>
        <p:spPr>
          <a:xfrm>
            <a:off x="792485" y="3920632"/>
            <a:ext cx="127042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 xmlns:a16="http://schemas.microsoft.com/office/drawing/2014/main" id="{94F29B7E-74BF-4821-88B9-C8400B1817B7}"/>
              </a:ext>
            </a:extLst>
          </p:cNvPr>
          <p:cNvCxnSpPr>
            <a:cxnSpLocks/>
          </p:cNvCxnSpPr>
          <p:nvPr/>
        </p:nvCxnSpPr>
        <p:spPr>
          <a:xfrm>
            <a:off x="792485" y="4323137"/>
            <a:ext cx="12704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8A90BD6A-DAC1-4175-BADE-A70FD2E31095}"/>
              </a:ext>
            </a:extLst>
          </p:cNvPr>
          <p:cNvSpPr/>
          <p:nvPr/>
        </p:nvSpPr>
        <p:spPr>
          <a:xfrm>
            <a:off x="792485" y="4504756"/>
            <a:ext cx="254085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 xmlns:a16="http://schemas.microsoft.com/office/drawing/2014/main" id="{94F29B7E-74BF-4821-88B9-C8400B1817B7}"/>
              </a:ext>
            </a:extLst>
          </p:cNvPr>
          <p:cNvCxnSpPr>
            <a:cxnSpLocks/>
          </p:cNvCxnSpPr>
          <p:nvPr/>
        </p:nvCxnSpPr>
        <p:spPr>
          <a:xfrm>
            <a:off x="792485" y="4907261"/>
            <a:ext cx="25408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横卷形 1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5" name="圆角矩形 14"/>
          <p:cNvSpPr/>
          <p:nvPr/>
        </p:nvSpPr>
        <p:spPr>
          <a:xfrm>
            <a:off x="4503881" y="1462463"/>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词 汇 认 知</a:t>
            </a:r>
            <a:endParaRPr lang="zh-CN" altLang="zh-CN" dirty="0">
              <a:solidFill>
                <a:schemeClr val="tx1"/>
              </a:solidFill>
            </a:endParaRPr>
          </a:p>
        </p:txBody>
      </p:sp>
    </p:spTree>
    <p:extLst>
      <p:ext uri="{BB962C8B-B14F-4D97-AF65-F5344CB8AC3E}">
        <p14:creationId xmlns:p14="http://schemas.microsoft.com/office/powerpoint/2010/main" val="2412886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77711"/>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1.Our skin cream contains only natural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ingredients</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成分</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ladder doesn’t seem very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stable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稳固的</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3.Immigrants have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contributed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贡献</a:t>
            </a:r>
            <a:r>
              <a:rPr lang="en-US" altLang="zh-CN" dirty="0">
                <a:solidFill>
                  <a:srgbClr val="000000"/>
                </a:solidFill>
                <a:ea typeface="宋体" panose="02010600030101010101" pitchFamily="2" charset="-122"/>
                <a:cs typeface="Times New Roman" panose="02020603050405020304" pitchFamily="18" charset="0"/>
              </a:rPr>
              <a:t>) to British culture in many ways.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4.Rennie usually eats dinner in the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canteen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餐厅</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5.You pay less for the supermarket’s own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brand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品牌</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7325549" y="2117502"/>
            <a:ext cx="273630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7325549" y="2520007"/>
            <a:ext cx="27363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5934549" y="3257180"/>
            <a:ext cx="181292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5934549" y="3669517"/>
            <a:ext cx="18129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8A90BD6A-DAC1-4175-BADE-A70FD2E31095}"/>
              </a:ext>
            </a:extLst>
          </p:cNvPr>
          <p:cNvSpPr/>
          <p:nvPr/>
        </p:nvSpPr>
        <p:spPr>
          <a:xfrm>
            <a:off x="3806989" y="3858663"/>
            <a:ext cx="280831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 xmlns:a16="http://schemas.microsoft.com/office/drawing/2014/main" id="{94F29B7E-74BF-4821-88B9-C8400B1817B7}"/>
              </a:ext>
            </a:extLst>
          </p:cNvPr>
          <p:cNvCxnSpPr>
            <a:cxnSpLocks/>
          </p:cNvCxnSpPr>
          <p:nvPr/>
        </p:nvCxnSpPr>
        <p:spPr>
          <a:xfrm>
            <a:off x="3806989" y="4261168"/>
            <a:ext cx="280831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 xmlns:a16="http://schemas.microsoft.com/office/drawing/2014/main" id="{8A90BD6A-DAC1-4175-BADE-A70FD2E31095}"/>
              </a:ext>
            </a:extLst>
          </p:cNvPr>
          <p:cNvSpPr/>
          <p:nvPr/>
        </p:nvSpPr>
        <p:spPr>
          <a:xfrm>
            <a:off x="6471285" y="5030396"/>
            <a:ext cx="216024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 name="直接连接符 15">
            <a:extLst>
              <a:ext uri="{FF2B5EF4-FFF2-40B4-BE49-F238E27FC236}">
                <a16:creationId xmlns="" xmlns:a16="http://schemas.microsoft.com/office/drawing/2014/main" id="{94F29B7E-74BF-4821-88B9-C8400B1817B7}"/>
              </a:ext>
            </a:extLst>
          </p:cNvPr>
          <p:cNvCxnSpPr>
            <a:cxnSpLocks/>
          </p:cNvCxnSpPr>
          <p:nvPr/>
        </p:nvCxnSpPr>
        <p:spPr>
          <a:xfrm>
            <a:off x="6471285" y="5432901"/>
            <a:ext cx="21602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 xmlns:a16="http://schemas.microsoft.com/office/drawing/2014/main" id="{8A90BD6A-DAC1-4175-BADE-A70FD2E31095}"/>
              </a:ext>
            </a:extLst>
          </p:cNvPr>
          <p:cNvSpPr/>
          <p:nvPr/>
        </p:nvSpPr>
        <p:spPr>
          <a:xfrm>
            <a:off x="7623413" y="5601956"/>
            <a:ext cx="187977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 xmlns:a16="http://schemas.microsoft.com/office/drawing/2014/main" id="{94F29B7E-74BF-4821-88B9-C8400B1817B7}"/>
              </a:ext>
            </a:extLst>
          </p:cNvPr>
          <p:cNvCxnSpPr>
            <a:cxnSpLocks/>
          </p:cNvCxnSpPr>
          <p:nvPr/>
        </p:nvCxnSpPr>
        <p:spPr>
          <a:xfrm>
            <a:off x="7623413" y="6004461"/>
            <a:ext cx="187977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横卷形 13"/>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随  堂  训  练</a:t>
            </a:r>
          </a:p>
        </p:txBody>
      </p:sp>
    </p:spTree>
    <p:extLst>
      <p:ext uri="{BB962C8B-B14F-4D97-AF65-F5344CB8AC3E}">
        <p14:creationId xmlns:p14="http://schemas.microsoft.com/office/powerpoint/2010/main" val="948326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xit" presetSubtype="21" fill="hold" grpId="0" nodeType="clickEffect">
                                  <p:stCondLst>
                                    <p:cond delay="0"/>
                                  </p:stCondLst>
                                  <p:childTnLst>
                                    <p:animEffect transition="out" filter="barn(inVertical)">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2" grpId="0" animBg="1"/>
      <p:bldP spid="15" grpId="0" animBg="1"/>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1.By six o’clock </a:t>
            </a:r>
            <a:r>
              <a:rPr lang="en-US" altLang="zh-CN" dirty="0" smtClean="0">
                <a:solidFill>
                  <a:srgbClr val="000000"/>
                </a:solidFill>
                <a:ea typeface="宋体" panose="02010600030101010101" pitchFamily="2" charset="-122"/>
                <a:cs typeface="Times New Roman" panose="02020603050405020304" pitchFamily="18" charset="0"/>
              </a:rPr>
              <a:t>yesterday they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worked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(work) for eight hours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2.She said that it was the first time that she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had visited  </a:t>
            </a:r>
            <a:r>
              <a:rPr lang="en-US" altLang="zh-CN" dirty="0" smtClean="0">
                <a:solidFill>
                  <a:srgbClr val="000000"/>
                </a:solidFill>
                <a:ea typeface="宋体" panose="02010600030101010101" pitchFamily="2" charset="-122"/>
                <a:cs typeface="Times New Roman" panose="02020603050405020304" pitchFamily="18" charset="0"/>
              </a:rPr>
              <a:t>(visit</a:t>
            </a:r>
            <a:r>
              <a:rPr lang="en-US" altLang="zh-CN" dirty="0">
                <a:solidFill>
                  <a:srgbClr val="000000"/>
                </a:solidFill>
                <a:ea typeface="宋体" panose="02010600030101010101" pitchFamily="2" charset="-122"/>
                <a:cs typeface="Times New Roman" panose="02020603050405020304" pitchFamily="18" charset="0"/>
              </a:rPr>
              <a:t>) the Great Wall.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3.When </a:t>
            </a:r>
            <a:r>
              <a:rPr lang="en-US" altLang="zh-CN" dirty="0">
                <a:solidFill>
                  <a:srgbClr val="000000"/>
                </a:solidFill>
                <a:ea typeface="宋体" panose="02010600030101010101" pitchFamily="2" charset="-122"/>
                <a:cs typeface="Times New Roman" panose="02020603050405020304" pitchFamily="18" charset="0"/>
              </a:rPr>
              <a:t>she got </a:t>
            </a:r>
            <a:r>
              <a:rPr lang="en-US" altLang="zh-CN" dirty="0" err="1">
                <a:solidFill>
                  <a:srgbClr val="000000"/>
                </a:solidFill>
                <a:ea typeface="宋体" panose="02010600030101010101" pitchFamily="2" charset="-122"/>
                <a:cs typeface="Times New Roman" panose="02020603050405020304" pitchFamily="18" charset="0"/>
              </a:rPr>
              <a:t>home,her</a:t>
            </a:r>
            <a:r>
              <a:rPr lang="en-US" altLang="zh-CN" dirty="0">
                <a:solidFill>
                  <a:srgbClr val="000000"/>
                </a:solidFill>
                <a:ea typeface="宋体" panose="02010600030101010101" pitchFamily="2" charset="-122"/>
                <a:cs typeface="Times New Roman" panose="02020603050405020304" pitchFamily="18" charset="0"/>
              </a:rPr>
              <a:t> children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slept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(sleep).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a:extLst>
              <a:ext uri="{FF2B5EF4-FFF2-40B4-BE49-F238E27FC236}">
                <a16:creationId xmlns="" xmlns:a16="http://schemas.microsoft.com/office/drawing/2014/main" id="{8A90BD6A-DAC1-4175-BADE-A70FD2E31095}"/>
              </a:ext>
            </a:extLst>
          </p:cNvPr>
          <p:cNvSpPr/>
          <p:nvPr/>
        </p:nvSpPr>
        <p:spPr>
          <a:xfrm>
            <a:off x="5839693" y="1502063"/>
            <a:ext cx="285082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a:extLst>
              <a:ext uri="{FF2B5EF4-FFF2-40B4-BE49-F238E27FC236}">
                <a16:creationId xmlns="" xmlns:a16="http://schemas.microsoft.com/office/drawing/2014/main" id="{94F29B7E-74BF-4821-88B9-C8400B1817B7}"/>
              </a:ext>
            </a:extLst>
          </p:cNvPr>
          <p:cNvCxnSpPr>
            <a:cxnSpLocks/>
          </p:cNvCxnSpPr>
          <p:nvPr/>
        </p:nvCxnSpPr>
        <p:spPr>
          <a:xfrm>
            <a:off x="5839693" y="1914400"/>
            <a:ext cx="28508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 xmlns:a16="http://schemas.microsoft.com/office/drawing/2014/main" id="{8A90BD6A-DAC1-4175-BADE-A70FD2E31095}"/>
              </a:ext>
            </a:extLst>
          </p:cNvPr>
          <p:cNvSpPr/>
          <p:nvPr/>
        </p:nvSpPr>
        <p:spPr>
          <a:xfrm>
            <a:off x="7975146" y="2673516"/>
            <a:ext cx="215871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a:extLst>
              <a:ext uri="{FF2B5EF4-FFF2-40B4-BE49-F238E27FC236}">
                <a16:creationId xmlns="" xmlns:a16="http://schemas.microsoft.com/office/drawing/2014/main" id="{94F29B7E-74BF-4821-88B9-C8400B1817B7}"/>
              </a:ext>
            </a:extLst>
          </p:cNvPr>
          <p:cNvCxnSpPr>
            <a:cxnSpLocks/>
          </p:cNvCxnSpPr>
          <p:nvPr/>
        </p:nvCxnSpPr>
        <p:spPr>
          <a:xfrm>
            <a:off x="7975146" y="3085853"/>
            <a:ext cx="215871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8A90BD6A-DAC1-4175-BADE-A70FD2E31095}"/>
              </a:ext>
            </a:extLst>
          </p:cNvPr>
          <p:cNvSpPr/>
          <p:nvPr/>
        </p:nvSpPr>
        <p:spPr>
          <a:xfrm>
            <a:off x="6438605" y="3876716"/>
            <a:ext cx="237626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 xmlns:a16="http://schemas.microsoft.com/office/drawing/2014/main" id="{94F29B7E-74BF-4821-88B9-C8400B1817B7}"/>
              </a:ext>
            </a:extLst>
          </p:cNvPr>
          <p:cNvCxnSpPr>
            <a:cxnSpLocks/>
          </p:cNvCxnSpPr>
          <p:nvPr/>
        </p:nvCxnSpPr>
        <p:spPr>
          <a:xfrm>
            <a:off x="6438605" y="4279221"/>
            <a:ext cx="23762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150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77711"/>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4.The </a:t>
            </a:r>
            <a:r>
              <a:rPr lang="en-US" altLang="zh-CN" dirty="0">
                <a:solidFill>
                  <a:srgbClr val="000000"/>
                </a:solidFill>
                <a:ea typeface="宋体" panose="02010600030101010101" pitchFamily="2" charset="-122"/>
                <a:cs typeface="Times New Roman" panose="02020603050405020304" pitchFamily="18" charset="0"/>
              </a:rPr>
              <a:t>children ran away after they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broken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(break) the window.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5.My friend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bought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(buy) the car two years </a:t>
            </a:r>
            <a:r>
              <a:rPr lang="en-US" altLang="zh-CN" dirty="0" err="1">
                <a:solidFill>
                  <a:srgbClr val="000000"/>
                </a:solidFill>
                <a:ea typeface="宋体" panose="02010600030101010101" pitchFamily="2" charset="-122"/>
                <a:cs typeface="Times New Roman" panose="02020603050405020304" pitchFamily="18" charset="0"/>
              </a:rPr>
              <a:t>ago.He</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has</a:t>
            </a:r>
            <a:r>
              <a:rPr lang="en-US" altLang="zh-CN" dirty="0">
                <a:uFill>
                  <a:solidFill>
                    <a:srgbClr val="000000"/>
                  </a:solidFill>
                </a:uFill>
                <a:ea typeface="楷体" panose="02010609060101010101" pitchFamily="49"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(have) it for two years.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6513797" y="1511895"/>
            <a:ext cx="282797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6513797" y="1904568"/>
            <a:ext cx="28279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2553357" y="2703351"/>
            <a:ext cx="204572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2553357" y="3105856"/>
            <a:ext cx="20457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8A90BD6A-DAC1-4175-BADE-A70FD2E31095}"/>
              </a:ext>
            </a:extLst>
          </p:cNvPr>
          <p:cNvSpPr/>
          <p:nvPr/>
        </p:nvSpPr>
        <p:spPr>
          <a:xfrm>
            <a:off x="10009508" y="2703351"/>
            <a:ext cx="116014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 xmlns:a16="http://schemas.microsoft.com/office/drawing/2014/main" id="{94F29B7E-74BF-4821-88B9-C8400B1817B7}"/>
              </a:ext>
            </a:extLst>
          </p:cNvPr>
          <p:cNvCxnSpPr>
            <a:cxnSpLocks/>
          </p:cNvCxnSpPr>
          <p:nvPr/>
        </p:nvCxnSpPr>
        <p:spPr>
          <a:xfrm>
            <a:off x="10009509" y="3086192"/>
            <a:ext cx="11601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8A90BD6A-DAC1-4175-BADE-A70FD2E31095}"/>
              </a:ext>
            </a:extLst>
          </p:cNvPr>
          <p:cNvSpPr/>
          <p:nvPr/>
        </p:nvSpPr>
        <p:spPr>
          <a:xfrm>
            <a:off x="361950" y="3259751"/>
            <a:ext cx="107860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 xmlns:a16="http://schemas.microsoft.com/office/drawing/2014/main" id="{94F29B7E-74BF-4821-88B9-C8400B1817B7}"/>
              </a:ext>
            </a:extLst>
          </p:cNvPr>
          <p:cNvCxnSpPr>
            <a:cxnSpLocks/>
          </p:cNvCxnSpPr>
          <p:nvPr/>
        </p:nvCxnSpPr>
        <p:spPr>
          <a:xfrm>
            <a:off x="361951" y="3662256"/>
            <a:ext cx="10786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8623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16" presetClass="exit" presetSubtype="21" fill="hold" grpId="0" nodeType="withEffect">
                                  <p:stCondLst>
                                    <p:cond delay="0"/>
                                  </p:stCondLst>
                                  <p:childTnLst>
                                    <p:animEffect transition="out" filter="barn(inVertical)">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90767"/>
            <a:ext cx="10807700" cy="417229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三、完成句子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我刚把门关上就有人敲门。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Hardly</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hardly</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closed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door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when somebody knocked.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我们一到火车站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火车就开走了。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 sooner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arrived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station than the train left.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648469" y="1816407"/>
            <a:ext cx="180020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648469" y="2218912"/>
            <a:ext cx="18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361950" y="2380867"/>
            <a:ext cx="158266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361950" y="2783372"/>
            <a:ext cx="158266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8A90BD6A-DAC1-4175-BADE-A70FD2E31095}"/>
              </a:ext>
            </a:extLst>
          </p:cNvPr>
          <p:cNvSpPr/>
          <p:nvPr/>
        </p:nvSpPr>
        <p:spPr>
          <a:xfrm>
            <a:off x="2271531" y="3534661"/>
            <a:ext cx="154377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 xmlns:a16="http://schemas.microsoft.com/office/drawing/2014/main" id="{94F29B7E-74BF-4821-88B9-C8400B1817B7}"/>
              </a:ext>
            </a:extLst>
          </p:cNvPr>
          <p:cNvCxnSpPr>
            <a:cxnSpLocks/>
          </p:cNvCxnSpPr>
          <p:nvPr/>
        </p:nvCxnSpPr>
        <p:spPr>
          <a:xfrm>
            <a:off x="2271530" y="3946998"/>
            <a:ext cx="154377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8A90BD6A-DAC1-4175-BADE-A70FD2E31095}"/>
              </a:ext>
            </a:extLst>
          </p:cNvPr>
          <p:cNvSpPr/>
          <p:nvPr/>
        </p:nvSpPr>
        <p:spPr>
          <a:xfrm>
            <a:off x="2592685" y="1816407"/>
            <a:ext cx="187220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 xmlns:a16="http://schemas.microsoft.com/office/drawing/2014/main" id="{94F29B7E-74BF-4821-88B9-C8400B1817B7}"/>
              </a:ext>
            </a:extLst>
          </p:cNvPr>
          <p:cNvCxnSpPr>
            <a:cxnSpLocks/>
          </p:cNvCxnSpPr>
          <p:nvPr/>
        </p:nvCxnSpPr>
        <p:spPr>
          <a:xfrm>
            <a:off x="2592685" y="2218912"/>
            <a:ext cx="18722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8A90BD6A-DAC1-4175-BADE-A70FD2E31095}"/>
              </a:ext>
            </a:extLst>
          </p:cNvPr>
          <p:cNvSpPr/>
          <p:nvPr/>
        </p:nvSpPr>
        <p:spPr>
          <a:xfrm>
            <a:off x="4608909" y="1816407"/>
            <a:ext cx="57606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5" name="直接连接符 14">
            <a:extLst>
              <a:ext uri="{FF2B5EF4-FFF2-40B4-BE49-F238E27FC236}">
                <a16:creationId xmlns="" xmlns:a16="http://schemas.microsoft.com/office/drawing/2014/main" id="{94F29B7E-74BF-4821-88B9-C8400B1817B7}"/>
              </a:ext>
            </a:extLst>
          </p:cNvPr>
          <p:cNvCxnSpPr>
            <a:cxnSpLocks/>
          </p:cNvCxnSpPr>
          <p:nvPr/>
        </p:nvCxnSpPr>
        <p:spPr>
          <a:xfrm>
            <a:off x="4608909" y="2218912"/>
            <a:ext cx="5760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8A90BD6A-DAC1-4175-BADE-A70FD2E31095}"/>
              </a:ext>
            </a:extLst>
          </p:cNvPr>
          <p:cNvSpPr/>
          <p:nvPr/>
        </p:nvSpPr>
        <p:spPr>
          <a:xfrm>
            <a:off x="5545013" y="1816407"/>
            <a:ext cx="79208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直接连接符 16">
            <a:extLst>
              <a:ext uri="{FF2B5EF4-FFF2-40B4-BE49-F238E27FC236}">
                <a16:creationId xmlns="" xmlns:a16="http://schemas.microsoft.com/office/drawing/2014/main" id="{94F29B7E-74BF-4821-88B9-C8400B1817B7}"/>
              </a:ext>
            </a:extLst>
          </p:cNvPr>
          <p:cNvCxnSpPr>
            <a:cxnSpLocks/>
          </p:cNvCxnSpPr>
          <p:nvPr/>
        </p:nvCxnSpPr>
        <p:spPr>
          <a:xfrm>
            <a:off x="5545013" y="2218912"/>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 xmlns:a16="http://schemas.microsoft.com/office/drawing/2014/main" id="{8A90BD6A-DAC1-4175-BADE-A70FD2E31095}"/>
              </a:ext>
            </a:extLst>
          </p:cNvPr>
          <p:cNvSpPr/>
          <p:nvPr/>
        </p:nvSpPr>
        <p:spPr>
          <a:xfrm>
            <a:off x="6485123" y="1816407"/>
            <a:ext cx="172418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0" name="直接连接符 19">
            <a:extLst>
              <a:ext uri="{FF2B5EF4-FFF2-40B4-BE49-F238E27FC236}">
                <a16:creationId xmlns="" xmlns:a16="http://schemas.microsoft.com/office/drawing/2014/main" id="{94F29B7E-74BF-4821-88B9-C8400B1817B7}"/>
              </a:ext>
            </a:extLst>
          </p:cNvPr>
          <p:cNvCxnSpPr>
            <a:cxnSpLocks/>
          </p:cNvCxnSpPr>
          <p:nvPr/>
        </p:nvCxnSpPr>
        <p:spPr>
          <a:xfrm>
            <a:off x="6485123" y="2218912"/>
            <a:ext cx="17241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8A90BD6A-DAC1-4175-BADE-A70FD2E31095}"/>
              </a:ext>
            </a:extLst>
          </p:cNvPr>
          <p:cNvSpPr/>
          <p:nvPr/>
        </p:nvSpPr>
        <p:spPr>
          <a:xfrm>
            <a:off x="8357331" y="1816407"/>
            <a:ext cx="208422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3" name="直接连接符 22">
            <a:extLst>
              <a:ext uri="{FF2B5EF4-FFF2-40B4-BE49-F238E27FC236}">
                <a16:creationId xmlns="" xmlns:a16="http://schemas.microsoft.com/office/drawing/2014/main" id="{94F29B7E-74BF-4821-88B9-C8400B1817B7}"/>
              </a:ext>
            </a:extLst>
          </p:cNvPr>
          <p:cNvCxnSpPr>
            <a:cxnSpLocks/>
          </p:cNvCxnSpPr>
          <p:nvPr/>
        </p:nvCxnSpPr>
        <p:spPr>
          <a:xfrm>
            <a:off x="8357331" y="2218912"/>
            <a:ext cx="20842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 xmlns:a16="http://schemas.microsoft.com/office/drawing/2014/main" id="{8A90BD6A-DAC1-4175-BADE-A70FD2E31095}"/>
              </a:ext>
            </a:extLst>
          </p:cNvPr>
          <p:cNvSpPr/>
          <p:nvPr/>
        </p:nvSpPr>
        <p:spPr>
          <a:xfrm>
            <a:off x="2088629" y="2380867"/>
            <a:ext cx="158266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7" name="直接连接符 26">
            <a:extLst>
              <a:ext uri="{FF2B5EF4-FFF2-40B4-BE49-F238E27FC236}">
                <a16:creationId xmlns="" xmlns:a16="http://schemas.microsoft.com/office/drawing/2014/main" id="{94F29B7E-74BF-4821-88B9-C8400B1817B7}"/>
              </a:ext>
            </a:extLst>
          </p:cNvPr>
          <p:cNvCxnSpPr>
            <a:cxnSpLocks/>
          </p:cNvCxnSpPr>
          <p:nvPr/>
        </p:nvCxnSpPr>
        <p:spPr>
          <a:xfrm>
            <a:off x="2088629" y="2783372"/>
            <a:ext cx="158266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 xmlns:a16="http://schemas.microsoft.com/office/drawing/2014/main" id="{8A90BD6A-DAC1-4175-BADE-A70FD2E31095}"/>
              </a:ext>
            </a:extLst>
          </p:cNvPr>
          <p:cNvSpPr/>
          <p:nvPr/>
        </p:nvSpPr>
        <p:spPr>
          <a:xfrm>
            <a:off x="3815308" y="2380867"/>
            <a:ext cx="151368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9" name="直接连接符 28">
            <a:extLst>
              <a:ext uri="{FF2B5EF4-FFF2-40B4-BE49-F238E27FC236}">
                <a16:creationId xmlns="" xmlns:a16="http://schemas.microsoft.com/office/drawing/2014/main" id="{94F29B7E-74BF-4821-88B9-C8400B1817B7}"/>
              </a:ext>
            </a:extLst>
          </p:cNvPr>
          <p:cNvCxnSpPr>
            <a:cxnSpLocks/>
          </p:cNvCxnSpPr>
          <p:nvPr/>
        </p:nvCxnSpPr>
        <p:spPr>
          <a:xfrm>
            <a:off x="3815308" y="2783372"/>
            <a:ext cx="15136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a:extLst>
              <a:ext uri="{FF2B5EF4-FFF2-40B4-BE49-F238E27FC236}">
                <a16:creationId xmlns="" xmlns:a16="http://schemas.microsoft.com/office/drawing/2014/main" id="{8A90BD6A-DAC1-4175-BADE-A70FD2E31095}"/>
              </a:ext>
            </a:extLst>
          </p:cNvPr>
          <p:cNvSpPr/>
          <p:nvPr/>
        </p:nvSpPr>
        <p:spPr>
          <a:xfrm>
            <a:off x="4001235" y="3534661"/>
            <a:ext cx="154377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3" name="直接连接符 32">
            <a:extLst>
              <a:ext uri="{FF2B5EF4-FFF2-40B4-BE49-F238E27FC236}">
                <a16:creationId xmlns="" xmlns:a16="http://schemas.microsoft.com/office/drawing/2014/main" id="{94F29B7E-74BF-4821-88B9-C8400B1817B7}"/>
              </a:ext>
            </a:extLst>
          </p:cNvPr>
          <p:cNvCxnSpPr>
            <a:cxnSpLocks/>
          </p:cNvCxnSpPr>
          <p:nvPr/>
        </p:nvCxnSpPr>
        <p:spPr>
          <a:xfrm>
            <a:off x="4001234" y="3946998"/>
            <a:ext cx="154377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8A90BD6A-DAC1-4175-BADE-A70FD2E31095}"/>
              </a:ext>
            </a:extLst>
          </p:cNvPr>
          <p:cNvSpPr/>
          <p:nvPr/>
        </p:nvSpPr>
        <p:spPr>
          <a:xfrm>
            <a:off x="5724889" y="3534661"/>
            <a:ext cx="169233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5" name="直接连接符 34">
            <a:extLst>
              <a:ext uri="{FF2B5EF4-FFF2-40B4-BE49-F238E27FC236}">
                <a16:creationId xmlns="" xmlns:a16="http://schemas.microsoft.com/office/drawing/2014/main" id="{94F29B7E-74BF-4821-88B9-C8400B1817B7}"/>
              </a:ext>
            </a:extLst>
          </p:cNvPr>
          <p:cNvCxnSpPr>
            <a:cxnSpLocks/>
          </p:cNvCxnSpPr>
          <p:nvPr/>
        </p:nvCxnSpPr>
        <p:spPr>
          <a:xfrm>
            <a:off x="5724888" y="3946998"/>
            <a:ext cx="16923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矩形 37">
            <a:extLst>
              <a:ext uri="{FF2B5EF4-FFF2-40B4-BE49-F238E27FC236}">
                <a16:creationId xmlns="" xmlns:a16="http://schemas.microsoft.com/office/drawing/2014/main" id="{8A90BD6A-DAC1-4175-BADE-A70FD2E31095}"/>
              </a:ext>
            </a:extLst>
          </p:cNvPr>
          <p:cNvSpPr/>
          <p:nvPr/>
        </p:nvSpPr>
        <p:spPr>
          <a:xfrm>
            <a:off x="7601102" y="3534661"/>
            <a:ext cx="132828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9" name="直接连接符 38">
            <a:extLst>
              <a:ext uri="{FF2B5EF4-FFF2-40B4-BE49-F238E27FC236}">
                <a16:creationId xmlns="" xmlns:a16="http://schemas.microsoft.com/office/drawing/2014/main" id="{94F29B7E-74BF-4821-88B9-C8400B1817B7}"/>
              </a:ext>
            </a:extLst>
          </p:cNvPr>
          <p:cNvCxnSpPr>
            <a:cxnSpLocks/>
          </p:cNvCxnSpPr>
          <p:nvPr/>
        </p:nvCxnSpPr>
        <p:spPr>
          <a:xfrm>
            <a:off x="7601101" y="3946998"/>
            <a:ext cx="132828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59183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6" presetClass="exit" presetSubtype="21" fill="hold" grpId="0" nodeType="withEffect">
                                  <p:stCondLst>
                                    <p:cond delay="0"/>
                                  </p:stCondLst>
                                  <p:childTnLst>
                                    <p:animEffect transition="out" filter="barn(inVertical)">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par>
                                <p:cTn id="14" presetID="16" presetClass="exit" presetSubtype="21" fill="hold" grpId="0" nodeType="withEffect">
                                  <p:stCondLst>
                                    <p:cond delay="0"/>
                                  </p:stCondLst>
                                  <p:childTnLst>
                                    <p:animEffect transition="out" filter="barn(inVertical)">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6" presetClass="exit" presetSubtype="21" fill="hold" grpId="0" nodeType="withEffect">
                                  <p:stCondLst>
                                    <p:cond delay="0"/>
                                  </p:stCondLst>
                                  <p:childTnLst>
                                    <p:animEffect transition="out" filter="barn(inVertical)">
                                      <p:cBhvr>
                                        <p:cTn id="18" dur="500"/>
                                        <p:tgtEl>
                                          <p:spTgt spid="16"/>
                                        </p:tgtEl>
                                      </p:cBhvr>
                                    </p:animEffect>
                                    <p:set>
                                      <p:cBhvr>
                                        <p:cTn id="19" dur="1" fill="hold">
                                          <p:stCondLst>
                                            <p:cond delay="499"/>
                                          </p:stCondLst>
                                        </p:cTn>
                                        <p:tgtEl>
                                          <p:spTgt spid="16"/>
                                        </p:tgtEl>
                                        <p:attrNameLst>
                                          <p:attrName>style.visibility</p:attrName>
                                        </p:attrNameLst>
                                      </p:cBhvr>
                                      <p:to>
                                        <p:strVal val="hidden"/>
                                      </p:to>
                                    </p:set>
                                  </p:childTnLst>
                                </p:cTn>
                              </p:par>
                              <p:par>
                                <p:cTn id="20" presetID="16" presetClass="exit" presetSubtype="21" fill="hold" grpId="0" nodeType="withEffect">
                                  <p:stCondLst>
                                    <p:cond delay="0"/>
                                  </p:stCondLst>
                                  <p:childTnLst>
                                    <p:animEffect transition="out" filter="barn(inVertical)">
                                      <p:cBhvr>
                                        <p:cTn id="21" dur="500"/>
                                        <p:tgtEl>
                                          <p:spTgt spid="19"/>
                                        </p:tgtEl>
                                      </p:cBhvr>
                                    </p:animEffect>
                                    <p:set>
                                      <p:cBhvr>
                                        <p:cTn id="22" dur="1" fill="hold">
                                          <p:stCondLst>
                                            <p:cond delay="499"/>
                                          </p:stCondLst>
                                        </p:cTn>
                                        <p:tgtEl>
                                          <p:spTgt spid="19"/>
                                        </p:tgtEl>
                                        <p:attrNameLst>
                                          <p:attrName>style.visibility</p:attrName>
                                        </p:attrNameLst>
                                      </p:cBhvr>
                                      <p:to>
                                        <p:strVal val="hidden"/>
                                      </p:to>
                                    </p:set>
                                  </p:childTnLst>
                                </p:cTn>
                              </p:par>
                              <p:par>
                                <p:cTn id="23" presetID="16" presetClass="exit" presetSubtype="21" fill="hold" grpId="0" nodeType="withEffect">
                                  <p:stCondLst>
                                    <p:cond delay="0"/>
                                  </p:stCondLst>
                                  <p:childTnLst>
                                    <p:animEffect transition="out" filter="barn(inVertical)">
                                      <p:cBhvr>
                                        <p:cTn id="24" dur="500"/>
                                        <p:tgtEl>
                                          <p:spTgt spid="22"/>
                                        </p:tgtEl>
                                      </p:cBhvr>
                                    </p:animEffect>
                                    <p:set>
                                      <p:cBhvr>
                                        <p:cTn id="25" dur="1" fill="hold">
                                          <p:stCondLst>
                                            <p:cond delay="499"/>
                                          </p:stCondLst>
                                        </p:cTn>
                                        <p:tgtEl>
                                          <p:spTgt spid="22"/>
                                        </p:tgtEl>
                                        <p:attrNameLst>
                                          <p:attrName>style.visibility</p:attrName>
                                        </p:attrNameLst>
                                      </p:cBhvr>
                                      <p:to>
                                        <p:strVal val="hidden"/>
                                      </p:to>
                                    </p:set>
                                  </p:childTnLst>
                                </p:cTn>
                              </p:par>
                              <p:par>
                                <p:cTn id="26" presetID="16" presetClass="exit" presetSubtype="21" fill="hold" grpId="0" nodeType="withEffect">
                                  <p:stCondLst>
                                    <p:cond delay="0"/>
                                  </p:stCondLst>
                                  <p:childTnLst>
                                    <p:animEffect transition="out" filter="barn(inVertical)">
                                      <p:cBhvr>
                                        <p:cTn id="27" dur="500"/>
                                        <p:tgtEl>
                                          <p:spTgt spid="26"/>
                                        </p:tgtEl>
                                      </p:cBhvr>
                                    </p:animEffect>
                                    <p:set>
                                      <p:cBhvr>
                                        <p:cTn id="28" dur="1" fill="hold">
                                          <p:stCondLst>
                                            <p:cond delay="499"/>
                                          </p:stCondLst>
                                        </p:cTn>
                                        <p:tgtEl>
                                          <p:spTgt spid="26"/>
                                        </p:tgtEl>
                                        <p:attrNameLst>
                                          <p:attrName>style.visibility</p:attrName>
                                        </p:attrNameLst>
                                      </p:cBhvr>
                                      <p:to>
                                        <p:strVal val="hidden"/>
                                      </p:to>
                                    </p:set>
                                  </p:childTnLst>
                                </p:cTn>
                              </p:par>
                              <p:par>
                                <p:cTn id="29" presetID="16" presetClass="exit" presetSubtype="21" fill="hold" grpId="0" nodeType="withEffect">
                                  <p:stCondLst>
                                    <p:cond delay="0"/>
                                  </p:stCondLst>
                                  <p:childTnLst>
                                    <p:animEffect transition="out" filter="barn(inVertical)">
                                      <p:cBhvr>
                                        <p:cTn id="30" dur="500"/>
                                        <p:tgtEl>
                                          <p:spTgt spid="28"/>
                                        </p:tgtEl>
                                      </p:cBhvr>
                                    </p:animEffect>
                                    <p:set>
                                      <p:cBhvr>
                                        <p:cTn id="31" dur="1" fill="hold">
                                          <p:stCondLst>
                                            <p:cond delay="499"/>
                                          </p:stCondLst>
                                        </p:cTn>
                                        <p:tgtEl>
                                          <p:spTgt spid="2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6" presetClass="exit" presetSubtype="21" fill="hold" grpId="0" nodeType="clickEffect">
                                  <p:stCondLst>
                                    <p:cond delay="0"/>
                                  </p:stCondLst>
                                  <p:childTnLst>
                                    <p:animEffect transition="out" filter="barn(inVertical)">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par>
                                <p:cTn id="37" presetID="16" presetClass="exit" presetSubtype="21" fill="hold" grpId="0" nodeType="withEffect">
                                  <p:stCondLst>
                                    <p:cond delay="0"/>
                                  </p:stCondLst>
                                  <p:childTnLst>
                                    <p:animEffect transition="out" filter="barn(inVertical)">
                                      <p:cBhvr>
                                        <p:cTn id="38" dur="500"/>
                                        <p:tgtEl>
                                          <p:spTgt spid="32"/>
                                        </p:tgtEl>
                                      </p:cBhvr>
                                    </p:animEffect>
                                    <p:set>
                                      <p:cBhvr>
                                        <p:cTn id="39" dur="1" fill="hold">
                                          <p:stCondLst>
                                            <p:cond delay="499"/>
                                          </p:stCondLst>
                                        </p:cTn>
                                        <p:tgtEl>
                                          <p:spTgt spid="32"/>
                                        </p:tgtEl>
                                        <p:attrNameLst>
                                          <p:attrName>style.visibility</p:attrName>
                                        </p:attrNameLst>
                                      </p:cBhvr>
                                      <p:to>
                                        <p:strVal val="hidden"/>
                                      </p:to>
                                    </p:set>
                                  </p:childTnLst>
                                </p:cTn>
                              </p:par>
                              <p:par>
                                <p:cTn id="40" presetID="16" presetClass="exit" presetSubtype="21" fill="hold" grpId="0" nodeType="withEffect">
                                  <p:stCondLst>
                                    <p:cond delay="0"/>
                                  </p:stCondLst>
                                  <p:childTnLst>
                                    <p:animEffect transition="out" filter="barn(inVertical)">
                                      <p:cBhvr>
                                        <p:cTn id="41" dur="500"/>
                                        <p:tgtEl>
                                          <p:spTgt spid="34"/>
                                        </p:tgtEl>
                                      </p:cBhvr>
                                    </p:animEffect>
                                    <p:set>
                                      <p:cBhvr>
                                        <p:cTn id="42" dur="1" fill="hold">
                                          <p:stCondLst>
                                            <p:cond delay="499"/>
                                          </p:stCondLst>
                                        </p:cTn>
                                        <p:tgtEl>
                                          <p:spTgt spid="34"/>
                                        </p:tgtEl>
                                        <p:attrNameLst>
                                          <p:attrName>style.visibility</p:attrName>
                                        </p:attrNameLst>
                                      </p:cBhvr>
                                      <p:to>
                                        <p:strVal val="hidden"/>
                                      </p:to>
                                    </p:set>
                                  </p:childTnLst>
                                </p:cTn>
                              </p:par>
                              <p:par>
                                <p:cTn id="43" presetID="16" presetClass="exit" presetSubtype="21" fill="hold" grpId="0" nodeType="withEffect">
                                  <p:stCondLst>
                                    <p:cond delay="0"/>
                                  </p:stCondLst>
                                  <p:childTnLst>
                                    <p:animEffect transition="out" filter="barn(inVertical)">
                                      <p:cBhvr>
                                        <p:cTn id="44" dur="500"/>
                                        <p:tgtEl>
                                          <p:spTgt spid="38"/>
                                        </p:tgtEl>
                                      </p:cBhvr>
                                    </p:animEffect>
                                    <p:set>
                                      <p:cBhvr>
                                        <p:cTn id="45"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0" grpId="0" animBg="1"/>
      <p:bldP spid="12" grpId="0" animBg="1"/>
      <p:bldP spid="14" grpId="0" animBg="1"/>
      <p:bldP spid="16" grpId="0" animBg="1"/>
      <p:bldP spid="19" grpId="0" animBg="1"/>
      <p:bldP spid="22" grpId="0" animBg="1"/>
      <p:bldP spid="26" grpId="0" animBg="1"/>
      <p:bldP spid="28" grpId="0" animBg="1"/>
      <p:bldP spid="32" grpId="0" animBg="1"/>
      <p:bldP spid="34" grpId="0" animBg="1"/>
      <p:bldP spid="3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45247"/>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这是我</a:t>
            </a:r>
            <a:r>
              <a:rPr lang="zh-CN" altLang="zh-CN" dirty="0" smtClean="0">
                <a:solidFill>
                  <a:srgbClr val="000000"/>
                </a:solidFill>
                <a:ea typeface="宋体" panose="02010600030101010101" pitchFamily="2" charset="-122"/>
                <a:cs typeface="Times New Roman" panose="02020603050405020304" pitchFamily="18" charset="0"/>
              </a:rPr>
              <a:t>第一次在</a:t>
            </a:r>
            <a:r>
              <a:rPr lang="zh-CN" altLang="zh-CN" dirty="0">
                <a:solidFill>
                  <a:srgbClr val="000000"/>
                </a:solidFill>
                <a:ea typeface="宋体" panose="02010600030101010101" pitchFamily="2" charset="-122"/>
                <a:cs typeface="Times New Roman" panose="02020603050405020304" pitchFamily="18" charset="0"/>
              </a:rPr>
              <a:t>网上购物。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was</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first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time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that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 had shopped </a:t>
            </a:r>
            <a:r>
              <a:rPr lang="en-US" altLang="zh-CN" dirty="0" smtClean="0">
                <a:solidFill>
                  <a:srgbClr val="000000"/>
                </a:solidFill>
                <a:ea typeface="宋体" panose="02010600030101010101" pitchFamily="2" charset="-122"/>
                <a:cs typeface="Times New Roman" panose="02020603050405020304" pitchFamily="18" charset="0"/>
              </a:rPr>
              <a:t>online.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到昨天晚上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消息已传遍全球。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yesterday evening the news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spread</a:t>
            </a:r>
            <a:r>
              <a:rPr lang="zh-CN" altLang="zh-CN" dirty="0" smtClean="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through</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world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当我们到达电影院时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电影已经开始十分钟了。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When </a:t>
            </a:r>
            <a:r>
              <a:rPr lang="en-US" altLang="zh-CN" dirty="0" smtClean="0">
                <a:solidFill>
                  <a:srgbClr val="000000"/>
                </a:solidFill>
                <a:ea typeface="宋体" panose="02010600030101010101" pitchFamily="2" charset="-122"/>
                <a:cs typeface="Times New Roman" panose="02020603050405020304" pitchFamily="18" charset="0"/>
              </a:rPr>
              <a:t>we reached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smtClean="0">
                <a:solidFill>
                  <a:srgbClr val="000000"/>
                </a:solidFill>
                <a:ea typeface="宋体" panose="02010600030101010101" pitchFamily="2" charset="-122"/>
                <a:cs typeface="Times New Roman" panose="02020603050405020304" pitchFamily="18" charset="0"/>
              </a:rPr>
              <a:t>cinema</a:t>
            </a:r>
            <a:r>
              <a:rPr lang="en-US" altLang="zh-CN" dirty="0" err="1" smtClean="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t</a:t>
            </a:r>
            <a:r>
              <a:rPr lang="en-US" altLang="zh-CN" dirty="0" err="1"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film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already</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been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on for ten minutes.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720477" y="955495"/>
            <a:ext cx="6480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720477" y="1367832"/>
            <a:ext cx="6480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8A90BD6A-DAC1-4175-BADE-A70FD2E31095}"/>
              </a:ext>
            </a:extLst>
          </p:cNvPr>
          <p:cNvSpPr/>
          <p:nvPr/>
        </p:nvSpPr>
        <p:spPr>
          <a:xfrm>
            <a:off x="5803549" y="2742679"/>
            <a:ext cx="14696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9" name="直接连接符 8">
            <a:extLst>
              <a:ext uri="{FF2B5EF4-FFF2-40B4-BE49-F238E27FC236}">
                <a16:creationId xmlns="" xmlns:a16="http://schemas.microsoft.com/office/drawing/2014/main" id="{94F29B7E-74BF-4821-88B9-C8400B1817B7}"/>
              </a:ext>
            </a:extLst>
          </p:cNvPr>
          <p:cNvCxnSpPr>
            <a:cxnSpLocks/>
          </p:cNvCxnSpPr>
          <p:nvPr/>
        </p:nvCxnSpPr>
        <p:spPr>
          <a:xfrm>
            <a:off x="5803549" y="3145184"/>
            <a:ext cx="1469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A90BD6A-DAC1-4175-BADE-A70FD2E31095}"/>
              </a:ext>
            </a:extLst>
          </p:cNvPr>
          <p:cNvSpPr/>
          <p:nvPr/>
        </p:nvSpPr>
        <p:spPr>
          <a:xfrm>
            <a:off x="361950" y="3295895"/>
            <a:ext cx="115061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2" name="直接连接符 11">
            <a:extLst>
              <a:ext uri="{FF2B5EF4-FFF2-40B4-BE49-F238E27FC236}">
                <a16:creationId xmlns="" xmlns:a16="http://schemas.microsoft.com/office/drawing/2014/main" id="{94F29B7E-74BF-4821-88B9-C8400B1817B7}"/>
              </a:ext>
            </a:extLst>
          </p:cNvPr>
          <p:cNvCxnSpPr>
            <a:cxnSpLocks/>
          </p:cNvCxnSpPr>
          <p:nvPr/>
        </p:nvCxnSpPr>
        <p:spPr>
          <a:xfrm>
            <a:off x="361950" y="3708232"/>
            <a:ext cx="115061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8A90BD6A-DAC1-4175-BADE-A70FD2E31095}"/>
              </a:ext>
            </a:extLst>
          </p:cNvPr>
          <p:cNvSpPr/>
          <p:nvPr/>
        </p:nvSpPr>
        <p:spPr>
          <a:xfrm>
            <a:off x="7047349" y="4491898"/>
            <a:ext cx="172819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5" name="直接连接符 14">
            <a:extLst>
              <a:ext uri="{FF2B5EF4-FFF2-40B4-BE49-F238E27FC236}">
                <a16:creationId xmlns="" xmlns:a16="http://schemas.microsoft.com/office/drawing/2014/main" id="{94F29B7E-74BF-4821-88B9-C8400B1817B7}"/>
              </a:ext>
            </a:extLst>
          </p:cNvPr>
          <p:cNvCxnSpPr>
            <a:cxnSpLocks/>
          </p:cNvCxnSpPr>
          <p:nvPr/>
        </p:nvCxnSpPr>
        <p:spPr>
          <a:xfrm>
            <a:off x="7047349" y="4894403"/>
            <a:ext cx="17281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 xmlns:a16="http://schemas.microsoft.com/office/drawing/2014/main" id="{8A90BD6A-DAC1-4175-BADE-A70FD2E31095}"/>
              </a:ext>
            </a:extLst>
          </p:cNvPr>
          <p:cNvSpPr/>
          <p:nvPr/>
        </p:nvSpPr>
        <p:spPr>
          <a:xfrm>
            <a:off x="361950" y="5053209"/>
            <a:ext cx="136663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8" name="直接连接符 17">
            <a:extLst>
              <a:ext uri="{FF2B5EF4-FFF2-40B4-BE49-F238E27FC236}">
                <a16:creationId xmlns="" xmlns:a16="http://schemas.microsoft.com/office/drawing/2014/main" id="{94F29B7E-74BF-4821-88B9-C8400B1817B7}"/>
              </a:ext>
            </a:extLst>
          </p:cNvPr>
          <p:cNvCxnSpPr>
            <a:cxnSpLocks/>
          </p:cNvCxnSpPr>
          <p:nvPr/>
        </p:nvCxnSpPr>
        <p:spPr>
          <a:xfrm>
            <a:off x="361950" y="5455714"/>
            <a:ext cx="13666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8A90BD6A-DAC1-4175-BADE-A70FD2E31095}"/>
              </a:ext>
            </a:extLst>
          </p:cNvPr>
          <p:cNvSpPr/>
          <p:nvPr/>
        </p:nvSpPr>
        <p:spPr>
          <a:xfrm>
            <a:off x="1512565" y="955495"/>
            <a:ext cx="187220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 xmlns:a16="http://schemas.microsoft.com/office/drawing/2014/main" id="{94F29B7E-74BF-4821-88B9-C8400B1817B7}"/>
              </a:ext>
            </a:extLst>
          </p:cNvPr>
          <p:cNvCxnSpPr>
            <a:cxnSpLocks/>
          </p:cNvCxnSpPr>
          <p:nvPr/>
        </p:nvCxnSpPr>
        <p:spPr>
          <a:xfrm>
            <a:off x="1512565" y="1367832"/>
            <a:ext cx="18722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 xmlns:a16="http://schemas.microsoft.com/office/drawing/2014/main" id="{8A90BD6A-DAC1-4175-BADE-A70FD2E31095}"/>
              </a:ext>
            </a:extLst>
          </p:cNvPr>
          <p:cNvSpPr/>
          <p:nvPr/>
        </p:nvSpPr>
        <p:spPr>
          <a:xfrm>
            <a:off x="3528789" y="955495"/>
            <a:ext cx="129614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1" name="直接连接符 20">
            <a:extLst>
              <a:ext uri="{FF2B5EF4-FFF2-40B4-BE49-F238E27FC236}">
                <a16:creationId xmlns="" xmlns:a16="http://schemas.microsoft.com/office/drawing/2014/main" id="{94F29B7E-74BF-4821-88B9-C8400B1817B7}"/>
              </a:ext>
            </a:extLst>
          </p:cNvPr>
          <p:cNvCxnSpPr>
            <a:cxnSpLocks/>
          </p:cNvCxnSpPr>
          <p:nvPr/>
        </p:nvCxnSpPr>
        <p:spPr>
          <a:xfrm>
            <a:off x="3528789" y="1367832"/>
            <a:ext cx="12961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8A90BD6A-DAC1-4175-BADE-A70FD2E31095}"/>
              </a:ext>
            </a:extLst>
          </p:cNvPr>
          <p:cNvSpPr/>
          <p:nvPr/>
        </p:nvSpPr>
        <p:spPr>
          <a:xfrm>
            <a:off x="4968949" y="955495"/>
            <a:ext cx="165618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3" name="直接连接符 22">
            <a:extLst>
              <a:ext uri="{FF2B5EF4-FFF2-40B4-BE49-F238E27FC236}">
                <a16:creationId xmlns="" xmlns:a16="http://schemas.microsoft.com/office/drawing/2014/main" id="{94F29B7E-74BF-4821-88B9-C8400B1817B7}"/>
              </a:ext>
            </a:extLst>
          </p:cNvPr>
          <p:cNvCxnSpPr>
            <a:cxnSpLocks/>
          </p:cNvCxnSpPr>
          <p:nvPr/>
        </p:nvCxnSpPr>
        <p:spPr>
          <a:xfrm>
            <a:off x="4968949" y="1367832"/>
            <a:ext cx="165618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 xmlns:a16="http://schemas.microsoft.com/office/drawing/2014/main" id="{8A90BD6A-DAC1-4175-BADE-A70FD2E31095}"/>
              </a:ext>
            </a:extLst>
          </p:cNvPr>
          <p:cNvSpPr/>
          <p:nvPr/>
        </p:nvSpPr>
        <p:spPr>
          <a:xfrm>
            <a:off x="6769149" y="955495"/>
            <a:ext cx="165618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5" name="直接连接符 24">
            <a:extLst>
              <a:ext uri="{FF2B5EF4-FFF2-40B4-BE49-F238E27FC236}">
                <a16:creationId xmlns="" xmlns:a16="http://schemas.microsoft.com/office/drawing/2014/main" id="{94F29B7E-74BF-4821-88B9-C8400B1817B7}"/>
              </a:ext>
            </a:extLst>
          </p:cNvPr>
          <p:cNvCxnSpPr>
            <a:cxnSpLocks/>
          </p:cNvCxnSpPr>
          <p:nvPr/>
        </p:nvCxnSpPr>
        <p:spPr>
          <a:xfrm>
            <a:off x="6769149" y="1367832"/>
            <a:ext cx="165618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 xmlns:a16="http://schemas.microsoft.com/office/drawing/2014/main" id="{8A90BD6A-DAC1-4175-BADE-A70FD2E31095}"/>
              </a:ext>
            </a:extLst>
          </p:cNvPr>
          <p:cNvSpPr/>
          <p:nvPr/>
        </p:nvSpPr>
        <p:spPr>
          <a:xfrm>
            <a:off x="8569349" y="955495"/>
            <a:ext cx="151216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7" name="直接连接符 26">
            <a:extLst>
              <a:ext uri="{FF2B5EF4-FFF2-40B4-BE49-F238E27FC236}">
                <a16:creationId xmlns="" xmlns:a16="http://schemas.microsoft.com/office/drawing/2014/main" id="{94F29B7E-74BF-4821-88B9-C8400B1817B7}"/>
              </a:ext>
            </a:extLst>
          </p:cNvPr>
          <p:cNvCxnSpPr>
            <a:cxnSpLocks/>
          </p:cNvCxnSpPr>
          <p:nvPr/>
        </p:nvCxnSpPr>
        <p:spPr>
          <a:xfrm>
            <a:off x="8569349" y="1367832"/>
            <a:ext cx="15121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 xmlns:a16="http://schemas.microsoft.com/office/drawing/2014/main" id="{8A90BD6A-DAC1-4175-BADE-A70FD2E31095}"/>
              </a:ext>
            </a:extLst>
          </p:cNvPr>
          <p:cNvSpPr/>
          <p:nvPr/>
        </p:nvSpPr>
        <p:spPr>
          <a:xfrm>
            <a:off x="7417221" y="2742679"/>
            <a:ext cx="14696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0" name="直接连接符 29">
            <a:extLst>
              <a:ext uri="{FF2B5EF4-FFF2-40B4-BE49-F238E27FC236}">
                <a16:creationId xmlns="" xmlns:a16="http://schemas.microsoft.com/office/drawing/2014/main" id="{94F29B7E-74BF-4821-88B9-C8400B1817B7}"/>
              </a:ext>
            </a:extLst>
          </p:cNvPr>
          <p:cNvCxnSpPr>
            <a:cxnSpLocks/>
          </p:cNvCxnSpPr>
          <p:nvPr/>
        </p:nvCxnSpPr>
        <p:spPr>
          <a:xfrm>
            <a:off x="7417221" y="3145184"/>
            <a:ext cx="1469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 xmlns:a16="http://schemas.microsoft.com/office/drawing/2014/main" id="{8A90BD6A-DAC1-4175-BADE-A70FD2E31095}"/>
              </a:ext>
            </a:extLst>
          </p:cNvPr>
          <p:cNvSpPr/>
          <p:nvPr/>
        </p:nvSpPr>
        <p:spPr>
          <a:xfrm>
            <a:off x="9030893" y="2742679"/>
            <a:ext cx="202924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2" name="直接连接符 31">
            <a:extLst>
              <a:ext uri="{FF2B5EF4-FFF2-40B4-BE49-F238E27FC236}">
                <a16:creationId xmlns="" xmlns:a16="http://schemas.microsoft.com/office/drawing/2014/main" id="{94F29B7E-74BF-4821-88B9-C8400B1817B7}"/>
              </a:ext>
            </a:extLst>
          </p:cNvPr>
          <p:cNvCxnSpPr>
            <a:cxnSpLocks/>
          </p:cNvCxnSpPr>
          <p:nvPr/>
        </p:nvCxnSpPr>
        <p:spPr>
          <a:xfrm>
            <a:off x="9030893" y="3145184"/>
            <a:ext cx="20292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 xmlns:a16="http://schemas.microsoft.com/office/drawing/2014/main" id="{8A90BD6A-DAC1-4175-BADE-A70FD2E31095}"/>
              </a:ext>
            </a:extLst>
          </p:cNvPr>
          <p:cNvSpPr/>
          <p:nvPr/>
        </p:nvSpPr>
        <p:spPr>
          <a:xfrm>
            <a:off x="1656581" y="3295895"/>
            <a:ext cx="172819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6" name="直接连接符 35">
            <a:extLst>
              <a:ext uri="{FF2B5EF4-FFF2-40B4-BE49-F238E27FC236}">
                <a16:creationId xmlns="" xmlns:a16="http://schemas.microsoft.com/office/drawing/2014/main" id="{94F29B7E-74BF-4821-88B9-C8400B1817B7}"/>
              </a:ext>
            </a:extLst>
          </p:cNvPr>
          <p:cNvCxnSpPr>
            <a:cxnSpLocks/>
          </p:cNvCxnSpPr>
          <p:nvPr/>
        </p:nvCxnSpPr>
        <p:spPr>
          <a:xfrm>
            <a:off x="1656581" y="3708232"/>
            <a:ext cx="17281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 xmlns:a16="http://schemas.microsoft.com/office/drawing/2014/main" id="{8A90BD6A-DAC1-4175-BADE-A70FD2E31095}"/>
              </a:ext>
            </a:extLst>
          </p:cNvPr>
          <p:cNvSpPr/>
          <p:nvPr/>
        </p:nvSpPr>
        <p:spPr>
          <a:xfrm>
            <a:off x="8991565" y="4491898"/>
            <a:ext cx="172819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0" name="直接连接符 39">
            <a:extLst>
              <a:ext uri="{FF2B5EF4-FFF2-40B4-BE49-F238E27FC236}">
                <a16:creationId xmlns="" xmlns:a16="http://schemas.microsoft.com/office/drawing/2014/main" id="{94F29B7E-74BF-4821-88B9-C8400B1817B7}"/>
              </a:ext>
            </a:extLst>
          </p:cNvPr>
          <p:cNvCxnSpPr>
            <a:cxnSpLocks/>
          </p:cNvCxnSpPr>
          <p:nvPr/>
        </p:nvCxnSpPr>
        <p:spPr>
          <a:xfrm>
            <a:off x="8991565" y="4894403"/>
            <a:ext cx="17281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94800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6" presetClass="exit" presetSubtype="21" fill="hold" grpId="0" nodeType="withEffect">
                                  <p:stCondLst>
                                    <p:cond delay="0"/>
                                  </p:stCondLst>
                                  <p:childTnLst>
                                    <p:animEffect transition="out" filter="barn(inVertical)">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16" presetClass="exit" presetSubtype="21" fill="hold" grpId="0" nodeType="withEffect">
                                  <p:stCondLst>
                                    <p:cond delay="0"/>
                                  </p:stCondLst>
                                  <p:childTnLst>
                                    <p:animEffect transition="out" filter="barn(inVertical)">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par>
                                <p:cTn id="17" presetID="16" presetClass="exit" presetSubtype="21" fill="hold" grpId="0" nodeType="withEffect">
                                  <p:stCondLst>
                                    <p:cond delay="0"/>
                                  </p:stCondLst>
                                  <p:childTnLst>
                                    <p:animEffect transition="out" filter="barn(inVertical)">
                                      <p:cBhvr>
                                        <p:cTn id="18" dur="500"/>
                                        <p:tgtEl>
                                          <p:spTgt spid="24"/>
                                        </p:tgtEl>
                                      </p:cBhvr>
                                    </p:animEffect>
                                    <p:set>
                                      <p:cBhvr>
                                        <p:cTn id="19" dur="1" fill="hold">
                                          <p:stCondLst>
                                            <p:cond delay="499"/>
                                          </p:stCondLst>
                                        </p:cTn>
                                        <p:tgtEl>
                                          <p:spTgt spid="24"/>
                                        </p:tgtEl>
                                        <p:attrNameLst>
                                          <p:attrName>style.visibility</p:attrName>
                                        </p:attrNameLst>
                                      </p:cBhvr>
                                      <p:to>
                                        <p:strVal val="hidden"/>
                                      </p:to>
                                    </p:set>
                                  </p:childTnLst>
                                </p:cTn>
                              </p:par>
                              <p:par>
                                <p:cTn id="20" presetID="16" presetClass="exit" presetSubtype="21" fill="hold" grpId="0" nodeType="withEffect">
                                  <p:stCondLst>
                                    <p:cond delay="0"/>
                                  </p:stCondLst>
                                  <p:childTnLst>
                                    <p:animEffect transition="out" filter="barn(inVertical)">
                                      <p:cBhvr>
                                        <p:cTn id="21" dur="500"/>
                                        <p:tgtEl>
                                          <p:spTgt spid="26"/>
                                        </p:tgtEl>
                                      </p:cBhvr>
                                    </p:animEffect>
                                    <p:set>
                                      <p:cBhvr>
                                        <p:cTn id="22" dur="1" fill="hold">
                                          <p:stCondLst>
                                            <p:cond delay="499"/>
                                          </p:stCondLst>
                                        </p:cTn>
                                        <p:tgtEl>
                                          <p:spTgt spid="2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xit" presetSubtype="21" fill="hold" grpId="0" nodeType="clickEffect">
                                  <p:stCondLst>
                                    <p:cond delay="0"/>
                                  </p:stCondLst>
                                  <p:childTnLst>
                                    <p:animEffect transition="out" filter="barn(inVertical)">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16" presetClass="exit" presetSubtype="21" fill="hold" grpId="0" nodeType="withEffect">
                                  <p:stCondLst>
                                    <p:cond delay="0"/>
                                  </p:stCondLst>
                                  <p:childTnLst>
                                    <p:animEffect transition="out" filter="barn(inVertical)">
                                      <p:cBhvr>
                                        <p:cTn id="29" dur="500"/>
                                        <p:tgtEl>
                                          <p:spTgt spid="29"/>
                                        </p:tgtEl>
                                      </p:cBhvr>
                                    </p:animEffect>
                                    <p:set>
                                      <p:cBhvr>
                                        <p:cTn id="30" dur="1" fill="hold">
                                          <p:stCondLst>
                                            <p:cond delay="499"/>
                                          </p:stCondLst>
                                        </p:cTn>
                                        <p:tgtEl>
                                          <p:spTgt spid="29"/>
                                        </p:tgtEl>
                                        <p:attrNameLst>
                                          <p:attrName>style.visibility</p:attrName>
                                        </p:attrNameLst>
                                      </p:cBhvr>
                                      <p:to>
                                        <p:strVal val="hidden"/>
                                      </p:to>
                                    </p:set>
                                  </p:childTnLst>
                                </p:cTn>
                              </p:par>
                              <p:par>
                                <p:cTn id="31" presetID="16" presetClass="exit" presetSubtype="21" fill="hold" grpId="0" nodeType="withEffect">
                                  <p:stCondLst>
                                    <p:cond delay="0"/>
                                  </p:stCondLst>
                                  <p:childTnLst>
                                    <p:animEffect transition="out" filter="barn(inVertical)">
                                      <p:cBhvr>
                                        <p:cTn id="32" dur="500"/>
                                        <p:tgtEl>
                                          <p:spTgt spid="31"/>
                                        </p:tgtEl>
                                      </p:cBhvr>
                                    </p:animEffect>
                                    <p:set>
                                      <p:cBhvr>
                                        <p:cTn id="33" dur="1" fill="hold">
                                          <p:stCondLst>
                                            <p:cond delay="499"/>
                                          </p:stCondLst>
                                        </p:cTn>
                                        <p:tgtEl>
                                          <p:spTgt spid="31"/>
                                        </p:tgtEl>
                                        <p:attrNameLst>
                                          <p:attrName>style.visibility</p:attrName>
                                        </p:attrNameLst>
                                      </p:cBhvr>
                                      <p:to>
                                        <p:strVal val="hidden"/>
                                      </p:to>
                                    </p:set>
                                  </p:childTnLst>
                                </p:cTn>
                              </p:par>
                              <p:par>
                                <p:cTn id="34" presetID="16" presetClass="exit" presetSubtype="21" fill="hold" grpId="0" nodeType="withEffect">
                                  <p:stCondLst>
                                    <p:cond delay="0"/>
                                  </p:stCondLst>
                                  <p:childTnLst>
                                    <p:animEffect transition="out" filter="barn(inVertical)">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par>
                                <p:cTn id="37" presetID="16" presetClass="exit" presetSubtype="21" fill="hold" grpId="0" nodeType="withEffect">
                                  <p:stCondLst>
                                    <p:cond delay="0"/>
                                  </p:stCondLst>
                                  <p:childTnLst>
                                    <p:animEffect transition="out" filter="barn(inVertical)">
                                      <p:cBhvr>
                                        <p:cTn id="38" dur="500"/>
                                        <p:tgtEl>
                                          <p:spTgt spid="35"/>
                                        </p:tgtEl>
                                      </p:cBhvr>
                                    </p:animEffect>
                                    <p:set>
                                      <p:cBhvr>
                                        <p:cTn id="39" dur="1" fill="hold">
                                          <p:stCondLst>
                                            <p:cond delay="499"/>
                                          </p:stCondLst>
                                        </p:cTn>
                                        <p:tgtEl>
                                          <p:spTgt spid="35"/>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6" presetClass="exit" presetSubtype="21" fill="hold" grpId="0" nodeType="clickEffect">
                                  <p:stCondLst>
                                    <p:cond delay="0"/>
                                  </p:stCondLst>
                                  <p:childTnLst>
                                    <p:animEffect transition="out" filter="barn(inVertical)">
                                      <p:cBhvr>
                                        <p:cTn id="43" dur="500"/>
                                        <p:tgtEl>
                                          <p:spTgt spid="14"/>
                                        </p:tgtEl>
                                      </p:cBhvr>
                                    </p:animEffect>
                                    <p:set>
                                      <p:cBhvr>
                                        <p:cTn id="44" dur="1" fill="hold">
                                          <p:stCondLst>
                                            <p:cond delay="499"/>
                                          </p:stCondLst>
                                        </p:cTn>
                                        <p:tgtEl>
                                          <p:spTgt spid="14"/>
                                        </p:tgtEl>
                                        <p:attrNameLst>
                                          <p:attrName>style.visibility</p:attrName>
                                        </p:attrNameLst>
                                      </p:cBhvr>
                                      <p:to>
                                        <p:strVal val="hidden"/>
                                      </p:to>
                                    </p:set>
                                  </p:childTnLst>
                                </p:cTn>
                              </p:par>
                              <p:par>
                                <p:cTn id="45" presetID="16" presetClass="exit" presetSubtype="21" fill="hold" grpId="0" nodeType="withEffect">
                                  <p:stCondLst>
                                    <p:cond delay="0"/>
                                  </p:stCondLst>
                                  <p:childTnLst>
                                    <p:animEffect transition="out" filter="barn(inVertical)">
                                      <p:cBhvr>
                                        <p:cTn id="46" dur="500"/>
                                        <p:tgtEl>
                                          <p:spTgt spid="39"/>
                                        </p:tgtEl>
                                      </p:cBhvr>
                                    </p:animEffect>
                                    <p:set>
                                      <p:cBhvr>
                                        <p:cTn id="47" dur="1" fill="hold">
                                          <p:stCondLst>
                                            <p:cond delay="499"/>
                                          </p:stCondLst>
                                        </p:cTn>
                                        <p:tgtEl>
                                          <p:spTgt spid="39"/>
                                        </p:tgtEl>
                                        <p:attrNameLst>
                                          <p:attrName>style.visibility</p:attrName>
                                        </p:attrNameLst>
                                      </p:cBhvr>
                                      <p:to>
                                        <p:strVal val="hidden"/>
                                      </p:to>
                                    </p:set>
                                  </p:childTnLst>
                                </p:cTn>
                              </p:par>
                              <p:par>
                                <p:cTn id="48" presetID="16" presetClass="exit" presetSubtype="21" fill="hold" grpId="0" nodeType="withEffect">
                                  <p:stCondLst>
                                    <p:cond delay="0"/>
                                  </p:stCondLst>
                                  <p:childTnLst>
                                    <p:animEffect transition="out" filter="barn(inVertical)">
                                      <p:cBhvr>
                                        <p:cTn id="49" dur="500"/>
                                        <p:tgtEl>
                                          <p:spTgt spid="17"/>
                                        </p:tgtEl>
                                      </p:cBhvr>
                                    </p:animEffect>
                                    <p:set>
                                      <p:cBhvr>
                                        <p:cTn id="50"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1" grpId="0" animBg="1"/>
      <p:bldP spid="14" grpId="0" animBg="1"/>
      <p:bldP spid="17" grpId="0" animBg="1"/>
      <p:bldP spid="16" grpId="0" animBg="1"/>
      <p:bldP spid="20" grpId="0" animBg="1"/>
      <p:bldP spid="22" grpId="0" animBg="1"/>
      <p:bldP spid="24" grpId="0" animBg="1"/>
      <p:bldP spid="26" grpId="0" animBg="1"/>
      <p:bldP spid="29" grpId="0" animBg="1"/>
      <p:bldP spid="31" grpId="0" animBg="1"/>
      <p:bldP spid="35" grpId="0" animBg="1"/>
      <p:bldP spid="3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8273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7030"/>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5.</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dessert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饭后</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甜点</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6.</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dough</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生面团</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7.</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canteen</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食堂</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餐厅</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8.</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cafeteria</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自助餐厅</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自助</a:t>
            </a:r>
            <a:r>
              <a:rPr lang="zh-CN" altLang="zh-CN" dirty="0" smtClean="0">
                <a:solidFill>
                  <a:srgbClr val="000000"/>
                </a:solidFill>
                <a:latin typeface="+mn-lt"/>
                <a:ea typeface="宋体" panose="02010600030101010101" pitchFamily="2" charset="-122"/>
                <a:cs typeface="Times New Roman" panose="02020603050405020304" pitchFamily="18" charset="0"/>
              </a:rPr>
              <a:t>食堂</a:t>
            </a:r>
            <a:endParaRPr lang="en-US" altLang="zh-CN" dirty="0" smtClean="0">
              <a:solidFill>
                <a:srgbClr val="000000"/>
              </a:solidFill>
              <a:latin typeface="+mn-lt"/>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词汇拓展</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9.stable </a:t>
            </a:r>
            <a:r>
              <a:rPr lang="en-US" altLang="zh-CN" i="1" dirty="0">
                <a:solidFill>
                  <a:srgbClr val="000000"/>
                </a:solidFill>
                <a:latin typeface="+mn-lt"/>
                <a:ea typeface="宋体" panose="02010600030101010101" pitchFamily="2" charset="-122"/>
                <a:cs typeface="Times New Roman" panose="02020603050405020304" pitchFamily="18" charset="0"/>
              </a:rPr>
              <a:t>adj.</a:t>
            </a:r>
            <a:r>
              <a:rPr lang="zh-CN" altLang="zh-CN" dirty="0">
                <a:solidFill>
                  <a:srgbClr val="000000"/>
                </a:solidFill>
                <a:latin typeface="+mn-lt"/>
                <a:ea typeface="宋体" panose="02010600030101010101" pitchFamily="2" charset="-122"/>
                <a:cs typeface="Times New Roman" panose="02020603050405020304" pitchFamily="18" charset="0"/>
              </a:rPr>
              <a:t>稳定的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稳重的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stably</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adv</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稳定地</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坚固</a:t>
            </a:r>
            <a:r>
              <a:rPr lang="zh-CN" altLang="zh-CN" dirty="0" smtClean="0">
                <a:solidFill>
                  <a:srgbClr val="000000"/>
                </a:solidFill>
                <a:latin typeface="+mn-lt"/>
                <a:ea typeface="宋体" panose="02010600030101010101" pitchFamily="2" charset="-122"/>
                <a:cs typeface="Times New Roman" panose="02020603050405020304" pitchFamily="18" charset="0"/>
              </a:rPr>
              <a:t>地</a:t>
            </a:r>
            <a:endParaRPr lang="en-US" altLang="zh-CN" dirty="0" smtClean="0">
              <a:solidFill>
                <a:srgbClr val="000000"/>
              </a:solidFill>
              <a:latin typeface="+mn-lt"/>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stability</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稳定</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性</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稳固</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性</a:t>
            </a:r>
            <a:r>
              <a:rPr lang="en-US" altLang="zh-CN"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方正书宋_GBK" panose="03000509000000000000" pitchFamily="65"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 xmlns:a16="http://schemas.microsoft.com/office/drawing/2014/main" id="{8A90BD6A-DAC1-4175-BADE-A70FD2E31095}"/>
              </a:ext>
            </a:extLst>
          </p:cNvPr>
          <p:cNvSpPr/>
          <p:nvPr/>
        </p:nvSpPr>
        <p:spPr>
          <a:xfrm>
            <a:off x="792485" y="661214"/>
            <a:ext cx="201622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 xmlns:a16="http://schemas.microsoft.com/office/drawing/2014/main" id="{94F29B7E-74BF-4821-88B9-C8400B1817B7}"/>
              </a:ext>
            </a:extLst>
          </p:cNvPr>
          <p:cNvCxnSpPr>
            <a:cxnSpLocks/>
          </p:cNvCxnSpPr>
          <p:nvPr/>
        </p:nvCxnSpPr>
        <p:spPr>
          <a:xfrm>
            <a:off x="792485" y="1063719"/>
            <a:ext cx="20162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8A90BD6A-DAC1-4175-BADE-A70FD2E31095}"/>
              </a:ext>
            </a:extLst>
          </p:cNvPr>
          <p:cNvSpPr/>
          <p:nvPr/>
        </p:nvSpPr>
        <p:spPr>
          <a:xfrm>
            <a:off x="792485" y="1265002"/>
            <a:ext cx="188180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 xmlns:a16="http://schemas.microsoft.com/office/drawing/2014/main" id="{94F29B7E-74BF-4821-88B9-C8400B1817B7}"/>
              </a:ext>
            </a:extLst>
          </p:cNvPr>
          <p:cNvCxnSpPr>
            <a:cxnSpLocks/>
          </p:cNvCxnSpPr>
          <p:nvPr/>
        </p:nvCxnSpPr>
        <p:spPr>
          <a:xfrm>
            <a:off x="792485" y="1667507"/>
            <a:ext cx="18818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8A90BD6A-DAC1-4175-BADE-A70FD2E31095}"/>
              </a:ext>
            </a:extLst>
          </p:cNvPr>
          <p:cNvSpPr/>
          <p:nvPr/>
        </p:nvSpPr>
        <p:spPr>
          <a:xfrm>
            <a:off x="792485" y="1825747"/>
            <a:ext cx="201622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 xmlns:a16="http://schemas.microsoft.com/office/drawing/2014/main" id="{94F29B7E-74BF-4821-88B9-C8400B1817B7}"/>
              </a:ext>
            </a:extLst>
          </p:cNvPr>
          <p:cNvCxnSpPr>
            <a:cxnSpLocks/>
          </p:cNvCxnSpPr>
          <p:nvPr/>
        </p:nvCxnSpPr>
        <p:spPr>
          <a:xfrm>
            <a:off x="792485" y="2228252"/>
            <a:ext cx="20162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8A90BD6A-DAC1-4175-BADE-A70FD2E31095}"/>
              </a:ext>
            </a:extLst>
          </p:cNvPr>
          <p:cNvSpPr/>
          <p:nvPr/>
        </p:nvSpPr>
        <p:spPr>
          <a:xfrm>
            <a:off x="792485" y="2406096"/>
            <a:ext cx="228505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 xmlns:a16="http://schemas.microsoft.com/office/drawing/2014/main" id="{94F29B7E-74BF-4821-88B9-C8400B1817B7}"/>
              </a:ext>
            </a:extLst>
          </p:cNvPr>
          <p:cNvCxnSpPr>
            <a:cxnSpLocks/>
          </p:cNvCxnSpPr>
          <p:nvPr/>
        </p:nvCxnSpPr>
        <p:spPr>
          <a:xfrm>
            <a:off x="792485" y="2818433"/>
            <a:ext cx="22850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 xmlns:a16="http://schemas.microsoft.com/office/drawing/2014/main" id="{8A90BD6A-DAC1-4175-BADE-A70FD2E31095}"/>
              </a:ext>
            </a:extLst>
          </p:cNvPr>
          <p:cNvSpPr/>
          <p:nvPr/>
        </p:nvSpPr>
        <p:spPr>
          <a:xfrm>
            <a:off x="5541829" y="3603710"/>
            <a:ext cx="182675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 name="直接连接符 15">
            <a:extLst>
              <a:ext uri="{FF2B5EF4-FFF2-40B4-BE49-F238E27FC236}">
                <a16:creationId xmlns="" xmlns:a16="http://schemas.microsoft.com/office/drawing/2014/main" id="{94F29B7E-74BF-4821-88B9-C8400B1817B7}"/>
              </a:ext>
            </a:extLst>
          </p:cNvPr>
          <p:cNvCxnSpPr>
            <a:cxnSpLocks/>
          </p:cNvCxnSpPr>
          <p:nvPr/>
        </p:nvCxnSpPr>
        <p:spPr>
          <a:xfrm>
            <a:off x="5541829" y="4006215"/>
            <a:ext cx="18267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 xmlns:a16="http://schemas.microsoft.com/office/drawing/2014/main" id="{8A90BD6A-DAC1-4175-BADE-A70FD2E31095}"/>
              </a:ext>
            </a:extLst>
          </p:cNvPr>
          <p:cNvSpPr/>
          <p:nvPr/>
        </p:nvSpPr>
        <p:spPr>
          <a:xfrm>
            <a:off x="904621" y="4190246"/>
            <a:ext cx="218039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 xmlns:a16="http://schemas.microsoft.com/office/drawing/2014/main" id="{94F29B7E-74BF-4821-88B9-C8400B1817B7}"/>
              </a:ext>
            </a:extLst>
          </p:cNvPr>
          <p:cNvCxnSpPr>
            <a:cxnSpLocks/>
          </p:cNvCxnSpPr>
          <p:nvPr/>
        </p:nvCxnSpPr>
        <p:spPr>
          <a:xfrm>
            <a:off x="904621" y="4592751"/>
            <a:ext cx="21803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89903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xit" presetSubtype="21" fill="hold" grpId="0" nodeType="clickEffect">
                                  <p:stCondLst>
                                    <p:cond delay="0"/>
                                  </p:stCondLst>
                                  <p:childTnLst>
                                    <p:animEffect transition="out" filter="barn(inVertical)">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6" presetClass="exit" presetSubtype="21" fill="hold" grpId="0" nodeType="clickEffect">
                                  <p:stCondLst>
                                    <p:cond delay="0"/>
                                  </p:stCondLst>
                                  <p:childTnLst>
                                    <p:animEffect transition="out" filter="barn(inVertical)">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15"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279851"/>
            <a:ext cx="10807700" cy="604781"/>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过去完成时与过去完成时的被动语态</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圆角矩形 4"/>
          <p:cNvSpPr/>
          <p:nvPr/>
        </p:nvSpPr>
        <p:spPr>
          <a:xfrm>
            <a:off x="4503881" y="643498"/>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语 法 图 解</a:t>
            </a:r>
            <a:endParaRPr lang="zh-CN" altLang="zh-CN" dirty="0">
              <a:solidFill>
                <a:schemeClr val="tx1"/>
              </a:solidFill>
            </a:endParaRPr>
          </a:p>
        </p:txBody>
      </p:sp>
      <p:pic>
        <p:nvPicPr>
          <p:cNvPr id="7" name="24E02.eps" descr="id:2147496995;FounderCES"/>
          <p:cNvPicPr>
            <a:picLocks noChangeAspect="1"/>
          </p:cNvPicPr>
          <p:nvPr/>
        </p:nvPicPr>
        <p:blipFill>
          <a:blip r:embed="rId2"/>
          <a:stretch>
            <a:fillRect/>
          </a:stretch>
        </p:blipFill>
        <p:spPr>
          <a:xfrm>
            <a:off x="1344026" y="2100904"/>
            <a:ext cx="8843549" cy="2568518"/>
          </a:xfrm>
          <a:prstGeom prst="rect">
            <a:avLst/>
          </a:prstGeom>
        </p:spPr>
      </p:pic>
    </p:spTree>
    <p:extLst>
      <p:ext uri="{BB962C8B-B14F-4D97-AF65-F5344CB8AC3E}">
        <p14:creationId xmlns:p14="http://schemas.microsoft.com/office/powerpoint/2010/main" val="16342769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6050887"/>
          </a:xfrm>
          <a:prstGeom prst="rect">
            <a:avLst/>
          </a:prstGeom>
        </p:spPr>
        <p:txBody>
          <a:bodyPr>
            <a:spAutoFit/>
          </a:bodyPr>
          <a:lstStyle/>
          <a:p>
            <a:pPr indent="267970" fontAlgn="auto">
              <a:lnSpc>
                <a:spcPct val="110000"/>
              </a:lnSpc>
              <a:spcBef>
                <a:spcPts val="0"/>
              </a:spcBef>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探究发现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1.By the end of 2023,he had collected more than a thousand foreign stamps.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had finished the work before 5:00 p.m. yesterday.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had been at the bus stop for 20 minutes when the bus finally came.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4.When she got </a:t>
            </a:r>
            <a:r>
              <a:rPr lang="en-US" altLang="zh-CN" dirty="0" err="1">
                <a:solidFill>
                  <a:srgbClr val="000000"/>
                </a:solidFill>
                <a:ea typeface="宋体" panose="02010600030101010101" pitchFamily="2" charset="-122"/>
                <a:cs typeface="Times New Roman" panose="02020603050405020304" pitchFamily="18" charset="0"/>
              </a:rPr>
              <a:t>home,she</a:t>
            </a:r>
            <a:r>
              <a:rPr lang="en-US" altLang="zh-CN" dirty="0">
                <a:solidFill>
                  <a:srgbClr val="000000"/>
                </a:solidFill>
                <a:ea typeface="宋体" panose="02010600030101010101" pitchFamily="2" charset="-122"/>
                <a:cs typeface="Times New Roman" panose="02020603050405020304" pitchFamily="18" charset="0"/>
              </a:rPr>
              <a:t> found that her keys had been left in her office.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5.He had made great progress since he came here.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6.The newspaper reported that more than 1,000 people had been injured in the hurricane</a:t>
            </a:r>
            <a:r>
              <a:rPr lang="en-US" altLang="zh-CN" dirty="0" smtClean="0">
                <a:solidFill>
                  <a:srgbClr val="000000"/>
                </a:solidFill>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865710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52512"/>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表示在过去某一时间或某个事件</a:t>
            </a:r>
            <a:r>
              <a:rPr lang="zh-CN" altLang="zh-CN" dirty="0" smtClean="0">
                <a:solidFill>
                  <a:srgbClr val="000000"/>
                </a:solidFill>
                <a:ea typeface="宋体" panose="02010600030101010101" pitchFamily="2" charset="-122"/>
                <a:cs typeface="Times New Roman" panose="02020603050405020304" pitchFamily="18" charset="0"/>
              </a:rPr>
              <a:t>之前</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的动作或存在的状态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表示的时间是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过去的过去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常由</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等引导的短语或时间状语从句来表示。</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过去完成时表示过去某一时间之前发生的动作或存在的状态一直持续到这一过去的时刻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并可能继续下去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a:t>
            </a:r>
            <a:r>
              <a:rPr lang="zh-CN" altLang="zh-CN" dirty="0" smtClean="0">
                <a:solidFill>
                  <a:srgbClr val="000000"/>
                </a:solidFill>
                <a:ea typeface="宋体" panose="02010600030101010101" pitchFamily="2" charset="-122"/>
                <a:cs typeface="Times New Roman" panose="02020603050405020304" pitchFamily="18" charset="0"/>
              </a:rPr>
              <a:t>与</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for</a:t>
            </a:r>
            <a:r>
              <a:rPr lang="zh-CN" altLang="zh-CN" dirty="0">
                <a:solidFill>
                  <a:srgbClr val="000000"/>
                </a:solidFill>
                <a:ea typeface="宋体" panose="02010600030101010101" pitchFamily="2" charset="-122"/>
                <a:cs typeface="Times New Roman" panose="02020603050405020304" pitchFamily="18" charset="0"/>
              </a:rPr>
              <a:t>引导的表示一段时间的短语或从句连用。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pic>
        <p:nvPicPr>
          <p:cNvPr id="3" name="思考发现H.eps" descr="id:2147507494;FounderCES"/>
          <p:cNvPicPr/>
          <p:nvPr/>
        </p:nvPicPr>
        <p:blipFill>
          <a:blip r:embed="rId2"/>
          <a:stretch>
            <a:fillRect/>
          </a:stretch>
        </p:blipFill>
        <p:spPr>
          <a:xfrm>
            <a:off x="4757688" y="262429"/>
            <a:ext cx="2016224" cy="604075"/>
          </a:xfrm>
          <a:prstGeom prst="rect">
            <a:avLst/>
          </a:prstGeom>
        </p:spPr>
      </p:pic>
      <p:sp>
        <p:nvSpPr>
          <p:cNvPr id="7" name="矩形 6"/>
          <p:cNvSpPr/>
          <p:nvPr/>
        </p:nvSpPr>
        <p:spPr>
          <a:xfrm>
            <a:off x="7829932" y="994218"/>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已经完成</a:t>
            </a:r>
            <a:endParaRPr lang="zh-CN" altLang="en-US" dirty="0"/>
          </a:p>
        </p:txBody>
      </p:sp>
      <p:sp>
        <p:nvSpPr>
          <p:cNvPr id="8" name="矩形 7"/>
          <p:cNvSpPr/>
          <p:nvPr/>
        </p:nvSpPr>
        <p:spPr>
          <a:xfrm>
            <a:off x="1496085" y="2151256"/>
            <a:ext cx="617477" cy="584775"/>
          </a:xfrm>
          <a:prstGeom prst="rect">
            <a:avLst/>
          </a:prstGeom>
        </p:spPr>
        <p:txBody>
          <a:bodyPr wrap="none">
            <a:spAutoFit/>
          </a:bodyPr>
          <a:lstStyle/>
          <a:p>
            <a:r>
              <a:rPr lang="en-US" altLang="zh-CN" dirty="0">
                <a:ea typeface="宋体" panose="02010600030101010101" pitchFamily="2" charset="-122"/>
              </a:rPr>
              <a:t>by</a:t>
            </a:r>
            <a:endParaRPr lang="zh-CN" altLang="en-US" dirty="0"/>
          </a:p>
        </p:txBody>
      </p:sp>
      <p:sp>
        <p:nvSpPr>
          <p:cNvPr id="9" name="矩形 8"/>
          <p:cNvSpPr/>
          <p:nvPr/>
        </p:nvSpPr>
        <p:spPr>
          <a:xfrm>
            <a:off x="3736603" y="2183130"/>
            <a:ext cx="1294522" cy="584775"/>
          </a:xfrm>
          <a:prstGeom prst="rect">
            <a:avLst/>
          </a:prstGeom>
        </p:spPr>
        <p:txBody>
          <a:bodyPr wrap="none">
            <a:spAutoFit/>
          </a:bodyPr>
          <a:lstStyle/>
          <a:p>
            <a:r>
              <a:rPr lang="en-US" altLang="zh-CN" dirty="0">
                <a:ea typeface="宋体" panose="02010600030101010101" pitchFamily="2" charset="-122"/>
              </a:rPr>
              <a:t>before</a:t>
            </a:r>
            <a:endParaRPr lang="zh-CN" altLang="en-US" dirty="0"/>
          </a:p>
        </p:txBody>
      </p:sp>
      <p:sp>
        <p:nvSpPr>
          <p:cNvPr id="12" name="矩形 11"/>
          <p:cNvSpPr/>
          <p:nvPr/>
        </p:nvSpPr>
        <p:spPr>
          <a:xfrm>
            <a:off x="6255492" y="2183130"/>
            <a:ext cx="1119217" cy="584775"/>
          </a:xfrm>
          <a:prstGeom prst="rect">
            <a:avLst/>
          </a:prstGeom>
        </p:spPr>
        <p:txBody>
          <a:bodyPr wrap="none">
            <a:spAutoFit/>
          </a:bodyPr>
          <a:lstStyle/>
          <a:p>
            <a:r>
              <a:rPr lang="en-US" altLang="zh-CN" dirty="0">
                <a:ea typeface="宋体" panose="02010600030101010101" pitchFamily="2" charset="-122"/>
              </a:rPr>
              <a:t>when</a:t>
            </a:r>
            <a:endParaRPr lang="zh-CN" altLang="en-US" dirty="0"/>
          </a:p>
        </p:txBody>
      </p:sp>
      <p:sp>
        <p:nvSpPr>
          <p:cNvPr id="21" name="矩形 20"/>
          <p:cNvSpPr/>
          <p:nvPr/>
        </p:nvSpPr>
        <p:spPr>
          <a:xfrm>
            <a:off x="820714" y="4519671"/>
            <a:ext cx="1051891" cy="584775"/>
          </a:xfrm>
          <a:prstGeom prst="rect">
            <a:avLst/>
          </a:prstGeom>
        </p:spPr>
        <p:txBody>
          <a:bodyPr wrap="none">
            <a:spAutoFit/>
          </a:bodyPr>
          <a:lstStyle/>
          <a:p>
            <a:r>
              <a:rPr lang="en-US" altLang="zh-CN" dirty="0">
                <a:ea typeface="宋体" panose="02010600030101010101" pitchFamily="2" charset="-122"/>
              </a:rPr>
              <a:t>since</a:t>
            </a:r>
            <a:endParaRPr lang="zh-CN" altLang="en-US" dirty="0"/>
          </a:p>
        </p:txBody>
      </p:sp>
    </p:spTree>
    <p:extLst>
      <p:ext uri="{BB962C8B-B14F-4D97-AF65-F5344CB8AC3E}">
        <p14:creationId xmlns:p14="http://schemas.microsoft.com/office/powerpoint/2010/main" val="2130677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61950" y="1378257"/>
            <a:ext cx="10807700" cy="239950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过去完成时用在</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从句谓语表示的动作发生在主句谓语表示的</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过去完成时的被动语态是过去完成时的被动形式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且主语是谓语动作的</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p:nvPr/>
        </p:nvSpPr>
        <p:spPr>
          <a:xfrm>
            <a:off x="4333893" y="1419963"/>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宾语从句</a:t>
            </a:r>
            <a:endParaRPr lang="zh-CN" altLang="en-US" dirty="0"/>
          </a:p>
        </p:txBody>
      </p:sp>
      <p:sp>
        <p:nvSpPr>
          <p:cNvPr id="12" name="矩形 11"/>
          <p:cNvSpPr/>
          <p:nvPr/>
        </p:nvSpPr>
        <p:spPr>
          <a:xfrm>
            <a:off x="5577693" y="1993233"/>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动作之前</a:t>
            </a:r>
            <a:endParaRPr lang="zh-CN" altLang="en-US" dirty="0"/>
          </a:p>
        </p:txBody>
      </p:sp>
      <p:sp>
        <p:nvSpPr>
          <p:cNvPr id="13" name="矩形 12"/>
          <p:cNvSpPr/>
          <p:nvPr/>
        </p:nvSpPr>
        <p:spPr>
          <a:xfrm>
            <a:off x="3005069" y="3168079"/>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承受者</a:t>
            </a:r>
            <a:endParaRPr lang="zh-CN" altLang="en-US" dirty="0"/>
          </a:p>
        </p:txBody>
      </p:sp>
    </p:spTree>
    <p:extLst>
      <p:ext uri="{BB962C8B-B14F-4D97-AF65-F5344CB8AC3E}">
        <p14:creationId xmlns:p14="http://schemas.microsoft.com/office/powerpoint/2010/main" val="1946869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1354184"/>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词 汇 精 讲</a:t>
            </a:r>
            <a:endParaRPr lang="zh-CN" altLang="zh-CN" dirty="0">
              <a:solidFill>
                <a:schemeClr val="tx1"/>
              </a:solidFill>
            </a:endParaRPr>
          </a:p>
        </p:txBody>
      </p:sp>
      <p:sp>
        <p:nvSpPr>
          <p:cNvPr id="2" name="矩形 1"/>
          <p:cNvSpPr>
            <a:spLocks noChangeAspect="1"/>
          </p:cNvSpPr>
          <p:nvPr/>
        </p:nvSpPr>
        <p:spPr>
          <a:xfrm>
            <a:off x="361950" y="1908102"/>
            <a:ext cx="10807700" cy="296850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Italy,Greece,and</a:t>
            </a:r>
            <a:r>
              <a:rPr lang="en-US" altLang="zh-CN" dirty="0">
                <a:solidFill>
                  <a:srgbClr val="000000"/>
                </a:solidFill>
                <a:ea typeface="宋体" panose="02010600030101010101" pitchFamily="2" charset="-122"/>
                <a:cs typeface="Times New Roman" panose="02020603050405020304" pitchFamily="18" charset="0"/>
              </a:rPr>
              <a:t> Spain are famous for their </a:t>
            </a:r>
            <a:r>
              <a:rPr lang="en-US" altLang="zh-CN" dirty="0" err="1">
                <a:solidFill>
                  <a:srgbClr val="000000"/>
                </a:solidFill>
                <a:ea typeface="宋体" panose="02010600030101010101" pitchFamily="2" charset="-122"/>
                <a:cs typeface="Times New Roman" panose="02020603050405020304" pitchFamily="18" charset="0"/>
              </a:rPr>
              <a:t>olives,figs,and</a:t>
            </a:r>
            <a:r>
              <a:rPr lang="en-US" altLang="zh-CN" dirty="0">
                <a:solidFill>
                  <a:srgbClr val="000000"/>
                </a:solidFill>
                <a:ea typeface="宋体" panose="02010600030101010101" pitchFamily="2" charset="-122"/>
                <a:cs typeface="Times New Roman" panose="02020603050405020304" pitchFamily="18" charset="0"/>
              </a:rPr>
              <a:t> other </a:t>
            </a:r>
            <a:r>
              <a:rPr lang="en-US" altLang="zh-CN" dirty="0" err="1">
                <a:solidFill>
                  <a:srgbClr val="000000"/>
                </a:solidFill>
                <a:ea typeface="宋体" panose="02010600030101010101" pitchFamily="2" charset="-122"/>
                <a:cs typeface="Times New Roman" panose="02020603050405020304" pitchFamily="18" charset="0"/>
              </a:rPr>
              <a:t>ingredients,which</a:t>
            </a:r>
            <a:r>
              <a:rPr lang="en-US" altLang="zh-CN" dirty="0">
                <a:solidFill>
                  <a:srgbClr val="000000"/>
                </a:solidFill>
                <a:ea typeface="宋体" panose="02010600030101010101" pitchFamily="2" charset="-122"/>
                <a:cs typeface="Times New Roman" panose="02020603050405020304" pitchFamily="18" charset="0"/>
              </a:rPr>
              <a:t> have all contributed to centuries of cuisine development.(page 28)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意大利、希腊和西班牙以橄榄、无花果和其他食材而闻名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这些成分都对几个世纪的美食发展有贡献。</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横卷形 3"/>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Tree>
    <p:extLst>
      <p:ext uri="{BB962C8B-B14F-4D97-AF65-F5344CB8AC3E}">
        <p14:creationId xmlns:p14="http://schemas.microsoft.com/office/powerpoint/2010/main" val="591885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金牌学案</Template>
  <TotalTime>226</TotalTime>
  <Words>1354</Words>
  <Application>Microsoft Office PowerPoint</Application>
  <PresentationFormat>自定义</PresentationFormat>
  <Paragraphs>175</Paragraphs>
  <Slides>35</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35</vt:i4>
      </vt:variant>
    </vt:vector>
  </HeadingPairs>
  <TitlesOfParts>
    <vt:vector size="45" baseType="lpstr">
      <vt:lpstr>NEU-BZ-S92</vt:lpstr>
      <vt:lpstr>方正书宋_GBK</vt:lpstr>
      <vt:lpstr>黑体</vt:lpstr>
      <vt:lpstr>楷体</vt:lpstr>
      <vt:lpstr>隶书</vt:lpstr>
      <vt:lpstr>宋体</vt:lpstr>
      <vt:lpstr>Arial</vt:lpstr>
      <vt:lpstr>Calibri</vt:lpstr>
      <vt:lpstr>Times New Roman</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  治</dc:title>
  <dc:creator>SkyUser</dc:creator>
  <cp:lastModifiedBy>SkyUser</cp:lastModifiedBy>
  <cp:revision>53</cp:revision>
  <dcterms:created xsi:type="dcterms:W3CDTF">2020-09-19T09:01:39Z</dcterms:created>
  <dcterms:modified xsi:type="dcterms:W3CDTF">2024-09-25T00:38:34Z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