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0"/>
  </p:notesMasterIdLst>
  <p:sldIdLst>
    <p:sldId id="808" r:id="rId2"/>
    <p:sldId id="809" r:id="rId3"/>
    <p:sldId id="758" r:id="rId4"/>
    <p:sldId id="755" r:id="rId5"/>
    <p:sldId id="763" r:id="rId6"/>
    <p:sldId id="764" r:id="rId7"/>
    <p:sldId id="765" r:id="rId8"/>
    <p:sldId id="767" r:id="rId9"/>
    <p:sldId id="759" r:id="rId10"/>
    <p:sldId id="757" r:id="rId11"/>
    <p:sldId id="768" r:id="rId12"/>
    <p:sldId id="745" r:id="rId13"/>
    <p:sldId id="749" r:id="rId14"/>
    <p:sldId id="769" r:id="rId15"/>
    <p:sldId id="770" r:id="rId16"/>
    <p:sldId id="772" r:id="rId17"/>
    <p:sldId id="773" r:id="rId18"/>
    <p:sldId id="774" r:id="rId19"/>
    <p:sldId id="775" r:id="rId20"/>
    <p:sldId id="776" r:id="rId21"/>
    <p:sldId id="777" r:id="rId22"/>
    <p:sldId id="778" r:id="rId23"/>
    <p:sldId id="779" r:id="rId24"/>
    <p:sldId id="780" r:id="rId25"/>
    <p:sldId id="781" r:id="rId26"/>
    <p:sldId id="782" r:id="rId27"/>
    <p:sldId id="784" r:id="rId28"/>
    <p:sldId id="785" r:id="rId29"/>
    <p:sldId id="786" r:id="rId30"/>
    <p:sldId id="787" r:id="rId31"/>
    <p:sldId id="788" r:id="rId32"/>
    <p:sldId id="790" r:id="rId33"/>
    <p:sldId id="792" r:id="rId34"/>
    <p:sldId id="793" r:id="rId35"/>
    <p:sldId id="794" r:id="rId36"/>
    <p:sldId id="795" r:id="rId37"/>
    <p:sldId id="796" r:id="rId38"/>
    <p:sldId id="750" r:id="rId39"/>
    <p:sldId id="751" r:id="rId40"/>
    <p:sldId id="797" r:id="rId41"/>
    <p:sldId id="798" r:id="rId42"/>
    <p:sldId id="800" r:id="rId43"/>
    <p:sldId id="801" r:id="rId44"/>
    <p:sldId id="802" r:id="rId45"/>
    <p:sldId id="803" r:id="rId46"/>
    <p:sldId id="811" r:id="rId47"/>
    <p:sldId id="812" r:id="rId48"/>
    <p:sldId id="813" r:id="rId49"/>
    <p:sldId id="814" r:id="rId50"/>
    <p:sldId id="815" r:id="rId51"/>
    <p:sldId id="816" r:id="rId52"/>
    <p:sldId id="761" r:id="rId53"/>
    <p:sldId id="762" r:id="rId54"/>
    <p:sldId id="804" r:id="rId55"/>
    <p:sldId id="805" r:id="rId56"/>
    <p:sldId id="806" r:id="rId57"/>
    <p:sldId id="807" r:id="rId58"/>
    <p:sldId id="810" r:id="rId5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499"/>
        <p:guide pos="46"/>
        <p:guide orient="horz" pos="862"/>
        <p:guide orient="horz" pos="453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235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842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23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32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09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2324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271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169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502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24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3572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2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4627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Using Language,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</a:p>
        </p:txBody>
      </p:sp>
    </p:spTree>
    <p:extLst>
      <p:ext uri="{BB962C8B-B14F-4D97-AF65-F5344CB8AC3E}">
        <p14:creationId xmlns:p14="http://schemas.microsoft.com/office/powerpoint/2010/main" val="26342370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does Wang Li intend to be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in paragraph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A.Tuition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fees and living expenses are much more expensive.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students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finish their degrees.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students suffer from culture shock as well as these limited language skills.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has potential benefits than at home.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3821" y="2058569"/>
            <a:ext cx="122262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2461074"/>
            <a:ext cx="12226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the main reason for many students to study abroad?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 student studying abroad may become more independent.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helps a student to gain a global perspective and improve his general competence.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can have a chance for cultural exchange.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abroad can earn much more money for his family.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21765" y="1210847"/>
            <a:ext cx="10309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21765" y="1613352"/>
            <a:ext cx="1030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2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1640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Tuition fees and living expenses are much more expensive than at home and could end up costing most families an arm and a leg.(page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学费和生活开销比国内昂贵得多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大部分家庭最终可能要花费一大笔钱。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503881" y="125335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费用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75054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昂贵的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花钱多的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expensively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昂贵地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高价地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expense(=at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costs)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不管花多少钱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不管牺牲多大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由某人付费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expense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牺牲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付出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代价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(1)Conference rooms were equipped at great expense.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配备会议室花费巨大。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has just been on a computer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course,all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company’s expense.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他刚开始学一个电脑课程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费用全部由公司支付。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3)You can’t increase profits at the expense of product quality.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你不能以牺牲产品质量为代价来提高利润。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我们去度假了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一切费用由我父亲支付。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went on holiday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my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father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expense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为代价完成了这项工作。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finished the job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expense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我们应该不惜一切代价完成这一目标。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should accomplish the goal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expense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86693" y="2071921"/>
            <a:ext cx="12143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86693" y="2474426"/>
            <a:ext cx="1214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42677" y="3243271"/>
            <a:ext cx="12863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42677" y="3645776"/>
            <a:ext cx="1286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3758" y="3807731"/>
            <a:ext cx="12108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3757" y="4210236"/>
            <a:ext cx="12108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21077" y="4991127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21077" y="5393632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83103" y="2071921"/>
            <a:ext cx="85399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83103" y="2474426"/>
            <a:ext cx="8539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19207" y="2071921"/>
            <a:ext cx="186211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19207" y="2474426"/>
            <a:ext cx="18621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94245" y="2071921"/>
            <a:ext cx="193411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94245" y="2474426"/>
            <a:ext cx="19341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77921" y="3243271"/>
            <a:ext cx="13632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77921" y="3645776"/>
            <a:ext cx="13632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90089" y="3243271"/>
            <a:ext cx="22273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90089" y="3645776"/>
            <a:ext cx="2227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6353" y="3243271"/>
            <a:ext cx="12912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6353" y="3645776"/>
            <a:ext cx="12912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28589" y="3807731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28588" y="421023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46433" y="4991127"/>
            <a:ext cx="13388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46433" y="5393632"/>
            <a:ext cx="13388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86503" y="4991127"/>
            <a:ext cx="177107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86503" y="5393632"/>
            <a:ext cx="17710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61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  <p:bldP spid="18" grpId="0" animBg="1"/>
      <p:bldP spid="22" grpId="0" animBg="1"/>
      <p:bldP spid="25" grpId="0" animBg="1"/>
      <p:bldP spid="28" grpId="0" animBg="1"/>
      <p:bldP spid="32" grpId="0" animBg="1"/>
      <p:bldP spid="36" grpId="0" animBg="1"/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may struggle and suffer from culture shock when learning how to behave in new surroundings.(page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在学习如何在新环境中举止得体时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有些学生可能会感到吃力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并承受文化冲击的折磨。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6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有礼貌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20081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well/badly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to/towards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对待某人好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守规矩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表现得体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if/though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表现得好像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3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0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behaved badly to/towards me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me very angry.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在晚会上他们对我很不礼貌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这使我很生气。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mother asked me to behave myself before the guests.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我母亲要求我在客人面前表现得体一些。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(3)Although he knew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truth,he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behaved as if nothing had happened.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尽管他知道了真相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但他仍装作若无其事的样子。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87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[pl.]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周围的事物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8152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附近的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围绕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surround...with...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with/by...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环绕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71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868498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05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lived amid beautiful surroundings.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他们生活在优美的环境中。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surrounded the sick girl with every comfort.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他们尽力使那个生病的女孩感到舒适。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diamond is surrounded by six smaller jewels.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这枚钻石被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枚稍小的宝石环绕着。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82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child behaved so well in class that the teacher praised his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(behave) in front of the class.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(2)(2020·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)And when he saw the mists rising from the river and the soft clouds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(surround) the mountain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tops,he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reduced to tears.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 came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the key to success lay in trying to surround myself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creative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80069" y="1975442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behaviour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410829" y="3138583"/>
            <a:ext cx="2365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surrounding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07621" y="4993171"/>
            <a:ext cx="1633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07621" y="5395676"/>
            <a:ext cx="1633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55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(4)Standing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watchtower,we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admired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(surround) scenes.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was faced with a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unfamiliar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surroundings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strange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117455"/>
            <a:ext cx="25907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519960"/>
            <a:ext cx="25907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284869"/>
            <a:ext cx="25907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697206"/>
            <a:ext cx="25907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93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规矩点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).You should be setting your little sister a good example.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(7)Parents should educate their children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被森林包围着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 village looks very beautiful.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44197" y="1253359"/>
            <a:ext cx="21405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44197" y="1655864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05252" y="2405487"/>
            <a:ext cx="136815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05253" y="2807992"/>
            <a:ext cx="13681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989658"/>
            <a:ext cx="115061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1" y="3392163"/>
            <a:ext cx="11506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6803" y="3593446"/>
            <a:ext cx="295005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6804" y="3995951"/>
            <a:ext cx="29500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09125" y="1253359"/>
            <a:ext cx="21405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09125" y="1655864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79065" y="2405487"/>
            <a:ext cx="199058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79066" y="2807992"/>
            <a:ext cx="19905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20877" y="3593446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0878" y="3995951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89027" y="3593446"/>
            <a:ext cx="15121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89029" y="3995951"/>
            <a:ext cx="15121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45209" y="3593446"/>
            <a:ext cx="17281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45211" y="3995951"/>
            <a:ext cx="17281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47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  <p:bldP spid="19" grpId="0" animBg="1"/>
      <p:bldP spid="22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sum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up,one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cannot deny the fact that studying abroad has its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disadvantages,so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you think about studying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consider these many factors.(page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综上所述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我们无法否认的事实是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留学有其弊端。因此当你想要海外求学时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应当考虑上述诸多因素。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7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54710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24103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否认干了某事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denying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不可否认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=deny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拒绝给予某人某物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4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(1)There’s no denying (the fact) that quicker action could have saved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不可否认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如果行动快一点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本来是救得了他们的。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denied knowing anything about their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他否认知道他们的计划。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3)She denied (that) there had been any cover-up.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她否认有任何隐瞒。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denied the money to his son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denied his son the money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拒绝给儿子钱。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0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7792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我从不否认你是位好演员。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never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actor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不可否认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环境非常重要。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denying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protecting the environment is of great importance.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16621" y="2192647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16621" y="2595152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786543"/>
            <a:ext cx="323884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189048"/>
            <a:ext cx="32388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477" y="3943344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4345849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60837" y="2192647"/>
            <a:ext cx="151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60837" y="2595152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15508" y="2192647"/>
            <a:ext cx="151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15508" y="2595152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70179" y="2192647"/>
            <a:ext cx="151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70179" y="2595152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24850" y="2192647"/>
            <a:ext cx="94064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24850" y="2595152"/>
            <a:ext cx="9406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92685" y="3943344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92685" y="4345849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72805" y="3943344"/>
            <a:ext cx="1152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72805" y="4345849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96941" y="3943344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96941" y="4345849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13165" y="3943344"/>
            <a:ext cx="14401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13165" y="4345849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0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4" grpId="0" animBg="1"/>
      <p:bldP spid="27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他否认知悉他们的计划。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denied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their plans.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任何人都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剥夺接受良好教育的权利。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good education should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denied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16205" y="1459551"/>
            <a:ext cx="21405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16205" y="1862056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040956" y="3207407"/>
            <a:ext cx="144016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40957" y="3609912"/>
            <a:ext cx="1440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3769007"/>
            <a:ext cx="107860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1" y="4171512"/>
            <a:ext cx="10786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48453" y="1459551"/>
            <a:ext cx="24286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48453" y="1862056"/>
            <a:ext cx="24286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68733" y="1459551"/>
            <a:ext cx="22845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68733" y="1862056"/>
            <a:ext cx="2284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24860" y="3207407"/>
            <a:ext cx="172846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24861" y="3609912"/>
            <a:ext cx="17284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068" y="3207407"/>
            <a:ext cx="15844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068" y="3609912"/>
            <a:ext cx="15844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225260" y="3207407"/>
            <a:ext cx="86436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225260" y="3609912"/>
            <a:ext cx="8643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27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2" grpId="0" animBg="1"/>
      <p:bldP spid="14" grpId="0" animBg="1"/>
      <p:bldP spid="17" grpId="0" animBg="1"/>
      <p:bldP spid="20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education you gain and the experiences you have will change you for the better.(page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你获得的教育和拥有的经历将有助于你提升自我。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gain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赢得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钟表走得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970907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(by/from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获益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体重增加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confidence/strength/experience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增加信心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经验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9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475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背景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小说等的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情节背景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grasp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抓紧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dramatic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急剧的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戏剧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般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tremendous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巨大的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成熟的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boom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迅速发展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繁荣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487285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889790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071409"/>
            <a:ext cx="18101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473914"/>
            <a:ext cx="18101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639307"/>
            <a:ext cx="23464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041812"/>
            <a:ext cx="23464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223491"/>
            <a:ext cx="281576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625996"/>
            <a:ext cx="28157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792278"/>
            <a:ext cx="20783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204615"/>
            <a:ext cx="2078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5387343"/>
            <a:ext cx="18101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789848"/>
            <a:ext cx="18101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横卷形 2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503881" y="122717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is nothing to be gained from delaying the decision.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推迟决定得不到任何好处。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(2)I’ve gained weight recently.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最近我的体重增加了。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(3)My watch gains two minutes every 24 hours.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我的表每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小时快两分钟。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59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92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谁会从这一决定中受益呢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stands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学生们可以通过在校园广播台或校刊工作获得宝贵的经验。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working on the campus radio or magazine.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80085" y="2179631"/>
            <a:ext cx="16888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80085" y="2582136"/>
            <a:ext cx="168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12965" y="2179631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12965" y="258213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13165" y="2179631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13165" y="258213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13365" y="2179631"/>
            <a:ext cx="20162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13365" y="2582136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24733" y="3950335"/>
            <a:ext cx="16888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24733" y="4352840"/>
            <a:ext cx="168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57613" y="3950335"/>
            <a:ext cx="24155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57613" y="4352840"/>
            <a:ext cx="2415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17221" y="3950335"/>
            <a:ext cx="2363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17221" y="4352840"/>
            <a:ext cx="2363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37501" y="3950335"/>
            <a:ext cx="123214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37501" y="4352840"/>
            <a:ext cx="12321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67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3" grpId="0" animBg="1"/>
      <p:bldP spid="17" grpId="0" animBg="1"/>
      <p:bldP spid="19" grpId="0" animBg="1"/>
      <p:bldP spid="21" grpId="0" animBg="1"/>
      <p:bldP spid="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524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far as I know(page 21)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据我所知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far as I know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据我所知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92880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就我而言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依我看来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(it)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众所周知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03882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特别提醒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范围内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强调程度或范围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等动词连用。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52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0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(1)As far as the eye can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waves are to be seen rolling in all directions.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极目望去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到处浪涛滚滚。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far as I’m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does outdoor exercise get us close to nature but also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 relaxation from heavy schoolwork.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就我个人而言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户外运动不仅使我们接近大自然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而且使我们从沉重的学习任务中摆脱出来得以休息。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72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就英语而言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),it is not so difficult as you might think.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据我所知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),he came out first in the exam yesterday.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3" y="205527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3" y="245778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3" y="3211418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3" y="3613923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20677" y="205527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20677" y="245778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16821" y="2055279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16821" y="245778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12965" y="2055279"/>
            <a:ext cx="19442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12965" y="2457784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29189" y="2055279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29189" y="2457784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09309" y="2055279"/>
            <a:ext cx="2592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09309" y="245778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44377" y="3211418"/>
            <a:ext cx="15604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44378" y="3613923"/>
            <a:ext cx="1560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00560" y="3211418"/>
            <a:ext cx="120043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00561" y="3613923"/>
            <a:ext cx="12004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96704" y="3211418"/>
            <a:ext cx="120043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96705" y="3613923"/>
            <a:ext cx="12004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92847" y="3211418"/>
            <a:ext cx="170449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92848" y="3613923"/>
            <a:ext cx="17044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8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3" grpId="0" animBg="1"/>
      <p:bldP spid="16" grpId="0" animBg="1"/>
      <p:bldP spid="19" grpId="0" animBg="1"/>
      <p:bldP spid="23" grpId="0" animBg="1"/>
      <p:bldP spid="26" grpId="0" animBg="1"/>
      <p:bldP spid="29" grpId="0" animBg="1"/>
      <p:bldP spid="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summary(page 21)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总的来说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summary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总的来说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69843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总的来说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brief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简言之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总的来说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3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short,different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have different ways of relaxation.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不同的人有不同的放松方式。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brief,the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meeting was a disaster.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那会议糟透了。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08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(1)So to sum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,all phones have weak spots.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简言之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这些与性能相关的改进。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brief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,this article covers the following performance-related improvements.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72389" y="1849087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72389" y="227125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477" y="3577279"/>
            <a:ext cx="13681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397978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60637" y="3577279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60637" y="397978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75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0860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Studying in China is much more convenient and can help save money.(page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在中国读书则更加方便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还能省钱。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Studying in China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形式短语在句中做主语。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03881" y="511848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做主语表示经常性或习惯性的动作或行为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可以用形容词性物主代词或名词所有格做其逻辑主语。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missing the train caused him to stay in the city for another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他误了火车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只得在那座城市再待一天。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做主语时谓语动词常用单数形式。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Missing the bus means waiting for another hour.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错过了这班公交车意味着得再等一个小时。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deny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optimistic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乐观的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赢得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取得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增加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好处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perspective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思考问题的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角度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envoy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代表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angle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角度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立场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outlook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前景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可能性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腰带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地带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initiative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倡议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新方案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40209"/>
            <a:ext cx="16463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742714"/>
            <a:ext cx="164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926105"/>
            <a:ext cx="242760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1328610"/>
            <a:ext cx="24276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1509443"/>
            <a:ext cx="157150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1911948"/>
            <a:ext cx="15715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093567"/>
            <a:ext cx="263416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496072"/>
            <a:ext cx="26341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682749"/>
            <a:ext cx="17780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85254"/>
            <a:ext cx="17780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265359"/>
            <a:ext cx="171220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667864"/>
            <a:ext cx="1712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833163"/>
            <a:ext cx="20414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235668"/>
            <a:ext cx="20414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4402790"/>
            <a:ext cx="145778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805295"/>
            <a:ext cx="14577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5006518"/>
            <a:ext cx="22390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5409023"/>
            <a:ext cx="22390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  <p:bldP spid="2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而将作真正主语的动词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置于句末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“It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useless(fine/good/interesting/ worthwhile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)+doing...”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“It is no use(no good/fun/a waste of time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)+doing...”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think it is no good reading in bed.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我认为在床上读书没有好处。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94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502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(1)—What do you think made Mary so upset?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Losing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(lose) her new bicycle.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(2)It’s no good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(smoke).You’d better give it up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跟这种人争吵没有用。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no use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arguing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person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04869" y="2246562"/>
            <a:ext cx="18918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04869" y="2649067"/>
            <a:ext cx="18918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12765" y="2832458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3234963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02517" y="4599978"/>
            <a:ext cx="21700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02517" y="5012315"/>
            <a:ext cx="2170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16605" y="4599978"/>
            <a:ext cx="14401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16605" y="5012315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500781" y="4599978"/>
            <a:ext cx="14401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00781" y="5012315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84957" y="4599978"/>
            <a:ext cx="7920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84957" y="5012315"/>
            <a:ext cx="792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21061" y="4599978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21061" y="501231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2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  <p:bldP spid="15" grpId="0" animBg="1"/>
      <p:bldP spid="17" grpId="0" animBg="1"/>
      <p:bldP spid="2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final point to consider is that while studying abroad does have potential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benefits,young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who study in China also have a great future to look forward to!(page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最后要考虑的一点是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尽管留学有诸多潜在的益处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但是在中国读书的年轻人同样未来可期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09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表示强调。用助动词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对句子的谓语进行强调是英语中强调句型的一种。在这种句子中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的形式体现整个句子的时态。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1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did think he was a talented artist.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我的确认为他是一个很有天赋的艺术家。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(2)Online shopping does have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its potential dangers can’t be ignored.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网上购物确实有些好处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但它潜在的危险也不容忽视。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3)Do be careful when walking on the icy road.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走在结冰的路上时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务必要小心。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4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如果你想在考试中取得好一点的成绩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一定要保持镇静。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you want to get better marks in an exam.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有些人戒烟后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体重的确增加了。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after they stop smoking.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477" y="2231975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263448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08293" y="2231975"/>
            <a:ext cx="20162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08293" y="2634480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16189" y="2231975"/>
            <a:ext cx="14728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16189" y="2634480"/>
            <a:ext cx="1472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88869" y="3979831"/>
            <a:ext cx="12961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88869" y="4382336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45509" y="3979831"/>
            <a:ext cx="17443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45509" y="4382336"/>
            <a:ext cx="1744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92909" y="3979831"/>
            <a:ext cx="181031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92909" y="4382336"/>
            <a:ext cx="18103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5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6" grpId="0" animBg="1"/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63670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China has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boomed,the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educational environment has improved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significantly,with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great universities now available.(page 20)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随着中国的蓬勃发展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教育环境已大为改观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优质大学比比皆是。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47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91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many great universities now available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在句中做状语。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复合结构的用法如下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./pron.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377829"/>
              </p:ext>
            </p:extLst>
          </p:nvPr>
        </p:nvGraphicFramePr>
        <p:xfrm>
          <a:off x="361950" y="3205281"/>
          <a:ext cx="10807700" cy="2453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3" imgW="3826154" imgH="868620" progId="Word.Document.12">
                  <p:embed/>
                </p:oleObj>
              </mc:Choice>
              <mc:Fallback>
                <p:oleObj name="文档" r:id="rId3" imgW="3826154" imgH="8686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3205281"/>
                        <a:ext cx="10807700" cy="2453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261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82618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(1)With the meal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went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吃完饭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我们都回家了。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came to a river with green grass and red flowers on both sides.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她来到了一条两岸长着红花绿草的河边。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 little boy with two of his front teeth missing ran into the house.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一个掉了两颗门牙的小男孩跑进了房子里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8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8006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(4)With the key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to wait outside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由于钥匙丢了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他只好在门外等。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(5)With a lot of things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go to see a film.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有许多问题要解决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我不能去看电影。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96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2244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budget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预算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outcome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效果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176294"/>
            <a:ext cx="19540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578799"/>
            <a:ext cx="1954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728316"/>
            <a:ext cx="215834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130821"/>
            <a:ext cx="21583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3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couldn’t put into my study with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   </a:t>
            </a:r>
            <a:r>
              <a:rPr lang="en-US" altLang="zh-CN" dirty="0" smtClean="0"/>
              <a:t>making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noise outside.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(2)With all the work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/>
              <a:t>finished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finish),they hurried back home for lunch.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think that I’ll do well in the exam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Mrs.Chen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/>
              <a:t>teaching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(teach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(4)With so much work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/>
              <a:t>to do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do),I can’t go swimming with you.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17421" y="1295871"/>
            <a:ext cx="1728192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17421" y="1820090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39726" y="2447999"/>
            <a:ext cx="1834511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39726" y="2972218"/>
            <a:ext cx="18345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4205687"/>
            <a:ext cx="2302743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729906"/>
            <a:ext cx="23027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80918" y="4779007"/>
            <a:ext cx="1368152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7" y="5303226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42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即使在冬天的夜晚他也习惯开着窗睡觉。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used to sleeping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/>
              <a:t>with     the     window    open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 even in winter.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他只穿着一件衬衣在那里干活。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working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   </a:t>
            </a:r>
            <a:r>
              <a:rPr lang="en-US" altLang="zh-CN" dirty="0" smtClean="0"/>
              <a:t>with     only    a     shirt     on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56565" y="1924279"/>
            <a:ext cx="1296144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6565" y="2448498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04957" y="1924279"/>
            <a:ext cx="1027872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04957" y="2448498"/>
            <a:ext cx="10278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85077" y="1924279"/>
            <a:ext cx="1728288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85077" y="2448498"/>
            <a:ext cx="1728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65613" y="1924279"/>
            <a:ext cx="1281711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65613" y="2448498"/>
            <a:ext cx="12817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56565" y="3673244"/>
            <a:ext cx="1296144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6565" y="4197463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04957" y="3673244"/>
            <a:ext cx="1080120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04957" y="4197463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50747" y="3673244"/>
            <a:ext cx="1342322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50747" y="4197463"/>
            <a:ext cx="1342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84742" y="3673244"/>
            <a:ext cx="1152128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84741" y="4197463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53998" y="3673244"/>
            <a:ext cx="634572" cy="54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53998" y="4197463"/>
            <a:ext cx="6345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44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8" grpId="0" animBg="1"/>
      <p:bldP spid="20" grpId="0" animBg="1"/>
      <p:bldP spid="22" grpId="0" animBg="1"/>
      <p:bldP spid="2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1.Her position in the party has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strengthened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recent weeks.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2.Try to see the issue from a different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perspective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角度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are cautiously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optimistic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the reforms will take place.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 was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logical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合乎逻辑的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conclusion from the child’s point of view.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13381" y="2117455"/>
            <a:ext cx="3024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13381" y="2519960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83345" y="3283115"/>
            <a:ext cx="275297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83345" y="3685620"/>
            <a:ext cx="27529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220536" y="3867239"/>
            <a:ext cx="253878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20536" y="4279576"/>
            <a:ext cx="2538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22814" y="5043416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22813" y="5445921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decorated the house on a tight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budget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witnessed many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dramatic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escapes as people jumped from high places.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gain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promotion,you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might have to work overtime.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59317" y="1230558"/>
            <a:ext cx="27363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59317" y="1642895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86694" y="1799927"/>
            <a:ext cx="237626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86693" y="2212264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76877" y="3000181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76876" y="3402686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二、短语填空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1.She’s not very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optimistic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outcome of the talks.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 hasn’t been seen before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area,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就我所知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),our English has yet to be improved.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83269" y="1282855"/>
            <a:ext cx="36004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83269" y="1685360"/>
            <a:ext cx="3600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73205" y="2425383"/>
            <a:ext cx="34826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73205" y="2837720"/>
            <a:ext cx="3482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616607"/>
            <a:ext cx="4104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4019112"/>
            <a:ext cx="4104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81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summary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),neither approach is going to be best for all applications.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),I am already living my real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1521727"/>
            <a:ext cx="28803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924232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683793"/>
            <a:ext cx="50405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3086298"/>
            <a:ext cx="50405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0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女孩比男孩更擅长语言学习。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,girls are better at language learning than boys.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他们强烈反对这件事。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 are strongly against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9680" y="1868751"/>
            <a:ext cx="262706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680" y="2271256"/>
            <a:ext cx="26270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92604" y="1868751"/>
            <a:ext cx="228040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92604" y="2271256"/>
            <a:ext cx="22804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9680" y="3587005"/>
            <a:ext cx="125890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680" y="3989510"/>
            <a:ext cx="12589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49529" y="3587005"/>
            <a:ext cx="14632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49529" y="3989510"/>
            <a:ext cx="14632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29363" y="3587005"/>
            <a:ext cx="125155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29363" y="3989510"/>
            <a:ext cx="12515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97515" y="3587005"/>
            <a:ext cx="110753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97515" y="3989510"/>
            <a:ext cx="11075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21651" y="3587005"/>
            <a:ext cx="146757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21651" y="3989510"/>
            <a:ext cx="14675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05827" y="3587005"/>
            <a:ext cx="254769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05827" y="3989510"/>
            <a:ext cx="25476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71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184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完成工作后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他们结伴去看电影了。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/>
              <a:t>   </a:t>
            </a:r>
            <a:r>
              <a:rPr lang="en-US" altLang="zh-CN" dirty="0" smtClean="0"/>
              <a:t>With     </a:t>
            </a:r>
            <a:r>
              <a:rPr lang="en-US" altLang="zh-CN" dirty="0"/>
              <a:t>their </a:t>
            </a:r>
            <a:r>
              <a:rPr lang="en-US" altLang="zh-CN" dirty="0" smtClean="0"/>
              <a:t>    work     finished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went to see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movie together.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你在公众场合应该守规矩。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 proper way in public.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学习外语对我们非常有益。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Learning foreign languages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964318"/>
            <a:ext cx="15106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366823"/>
            <a:ext cx="15106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44614" y="964318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44613" y="1366823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40757" y="964318"/>
            <a:ext cx="144015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40757" y="1366823"/>
            <a:ext cx="14401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52923" y="964318"/>
            <a:ext cx="187221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52923" y="1366823"/>
            <a:ext cx="18722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05093" y="2745863"/>
            <a:ext cx="20318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05093" y="3148368"/>
            <a:ext cx="2031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22821" y="2745863"/>
            <a:ext cx="229034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22821" y="3148368"/>
            <a:ext cx="22903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89029" y="4497107"/>
            <a:ext cx="11619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89029" y="4899612"/>
            <a:ext cx="1161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32829" y="4497107"/>
            <a:ext cx="19245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32829" y="4899612"/>
            <a:ext cx="19245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39221" y="4497107"/>
            <a:ext cx="20063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39221" y="4899612"/>
            <a:ext cx="2006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5078779"/>
            <a:ext cx="79057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5481284"/>
            <a:ext cx="7905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63861" y="5078779"/>
            <a:ext cx="12805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63861" y="5481284"/>
            <a:ext cx="12805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84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1" grpId="0" animBg="1"/>
      <p:bldP spid="24" grpId="0" animBg="1"/>
      <p:bldP spid="27" grpId="0" animBg="1"/>
      <p:bldP spid="30" grpId="0" animBg="1"/>
      <p:bldP spid="33" grpId="0" animBg="1"/>
      <p:bldP spid="36" grpId="0" animBg="1"/>
      <p:bldP spid="41" grpId="0" animBg="1"/>
      <p:bldP spid="4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88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18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18.expense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费用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开销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昂贵的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花钱多的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expensively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高价地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昂贵地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19.behave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表现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表现得体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有礼貌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20.surrounding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附近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surroundings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[pl.]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周围的事物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21.depress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使沮丧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使忧愁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depressed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意志消沉的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depression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抑郁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06557" y="930035"/>
            <a:ext cx="24907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06557" y="1332540"/>
            <a:ext cx="24907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44157" y="1525657"/>
            <a:ext cx="276935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44157" y="1928162"/>
            <a:ext cx="27693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3989" y="2661305"/>
            <a:ext cx="25588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3989" y="3073642"/>
            <a:ext cx="2558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3989" y="3860874"/>
            <a:ext cx="310343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3989" y="4263379"/>
            <a:ext cx="31034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14885" y="4445352"/>
            <a:ext cx="24505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14885" y="4847857"/>
            <a:ext cx="24505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23861" y="5025253"/>
            <a:ext cx="26548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23861" y="5427758"/>
            <a:ext cx="2654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5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22.strengthen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巩固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强大的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23.competence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胜任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本领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competent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有能力的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称职的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24.cooperate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协作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配合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动手术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25.sincerely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真诚地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诚实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sincere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诚实的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26.logical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合乎逻辑的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合情合理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logic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逻辑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22365" y="225583"/>
            <a:ext cx="22073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22365" y="647752"/>
            <a:ext cx="22073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18757" y="821311"/>
            <a:ext cx="18820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18757" y="1223816"/>
            <a:ext cx="1882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3653" y="1999414"/>
            <a:ext cx="251440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3653" y="2401919"/>
            <a:ext cx="25144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3653" y="3177457"/>
            <a:ext cx="209479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3653" y="3579962"/>
            <a:ext cx="20947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3653" y="4309875"/>
            <a:ext cx="19638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3653" y="4712380"/>
            <a:ext cx="1963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3821" y="5501437"/>
            <a:ext cx="16043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0" y="5903942"/>
            <a:ext cx="1604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6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花一大笔钱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据我所知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summary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总的来说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1253359"/>
            <a:ext cx="4546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1655864"/>
            <a:ext cx="4546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1827651"/>
            <a:ext cx="24679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2230156"/>
            <a:ext cx="24679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2408074"/>
            <a:ext cx="36920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2810579"/>
            <a:ext cx="3692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002030"/>
            <a:ext cx="5132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404535"/>
            <a:ext cx="5132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594550"/>
            <a:ext cx="30440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006887"/>
            <a:ext cx="30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4208110"/>
            <a:ext cx="4196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610615"/>
            <a:ext cx="4196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90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244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100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一、阅读课文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 dirty="0">
                <a:solidFill>
                  <a:srgbClr val="000000"/>
                </a:solidFill>
                <a:cs typeface="Times New Roman" panose="02020603050405020304" pitchFamily="18" charset="0"/>
              </a:rPr>
              <a:t>判断正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sz="3100" dirty="0">
                <a:solidFill>
                  <a:srgbClr val="000000"/>
                </a:solidFill>
                <a:cs typeface="Times New Roman" panose="02020603050405020304" pitchFamily="18" charset="0"/>
              </a:rPr>
              <a:t>误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1.Studying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 is much more expensive than at home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 )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2.Studying abroad has more advantages for talented students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  )</a:t>
            </a:r>
            <a:endParaRPr lang="zh-CN" altLang="zh-CN" sz="3100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3.Various methods of teaching and learning are usually a shock to many students.(         )</a:t>
            </a:r>
            <a:endParaRPr lang="zh-CN" altLang="zh-CN" sz="3100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4.Studying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 may provide more opportunities for a student to serve our homeland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)</a:t>
            </a:r>
            <a:endParaRPr lang="zh-CN" altLang="zh-CN" sz="31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02229" y="19378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46701" y="306933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777493" y="41958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947565" y="53381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4503881" y="20509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388</TotalTime>
  <Words>2028</Words>
  <Application>Microsoft Office PowerPoint</Application>
  <PresentationFormat>自定义</PresentationFormat>
  <Paragraphs>310</Paragraphs>
  <Slides>58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69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73</cp:revision>
  <dcterms:created xsi:type="dcterms:W3CDTF">2020-09-19T09:01:39Z</dcterms:created>
  <dcterms:modified xsi:type="dcterms:W3CDTF">2024-09-24T09:31:05Z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