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9"/>
  </p:notesMasterIdLst>
  <p:sldIdLst>
    <p:sldId id="840" r:id="rId2"/>
    <p:sldId id="841" r:id="rId3"/>
    <p:sldId id="740" r:id="rId4"/>
    <p:sldId id="763" r:id="rId5"/>
    <p:sldId id="764" r:id="rId6"/>
    <p:sldId id="765" r:id="rId7"/>
    <p:sldId id="767" r:id="rId8"/>
    <p:sldId id="768" r:id="rId9"/>
    <p:sldId id="769" r:id="rId10"/>
    <p:sldId id="758" r:id="rId11"/>
    <p:sldId id="755" r:id="rId12"/>
    <p:sldId id="775" r:id="rId13"/>
    <p:sldId id="776" r:id="rId14"/>
    <p:sldId id="759" r:id="rId15"/>
    <p:sldId id="777" r:id="rId16"/>
    <p:sldId id="778" r:id="rId17"/>
    <p:sldId id="779" r:id="rId18"/>
    <p:sldId id="851" r:id="rId19"/>
    <p:sldId id="745" r:id="rId20"/>
    <p:sldId id="749" r:id="rId21"/>
    <p:sldId id="781" r:id="rId22"/>
    <p:sldId id="782" r:id="rId23"/>
    <p:sldId id="783" r:id="rId24"/>
    <p:sldId id="784" r:id="rId25"/>
    <p:sldId id="852" r:id="rId26"/>
    <p:sldId id="786" r:id="rId27"/>
    <p:sldId id="787" r:id="rId28"/>
    <p:sldId id="788" r:id="rId29"/>
    <p:sldId id="790" r:id="rId30"/>
    <p:sldId id="853" r:id="rId31"/>
    <p:sldId id="854" r:id="rId32"/>
    <p:sldId id="855" r:id="rId33"/>
    <p:sldId id="856" r:id="rId34"/>
    <p:sldId id="791" r:id="rId35"/>
    <p:sldId id="793" r:id="rId36"/>
    <p:sldId id="794" r:id="rId37"/>
    <p:sldId id="843" r:id="rId38"/>
    <p:sldId id="800" r:id="rId39"/>
    <p:sldId id="801" r:id="rId40"/>
    <p:sldId id="802" r:id="rId41"/>
    <p:sldId id="803" r:id="rId42"/>
    <p:sldId id="804" r:id="rId43"/>
    <p:sldId id="805" r:id="rId44"/>
    <p:sldId id="806" r:id="rId45"/>
    <p:sldId id="808" r:id="rId46"/>
    <p:sldId id="809" r:id="rId47"/>
    <p:sldId id="811" r:id="rId48"/>
    <p:sldId id="812" r:id="rId49"/>
    <p:sldId id="750" r:id="rId50"/>
    <p:sldId id="857" r:id="rId51"/>
    <p:sldId id="858" r:id="rId52"/>
    <p:sldId id="859" r:id="rId53"/>
    <p:sldId id="860" r:id="rId54"/>
    <p:sldId id="751" r:id="rId55"/>
    <p:sldId id="814" r:id="rId56"/>
    <p:sldId id="815" r:id="rId57"/>
    <p:sldId id="816" r:id="rId58"/>
    <p:sldId id="817" r:id="rId59"/>
    <p:sldId id="819" r:id="rId60"/>
    <p:sldId id="820" r:id="rId61"/>
    <p:sldId id="761" r:id="rId62"/>
    <p:sldId id="861" r:id="rId63"/>
    <p:sldId id="762" r:id="rId64"/>
    <p:sldId id="837" r:id="rId65"/>
    <p:sldId id="838" r:id="rId66"/>
    <p:sldId id="839" r:id="rId67"/>
    <p:sldId id="842" r:id="rId6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45" userDrawn="1">
          <p15:clr>
            <a:srgbClr val="A4A3A4"/>
          </p15:clr>
        </p15:guide>
        <p15:guide id="7" orient="horz" pos="5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136"/>
        <p:guide pos="46"/>
        <p:guide orient="horz" pos="862"/>
        <p:guide orient="horz" pos="453"/>
        <p:guide orient="horz"/>
        <p:guide orient="horz" pos="45"/>
        <p:guide orient="horz" pos="5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925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3008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921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604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94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25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18068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1797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95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652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1" action="ppaction://hlinksldjump">
              <a:snd r:embed="rId12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2271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1.xml"/><Relationship Id="rId5" Type="http://schemas.openxmlformats.org/officeDocument/2006/relationships/slide" Target="slide19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77242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Ⅰ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</a:p>
        </p:txBody>
      </p:sp>
    </p:spTree>
    <p:extLst>
      <p:ext uri="{BB962C8B-B14F-4D97-AF65-F5344CB8AC3E}">
        <p14:creationId xmlns:p14="http://schemas.microsoft.com/office/powerpoint/2010/main" val="62971026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32445" y="137771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contradictory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相互矛盾的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对立的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不一致的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germ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微生物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细菌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病菌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proof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证据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检验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multiple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数量多的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多种多样的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household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一家人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家庭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同住一所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房子的人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suspect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疑有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不信任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犯罪嫌疑人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可疑对象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2045447"/>
            <a:ext cx="30243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2512790"/>
            <a:ext cx="3024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2640394"/>
            <a:ext cx="17043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3107737"/>
            <a:ext cx="17043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3225509"/>
            <a:ext cx="17043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3692852"/>
            <a:ext cx="17043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3806702"/>
            <a:ext cx="216321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4274045"/>
            <a:ext cx="21632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4369694"/>
            <a:ext cx="249097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4837037"/>
            <a:ext cx="24909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4493" y="4981215"/>
            <a:ext cx="20321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4493" y="5448558"/>
            <a:ext cx="20321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横卷形 16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4247091" y="1253359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词 汇 认 知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2" grpId="0" animBg="1"/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归咎于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责怪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指责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责备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指责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handle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拉手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柄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搬动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操纵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车辆、动物、工具等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link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纽带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连接起来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相关联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raw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未煮的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生的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未经处理的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原始的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pure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干净的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纯的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纯粹的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decrease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减少量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使大小、数量等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减小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372783"/>
            <a:ext cx="18820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840126"/>
            <a:ext cx="1882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959250"/>
            <a:ext cx="195843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1426593"/>
            <a:ext cx="19584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2653" y="2117689"/>
            <a:ext cx="14879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2653" y="2594864"/>
            <a:ext cx="14879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2722316"/>
            <a:ext cx="14879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189659"/>
            <a:ext cx="14879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3322873"/>
            <a:ext cx="162235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3790216"/>
            <a:ext cx="16223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677" y="3891251"/>
            <a:ext cx="2227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98677" y="4358594"/>
            <a:ext cx="2227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13.infect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使感染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传染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infection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感染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传染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14.severe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极为恶劣的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十分严重的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严厉的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severely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严厉地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严重地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severity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15.frustrated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懊恼的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沮丧的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失意的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frustrate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挫败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敌人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使懊恼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frustration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挫折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沮丧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16.transform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使改观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使改变形态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转变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transformation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变化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040957" y="1017671"/>
            <a:ext cx="229342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040957" y="1485014"/>
            <a:ext cx="22934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78725" y="1626415"/>
            <a:ext cx="189492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78725" y="2093758"/>
            <a:ext cx="18949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70213" y="2212311"/>
            <a:ext cx="213711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70213" y="2679654"/>
            <a:ext cx="21371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59101" y="2788375"/>
            <a:ext cx="227500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59101" y="3255718"/>
            <a:ext cx="22750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736069" y="3362778"/>
            <a:ext cx="262367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736069" y="3830121"/>
            <a:ext cx="26236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3821" y="4543448"/>
            <a:ext cx="33450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3821" y="5010791"/>
            <a:ext cx="3345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14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彻底地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subscribe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from/of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总起来说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387543"/>
            <a:ext cx="36004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1854886"/>
            <a:ext cx="3600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1973439"/>
            <a:ext cx="30243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2440782"/>
            <a:ext cx="30243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552059"/>
            <a:ext cx="25202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19402"/>
            <a:ext cx="25202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140511"/>
            <a:ext cx="28803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607854"/>
            <a:ext cx="2880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3752819"/>
            <a:ext cx="2664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4220162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6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47091" y="114247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阅 读 自 测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647799"/>
            <a:ext cx="1080770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将段落与其主旨大意相匹配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 two theories to explain how cholera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    spread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B.Snow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showed us a way to do research into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		    diseases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Para.3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told people to drink clean water.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Para.4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D.Cholera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 deadly disease.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Para.5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E.Snow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collected evidence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522397" y="2172983"/>
            <a:ext cx="883760" cy="28079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537145" y="2267723"/>
            <a:ext cx="869012" cy="10854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551893" y="4493527"/>
            <a:ext cx="782256" cy="11821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537145" y="4575644"/>
            <a:ext cx="782256" cy="5962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544519" y="3447895"/>
            <a:ext cx="861638" cy="21032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2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passage mainly tells us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cause of cholera was polluted water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B.John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Snow was a well-known doctor in London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source of all drinking water should be examined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John Snow did research and helped to defeat cholera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594173" y="1963607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594173" y="2430950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4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307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did John Snow do the research?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using maps and statistics.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questioning the patients.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drinking the water himself.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experimenting with himself.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did John Snow desire to do as a young doctor?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create a new theory.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attend to Queen Victoria.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prevent and treat cholera.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 a world-famous doctor.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43709" y="13299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75325" y="30654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889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4645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4.Which words can best describe John Snow?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A.Selfless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outgoing.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B.Determined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scientific.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C.Independent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adaptable.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D.Experienced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intelligent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15501" y="100801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694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296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Snow considered the father of modern epidemiology?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made cholera disappear in the world.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changed the way to study diseases.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knew how to prevent and treat cholera.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announced the pump water carried cholera germs.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82221" y="13880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885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a young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doctor,John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Snow became frustrated because no one knew how to prevent or treat cholera.(page 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由于当时无人知道如何预防或治疗霍乱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年轻的约翰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斯诺医生很沮丧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247091" y="138754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词 汇 精 讲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1211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11" name="横卷形 10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8026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4841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1656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195826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7771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rustrated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懊恼的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沮丧的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075368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frustrate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挫败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阻止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使懊恼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frustrated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with/at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感到沮丧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frustration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挫败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沮丧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懊恼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felt frustrated at the lack of progress.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没有进展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他们感到沮丧。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 things go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wrong,all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us naturally feel disappointed and frustrated.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出问题时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我们大家自然都感到失望和沮丧。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55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14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often appeared angry and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frustrated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(frustrate) at something unimportant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(frustrate) to learn that all these years’ efforts have come to nothing.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362184" y="1698423"/>
            <a:ext cx="252245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362184" y="2165766"/>
            <a:ext cx="25224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088629" y="3397119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frustrating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363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11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Snow subscribed to the second theory.(page 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斯诺赞同第二种看法。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subscribe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股份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定期订购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定期交纳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738301"/>
            <a:ext cx="10807700" cy="23775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subscribe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订阅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定期订购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赞同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subscribe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股份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subscriber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报刊的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订购者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订阅者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消费者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定期捐助者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54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452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could not subscribe to their unfair plan.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他不能同意他们的不公平计划。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subscribed to a number of journals concerned with my subject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我订阅了许多与我的课题有关的期刊。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3)How much did you subscribe to the disaster fund?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你捐助了多少救灾基金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0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825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4)We subscribe to several sports channels.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我们付费收看好几个体育频道。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(5)Employees subscribed for far more shares than expected.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雇员们认购了远比预计多的股份。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0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(1)Which journals will the library subscribe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next year?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(2)Write a letter to us at once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free album offered to every new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subscriber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(subscribe).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(3)How many shares did you subscribe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new company?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09381" y="1519171"/>
            <a:ext cx="123637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09381" y="1996346"/>
            <a:ext cx="123637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04653" y="3292431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04653" y="3759774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370053" y="3838999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225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54629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大多数科学家都同意人类活动导致全球变暖的观点。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 scientists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Earth is becoming warmer because of human activities.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每名雇员可以认购价值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2 000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美元的股票。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Each employee may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 to $2,000 worth of shares.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76445" y="1740935"/>
            <a:ext cx="67153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subscribe </a:t>
            </a:r>
            <a:r>
              <a:rPr lang="en-US" altLang="zh-CN" dirty="0" smtClean="0">
                <a:ea typeface="宋体" panose="02010600030101010101" pitchFamily="2" charset="-122"/>
              </a:rPr>
              <a:t>    to       the     view/opinion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357135" y="3510518"/>
            <a:ext cx="3400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subscribe </a:t>
            </a:r>
            <a:r>
              <a:rPr lang="en-US" altLang="zh-CN" dirty="0" smtClean="0">
                <a:ea typeface="宋体" panose="02010600030101010101" pitchFamily="2" charset="-122"/>
              </a:rPr>
              <a:t>         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76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4160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Snow suspected that the water pump was to blame.(page 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斯诺怀疑水泵是罪魁祸首。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suspect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不信任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犯罪嫌疑人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可疑对象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512435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suspect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be+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怀疑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猜想某人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suspect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怀疑某人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13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993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began to suspect (that) they were trying to get rid of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我开始怀疑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摆脱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(2)What she said sounded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convincing,but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suspected it to be a lie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她的话听起来有说服力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但我认为那是谎话。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3)He was suspected of stealing the money.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他被怀疑偷了这笔钱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9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49172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霍乱是霍乱弧菌引起的急性肠道传染病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具有发病急、传播快、波及面广的特点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是国际检疫传染病中的一种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825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4)If I find someone who looks like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suspect,my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immediate reaction will be to report to the police.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如果我发现有看上去像嫌疑犯的人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我最直接的反应就是要报警。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66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471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归咎于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责怪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指责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责备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493453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负有责任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某事怪罪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责怪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的责任推给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accept/take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承担责任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把责任推到某人身上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81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(1)Who is to blame for the problem?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谁应为这个问题负责呢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shouldn’t blame this accident on him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shouldn’t blame him for the accident.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你不该把这次事故怪罪于他。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can’t expect Terry to take all the blame.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你不能指望特里承担所有的责任。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(4)Lots of people find it hard to get up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put the blame on the alarm clock.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很多人发现早上很难起床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并且把责任归咎于闹钟。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84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56060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endParaRPr lang="zh-CN" altLang="en-US" dirty="0"/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的不定式作表语时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常用主动形式表示被动含义。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14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boss suspected him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taking the computer away from the company.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man,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(suspect) of stealing last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year,was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arrested by the police last week.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 think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Tom,rather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you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(blame) for the delay.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338821" y="1554407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338821" y="2021750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086909" y="2690194"/>
            <a:ext cx="1872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suspected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20861" y="3868495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blame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906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Moreover,Snow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later able to show a link between other cases of cholera and the different water companies in London.(page 3)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斯诺之后还证明了另外几起霍乱病例与伦敦多家饮用水公司有关。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link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纽带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相关联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763807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link...to/with...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联系或连接起来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linked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to/with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有联系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之间的联系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94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993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will link your computer with our network.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我们将把你的电脑和我们的网络连接起来。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believe that the illness is linked to the use of pesticide.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他们认为这种疾病与杀虫剂的使用有关。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is a direct link between lung cancer and smoking.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肺癌与吸烟之间有直接的联系。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9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0374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link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the men had done as boys and how they turned out as adults was surprisingly sharp.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(2)Experts say hydrogen technology can reduce industrial gases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(link) to global warming.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two cities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(link) by a railway.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40757" y="1727919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between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049301" y="3468048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linked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919341" y="4055201"/>
            <a:ext cx="19437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linked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090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...and the threat of cholera around the world saw a substantial decrease.(page 3)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世界各地霍乱的威胁大幅降低。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decrease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减少量　</a:t>
            </a:r>
            <a:r>
              <a:rPr lang="en-US" altLang="zh-CN" sz="3000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使大小、数量等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减小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092887"/>
            <a:ext cx="10807700" cy="22552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decrease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in...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方面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降低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decrease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to/by...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减少到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减少了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decrease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from...to...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降低到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decrease/increase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正在减少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25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469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(1)Cases of this nature are on the decrease.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这种性质的案件正在减少。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decrease in sales was almost 20 percent.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销售量差不多减少了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20%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number of new students decreased from 210 to 160 this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今年新生人数从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18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49" y="81567"/>
            <a:ext cx="10943703" cy="586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</a:t>
            </a:r>
            <a:endParaRPr lang="zh-CN" altLang="zh-CN" sz="3100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 is a water-borne disease that is spread through infected water and </a:t>
            </a:r>
            <a:r>
              <a:rPr lang="en-US" altLang="zh-CN" sz="31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food.It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an illness caused by the </a:t>
            </a:r>
            <a:r>
              <a:rPr lang="en-US" altLang="zh-CN" sz="3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bacterium</a:t>
            </a:r>
            <a:r>
              <a:rPr lang="en-US" altLang="zh-CN" sz="3100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called Vibrio </a:t>
            </a:r>
            <a:r>
              <a:rPr lang="en-US" altLang="zh-CN" sz="31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cholera.It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produces an enterotoxin(</a:t>
            </a:r>
            <a:r>
              <a:rPr lang="zh-CN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肠毒素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causes </a:t>
            </a:r>
            <a:r>
              <a:rPr lang="en-US" altLang="zh-CN" sz="31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painless,watery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1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diarrhoea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腹泻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can quickly lead to severe dehydration(</a:t>
            </a:r>
            <a:r>
              <a:rPr lang="zh-CN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脱水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death if treatment is not given</a:t>
            </a:r>
            <a:r>
              <a:rPr lang="en-US" altLang="zh-CN" sz="31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Most 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infected with cholera do not become </a:t>
            </a:r>
            <a:r>
              <a:rPr lang="en-US" altLang="zh-CN" sz="31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ill,although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bacterium is present in their waste for 7-14 </a:t>
            </a:r>
            <a:r>
              <a:rPr lang="en-US" altLang="zh-CN" sz="31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days.When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cholera does happen</a:t>
            </a:r>
            <a:r>
              <a:rPr lang="en-US" altLang="zh-CN" sz="31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more 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 90% of cases are not severe and are difficult to tell from other types of </a:t>
            </a:r>
            <a:r>
              <a:rPr lang="en-US" altLang="zh-CN" sz="31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diarrhoea.Less</a:t>
            </a:r>
            <a:r>
              <a:rPr lang="en-US" altLang="zh-CN" sz="31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10% of ill people develop cholera with signs of moderate or severe dehydration.</a:t>
            </a:r>
            <a:endParaRPr lang="zh-CN" altLang="zh-CN" sz="3100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90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has been a decrease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number of employees this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(2)After taking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medicine,his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temperature decreased from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39.5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36.8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13381" y="1973439"/>
            <a:ext cx="11816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13381" y="2430950"/>
            <a:ext cx="11816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96505" y="3721295"/>
            <a:ext cx="12923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96505" y="4188638"/>
            <a:ext cx="12923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66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五年前这个村庄的人口是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2,000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1,500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那意味着人口已经下降了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25%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Five years ago the population of the village was 2,000.Now it’s 1,500,which means that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decreased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25%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这种鸟的数量每年在减少。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number of this kind of bird 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decrease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every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276645" y="2634527"/>
            <a:ext cx="11717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276645" y="3111702"/>
            <a:ext cx="1171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1196" y="3240087"/>
            <a:ext cx="99735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1196" y="3707430"/>
            <a:ext cx="9973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64461" y="2634527"/>
            <a:ext cx="11717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64461" y="3111702"/>
            <a:ext cx="1171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52277" y="2634527"/>
            <a:ext cx="26249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052277" y="3111702"/>
            <a:ext cx="26249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512565" y="3240087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512565" y="3707430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85373" y="4389237"/>
            <a:ext cx="20162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85373" y="4856580"/>
            <a:ext cx="20162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80661" y="4386475"/>
            <a:ext cx="10966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80661" y="4863650"/>
            <a:ext cx="1096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855020" y="4386475"/>
            <a:ext cx="78633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855020" y="4863650"/>
            <a:ext cx="7863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61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2" grpId="0" animBg="1"/>
      <p:bldP spid="18" grpId="0" animBg="1"/>
      <p:bldP spid="21" grpId="0" animBg="1"/>
      <p:bldP spid="23" grpId="0" animBg="1"/>
      <p:bldP spid="27" grpId="0" animBg="1"/>
      <p:bldP spid="3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14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Fortunately,we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now know how to prevent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cholera,thanks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the work of John Snow.(page 3)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幸运的是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由于约翰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斯诺的努力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我们现在知道了如何预防霍乱。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thanks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520529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表示原因的介词短语有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to,because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of,on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of,owing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to,as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(1)Thanks to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became more confident and spent more time reading English books.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多亏了你的帮助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我变得更加自信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而且花更多的时间阅读英语书籍。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(2)Thanks to his strong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constitution,Jack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able to pull through his recent serious illness.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多亏了杰克强壮的体质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他才能度过最近的重病期。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09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(1)Thanks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able to get out of my trouble.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2)Thanks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approval.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didn’t approve of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be fired by the employer.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多亏了王先生的指导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这个男孩决定改掉他的坏习惯。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Wang’s guidance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 boy decided to get rid of his bad habits.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53357" y="1325367"/>
            <a:ext cx="113966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53357" y="1792710"/>
            <a:ext cx="11396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50173" y="2497159"/>
            <a:ext cx="12536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50173" y="2954670"/>
            <a:ext cx="1253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68133" y="4824263"/>
            <a:ext cx="22845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68133" y="5301438"/>
            <a:ext cx="22845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96741" y="4824263"/>
            <a:ext cx="7070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96741" y="5301438"/>
            <a:ext cx="707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49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Moreover,in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use of maps and statistics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Snow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transformed the way scientists study diseases.(page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通过使用地图和数据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斯诺改变了科学家研究疾病的方式。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transform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使改观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使改变形态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转变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259751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transform...into...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transform...from...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转变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转化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transformation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转变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1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 cheap table can be transformed by an interesting cover.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一块趣味盎然的桌布就能使一张廉价的桌子焕然一新。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(2)Some children undergo a complete transformation when they become teenagers.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一些儿童进入青少年期会完全变成另一个人。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84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 recent years his ideas have undergone a complete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transformation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(transform).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 complete change of climate transformed the area from a desert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swamp.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(3)As is known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all,water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(transform) into power.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91391" y="2048631"/>
            <a:ext cx="306538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91392" y="2515974"/>
            <a:ext cx="30653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02100" y="3220423"/>
            <a:ext cx="154484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02101" y="3687766"/>
            <a:ext cx="15448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130909" y="3777944"/>
            <a:ext cx="28857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 transformed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407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56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village has been transformed into a small town and it takes on a new look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Transformed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town,the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162357" y="2788375"/>
            <a:ext cx="972108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162357" y="3255718"/>
            <a:ext cx="9721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75133" y="3365067"/>
            <a:ext cx="2581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74794" y="3822578"/>
            <a:ext cx="25687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12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247091" y="555243"/>
            <a:ext cx="2523837" cy="45823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句 型 剖 析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33695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a young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doctor,John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Snow became frustrated because no one knew how to prevent or treat cholera.(page 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由于当时无人知道如何预防或治疗霍乱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年轻的约翰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斯诺医生很沮丧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33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person may get cholera by drinking water or eating food infected with the cholera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bacterium.The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disease can spread rapidly in areas without proper treatment of drinking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cholera bacterium may also live in the environment in dirty rivers and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coastal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waters.Shellfish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eaten raw can be a source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cholera.Therefore,the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disease is not likely to spread directly from one person to another.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94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913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“how to prevent or treat cholera”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结构做宾语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这个结构中常用的疑问词有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在句中做主语、宾语、表语等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做主语时谓语动词常用单数形式。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86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6457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difficulty is how to do the most of work with the least of money.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困难是如何尽量少用钱多办事。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(2)Where to spend the holiday hasn’t been decided.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去哪儿度假还没有定下来。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34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(1)Don’t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worry.Peter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show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turn an idea into an act.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doctor didn’t tell me when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(take) the medicine.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saved my son’s life,” said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Mrs.Brown.“I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don’t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thank him.”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1405" y="1574071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how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98504" y="2748242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take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24533" y="4498891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824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71519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discovered that in two particular streets the cholera outbreak was so severe that more than 500 people died in ten days.(page 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他发现霍乱疫情在两条街道上尤为严重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十天内就有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多人死亡。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3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本句是一个主从复合句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,so...that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后常接形容词或副词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常见形式有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833002"/>
              </p:ext>
            </p:extLst>
          </p:nvPr>
        </p:nvGraphicFramePr>
        <p:xfrm>
          <a:off x="-88749" y="2784749"/>
          <a:ext cx="11669770" cy="250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文档" r:id="rId3" imgW="3826154" imgH="821541" progId="Word.Document.12">
                  <p:embed/>
                </p:oleObj>
              </mc:Choice>
              <mc:Fallback>
                <p:oleObj name="文档" r:id="rId3" imgW="3826154" imgH="8215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8749" y="2784749"/>
                        <a:ext cx="11669770" cy="250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4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008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such...that...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常见形式有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586838"/>
              </p:ext>
            </p:extLst>
          </p:nvPr>
        </p:nvGraphicFramePr>
        <p:xfrm>
          <a:off x="-88749" y="2077153"/>
          <a:ext cx="11669770" cy="2003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文档" r:id="rId3" imgW="3826154" imgH="656945" progId="Word.Document.12">
                  <p:embed/>
                </p:oleObj>
              </mc:Choice>
              <mc:Fallback>
                <p:oleObj name="文档" r:id="rId3" imgW="3826154" imgH="6569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8749" y="2077153"/>
                        <a:ext cx="11669770" cy="2003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501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42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so foolish that he accepted her invitation.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他接受了她的邀请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真是太傻了。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2)He runs so fast that no one can catch up with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他跑得如此之快以至于没人能追上他。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is so smart a boy that we all like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他是一个如此机灵的男孩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我们都喜欢他。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16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23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were so few guests that the host felt sad.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宾客如此之少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主人很伤心。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(5)We left in such a hurry that we forgot to lock the door.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我们走得太匆忙了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连门都忘了锁。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 such rapid progress that he was praised by his teacher.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他进步非常快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老师表扬了他。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7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so...that...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such...that...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so/such...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置于句首时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其所在的句子要用部分倒装。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hot a day was it that they all went swimming.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=Such a hot day was it that they all went swimming.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天气那样热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他们都去游泳了。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such...as...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,such...as...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用于引导定语从句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此时不能用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来替换。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like such books as he recommends.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我不喜欢他推荐的那些书。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15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(so/such/that/as)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sleepy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could hardly keep my eyes open.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hot day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nobody wanted to do anything.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can’t imagine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little birds can eat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insects in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short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50805" y="1606751"/>
            <a:ext cx="12961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50805" y="2074094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16830" y="1606751"/>
            <a:ext cx="156833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16830" y="2074094"/>
            <a:ext cx="156833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05571" y="2788375"/>
            <a:ext cx="166481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05571" y="3245886"/>
            <a:ext cx="16648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24694" y="2788375"/>
            <a:ext cx="159985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24694" y="3245886"/>
            <a:ext cx="15998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412549" y="3938841"/>
            <a:ext cx="164833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412549" y="4416016"/>
            <a:ext cx="16483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33333" y="3938841"/>
            <a:ext cx="12634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33332" y="4416016"/>
            <a:ext cx="1263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188413" y="4522367"/>
            <a:ext cx="16365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188412" y="4989710"/>
            <a:ext cx="16365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03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0546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 can be simply and successfully treated by immediate replacement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fluid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salt lost through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diarrhoea.Patients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 treated by being given a mixture of sugar and salt to be mixed with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water.People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develop severe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diarrhoea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countries where cholera breaks out should seek medical attention at once.</a:t>
            </a:r>
            <a:endParaRPr lang="zh-CN" altLang="zh-CN" b="0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word,to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avoid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cholera,we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develop a good habit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We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 eat well-cooked food instead of raw food.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47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71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她如此激动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it took us an hour to calm her down.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(5)Such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他取得如此大的进步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his parents felt very happy.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76245" y="1711043"/>
            <a:ext cx="22845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76245" y="2188218"/>
            <a:ext cx="22845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01645" y="2912198"/>
            <a:ext cx="205538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01645" y="3379541"/>
            <a:ext cx="20553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57028" y="1711043"/>
            <a:ext cx="145999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57028" y="2188218"/>
            <a:ext cx="14599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806754" y="1711043"/>
            <a:ext cx="11784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806753" y="2188218"/>
            <a:ext cx="11784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20877" y="2912198"/>
            <a:ext cx="205538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20877" y="3379541"/>
            <a:ext cx="20553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17572" y="2912198"/>
            <a:ext cx="127571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17571" y="3379541"/>
            <a:ext cx="12757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37301" y="2912198"/>
            <a:ext cx="13681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137300" y="3379541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650790" y="2912198"/>
            <a:ext cx="15188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650790" y="3379541"/>
            <a:ext cx="15188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59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6" grpId="0" animBg="1"/>
      <p:bldP spid="19" grpId="0" animBg="1"/>
      <p:bldP spid="21" grpId="0" animBg="1"/>
      <p:bldP spid="24" grpId="0" animBg="1"/>
      <p:bldP spid="2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263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conclusion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)did they draw from the experiments?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2.Why do you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suspect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him of taking your watch away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think you are too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severe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the students.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have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subscribed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定期订购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many years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 finally got several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proofs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his innocence.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80933" y="2022344"/>
            <a:ext cx="26642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80933" y="2499519"/>
            <a:ext cx="26642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23229" y="3236566"/>
            <a:ext cx="138781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23229" y="3703909"/>
            <a:ext cx="13878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032845" y="3786655"/>
            <a:ext cx="18722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32845" y="4253998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05285" y="4381070"/>
            <a:ext cx="26741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05285" y="4838581"/>
            <a:ext cx="2674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49917" y="5575688"/>
            <a:ext cx="19213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49917" y="6043031"/>
            <a:ext cx="1921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3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3" grpId="0" animBg="1"/>
      <p:bldP spid="2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6.About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faced with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相互矛盾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statements.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7.He grew up in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filled with love.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8.When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began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worried a lot about whether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this new job.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9.Yet the river’s flow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recent decades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10.Through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干涉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),the disease was stopped in its tracks.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1277" y="251261"/>
            <a:ext cx="2577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contradictory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20877" y="1439887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household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66413" y="2628719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handle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93301" y="3206375"/>
            <a:ext cx="1911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decreased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61469" y="4368424"/>
            <a:ext cx="2326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intervention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393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8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1.You can’t draw a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conclusion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(conclude) without enough experiments.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2.As a young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done many kinds of 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scientific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(science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research.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second theory suggested that cholera was caused by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infection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(infect) from germs in water.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06989" y="1246711"/>
            <a:ext cx="2592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06989" y="1714054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53325" y="2418503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53325" y="2885846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01277" y="4183467"/>
            <a:ext cx="24467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1278" y="4640978"/>
            <a:ext cx="2446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62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777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feel it is your husband who is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(blame) for the spoiled child.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5.Snow was later able to show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link between other cases of cholera.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121077" y="1453752"/>
            <a:ext cx="23042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121077" y="1921095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698861" y="2615483"/>
            <a:ext cx="10801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698861" y="3082826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6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直到上中学我才意识到父母是多么正确。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didn’t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how right my parents were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entered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有很多种方法可以防止此事发生。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were many ways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prevent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happening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11445" y="1757415"/>
            <a:ext cx="18198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11445" y="2224758"/>
            <a:ext cx="1819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356327"/>
            <a:ext cx="17986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823670"/>
            <a:ext cx="17986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536901" y="3521089"/>
            <a:ext cx="11521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536901" y="3988432"/>
            <a:ext cx="11521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4115503"/>
            <a:ext cx="122262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4592678"/>
            <a:ext cx="12226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875325" y="1757415"/>
            <a:ext cx="63824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875325" y="2224758"/>
            <a:ext cx="638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376661" y="2356327"/>
            <a:ext cx="17986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376661" y="2823670"/>
            <a:ext cx="17986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44231" y="2356327"/>
            <a:ext cx="163517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44231" y="2823670"/>
            <a:ext cx="16351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958853" y="3531363"/>
            <a:ext cx="213823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958854" y="3998706"/>
            <a:ext cx="21382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366912" y="3531363"/>
            <a:ext cx="121054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366913" y="3998706"/>
            <a:ext cx="12105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44801" y="4115503"/>
            <a:ext cx="277155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44801" y="4592678"/>
            <a:ext cx="27715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22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4" grpId="0" animBg="1"/>
      <p:bldP spid="28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405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她病得如此严重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不得不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was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had to stop working.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他没计划好时间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结果没及时完成工作。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didn’t plan his time well,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我的老师请人修理了他的电脑。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 had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repaired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24949" y="1169346"/>
            <a:ext cx="12438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24949" y="1626857"/>
            <a:ext cx="1243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73005" y="2334768"/>
            <a:ext cx="10867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73005" y="2802111"/>
            <a:ext cx="10867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2931153"/>
            <a:ext cx="143864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3388664"/>
            <a:ext cx="14386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261305" y="4091108"/>
            <a:ext cx="131580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261305" y="4578115"/>
            <a:ext cx="13158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312765" y="1169346"/>
            <a:ext cx="12438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312765" y="1626857"/>
            <a:ext cx="1243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66335" y="1169346"/>
            <a:ext cx="150611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66336" y="1626857"/>
            <a:ext cx="15061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03789" y="2334768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03789" y="2802111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638255" y="2334768"/>
            <a:ext cx="108987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638255" y="2802111"/>
            <a:ext cx="10898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25460" y="2936462"/>
            <a:ext cx="194270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25460" y="3393973"/>
            <a:ext cx="19427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137925" y="2936462"/>
            <a:ext cx="112124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137925" y="3393973"/>
            <a:ext cx="11212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428933" y="2936462"/>
            <a:ext cx="214114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428933" y="3393973"/>
            <a:ext cx="21411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739837" y="2936462"/>
            <a:ext cx="85629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739837" y="3393973"/>
            <a:ext cx="8562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759964" y="2936462"/>
            <a:ext cx="17197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759964" y="3393973"/>
            <a:ext cx="1719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91991" y="4091108"/>
            <a:ext cx="222117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91992" y="4578115"/>
            <a:ext cx="222117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045650" y="4091108"/>
            <a:ext cx="203758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045651" y="4578115"/>
            <a:ext cx="20375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64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5" grpId="0" animBg="1"/>
      <p:bldP spid="27" grpId="0" animBg="1"/>
      <p:bldP spid="30" grpId="0" animBg="1"/>
      <p:bldP spid="33" grpId="0" animBg="1"/>
      <p:bldP spid="36" grpId="0" animBg="1"/>
      <p:bldP spid="40" grpId="0" animBg="1"/>
      <p:bldP spid="4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56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9567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1.bacterium 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.fluid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flu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液体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流体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18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1.Which of the following statements about cholera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true according to the passage?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A.Cholera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lead to severe dehydration and death.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B.Cholera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spread quickly through air.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C.Cholera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 treated easily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D.Cholera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can’t be easily spread in areas with clean drinking water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761037" y="1587087"/>
            <a:ext cx="10081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761037" y="2044598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32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5892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we avoid infecting cholera in life?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14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235</TotalTime>
  <Words>2547</Words>
  <Application>Microsoft Office PowerPoint</Application>
  <PresentationFormat>自定义</PresentationFormat>
  <Paragraphs>345</Paragraphs>
  <Slides>67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67</vt:i4>
      </vt:variant>
    </vt:vector>
  </HeadingPairs>
  <TitlesOfParts>
    <vt:vector size="79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152</cp:revision>
  <dcterms:created xsi:type="dcterms:W3CDTF">2020-09-19T09:01:39Z</dcterms:created>
  <dcterms:modified xsi:type="dcterms:W3CDTF">2024-09-24T08:32:52Z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