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69"/>
  </p:notesMasterIdLst>
  <p:sldIdLst>
    <p:sldId id="823" r:id="rId2"/>
    <p:sldId id="824" r:id="rId3"/>
    <p:sldId id="740" r:id="rId4"/>
    <p:sldId id="763" r:id="rId5"/>
    <p:sldId id="764" r:id="rId6"/>
    <p:sldId id="765" r:id="rId7"/>
    <p:sldId id="768" r:id="rId8"/>
    <p:sldId id="769" r:id="rId9"/>
    <p:sldId id="758" r:id="rId10"/>
    <p:sldId id="755" r:id="rId11"/>
    <p:sldId id="771" r:id="rId12"/>
    <p:sldId id="772" r:id="rId13"/>
    <p:sldId id="773" r:id="rId14"/>
    <p:sldId id="759" r:id="rId15"/>
    <p:sldId id="757" r:id="rId16"/>
    <p:sldId id="774" r:id="rId17"/>
    <p:sldId id="775" r:id="rId18"/>
    <p:sldId id="776" r:id="rId19"/>
    <p:sldId id="777" r:id="rId20"/>
    <p:sldId id="745" r:id="rId21"/>
    <p:sldId id="826" r:id="rId22"/>
    <p:sldId id="749" r:id="rId23"/>
    <p:sldId id="778" r:id="rId24"/>
    <p:sldId id="779" r:id="rId25"/>
    <p:sldId id="828" r:id="rId26"/>
    <p:sldId id="780" r:id="rId27"/>
    <p:sldId id="781" r:id="rId28"/>
    <p:sldId id="783" r:id="rId29"/>
    <p:sldId id="827" r:id="rId30"/>
    <p:sldId id="784" r:id="rId31"/>
    <p:sldId id="785" r:id="rId32"/>
    <p:sldId id="786" r:id="rId33"/>
    <p:sldId id="788" r:id="rId34"/>
    <p:sldId id="789" r:id="rId35"/>
    <p:sldId id="790" r:id="rId36"/>
    <p:sldId id="791" r:id="rId37"/>
    <p:sldId id="792" r:id="rId38"/>
    <p:sldId id="793" r:id="rId39"/>
    <p:sldId id="794" r:id="rId40"/>
    <p:sldId id="795" r:id="rId41"/>
    <p:sldId id="796" r:id="rId42"/>
    <p:sldId id="797" r:id="rId43"/>
    <p:sldId id="798" r:id="rId44"/>
    <p:sldId id="799" r:id="rId45"/>
    <p:sldId id="800" r:id="rId46"/>
    <p:sldId id="801" r:id="rId47"/>
    <p:sldId id="802" r:id="rId48"/>
    <p:sldId id="822" r:id="rId49"/>
    <p:sldId id="804" r:id="rId50"/>
    <p:sldId id="806" r:id="rId51"/>
    <p:sldId id="829" r:id="rId52"/>
    <p:sldId id="830" r:id="rId53"/>
    <p:sldId id="831" r:id="rId54"/>
    <p:sldId id="832" r:id="rId55"/>
    <p:sldId id="750" r:id="rId56"/>
    <p:sldId id="812" r:id="rId57"/>
    <p:sldId id="813" r:id="rId58"/>
    <p:sldId id="814" r:id="rId59"/>
    <p:sldId id="815" r:id="rId60"/>
    <p:sldId id="761" r:id="rId61"/>
    <p:sldId id="762" r:id="rId62"/>
    <p:sldId id="817" r:id="rId63"/>
    <p:sldId id="818" r:id="rId64"/>
    <p:sldId id="819" r:id="rId65"/>
    <p:sldId id="820" r:id="rId66"/>
    <p:sldId id="821" r:id="rId67"/>
    <p:sldId id="825" r:id="rId6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816" userDrawn="1">
          <p15:clr>
            <a:srgbClr val="A4A3A4"/>
          </p15:clr>
        </p15:guide>
        <p15:guide id="4" orient="horz" pos="45" userDrawn="1">
          <p15:clr>
            <a:srgbClr val="A4A3A4"/>
          </p15:clr>
        </p15:guide>
        <p15:guide id="6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AC8B"/>
    <a:srgbClr val="D85C00"/>
    <a:srgbClr val="009A46"/>
    <a:srgbClr val="FF6600"/>
    <a:srgbClr val="FF9933"/>
    <a:srgbClr val="FF3399"/>
    <a:srgbClr val="FF7C80"/>
    <a:srgbClr val="FFFFFF"/>
    <a:srgbClr val="C6A7DD"/>
    <a:srgbClr val="9E5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82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2" y="90"/>
      </p:cViewPr>
      <p:guideLst>
        <p:guide orient="horz" pos="816"/>
        <p:guide orient="horz" pos="45"/>
        <p:guide pos="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8853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57093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4394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359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219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4015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8687400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5030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96852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85880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" Target="../slides/slide2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11" action="ppaction://hlinksldjump">
              <a:snd r:embed="rId12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440944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0.xml"/><Relationship Id="rId5" Type="http://schemas.openxmlformats.org/officeDocument/2006/relationships/slide" Target="slide20.xml"/><Relationship Id="rId4" Type="http://schemas.openxmlformats.org/officeDocument/2006/relationships/slide" Target="slide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777242"/>
            <a:ext cx="108077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Section Ⅰ</a:t>
            </a:r>
            <a:r>
              <a:rPr lang="zh-CN" altLang="en-US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Reading and Thinking</a:t>
            </a:r>
          </a:p>
        </p:txBody>
      </p:sp>
    </p:spTree>
    <p:extLst>
      <p:ext uri="{BB962C8B-B14F-4D97-AF65-F5344CB8AC3E}">
        <p14:creationId xmlns:p14="http://schemas.microsoft.com/office/powerpoint/2010/main" val="272432348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659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highlight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i="1" dirty="0" smtClean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最好或最精彩的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部分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i="1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突出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强调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使醒目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goat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山羊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10.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drill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.&amp;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钻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孔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打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眼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钻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头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训练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演习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11.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mall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购物商场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购物广场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12.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bunch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束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串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捆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13.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thunder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打雷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轰隆隆地响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轰隆隆地快速移动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雷声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轰隆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声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14.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curtain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窗帘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15.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border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国界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边界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地区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92485" y="330271"/>
            <a:ext cx="208823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485" y="732776"/>
            <a:ext cx="20882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92485" y="897877"/>
            <a:ext cx="156617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485" y="1300382"/>
            <a:ext cx="156617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97401" y="1475315"/>
            <a:ext cx="1550667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97401" y="1877820"/>
            <a:ext cx="155066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97401" y="2052753"/>
            <a:ext cx="1550667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97401" y="2455258"/>
            <a:ext cx="155066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97401" y="2630191"/>
            <a:ext cx="183727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97401" y="3032696"/>
            <a:ext cx="183727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97401" y="3214315"/>
            <a:ext cx="2098299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97401" y="3616820"/>
            <a:ext cx="209829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97401" y="4383215"/>
            <a:ext cx="2033041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97401" y="4795552"/>
            <a:ext cx="203304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97401" y="4970427"/>
            <a:ext cx="1902527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3" name="直接连接符 2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97401" y="5372932"/>
            <a:ext cx="190252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8990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1" grpId="0" animBg="1"/>
      <p:bldP spid="13" grpId="0" animBg="1"/>
      <p:bldP spid="16" grpId="0" animBg="1"/>
      <p:bldP spid="19" grpId="0" animBg="1"/>
      <p:bldP spid="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3027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词汇拓展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16.pleasant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令人愉快的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友好的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please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使愉快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使满意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pleasure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快乐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满意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欣慰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乐事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pleased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高兴的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愉快的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满意的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17.massive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巨大的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非常严重的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mass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块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团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大量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许多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massively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大量地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沉重地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18.literally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adv.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字面上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真正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地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literal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字面意义的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089861" y="1083031"/>
            <a:ext cx="263161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089861" y="1485536"/>
            <a:ext cx="263161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515773" y="1659095"/>
            <a:ext cx="215965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515773" y="2081264"/>
            <a:ext cx="215965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16837" y="2244991"/>
            <a:ext cx="2014535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16837" y="2657328"/>
            <a:ext cx="20145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024371" y="2811223"/>
            <a:ext cx="162741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024370" y="3213728"/>
            <a:ext cx="16274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744132" y="3404573"/>
            <a:ext cx="2413807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744132" y="3807078"/>
            <a:ext cx="241380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17885" y="4556185"/>
            <a:ext cx="181393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17885" y="4958690"/>
            <a:ext cx="181393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2629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5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6087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19.breath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呼吸的空气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breathe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呼吸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breathless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气喘吁吁的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目瞪口呆的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20.scenery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风景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景色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scene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地点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现场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场面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情景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景象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21.freezing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极冷的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冰冻的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freeze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结冰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冻住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frozen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冷冻的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冷藏的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结冰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freezer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冰柜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冷冻柜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22.anticipate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预料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预见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期望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anticipation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预料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预期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预见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期盼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155477" y="320227"/>
            <a:ext cx="204572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155477" y="722732"/>
            <a:ext cx="20457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26669" y="901996"/>
            <a:ext cx="245067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26669" y="1314333"/>
            <a:ext cx="245067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26669" y="2069343"/>
            <a:ext cx="1658785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26669" y="2481680"/>
            <a:ext cx="165878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232413" y="2664023"/>
            <a:ext cx="178175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232413" y="3066528"/>
            <a:ext cx="17817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734954" y="3245784"/>
            <a:ext cx="1854103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734954" y="3648289"/>
            <a:ext cx="185410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16132" y="3829848"/>
            <a:ext cx="1941415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8" name="直接连接符 17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16132" y="4232353"/>
            <a:ext cx="194141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26464" y="5035725"/>
            <a:ext cx="273530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1" name="直接连接符 2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26464" y="5438230"/>
            <a:ext cx="27353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2971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5" grpId="0" animBg="1"/>
      <p:bldP spid="17" grpId="0" animBg="1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3407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23.frost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霜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严寒天气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霜冻　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使蒙上霜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结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霜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frosty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结霜的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严寒的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霜冻的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24.duration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持续时间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期间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during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prep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期间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期间的某个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时候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durable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耐用的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持久的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25.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 err="1">
                <a:uFill>
                  <a:solidFill>
                    <a:srgbClr val="000000"/>
                  </a:solidFill>
                </a:u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breath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令人惊叹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26.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freezing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极冷的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冻僵的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27.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bunch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一束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一串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一群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大量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14074" y="903151"/>
            <a:ext cx="1678611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14074" y="1305656"/>
            <a:ext cx="167861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14074" y="2085578"/>
            <a:ext cx="1678611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14074" y="2488083"/>
            <a:ext cx="167861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14073" y="2638808"/>
            <a:ext cx="1937697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14074" y="3041313"/>
            <a:ext cx="193769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15577" y="3830158"/>
            <a:ext cx="4263965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15578" y="4232663"/>
            <a:ext cx="42639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15577" y="4413733"/>
            <a:ext cx="2654965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15578" y="4826070"/>
            <a:ext cx="26549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15577" y="4973317"/>
            <a:ext cx="2345541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15578" y="5375822"/>
            <a:ext cx="234554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1151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  <p:bldP spid="11" grpId="0" animBg="1"/>
      <p:bldP spid="14" grpId="0" animBg="1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47091" y="112248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阅 读 自 测</a:t>
            </a:r>
            <a:endParaRPr lang="zh-CN" altLang="zh-CN" dirty="0">
              <a:solidFill>
                <a:schemeClr val="tx1"/>
              </a:solidFill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644580"/>
            <a:ext cx="10807700" cy="57622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Step 1</a:t>
            </a: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Fast Reading</a:t>
            </a:r>
            <a:endParaRPr lang="zh-CN" altLang="zh-CN" sz="30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sz="30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一、快速浏览课文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将段落与其主旨大意相匹配</a:t>
            </a:r>
            <a:endParaRPr lang="zh-CN" altLang="zh-CN" sz="30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1.Para.1</a:t>
            </a: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300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A.Their</a:t>
            </a:r>
            <a:r>
              <a:rPr lang="en-US" altLang="zh-CN" sz="30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visit to Lake Louise and Jasper.</a:t>
            </a:r>
            <a:endParaRPr lang="zh-CN" altLang="zh-CN" sz="30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2.Para.2	</a:t>
            </a:r>
            <a:r>
              <a:rPr lang="en-US" altLang="zh-CN" sz="300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B.The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exciting thought of crossing Canada by rail.</a:t>
            </a:r>
            <a:endParaRPr lang="zh-CN" altLang="zh-CN" sz="30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3.Para.3	</a:t>
            </a:r>
            <a:r>
              <a:rPr lang="en-US" altLang="zh-CN" sz="300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C.The</a:t>
            </a:r>
            <a:r>
              <a:rPr lang="en-US" altLang="zh-CN" sz="30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journey </a:t>
            </a:r>
            <a:r>
              <a:rPr lang="en-US" altLang="zh-CN" sz="30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across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great Canadian Prairie.</a:t>
            </a:r>
            <a:endParaRPr lang="zh-CN" altLang="zh-CN" sz="30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4.Para.4	</a:t>
            </a:r>
            <a:r>
              <a:rPr lang="en-US" altLang="zh-CN" sz="300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D.The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journey from Winnipeg to Toronto.</a:t>
            </a:r>
            <a:endParaRPr lang="zh-CN" altLang="zh-CN" sz="30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5.Para.5	</a:t>
            </a:r>
            <a:r>
              <a:rPr lang="en-US" altLang="zh-CN" sz="300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E.Some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details about Edmonton.</a:t>
            </a:r>
            <a:endParaRPr lang="zh-CN" altLang="zh-CN" sz="30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6.Para.6	</a:t>
            </a:r>
            <a:r>
              <a:rPr lang="en-US" altLang="zh-CN" sz="300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F.What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they saw and did in Vancouver.</a:t>
            </a:r>
            <a:endParaRPr lang="zh-CN" altLang="zh-CN" sz="30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sz="3000" dirty="0">
                <a:latin typeface="Arial" panose="020B0604020202020204" pitchFamily="34" charset="0"/>
                <a:cs typeface="Times New Roman" panose="02020603050405020304" pitchFamily="18" charset="0"/>
              </a:rPr>
              <a:t>答案</a:t>
            </a:r>
            <a:r>
              <a:rPr lang="en-US" altLang="zh-CN" sz="3000" dirty="0">
                <a:latin typeface="Arial" panose="020B0604020202020204" pitchFamily="34" charset="0"/>
                <a:cs typeface="Times New Roman" panose="02020603050405020304" pitchFamily="18" charset="0"/>
              </a:rPr>
              <a:t>: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Para.1 B</a:t>
            </a: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Para.2 F</a:t>
            </a: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Para.3 A</a:t>
            </a: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Para.4 E</a:t>
            </a: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Para.5 </a:t>
            </a:r>
            <a:r>
              <a:rPr lang="en-US" altLang="zh-CN" sz="30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000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Para.6 D</a:t>
            </a:r>
            <a:endParaRPr lang="zh-CN" altLang="zh-CN" sz="3000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4276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5913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Step 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Detailed Reading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二、仔细阅读课文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选择最佳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答案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1.How did Li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Daiyu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Liu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Qian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plan to cross Canada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train.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air.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bus.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D.By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ship.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1950" y="2631343"/>
            <a:ext cx="1222623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3033848"/>
            <a:ext cx="122262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5710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5913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2.What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Daiyu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Liu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Qian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did in Vancouver except that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took a boat ride out into the bay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visited an island selling crafts and antiques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took a pleasant hike in a city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enjoyed the beautiful mountains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1950" y="1469383"/>
            <a:ext cx="718567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1871888"/>
            <a:ext cx="71856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6948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3432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3.What did Li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Daiyu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Liu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Qian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like most about the trip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A.Seeing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blue water of Lake Louise.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B.Witnessing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many different kinds of creatures.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C.Seeing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spectacular mountain peaks and forests.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D.Enjoying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beautiful scenery in Jasper.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96327" y="1544575"/>
            <a:ext cx="118824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96327" y="1947080"/>
            <a:ext cx="118824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7902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34327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4.What made them surprised on the train across the great Canadian Prairie?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maple trees in Canada.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population of Canada.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size of Canada.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farms in Canada.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725149" y="1541497"/>
            <a:ext cx="101794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725149" y="1944002"/>
            <a:ext cx="10179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0089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0164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5.Where did Li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Daiyu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Liu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Qian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see a lot of large farms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great Canadian Prairie.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Ontario’s southern border.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Halifax on the Atlantic coast.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provincial capital of Alberta.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32445" y="1502063"/>
            <a:ext cx="115212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32445" y="1904568"/>
            <a:ext cx="115212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8316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412111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悦  读  导  入</a:t>
            </a:r>
            <a:endParaRPr lang="zh-CN" altLang="zh-CN" sz="4000" dirty="0"/>
          </a:p>
        </p:txBody>
      </p:sp>
      <p:sp>
        <p:nvSpPr>
          <p:cNvPr id="11" name="横卷形 10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178026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12" name="横卷形 11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14841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5" name="横卷形 4">
            <a:hlinkClick r:id="rId6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451656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16338837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039703"/>
            <a:ext cx="10807700" cy="177644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14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Later,they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took a pleasant hike in a forest just a short distance away.(page 38)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4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随后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她们在不远处的森林中徒步旅行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十分惬意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横卷形 5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4247091" y="1339287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词 汇 精 讲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88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78379"/>
            <a:ext cx="10807700" cy="65370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14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pleasant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令人愉快的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友好的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665388"/>
            <a:ext cx="10807700" cy="23995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please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使愉快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使满意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pleased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高兴的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愉快的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满意的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pleasing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令人高兴的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令人满意的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pleasure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快乐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满意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欣慰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乐事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8120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001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(1)It’s always pleasant to do what you’re good at doing.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做自己擅长的事总是令人愉快的。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 did it to please my parents.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我这么做是要让父母高兴。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1385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9639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(3)We will be pleased to answer any questions you may have.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我们将很乐意回答您的任何问题。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4)It was the birth of his grandchildren which gave him greatest pleasure.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孙子孙女的出生给他带来了极大的快乐。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0035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9759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(1)His words might not sound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pleasant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(please) to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ear,but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meant well.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(2)It’s no trouble at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all.On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contrary,it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will be a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pleasure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(please) to help you.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(3)We are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pleased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(please) to tell you that you have won the high school speaking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competition.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924717" y="1626415"/>
            <a:ext cx="223224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924717" y="2048584"/>
            <a:ext cx="22322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1950" y="3384103"/>
            <a:ext cx="2446759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3796440"/>
            <a:ext cx="244675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510846" y="3970105"/>
            <a:ext cx="2055551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510845" y="4392274"/>
            <a:ext cx="205555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6319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1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53161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4)The two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travellers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carefully plan their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trips,scheduling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their days around the pets that are sometimes difficult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(please).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6333" y="2840719"/>
            <a:ext cx="17011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 please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66855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12111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next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morning,the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two girls arose early to take the train to Lake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Louise,passing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through the Canadian Rockies.(page 38)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次日清晨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两个女孩早早起床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登上开往路易斯湖的火车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穿越加拿大落基山脉。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arise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(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arose,arisen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起身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出现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引起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4088667"/>
            <a:ext cx="10807700" cy="62671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arise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from/out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引起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因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产生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2922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9608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(1)We keep them informed of any changes as they arise.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如有任何变化出现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我们随时通知他们。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(2)We should always keep in mind that many traffic accidents arise from drunk driving.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我们应该牢记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很多交通事故都是由醉酒驾驶造成的。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3)Emotional or mental problems can arise from a physical cause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身体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上的原因可能引起情绪或精神上的问题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453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559"/>
            <a:ext cx="496930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易混辨析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raise/rise/arise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394127083"/>
              </p:ext>
            </p:extLst>
          </p:nvPr>
        </p:nvGraphicFramePr>
        <p:xfrm>
          <a:off x="361950" y="709975"/>
          <a:ext cx="10807700" cy="5266416"/>
        </p:xfrm>
        <a:graphic>
          <a:graphicData uri="http://schemas.openxmlformats.org/drawingml/2006/table">
            <a:tbl>
              <a:tblPr firstRow="1" firstCol="1" bandRow="1"/>
              <a:tblGrid>
                <a:gridCol w="1582663"/>
                <a:gridCol w="1224136"/>
                <a:gridCol w="1584176"/>
                <a:gridCol w="6416725"/>
              </a:tblGrid>
              <a:tr h="52236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原形</a:t>
                      </a:r>
                      <a:endParaRPr lang="zh-CN" sz="3200" b="1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过去式</a:t>
                      </a:r>
                      <a:endParaRPr lang="zh-CN" sz="3200" b="1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zh-CN" altLang="zh-CN" sz="3200" b="1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动词的</a:t>
                      </a:r>
                    </a:p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altLang="zh-CN" sz="3200" b="1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altLang="zh-CN" sz="3200" b="1" kern="120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ed</a:t>
                      </a:r>
                      <a:r>
                        <a:rPr lang="zh-CN" altLang="zh-CN" sz="3200" b="1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形式</a:t>
                      </a:r>
                      <a:endParaRPr lang="zh-CN" altLang="en-US" sz="3200" b="1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用法</a:t>
                      </a:r>
                      <a:endParaRPr lang="zh-CN" sz="3200" b="1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raise(</a:t>
                      </a:r>
                      <a:r>
                        <a:rPr lang="en-US" sz="32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vt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.)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raised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raised</a:t>
                      </a:r>
                      <a:endParaRPr lang="zh-CN" sz="3200" b="1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zh-CN" altLang="en-US" sz="3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及物动词</a:t>
                      </a:r>
                      <a:r>
                        <a:rPr lang="en-US" altLang="zh-CN" sz="3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3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举起</a:t>
                      </a: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提高</a:t>
                      </a: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增加</a:t>
                      </a: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”,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表示主语的动作作用于其他事物</a:t>
                      </a: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也可表示抽象</a:t>
                      </a:r>
                      <a:r>
                        <a:rPr lang="zh-CN" sz="3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意义</a:t>
                      </a:r>
                      <a:endParaRPr lang="zh-CN" sz="3200" b="1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rise (</a:t>
                      </a:r>
                      <a:r>
                        <a:rPr lang="en-US" sz="32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vi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.)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rose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risen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zh-CN" altLang="en-US" sz="3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不及物动词</a:t>
                      </a:r>
                      <a:r>
                        <a:rPr lang="en-US" altLang="zh-CN" sz="3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3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上升</a:t>
                      </a: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升起</a:t>
                      </a: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”,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表示主语自身移向更高的位置</a:t>
                      </a:r>
                      <a:endParaRPr lang="zh-CN" sz="3200" b="1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9904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arise(</a:t>
                      </a:r>
                      <a:r>
                        <a:rPr lang="en-US" sz="32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vi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.)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arose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arisen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zh-CN" altLang="en-US" sz="3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不及物动词</a:t>
                      </a:r>
                      <a:r>
                        <a:rPr lang="en-US" altLang="zh-CN" sz="3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3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出现</a:t>
                      </a: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发生</a:t>
                      </a: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”,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常用</a:t>
                      </a:r>
                      <a:r>
                        <a:rPr lang="zh-CN" sz="3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于</a:t>
                      </a:r>
                      <a:r>
                        <a:rPr lang="zh-CN" altLang="en-US" sz="3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事情</a:t>
                      </a:r>
                      <a:r>
                        <a:rPr lang="zh-CN" sz="3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或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问题的出现</a:t>
                      </a:r>
                      <a:endParaRPr lang="zh-CN" sz="3200" b="1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9496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70997"/>
            <a:ext cx="10807700" cy="474129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(1)She raised her eyes from her work.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她停下工作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抬起头看了看。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(2)In the early morning when the sun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rises,the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sky looks very beautiful.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清晨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当太阳升起时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天空看起来很美。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(3)Let’s begin with the matters arising from the last meeting.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让我们从上次会议产生的问题开始讨论吧。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023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横卷形 3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悦  读  导  入</a:t>
            </a:r>
            <a:endParaRPr lang="zh-CN" altLang="zh-CN" sz="40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1305703"/>
            <a:ext cx="10807700" cy="509556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文章导语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对于</a:t>
            </a:r>
            <a:r>
              <a:rPr lang="zh-CN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加拿大</a:t>
            </a:r>
            <a:r>
              <a:rPr lang="zh-CN" altLang="en-US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的文化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你了解多少呢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 algn="ctr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Canadian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culture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Canadian culture was heavily influenced by British culture and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traditions.Now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one can also notice the influence of American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culture.Over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years,lots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people have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immigrated</a:t>
            </a:r>
            <a:r>
              <a:rPr lang="en-US" altLang="zh-CN" baseline="30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Canada.There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has been a healthy change of Canadian’s ideas that has resulted in the development of certain special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features</a:t>
            </a:r>
            <a:r>
              <a:rPr lang="en-US" altLang="zh-CN" baseline="30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Canada.The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people of Canada have always been proud of their diverse cultural backgrounds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104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温馨提示 </a:t>
            </a:r>
            <a:endParaRPr lang="zh-CN" altLang="en-US" dirty="0" smtClean="0"/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arise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用作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出现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发生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之意时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主语多为抽象名词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argument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problem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quarrel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question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difficulty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trouble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833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1)The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storm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arising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(arise) during the night destroyed many crops.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(2)Peking Opera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arose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(arise) during the rule of Emperor Qianlong in the Qing Dynasty.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(3)In modern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society,there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 an increasing number of problems arising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lack of communication.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(4)There has been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rise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the number of extreme weather events over the past 20 years.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064061" y="1410391"/>
            <a:ext cx="196706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064061" y="1812896"/>
            <a:ext cx="19670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43902" y="2562625"/>
            <a:ext cx="173857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43902" y="2955298"/>
            <a:ext cx="173857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427285" y="4308429"/>
            <a:ext cx="173857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427285" y="4710934"/>
            <a:ext cx="173857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4961098" y="4807124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75777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选词填空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(raise/rise/arise)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 hand in greeting.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6)Several important legal questions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the contract negotiation yesterday.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(7)The meeting will discuss the matters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 the recent changes in the law.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(8)The sun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the east and sets in the west.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(9)More TV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programmes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will be produced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people’s concern over food safety.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11477" y="844159"/>
            <a:ext cx="12570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raised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921277" y="1428934"/>
            <a:ext cx="11133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arose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065293" y="2575438"/>
            <a:ext cx="13933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arising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158917" y="3786655"/>
            <a:ext cx="9845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rises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8137301" y="4373672"/>
            <a:ext cx="14734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 raise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19312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31909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When the train arrived at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station,they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took a taxi to Lake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Louise,where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blue water literally took their breath away with its exceptional beauty.(page 38)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火车抵达后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她们乘坐出租车来到路易斯湖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那里湛蓝的湖水异常美丽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令她们惊叹不已。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316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84575"/>
            <a:ext cx="523438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breath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呼吸的空气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977671"/>
            <a:ext cx="10807700" cy="422885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hold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breath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屏住呼吸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catch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breath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恢复正常呼吸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take/have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deep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breath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深吸一口气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breath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令人惊叹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breath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喘不上气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透不过气来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breathless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气喘吁吁的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目瞪口呆的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breathe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.&amp;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呼吸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7492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1725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(1)If you don’t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mind,I’ll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stop and take a deep breath.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如果你不介意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我要停下来深吸一口气。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 heard this song on the radio and it just took my breath away.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我是从收音机里听到这首歌的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它令我惊叹不已。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(3)They climbed to the top of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mountain,out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breath.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他们气喘吁吁地爬到山顶。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0051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0164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(1)It’s amazing that he can hold 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(breathe) under the water for more than two minutes.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(2)He took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deep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breath,and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began to climb the stairs.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459733" y="2018545"/>
            <a:ext cx="13394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breath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623645" y="3187743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37710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1357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我们到了楼梯口累了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上气不接下气。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Tired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,we arrived at the top of the stairs.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为了使运动更容易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我试着深吸了一口新鲜空气。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make the movement easier I tried to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 fresh air.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98877" y="1728998"/>
            <a:ext cx="43017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out </a:t>
            </a:r>
            <a:r>
              <a:rPr lang="en-US" altLang="zh-CN" dirty="0" smtClean="0">
                <a:ea typeface="宋体" panose="02010600030101010101" pitchFamily="2" charset="-122"/>
              </a:rPr>
              <a:t>         of          breath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77965" y="4054981"/>
            <a:ext cx="76424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take/have </a:t>
            </a:r>
            <a:r>
              <a:rPr lang="en-US" altLang="zh-CN" dirty="0" smtClean="0">
                <a:ea typeface="宋体" panose="02010600030101010101" pitchFamily="2" charset="-122"/>
              </a:rPr>
              <a:t>          a            deep           breath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3358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89679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 spent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night,and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then took a coach bound north through the Canadian Rockies to Jasper.(page 38)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她们过了一夜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然后乘坐长途汽车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向北穿越加拿大的落基山脉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来到贾斯珀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2698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17671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bound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准备前往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某地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一定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会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718012"/>
            <a:ext cx="10807700" cy="23995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bound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一定会做某事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很可能会做某事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bound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开往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飞往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驶往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bound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和某事密切相关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bound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忙于某事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热衷于某事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9054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96724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Canada has some of the most wonderful classical works of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art.In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year 1930,Canadian artists began developing their own personal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style.The“Group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Seven” is considered to be the first group of native artists to create their own style.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Language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Because of its diverse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cultures,Canada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has two official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languages,English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French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059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2786"/>
            <a:ext cx="10807700" cy="533222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 was bound to land somewhere on the western coast of the North American continent.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他注定要在北美西海岸的某个地方登陆了。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(2)She got on a plane which was bound for London.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她登上了一架飞往伦敦的航班。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smog is bound up with the gases sent out by cars and factories.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雾霾和汽车尾气、工厂废气紧密相关。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0901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3407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(1)You have made outstanding contributions to the company—I am sure you are bound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(get) promoted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(2)He is too bound up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his work to have much time for his children.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(3)At last the old man boarded the plane bound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England.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769149" y="2074943"/>
            <a:ext cx="172819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769149" y="2477448"/>
            <a:ext cx="172819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546733" y="3207407"/>
            <a:ext cx="122413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546733" y="3609912"/>
            <a:ext cx="12241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001397" y="4372551"/>
            <a:ext cx="151216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001397" y="4784888"/>
            <a:ext cx="15121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2695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4311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只要我们坚持梦想、永不放弃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我们一定会取得成功。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 long as we stick to our dreams and never give up,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bound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achieve success.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他的前途与公司的前途紧密相连。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future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bound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that of the company.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793485" y="1839255"/>
            <a:ext cx="115212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793485" y="2241760"/>
            <a:ext cx="115212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1950" y="2415319"/>
            <a:ext cx="100660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2817824"/>
            <a:ext cx="1006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573021" y="3614493"/>
            <a:ext cx="95576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573021" y="4016998"/>
            <a:ext cx="9557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440557" y="2415319"/>
            <a:ext cx="208823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440557" y="2817824"/>
            <a:ext cx="20882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03558" y="2415319"/>
            <a:ext cx="1293383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03558" y="2817824"/>
            <a:ext cx="129338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72804" y="3614493"/>
            <a:ext cx="2067055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8" name="直接连接符 17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72805" y="4016998"/>
            <a:ext cx="206705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883874" y="3614493"/>
            <a:ext cx="1317323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1" name="直接连接符 2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883875" y="4016998"/>
            <a:ext cx="131732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345211" y="3614493"/>
            <a:ext cx="158417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4" name="直接连接符 2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345212" y="4016998"/>
            <a:ext cx="158417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8942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1" grpId="0" animBg="1"/>
      <p:bldP spid="13" grpId="0" animBg="1"/>
      <p:bldP spid="17" grpId="0" animBg="1"/>
      <p:bldP spid="20" grpId="0" animBg="1"/>
      <p:bldP spid="23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19547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Edmonton is freezing cold in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winter,with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daily temperatures averaging -10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.(page 38)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埃德蒙顿冬季十分寒冷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日平均气温为零下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摄氏度。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7478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44791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freezing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极冷的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冰冻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155284"/>
            <a:ext cx="10807700" cy="35813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above/below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freezing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(point)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冰点以上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以下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freeze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.&amp;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结冰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冻住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frozen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惊呆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freeze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death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冻死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frozen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冷冻的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冷藏的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结冰的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freezer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冰柜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冷冻柜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2035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8775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freezing cold weather made our task more difficult.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严寒的天气使我们的工作更加困难。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temperature was well below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freezing,and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lakes froze over.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气温远低于冰点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湖面全部让冰封住了。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3)She stared at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him,frozen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with shock.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她惊呆了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直瞪着他。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488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3027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 could freeze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death in this office when the air conditioning is turned on.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2)Earth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would be a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frozen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(freeze) ball if it were not for the radiant heat of the sun.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(3)Each kitchen contains a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freezer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(freeze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),microwave, oven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cooker.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00797" y="1629599"/>
            <a:ext cx="122413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00797" y="2032104"/>
            <a:ext cx="12241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258701" y="2811223"/>
            <a:ext cx="187220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258701" y="3213728"/>
            <a:ext cx="18722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375984" y="3973545"/>
            <a:ext cx="2007259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375984" y="4376050"/>
            <a:ext cx="200725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6509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90985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外面极为寒冷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所以穿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件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暖和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一点的外套吧。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freezing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outside so wear a warm coat.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391397" y="2906793"/>
            <a:ext cx="220940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391397" y="3309298"/>
            <a:ext cx="22094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725149" y="2906793"/>
            <a:ext cx="165618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725149" y="3309298"/>
            <a:ext cx="165618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256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5826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However,they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did not anticipate seeing such an open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country,and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were truly amazed.(page 39)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然而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她们未曾料想到会看到如此辽阔的国度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真是惊叹不已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anticipate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预料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预见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期望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3305251"/>
            <a:ext cx="10807700" cy="180857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anticipate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预料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期盼做某事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anticipated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据预测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anticipation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预料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预期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预见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期盼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1793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(1)Always make your presentation just a bit shorter than anticipated.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让你的报告总比预计的短一点。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(2)They anticipate moving to bigger premises by the end of the year.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他们预期年底前迁入较大的经营场址。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(3)It is anticipated that the research will have many different practical applications.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预计这项研究将有许多不同的实际用途。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695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30799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Literature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literature of Canada basically shows the different cultural influences of other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countries.Some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the early works were divided according to the region of Canada from which the author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came,but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there were also authors who gave a humorous touch to serious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contents.A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number of authors have been awarded for their literature works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7866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0742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(1)Coming home from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school,I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filled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anticipation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(anticipate).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anticipated that this contract will considerably increase sales over the next three years.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3)We anticipate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playing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(play) football with your team again soon.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71782" y="2212311"/>
            <a:ext cx="2950815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71782" y="2614816"/>
            <a:ext cx="295081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1843056" y="269684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It</a:t>
            </a:r>
            <a:endParaRPr lang="zh-CN" altLang="en-US" dirty="0"/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23645" y="3979831"/>
            <a:ext cx="210789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23644" y="4392168"/>
            <a:ext cx="21078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6367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  <p:bldP spid="11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77295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...there was frost on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ground,confirming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that autumn had arrived in Canada.(page 39)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地面盖着一层霜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表明加拿大已进入秋季。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confirm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证实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证明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确认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使确信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3152325"/>
            <a:ext cx="10807700" cy="121764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confirm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(that)...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证实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确定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confirmed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证实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确定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0617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23447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(1)Could you please confirm your address and your number?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请你确认一下你的地址和号码好吗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 confirm that I am going to attend the job interview at 11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a.m.on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Monday.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我确定我将参加周一上午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点的面试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449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45663"/>
            <a:ext cx="10807700" cy="296850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(3)From the date marked on the gold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coin,it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confirmed that it was made five hundred years ago.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从这枚金币上的日期来看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它被证实是五百年前铸造的。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(4)All telephone reservations must be confirmed in writing.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所有的电话预订必须以书面形式确认。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201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614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news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(confirm) several days later.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已证实这是最有效的治疗方法。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is the most effective treatment.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他观察到的现象证实了他的判断。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 he observed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959373" y="1402186"/>
            <a:ext cx="27494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was confirmed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139511" y="3152972"/>
            <a:ext cx="758092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It </a:t>
            </a:r>
            <a:r>
              <a:rPr lang="en-US" altLang="zh-CN" dirty="0" smtClean="0">
                <a:ea typeface="宋体" panose="02010600030101010101" pitchFamily="2" charset="-122"/>
              </a:rPr>
              <a:t>       has       been     confirmed           that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960837" y="4875302"/>
            <a:ext cx="62007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confirmed </a:t>
            </a:r>
            <a:r>
              <a:rPr lang="en-US" altLang="zh-CN" dirty="0" smtClean="0">
                <a:ea typeface="宋体" panose="02010600030101010101" pitchFamily="2" charset="-122"/>
              </a:rPr>
              <a:t>       his          </a:t>
            </a:r>
            <a:r>
              <a:rPr lang="en-US" altLang="zh-CN" dirty="0" err="1" smtClean="0">
                <a:ea typeface="宋体" panose="02010600030101010101" pitchFamily="2" charset="-122"/>
              </a:rPr>
              <a:t>judgement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03803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4247091" y="199271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句 型 剖 析</a:t>
            </a:r>
            <a:endParaRPr lang="zh-CN" altLang="zh-CN" dirty="0">
              <a:solidFill>
                <a:schemeClr val="tx1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73254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was not until 9:30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a.m.that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they finally reached the capital of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Ontario,Toronto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.(page 39)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直到上午九点半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她们才终于抵达安大略省的首府多伦多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本句是一个强调句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强调的是句子的时间状语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9:30 a.m.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。含有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not...until...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的强调句为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is/was not until...that...,that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后面的句子要用肯定形式。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not...until...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句型结构中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 until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提到句首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此时主句用部分倒装语序。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84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1361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(1)It was not until a month later that I received the manager’s reply.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直到一个月后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我才收到了经理的回复。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2)It was not until he got serious illness that he knew the importance of health.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直到他得了重病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他才知道健康的重要性。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8616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4097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(3)Not until I became monitor of our class did I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realise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importance of teamwork.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直到我成为我们班的班长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我才意识到团队合作的重要性。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(4)It was not until he saw his mother that the boy burst into laughter.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直到看到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妈妈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这个男孩才笑起来。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72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58506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(1)It wasn’t until I had accepted the position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realised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difficulty I faced.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was not until he left the classroom that he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realised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had forgotten to tidy his desk.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001397" y="1992743"/>
            <a:ext cx="8899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that</a:t>
            </a:r>
            <a:endParaRPr lang="zh-CN" altLang="en-US" dirty="0"/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224534" y="3226442"/>
            <a:ext cx="100811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224533" y="3628947"/>
            <a:ext cx="10081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5532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7428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句型转换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(3)He didn’t go to bed until his father came back.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was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until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father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came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that he went to bed.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(4)It was not until ten o’clock last night that he went to bed.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→Not until ten o’clock last night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232645" y="1783447"/>
            <a:ext cx="144016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232645" y="2185952"/>
            <a:ext cx="14401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1950" y="2357739"/>
            <a:ext cx="1366639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2760244"/>
            <a:ext cx="136663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532577" y="3545539"/>
            <a:ext cx="124468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532577" y="3948044"/>
            <a:ext cx="124468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1950" y="4117749"/>
            <a:ext cx="790575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4520254"/>
            <a:ext cx="7905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816821" y="1783447"/>
            <a:ext cx="180020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816821" y="2185952"/>
            <a:ext cx="1800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761037" y="1783447"/>
            <a:ext cx="122413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761037" y="2185952"/>
            <a:ext cx="12241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132373" y="1779194"/>
            <a:ext cx="180020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129189" y="2185952"/>
            <a:ext cx="1800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073405" y="1783447"/>
            <a:ext cx="158417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073405" y="2185952"/>
            <a:ext cx="158417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921277" y="3545539"/>
            <a:ext cx="151216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6" name="直接连接符 2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1277" y="3948044"/>
            <a:ext cx="15121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577461" y="3545539"/>
            <a:ext cx="122413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577461" y="3948044"/>
            <a:ext cx="12241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323027" y="4117749"/>
            <a:ext cx="147540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3" name="直接连接符 3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323027" y="4520254"/>
            <a:ext cx="14754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0000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4" grpId="0" animBg="1"/>
      <p:bldP spid="16" grpId="0" animBg="1"/>
      <p:bldP spid="18" grpId="0" animBg="1"/>
      <p:bldP spid="21" grpId="0" animBg="1"/>
      <p:bldP spid="25" grpId="0" animBg="1"/>
      <p:bldP spid="28" grpId="0" animBg="1"/>
      <p:bldP spid="3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778170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Music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Music in Canada has seen many developments in styles along the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way.Many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Canadian musicians have earned worldwide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fame.From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folk music to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rock,Canadian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music continues to entertain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people.In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recent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years,music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from Asia and Africa has found quite a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few fans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following in Canada.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3858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49" y="1310458"/>
            <a:ext cx="10943703" cy="4819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一、单词拼写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1.By the end of last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week,we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had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drilled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this well for a year and a half.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2.Leave a basin of water outside in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freezing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weather.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3.It will be a clear night with some ground 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frost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4.The school was used as a hospital for the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duration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5.As a result of the rapid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development,however,many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problems have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arisen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出现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140741" y="2020706"/>
            <a:ext cx="122413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140741" y="2423211"/>
            <a:ext cx="12241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481117" y="3221888"/>
            <a:ext cx="150233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481117" y="3624393"/>
            <a:ext cx="15023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812884" y="3776516"/>
            <a:ext cx="923851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812884" y="4179021"/>
            <a:ext cx="92385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822716" y="4355736"/>
            <a:ext cx="1610729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822716" y="4758241"/>
            <a:ext cx="161072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064061" y="5529434"/>
            <a:ext cx="185254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064061" y="5931939"/>
            <a:ext cx="18525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横卷形 13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94832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5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6.This is an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awesome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可怕的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question,because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it’s so true to life.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7.If you don’t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anticipate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预料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what may happen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find yourself at a loss when something crops up.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8.His speech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highlighted/highlights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强调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the need for educational reform.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9.The main body of the building has been turned into a 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massive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巨大的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television studio.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10.He used to live in a dark room with dirty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curtain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窗帘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hanging in front of the windows.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497829" y="225689"/>
            <a:ext cx="234676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497829" y="628194"/>
            <a:ext cx="23467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903565" y="1407313"/>
            <a:ext cx="249078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903565" y="1819650"/>
            <a:ext cx="249078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654861" y="2573231"/>
            <a:ext cx="460851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654861" y="2985568"/>
            <a:ext cx="46085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3363" y="4321087"/>
            <a:ext cx="222932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3363" y="4713760"/>
            <a:ext cx="222932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097973" y="4897151"/>
            <a:ext cx="205555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097973" y="5309488"/>
            <a:ext cx="20555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1623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1" grpId="0" animBg="1"/>
      <p:bldP spid="13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89263"/>
            <a:ext cx="27703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二、选词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062695"/>
            <a:ext cx="10807700" cy="127419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all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way;be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bound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for;rather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than;be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home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to;take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one’s breath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away;be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typical of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2364304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1.As far as I’m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concerned,the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zoo needed better management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rather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more money.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2.When I looked through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window,I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saw a waterfall whose beauty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took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breath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1950" y="3074943"/>
            <a:ext cx="290454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3477448"/>
            <a:ext cx="290454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709483" y="4280472"/>
            <a:ext cx="442142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709483" y="4682977"/>
            <a:ext cx="442142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7052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7995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am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bound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Beijing,which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my destination.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4.Tom’s story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typical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child who has a specific learning disability.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5.The island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several thousand of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American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people.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6.She didn’t speak a word to me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back home.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70860" y="717314"/>
            <a:ext cx="3287841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70860" y="1119819"/>
            <a:ext cx="328784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841390" y="1321102"/>
            <a:ext cx="290316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841389" y="1723607"/>
            <a:ext cx="29031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641845" y="2464691"/>
            <a:ext cx="263480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641844" y="2867196"/>
            <a:ext cx="26348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088398" y="3656639"/>
            <a:ext cx="2769201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088397" y="4059144"/>
            <a:ext cx="276920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3781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72607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三、课文语篇填空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Daiyu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her cousin Liu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Qian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1.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went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(go) to Canada to visit their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cousins.Rather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than travel by commercial airline all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way,they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decided to fly to Vancouver and then 2.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rail.Before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3.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setting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(set)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off,they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spent a couple of days in Vancouver,4.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seeing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(see) the sights.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985173" y="1292687"/>
            <a:ext cx="158417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985173" y="1695192"/>
            <a:ext cx="158417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392885" y="3070145"/>
            <a:ext cx="122413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392885" y="3472650"/>
            <a:ext cx="12241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996609" y="3070145"/>
            <a:ext cx="187871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96609" y="3472650"/>
            <a:ext cx="187871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452155" y="3654269"/>
            <a:ext cx="1805409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452155" y="4056774"/>
            <a:ext cx="180540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3429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10607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next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morning,they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took the train to Lake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Louise,and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after getting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off,they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took a taxi to Lake Louise,5.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they were struck by the beauty of the blue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water.Then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they went to Jasper,6.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enjoying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(enjoy) the beautiful scenery as well as many different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creatures.From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Edmonton,the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train headed southeast across the great Canadian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Prairie.They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did not anticipate seeing such 7.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open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country,and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were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truly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(true) amazed.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053741" y="1020902"/>
            <a:ext cx="172819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053741" y="1423407"/>
            <a:ext cx="172819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384773" y="2215495"/>
            <a:ext cx="223224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384773" y="2627832"/>
            <a:ext cx="22322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328385" y="3953519"/>
            <a:ext cx="1258025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328385" y="4356024"/>
            <a:ext cx="125802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02317" y="4559079"/>
            <a:ext cx="158417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02317" y="4961584"/>
            <a:ext cx="158417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2849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50178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After another day on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train,eventually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they were back in the city of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Winnipeg.The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train thundered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on,through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rolling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(roll)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hills.It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not until 9:30 a.m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they finally reached the capital of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Ontario,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Toronto.All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all,their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trip from Vancouver to Toronto had taken a duration of four days.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02317" y="2175818"/>
            <a:ext cx="266429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02317" y="2578323"/>
            <a:ext cx="26642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98677" y="2732218"/>
            <a:ext cx="152200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98677" y="3134723"/>
            <a:ext cx="1522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6104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4754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55911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词海淘宝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1.immigrate /</a:t>
            </a:r>
            <a:r>
              <a:rPr lang="en-US" altLang="zh-CN" dirty="0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ImIɡreIt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移居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移民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2.feature /</a:t>
            </a:r>
            <a:r>
              <a:rPr lang="en-US" altLang="zh-CN" dirty="0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</a:t>
            </a:r>
            <a:r>
              <a:rPr lang="en-US" altLang="zh-CN" dirty="0" err="1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ː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 err="1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ʃə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(r)/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特色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特征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特点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7054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181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美文凝萃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Canadian culture has been influenced by the following except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A.Britain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B.France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C.Mexico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D.America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cs typeface="Times New Roman" panose="02020603050405020304" pitchFamily="18" charset="0"/>
              </a:rPr>
              <a:t>答案</a:t>
            </a:r>
            <a:r>
              <a:rPr lang="en-US" altLang="zh-CN" dirty="0"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2982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airline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航空公司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bay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海或湖的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湾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antique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古物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古董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古老的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古董的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arise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起身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出现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引起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bound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准备前往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某地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一定会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awesome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令人惊叹的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可怕的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很好的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peak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顶峰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山峰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尖形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82653" y="2016057"/>
            <a:ext cx="188204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82653" y="2418562"/>
            <a:ext cx="1882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82653" y="2619785"/>
            <a:ext cx="143661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82653" y="3041954"/>
            <a:ext cx="143661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82653" y="3233345"/>
            <a:ext cx="2020697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82653" y="3635850"/>
            <a:ext cx="202069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82653" y="3787254"/>
            <a:ext cx="1631309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82653" y="4189759"/>
            <a:ext cx="163130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82653" y="4355528"/>
            <a:ext cx="188204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8" name="直接连接符 17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82653" y="4758033"/>
            <a:ext cx="1882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82653" y="4948858"/>
            <a:ext cx="2215391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1" name="直接连接符 2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82653" y="5351363"/>
            <a:ext cx="221539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82653" y="5551154"/>
            <a:ext cx="1631309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4" name="直接连接符 2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82653" y="5953659"/>
            <a:ext cx="163130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横卷形 18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22" name="圆角矩形 21"/>
          <p:cNvSpPr/>
          <p:nvPr/>
        </p:nvSpPr>
        <p:spPr>
          <a:xfrm>
            <a:off x="4247091" y="1253359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词 汇 认 知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886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0" grpId="0" animBg="1"/>
      <p:bldP spid="14" grpId="0" animBg="1"/>
      <p:bldP spid="17" grpId="0" animBg="1"/>
      <p:bldP spid="20" grpId="0" animBg="1"/>
      <p:bldP spid="23" grpId="0" animBg="1"/>
    </p:bldLst>
  </p:timing>
</p:sld>
</file>

<file path=ppt/theme/theme1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全程设计.pptx" id="{E8D704A6-BD6D-4765-8393-FBD33C678F6A}" vid="{1D59626D-7F39-4B4E-B639-5FAB37CE2A2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金牌学案</Template>
  <TotalTime>250</TotalTime>
  <Words>2351</Words>
  <Application>Microsoft Office PowerPoint</Application>
  <PresentationFormat>自定义</PresentationFormat>
  <Paragraphs>365</Paragraphs>
  <Slides>67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67</vt:i4>
      </vt:variant>
    </vt:vector>
  </HeadingPairs>
  <TitlesOfParts>
    <vt:vector size="78" baseType="lpstr">
      <vt:lpstr>NEU-BZ-S92</vt:lpstr>
      <vt:lpstr>方正书宋_GBK</vt:lpstr>
      <vt:lpstr>黑体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政  治</dc:title>
  <dc:creator>SkyUser</dc:creator>
  <cp:lastModifiedBy>SkyUser</cp:lastModifiedBy>
  <cp:revision>82</cp:revision>
  <dcterms:created xsi:type="dcterms:W3CDTF">2020-09-19T09:01:39Z</dcterms:created>
  <dcterms:modified xsi:type="dcterms:W3CDTF">2024-09-25T01:41:36Z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