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1"/>
  </p:notesMasterIdLst>
  <p:sldIdLst>
    <p:sldId id="773" r:id="rId2"/>
    <p:sldId id="774" r:id="rId3"/>
    <p:sldId id="758" r:id="rId4"/>
    <p:sldId id="755" r:id="rId5"/>
    <p:sldId id="759" r:id="rId6"/>
    <p:sldId id="760" r:id="rId7"/>
    <p:sldId id="761" r:id="rId8"/>
    <p:sldId id="762" r:id="rId9"/>
    <p:sldId id="763" r:id="rId10"/>
    <p:sldId id="764" r:id="rId11"/>
    <p:sldId id="766" r:id="rId12"/>
    <p:sldId id="767" r:id="rId13"/>
    <p:sldId id="768" r:id="rId14"/>
    <p:sldId id="770" r:id="rId15"/>
    <p:sldId id="771" r:id="rId16"/>
    <p:sldId id="745" r:id="rId17"/>
    <p:sldId id="749" r:id="rId18"/>
    <p:sldId id="772" r:id="rId19"/>
    <p:sldId id="775" r:id="rId2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C8B"/>
    <a:srgbClr val="D85C00"/>
    <a:srgbClr val="009A46"/>
    <a:srgbClr val="FF6600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2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2" y="90"/>
      </p:cViewPr>
      <p:guideLst>
        <p:guide orient="horz" pos="816"/>
        <p:guide pos="46"/>
        <p:guide orient="horz" pos="45"/>
        <p:guide orient="horz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7728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4965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8391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3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681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8467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93288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073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397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audio" Target="../media/audio1.wav"/><Relationship Id="rId5" Type="http://schemas.openxmlformats.org/officeDocument/2006/relationships/slideLayout" Target="../slideLayouts/slideLayout5.xml"/><Relationship Id="rId10" Type="http://schemas.openxmlformats.org/officeDocument/2006/relationships/slide" Target="../slides/slide2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10" action="ppaction://hlinksldjump">
              <a:snd r:embed="rId11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64822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816151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单元核心素养整合</a:t>
            </a:r>
            <a:endParaRPr lang="zh-CN" altLang="zh-CN" sz="44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31758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引导的非限制性定语从句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,getting burnt can lead to very serious injuries.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可想而知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烧伤会造成严重后果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的省略句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Remove any clothes using scissors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necessary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unless you see the fabric sticking to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burnt skin.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如有必要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用剪刀剪掉烧伤部位的衣服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除非衣服与被烧伤的皮肤粘连在一起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50" y="1345031"/>
            <a:ext cx="158266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1812374"/>
            <a:ext cx="15826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088629" y="1345031"/>
            <a:ext cx="122413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88629" y="1812374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56779" y="1345031"/>
            <a:ext cx="165618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56780" y="1812374"/>
            <a:ext cx="16561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5256978" y="1345031"/>
            <a:ext cx="208823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5256979" y="1812374"/>
            <a:ext cx="20882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441789" y="3689243"/>
            <a:ext cx="11194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441789" y="4156586"/>
            <a:ext cx="11194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683605" y="3689243"/>
            <a:ext cx="246992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683605" y="4156586"/>
            <a:ext cx="2469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18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3.do you think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做插入语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Among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medical emergencies in Activity 2,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boy’s grandfather suffered from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在活动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医疗紧急情况中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你认为男孩的祖父患了哪种病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425333" y="1646079"/>
            <a:ext cx="201622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25333" y="2113422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61949" y="2261471"/>
            <a:ext cx="453499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61950" y="2728814"/>
            <a:ext cx="45349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12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4.“have+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宾语补足语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Wei,a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high school student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Beijing,had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dinner interrupted when he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screaming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from another table.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北京高中生陈伟在吃晚餐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这时从另一桌传来客人的尖叫声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打断了他用餐。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062341" y="2055279"/>
            <a:ext cx="702728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062341" y="2522622"/>
            <a:ext cx="7027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39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复习动词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can’t stand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(work) with Jane in the same office.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2.I’m looking forward 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hearing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(hear) from you.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remember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(see)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before,but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can’t remember when it was.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topic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discussed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(discuss) now has drawn some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attention.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worked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(work) for three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hours,he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took a rest.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037749" y="1342416"/>
            <a:ext cx="22322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037749" y="1809759"/>
            <a:ext cx="22322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834765" y="2515337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834765" y="2982680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900381" y="3090213"/>
            <a:ext cx="18525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900381" y="3567388"/>
            <a:ext cx="18525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458501" y="4256024"/>
            <a:ext cx="345638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458501" y="4743031"/>
            <a:ext cx="34563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21981" y="5437648"/>
            <a:ext cx="33123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21981" y="5914823"/>
            <a:ext cx="33123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8625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表达交流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Giving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first-aid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instructions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rescuing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drowning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victim(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为营救溺水者提供急救指导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lay the victim on his back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让溺水者平躺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check for response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检查有无回应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check to see if he is breathing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查看他是否有呼吸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shout for help; call 120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呼救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拨打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lean his head back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让他的头后仰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lift his chin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抬起他的下巴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69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3407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remove any grass or sand from his mouth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取出他口中的水草或泥沙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perform CPR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进行心肺复苏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perform mouth-to-mouth rescue breathing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进行口对口人工呼吸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cover his mouth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捂住他的嘴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blow air 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往里吹气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push down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his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chest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他的胸口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31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词  汇  串  记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30792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fellow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classmate gave me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manual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leaflet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about first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aid.They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introduced many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practical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first aid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techniques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skin is the largest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organ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your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body.It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acts as a barrier against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disease,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toxins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sun’s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rays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gives you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touch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.If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skin is burned by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radiation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acids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feel much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pain,especially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when you receive 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electric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.Burns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no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minor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incidents.If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burn surface is red 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swollen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blisters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work as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paramedic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88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4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urgent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treatment 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pain.You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wrap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burnt area with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clean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fabric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.If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every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layer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skin is affected or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nerves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underneath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damaged,the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victim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be sent to the hospital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immediately.Here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some other first aid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cases.What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if someone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swallows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chemical?What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if someone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slips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bathtub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?What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you do if 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elderly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 falls on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carpet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your classmate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sprains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ankle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bleeds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what do you do when you hear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drowning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screaming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might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say,“I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don’t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.I’ll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give first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aid,like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performing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13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5591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mouth-to-mouth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rescue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breathing and checking his vital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signs.Also,I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call emergency services without delay and try to explain to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operator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until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ambulance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arrives.”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335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61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5445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2875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17480889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1045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1.technique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技能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technical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技术的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技能的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technician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技术员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技师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2.radiation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辐射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放射线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radiate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显出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流露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辐射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放射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3.millimetre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毫米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千分之一米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metre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4.minor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较小的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次要的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轻微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minority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少数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少数民族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098229" y="1961714"/>
            <a:ext cx="225509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098229" y="2429057"/>
            <a:ext cx="22550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728589" y="2557442"/>
            <a:ext cx="252844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728589" y="3024785"/>
            <a:ext cx="25284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6837" y="3716846"/>
            <a:ext cx="206874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6837" y="4184189"/>
            <a:ext cx="20687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481118" y="4305298"/>
            <a:ext cx="17270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481117" y="4772641"/>
            <a:ext cx="17270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09847" y="5509770"/>
            <a:ext cx="228039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09847" y="5977113"/>
            <a:ext cx="22803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横卷形 1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</a:p>
        </p:txBody>
      </p:sp>
    </p:spTree>
    <p:extLst>
      <p:ext uri="{BB962C8B-B14F-4D97-AF65-F5344CB8AC3E}">
        <p14:creationId xmlns:p14="http://schemas.microsoft.com/office/powerpoint/2010/main" val="2412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94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5.swell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膨胀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肿胀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swollen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身体部位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肿起的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肿胀的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6.nerve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神经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紧张的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不安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nervously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紧张地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不安地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7.urgent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紧急的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急迫的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急切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urgency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急迫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急事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8.loose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松的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未系紧的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宽松的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loosely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松弛地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宽松地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loosen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放松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松开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26669" y="1040519"/>
            <a:ext cx="202605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6669" y="1507862"/>
            <a:ext cx="20260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37117" y="1626415"/>
            <a:ext cx="215077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37117" y="2093758"/>
            <a:ext cx="21507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23106" y="2227883"/>
            <a:ext cx="242178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3106" y="2695226"/>
            <a:ext cx="2421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23106" y="3391311"/>
            <a:ext cx="2154083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23106" y="3858654"/>
            <a:ext cx="215408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716425" y="3983015"/>
            <a:ext cx="1922931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716425" y="4450358"/>
            <a:ext cx="19229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40974" y="4543619"/>
            <a:ext cx="18739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40973" y="5010962"/>
            <a:ext cx="18739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3327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9.operator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电话接线员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操作员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operate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运转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使运行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操作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operation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手术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有组织的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活动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行动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10.bleed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流血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失血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bleeding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流血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失血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blood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11.interrupt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打断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打扰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使暂停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中断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interruption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阻断物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打扰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36501" y="1220679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501" y="1688022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36501" y="1809759"/>
            <a:ext cx="234734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501" y="2277102"/>
            <a:ext cx="23473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608909" y="2385823"/>
            <a:ext cx="221320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608909" y="2853166"/>
            <a:ext cx="22132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8781" y="2950112"/>
            <a:ext cx="1760244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8781" y="3407623"/>
            <a:ext cx="17602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18781" y="4159289"/>
            <a:ext cx="283331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18781" y="4616800"/>
            <a:ext cx="28333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4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5290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12.desperate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绝望的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孤注一掷的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非常需要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desperation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绝望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拼命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desperately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绝望地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极度地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13.practical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切实可行的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实际的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实践的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实际行动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实践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practically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实际地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事实上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14.obstruction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堵塞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阻塞物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obstruct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阻塞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妨碍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obstructive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阻塞的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97173" y="1233653"/>
            <a:ext cx="27756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7173" y="1700996"/>
            <a:ext cx="27756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97173" y="1819549"/>
            <a:ext cx="27756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97173" y="2296724"/>
            <a:ext cx="27756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444997" y="2415277"/>
            <a:ext cx="220544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444997" y="2872788"/>
            <a:ext cx="22054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489461" y="2998184"/>
            <a:ext cx="265661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489461" y="3465527"/>
            <a:ext cx="26566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6959917" y="3545360"/>
            <a:ext cx="225185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6959917" y="4012703"/>
            <a:ext cx="22518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269781" y="4124313"/>
            <a:ext cx="273067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269781" y="4591656"/>
            <a:ext cx="273067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62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4" grpId="0" animBg="1"/>
      <p:bldP spid="17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2519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15.tight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牢固的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紧身的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绷紧的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严密的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紧紧地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牢固地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tightly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紧紧地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牢固地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紧密地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tighten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变紧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使变紧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16.manual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使用手册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说明书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用手的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手工的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体力的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手控的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manually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手动地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体力地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手工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17.membership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会员身份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全体会员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会员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人数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member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成员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会员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18.foggy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有雾的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fog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雾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迷惘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困惑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348885" y="996114"/>
            <a:ext cx="18918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348885" y="1463457"/>
            <a:ext cx="18918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526837" y="996114"/>
            <a:ext cx="199932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8526837" y="1463457"/>
            <a:ext cx="199932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60637" y="2763634"/>
            <a:ext cx="310807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60637" y="3230977"/>
            <a:ext cx="31080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36501" y="3910068"/>
            <a:ext cx="216213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936501" y="4377411"/>
            <a:ext cx="21621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4301213" y="4511582"/>
            <a:ext cx="135133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4301213" y="4978925"/>
            <a:ext cx="13513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729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7943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touch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触觉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electric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shock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触电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3.prevent...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阻止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制止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4.stick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坚持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遵守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粘在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5.apply...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涂上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vital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sign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生命体征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7.come into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contact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接触到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1024947"/>
            <a:ext cx="172819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1492290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1616583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2083926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465302" y="2190091"/>
            <a:ext cx="1711559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465302" y="2667266"/>
            <a:ext cx="17115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664898" y="2783203"/>
            <a:ext cx="128782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664897" y="3250546"/>
            <a:ext cx="12878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11477" y="3368217"/>
            <a:ext cx="105727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11476" y="3835560"/>
            <a:ext cx="1057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3967031"/>
            <a:ext cx="1584176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4" y="4434374"/>
            <a:ext cx="15841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543525" y="4546434"/>
            <a:ext cx="2088232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543524" y="5013777"/>
            <a:ext cx="2088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213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rush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 to the hospital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赶快把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送往医院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9.without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delay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毫不延迟地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10.put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his/her back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让某人躺下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11.check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up/down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面朝上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朝下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13.slap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back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拍打某人的背部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14.help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one’s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帮助某人站起身来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15.sleep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迟起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睡过头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睡懒觉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16.out of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健康状况不好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792485" y="288776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792485" y="756119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232645" y="893025"/>
            <a:ext cx="180020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232645" y="1360368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098916" y="1447257"/>
            <a:ext cx="132791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98916" y="1914600"/>
            <a:ext cx="13279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039924" y="2040757"/>
            <a:ext cx="138690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039924" y="2508100"/>
            <a:ext cx="13869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08509" y="2615570"/>
            <a:ext cx="1512168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008509" y="3082913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226716" y="3194394"/>
            <a:ext cx="1311905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226716" y="3661737"/>
            <a:ext cx="131190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3807465" y="3787324"/>
            <a:ext cx="144016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3807465" y="4254667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927679" y="4372539"/>
            <a:ext cx="1241070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1927679" y="4839882"/>
            <a:ext cx="124107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2159311" y="4990691"/>
            <a:ext cx="1647677" cy="486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94F29B7E-74BF-4821-88B9-C8400B1817B7}"/>
              </a:ext>
            </a:extLst>
          </p:cNvPr>
          <p:cNvCxnSpPr>
            <a:cxnSpLocks/>
          </p:cNvCxnSpPr>
          <p:nvPr/>
        </p:nvCxnSpPr>
        <p:spPr>
          <a:xfrm>
            <a:off x="2159312" y="5458034"/>
            <a:ext cx="164767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25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  <p:bldP spid="24" grpId="0" animBg="1"/>
      <p:bldP spid="27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金牌学案</Template>
  <TotalTime>451</TotalTime>
  <Words>475</Words>
  <Application>Microsoft Office PowerPoint</Application>
  <PresentationFormat>自定义</PresentationFormat>
  <Paragraphs>95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  治</dc:title>
  <dc:creator>SkyUser</dc:creator>
  <cp:lastModifiedBy>SkyUser</cp:lastModifiedBy>
  <cp:revision>31</cp:revision>
  <dcterms:created xsi:type="dcterms:W3CDTF">2020-09-19T09:01:39Z</dcterms:created>
  <dcterms:modified xsi:type="dcterms:W3CDTF">2024-09-25T03:21:33Z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