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25"/>
  </p:notesMasterIdLst>
  <p:sldIdLst>
    <p:sldId id="769" r:id="rId2"/>
    <p:sldId id="770" r:id="rId3"/>
    <p:sldId id="758" r:id="rId4"/>
    <p:sldId id="755" r:id="rId5"/>
    <p:sldId id="759" r:id="rId6"/>
    <p:sldId id="757" r:id="rId7"/>
    <p:sldId id="764" r:id="rId8"/>
    <p:sldId id="745" r:id="rId9"/>
    <p:sldId id="773" r:id="rId10"/>
    <p:sldId id="774" r:id="rId11"/>
    <p:sldId id="775" r:id="rId12"/>
    <p:sldId id="772" r:id="rId13"/>
    <p:sldId id="749" r:id="rId14"/>
    <p:sldId id="765" r:id="rId15"/>
    <p:sldId id="766" r:id="rId16"/>
    <p:sldId id="750" r:id="rId17"/>
    <p:sldId id="777" r:id="rId18"/>
    <p:sldId id="761" r:id="rId19"/>
    <p:sldId id="776" r:id="rId20"/>
    <p:sldId id="762" r:id="rId21"/>
    <p:sldId id="767" r:id="rId22"/>
    <p:sldId id="768" r:id="rId23"/>
    <p:sldId id="771" r:id="rId24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46" userDrawn="1">
          <p15:clr>
            <a:srgbClr val="A4A3A4"/>
          </p15:clr>
        </p15:guide>
        <p15:guide id="3" orient="horz" pos="816" userDrawn="1">
          <p15:clr>
            <a:srgbClr val="A4A3A4"/>
          </p15:clr>
        </p15:guide>
        <p15:guide id="4" orient="horz" userDrawn="1">
          <p15:clr>
            <a:srgbClr val="A4A3A4"/>
          </p15:clr>
        </p15:guide>
        <p15:guide id="5" orient="horz" pos="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AC8B"/>
    <a:srgbClr val="D85C00"/>
    <a:srgbClr val="009A46"/>
    <a:srgbClr val="FF6600"/>
    <a:srgbClr val="FF9933"/>
    <a:srgbClr val="FF3399"/>
    <a:srgbClr val="FF7C80"/>
    <a:srgbClr val="FFFFFF"/>
    <a:srgbClr val="C6A7DD"/>
    <a:srgbClr val="9E5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82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2" y="90"/>
      </p:cViewPr>
      <p:guideLst>
        <p:guide orient="horz" pos="499"/>
        <p:guide pos="46"/>
        <p:guide orient="horz" pos="816"/>
        <p:guide orient="horz"/>
        <p:guide orient="horz" pos="4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23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32814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8585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0904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2837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9738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2379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8209330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3906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23627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65922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" Target="../slides/slide2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11" action="ppaction://hlinksldjump">
              <a:snd r:embed="rId12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018502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8" r:id="rId7"/>
    <p:sldLayoutId id="2147483709" r:id="rId8"/>
    <p:sldLayoutId id="2147483710" r:id="rId9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8.xml"/><Relationship Id="rId4" Type="http://schemas.openxmlformats.org/officeDocument/2006/relationships/slide" Target="slide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744143"/>
            <a:ext cx="108077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Section Ⅱ</a:t>
            </a:r>
            <a:r>
              <a:rPr lang="zh-CN" altLang="en-US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Learning About Language</a:t>
            </a:r>
          </a:p>
        </p:txBody>
      </p:sp>
    </p:spTree>
    <p:extLst>
      <p:ext uri="{BB962C8B-B14F-4D97-AF65-F5344CB8AC3E}">
        <p14:creationId xmlns:p14="http://schemas.microsoft.com/office/powerpoint/2010/main" val="28624445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1270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(1)My initial reaction was to decline the offer.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我最初的反应是要婉言谢绝这个提议。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(2)We have got through the initial testing period.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我们通过了最初的测试阶段。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conclusion,we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 only in the initial stages of exploring space.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总之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我们目前只是处在太空探索的初级阶段。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Initially,the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system worked well.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开始时系统运转良好。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080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608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同义句转换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Initially,I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disagreed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 his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proposal,but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later I changed my mind.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disagreed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 his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proposal,but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later I changed my mind.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我对她最初的印象很好。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 her was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favourable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33367" y="2580778"/>
            <a:ext cx="22701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At </a:t>
            </a:r>
            <a:r>
              <a:rPr lang="en-US" altLang="zh-CN" dirty="0" smtClean="0">
                <a:ea typeface="宋体" panose="02010600030101010101" pitchFamily="2" charset="-122"/>
              </a:rPr>
              <a:t>        first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23485" y="4896271"/>
            <a:ext cx="535172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My </a:t>
            </a:r>
            <a:r>
              <a:rPr lang="en-US" altLang="zh-CN" dirty="0" smtClean="0">
                <a:ea typeface="宋体" panose="02010600030101010101" pitchFamily="2" charset="-122"/>
              </a:rPr>
              <a:t>       initial        impression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865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0164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表语从句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一、表语从句的概念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在主从复合句中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用作表语的从句叫作表语从句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(predicative clause)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。引导表语从句的关联词有连词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(that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whether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 if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 though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、连接代词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(what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whatever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whoever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whichever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、连接副词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(when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4503880" y="173239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语 法 精 析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536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84186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二、表语从句的结构及用法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在主从复合句中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表语从句总是位于连系动词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remain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seem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之后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必须有连接词连接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连接词除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之外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都有其句法意义。连接词一般不可省略。如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problem is who we can get to replace her.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问题是我们能找谁去替代她。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question is how to do it.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问题是如何做此事。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1385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8926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 was what she did this morning on the attic.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那就是她今天早晨在阁楼上所做的。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looked just as he had looked ten years ago.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他看起来还与十年前一样。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trouble is that I have lost his address.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麻烦的是我把他的地址弄丢了。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question is whether they will be able to help us.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问题是他们是否能帮我们。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9534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温馨提示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连词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一般不用来引导表语从句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 if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却可以。如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:All this was over twenty years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ago,but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it’s as if it was only yesterday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都是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20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多年前的事了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但宛如昨天一样。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051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4503881" y="199271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即 学 即 练</a:t>
            </a:r>
            <a:endParaRPr lang="zh-CN" altLang="zh-CN" dirty="0">
              <a:solidFill>
                <a:schemeClr val="tx1"/>
              </a:solidFill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(1)That’s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she is so happy.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(2)My opinion is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will not agree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(3)Peter shows me that what matters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convey your own passion so that you excite other people.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2377550" y="1829423"/>
            <a:ext cx="158239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377550" y="2296766"/>
            <a:ext cx="158239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3643309" y="2401351"/>
            <a:ext cx="158239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43309" y="2868694"/>
            <a:ext cx="158239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8065293" y="2960316"/>
            <a:ext cx="9140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how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8084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你的钥匙就在你放的地方。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Your keys are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left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事实是他错过了这次采访。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fact is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missed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 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interview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3178581" y="2336663"/>
            <a:ext cx="204712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178581" y="2813838"/>
            <a:ext cx="204712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2625365" y="3491407"/>
            <a:ext cx="155149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625365" y="3968582"/>
            <a:ext cx="15514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5400997" y="2336663"/>
            <a:ext cx="151216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400997" y="2813838"/>
            <a:ext cx="15121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027718" y="2336663"/>
            <a:ext cx="151216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027718" y="2813838"/>
            <a:ext cx="15121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8654439" y="2336663"/>
            <a:ext cx="151216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654439" y="2813838"/>
            <a:ext cx="15121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4320877" y="3491407"/>
            <a:ext cx="90483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320877" y="3968582"/>
            <a:ext cx="90483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5367017" y="3491407"/>
            <a:ext cx="197819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367017" y="3968582"/>
            <a:ext cx="19781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461582" y="3491407"/>
            <a:ext cx="89174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461582" y="3968582"/>
            <a:ext cx="89174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8472535" y="3491407"/>
            <a:ext cx="218504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1" name="直接连接符 30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472535" y="3968582"/>
            <a:ext cx="218504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5394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4" grpId="0" animBg="1"/>
      <p:bldP spid="16" grpId="0" animBg="1"/>
      <p:bldP spid="18" grpId="0" animBg="1"/>
      <p:bldP spid="21" grpId="0" animBg="1"/>
      <p:bldP spid="24" grpId="0" animBg="1"/>
      <p:bldP spid="27" grpId="0" animBg="1"/>
      <p:bldP spid="3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一、写出下列前缀的意义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然后写出相关词汇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1.re-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重新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再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rebuild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vt.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重建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retell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vt.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复述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review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复习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2.dis-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不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非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dishonest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不诚实的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disapprove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不</a:t>
            </a:r>
            <a:r>
              <a:rPr lang="zh-CN" altLang="en-US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赞成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3.micro-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微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microscope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显微镜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microphone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smtClean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麦克风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en-US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话筒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9" name="横卷形 28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随  堂  训  练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316205" y="1964153"/>
            <a:ext cx="206856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316205" y="2431496"/>
            <a:ext cx="20685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3618706" y="1964153"/>
            <a:ext cx="207032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5" name="直接连接符 34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8705" y="2431496"/>
            <a:ext cx="207032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122576" y="1964153"/>
            <a:ext cx="1697165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122576" y="2431496"/>
            <a:ext cx="1697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455892" y="2549503"/>
            <a:ext cx="1992777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9" name="直接连接符 38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55892" y="3016846"/>
            <a:ext cx="199277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442307" y="3151327"/>
            <a:ext cx="323861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1" name="直接连接符 40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442307" y="3618670"/>
            <a:ext cx="323861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4939454" y="3151327"/>
            <a:ext cx="2451015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3" name="直接连接符 42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939454" y="3608838"/>
            <a:ext cx="245101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矩形 43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455891" y="3754603"/>
            <a:ext cx="264085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5" name="直接连接符 44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55891" y="4221946"/>
            <a:ext cx="264085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矩形 4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967461" y="4313662"/>
            <a:ext cx="1059699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7" name="直接连接符 4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967461" y="4761341"/>
            <a:ext cx="105969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矩形 47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3319414" y="4313662"/>
            <a:ext cx="2715061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9" name="直接连接符 48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319414" y="4781005"/>
            <a:ext cx="271506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矩形 49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931110" y="4327483"/>
            <a:ext cx="3086511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51" name="直接连接符 50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31110" y="4794826"/>
            <a:ext cx="308651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832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  <p:bldP spid="36" grpId="0" animBg="1"/>
      <p:bldP spid="38" grpId="0" animBg="1"/>
      <p:bldP spid="40" grpId="0" animBg="1"/>
      <p:bldP spid="42" grpId="0" animBg="1"/>
      <p:bldP spid="44" grpId="0" animBg="1"/>
      <p:bldP spid="46" grpId="0" animBg="1"/>
      <p:bldP spid="48" grpId="0" animBg="1"/>
      <p:bldP spid="5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53775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4.trans- 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通过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成为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translation 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翻译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transplant </a:t>
            </a:r>
            <a:r>
              <a:rPr lang="en-US" altLang="zh-CN" i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vt.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移植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i="1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en-US" altLang="zh-CN" i="1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运输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2" name="矩形 51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854599" y="2052095"/>
            <a:ext cx="189021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53" name="直接连接符 52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854598" y="2519438"/>
            <a:ext cx="189021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矩形 53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3902796" y="2052095"/>
            <a:ext cx="216426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55" name="直接连接符 54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902796" y="2519438"/>
            <a:ext cx="216426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矩形 5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390469" y="2052095"/>
            <a:ext cx="204297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63" name="直接连接符 62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390469" y="2519438"/>
            <a:ext cx="204297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720477" y="2562872"/>
            <a:ext cx="18485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transport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201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4" grpId="0" animBg="1"/>
      <p:bldP spid="56" grpId="0" animBg="1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横卷形 10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71980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12" name="横卷形 11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223197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4" name="横卷形 3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74414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41326314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8407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二、单句语法填空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who/what/that/whether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1.My question is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will take over president of the Foundation.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 fact is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has not been seen recently.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3.The point is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 should lend him the money.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4.The girl isn’t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she was ten years ago.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5.The only question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can raise the money.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3355277" y="1139425"/>
            <a:ext cx="161367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355277" y="1606768"/>
            <a:ext cx="16136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2615533" y="2311217"/>
            <a:ext cx="161367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615533" y="2778560"/>
            <a:ext cx="16136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2851221" y="2894753"/>
            <a:ext cx="161367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851221" y="3362096"/>
            <a:ext cx="16136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3126237" y="3487492"/>
            <a:ext cx="166256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126237" y="3954835"/>
            <a:ext cx="16625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4484557" y="4043220"/>
            <a:ext cx="16209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whether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70150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  <p:bldP spid="10" grpId="0" animBg="1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6595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这就是他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昨天没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来学校的原因。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 is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didn’t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yesterday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我的想法是我们都应全力帮助他们。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idea is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728589" y="1819591"/>
            <a:ext cx="165618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728589" y="2296766"/>
            <a:ext cx="165618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3528789" y="1819591"/>
            <a:ext cx="122262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528789" y="2296766"/>
            <a:ext cx="122262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4916712" y="1819591"/>
            <a:ext cx="1924445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916712" y="2296766"/>
            <a:ext cx="192444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006457" y="1819591"/>
            <a:ext cx="1924445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006457" y="2296766"/>
            <a:ext cx="192444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096202" y="1819591"/>
            <a:ext cx="105732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096202" y="2296766"/>
            <a:ext cx="105732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361950" y="2395655"/>
            <a:ext cx="1654671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2872830"/>
            <a:ext cx="165467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2170469" y="2395655"/>
            <a:ext cx="237626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170469" y="2872830"/>
            <a:ext cx="23762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2366829" y="3557041"/>
            <a:ext cx="149250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366829" y="4034216"/>
            <a:ext cx="14925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4005160" y="3557041"/>
            <a:ext cx="149250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005160" y="4034216"/>
            <a:ext cx="14925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5613995" y="3557041"/>
            <a:ext cx="149250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5" name="直接连接符 34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613995" y="4034216"/>
            <a:ext cx="14925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222830" y="3557041"/>
            <a:ext cx="170807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222830" y="4034216"/>
            <a:ext cx="17080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矩形 3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047233" y="3557041"/>
            <a:ext cx="170807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0" name="直接连接符 3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047233" y="4034216"/>
            <a:ext cx="17080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矩形 40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361950" y="4167937"/>
            <a:ext cx="1294631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2" name="直接连接符 41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4645112"/>
            <a:ext cx="129463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矩形 43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749009" y="4167937"/>
            <a:ext cx="149174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5" name="直接连接符 44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749009" y="4645112"/>
            <a:ext cx="14917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矩形 46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3333050" y="4167937"/>
            <a:ext cx="149174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8" name="直接连接符 47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333050" y="4645112"/>
            <a:ext cx="14917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矩形 4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4916712" y="4167937"/>
            <a:ext cx="149174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50" name="直接连接符 4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916712" y="4645112"/>
            <a:ext cx="14917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矩形 50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6500373" y="4167937"/>
            <a:ext cx="1636927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52" name="直接连接符 51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500374" y="4645112"/>
            <a:ext cx="163692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7391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 animBg="1"/>
      <p:bldP spid="15" grpId="0" animBg="1"/>
      <p:bldP spid="18" grpId="0" animBg="1"/>
      <p:bldP spid="20" grpId="0" animBg="1"/>
      <p:bldP spid="23" grpId="0" animBg="1"/>
      <p:bldP spid="26" grpId="0" animBg="1"/>
      <p:bldP spid="29" grpId="0" animBg="1"/>
      <p:bldP spid="32" grpId="0" animBg="1"/>
      <p:bldP spid="34" grpId="0" animBg="1"/>
      <p:bldP spid="36" grpId="0" animBg="1"/>
      <p:bldP spid="39" grpId="0" animBg="1"/>
      <p:bldP spid="41" grpId="0" animBg="1"/>
      <p:bldP spid="44" grpId="0" animBg="1"/>
      <p:bldP spid="47" grpId="0" animBg="1"/>
      <p:bldP spid="49" grpId="0" animBg="1"/>
      <p:bldP spid="5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2340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那就是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错误的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之处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That’s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mistaken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问题是他该不该马上走。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question is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whether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once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我们就是这么看问题的。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 is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matter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656581" y="1191141"/>
            <a:ext cx="201622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656581" y="1658484"/>
            <a:ext cx="201622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3816821" y="1191141"/>
            <a:ext cx="136815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816821" y="1658484"/>
            <a:ext cx="13681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5296991" y="1191141"/>
            <a:ext cx="161617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296991" y="1658484"/>
            <a:ext cx="161617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052871" y="1191141"/>
            <a:ext cx="223655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052871" y="1658484"/>
            <a:ext cx="223655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3187993" y="2365489"/>
            <a:ext cx="221300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187993" y="2832832"/>
            <a:ext cx="22130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5545013" y="2365489"/>
            <a:ext cx="136815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545013" y="2832832"/>
            <a:ext cx="13681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064647" y="2365489"/>
            <a:ext cx="2008757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064648" y="2832832"/>
            <a:ext cx="200875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204638" y="2365489"/>
            <a:ext cx="123692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204638" y="2832832"/>
            <a:ext cx="12369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361950" y="2932391"/>
            <a:ext cx="1078607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5" name="直接连接符 34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3399734"/>
            <a:ext cx="107860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36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584573" y="2932391"/>
            <a:ext cx="136815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584573" y="3399734"/>
            <a:ext cx="13681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1676245" y="4106739"/>
            <a:ext cx="151174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1" name="直接连接符 40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676245" y="4574082"/>
            <a:ext cx="15117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矩形 4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3312765" y="4106739"/>
            <a:ext cx="79208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4" name="直接连接符 4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312765" y="4574082"/>
            <a:ext cx="7920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矩形 4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4229625" y="4106739"/>
            <a:ext cx="131538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7" name="直接连接符 4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229625" y="4574082"/>
            <a:ext cx="13153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矩形 4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5669785" y="4106739"/>
            <a:ext cx="117137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50" name="直接连接符 4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669785" y="4574082"/>
            <a:ext cx="11713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矩形 51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6965929" y="4106739"/>
            <a:ext cx="81133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53" name="直接连接符 52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965929" y="4574082"/>
            <a:ext cx="8113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矩形 54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899081" y="4106739"/>
            <a:ext cx="182239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56" name="直接连接符 55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899081" y="4574082"/>
            <a:ext cx="18223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244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" grpId="0" animBg="1"/>
      <p:bldP spid="16" grpId="0" animBg="1"/>
      <p:bldP spid="19" grpId="0" animBg="1"/>
      <p:bldP spid="22" grpId="0" animBg="1"/>
      <p:bldP spid="25" grpId="0" animBg="1"/>
      <p:bldP spid="28" grpId="0" animBg="1"/>
      <p:bldP spid="31" grpId="0" animBg="1"/>
      <p:bldP spid="34" grpId="0" animBg="1"/>
      <p:bldP spid="37" grpId="0" animBg="1"/>
      <p:bldP spid="40" grpId="0" animBg="1"/>
      <p:bldP spid="43" grpId="0" animBg="1"/>
      <p:bldP spid="46" grpId="0" animBg="1"/>
      <p:bldP spid="49" grpId="0" animBg="1"/>
      <p:bldP spid="52" grpId="0" animBg="1"/>
      <p:bldP spid="5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0297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1954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protein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蛋白质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cell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细胞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小房间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单间牢房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virus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病毒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vaccine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疫苗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framework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框架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结构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solid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可靠的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固体的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坚实的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固体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82653" y="2497117"/>
            <a:ext cx="202605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82653" y="2964460"/>
            <a:ext cx="20260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82653" y="3062628"/>
            <a:ext cx="138141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82653" y="3529971"/>
            <a:ext cx="138141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82653" y="3637911"/>
            <a:ext cx="164284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82653" y="4105254"/>
            <a:ext cx="16428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82653" y="4231257"/>
            <a:ext cx="202605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82653" y="4698600"/>
            <a:ext cx="20260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82653" y="4807550"/>
            <a:ext cx="262319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82653" y="5274893"/>
            <a:ext cx="262319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82653" y="5406439"/>
            <a:ext cx="164284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82653" y="5873782"/>
            <a:ext cx="16428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横卷形 15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22" name="圆角矩形 21"/>
          <p:cNvSpPr/>
          <p:nvPr/>
        </p:nvSpPr>
        <p:spPr>
          <a:xfrm>
            <a:off x="4503881" y="1293884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词 汇 认 知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886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1" grpId="0" animBg="1"/>
      <p:bldP spid="14" grpId="0" animBg="1"/>
      <p:bldP spid="17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0528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词汇拓展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7.thinking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思想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思维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见解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vt.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&amp; vi.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想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认为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thought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思想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想法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思考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8.finding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发现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调查结果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法律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判决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发现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找到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发觉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9.initial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最初的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开始的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第一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initially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开始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最初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5823213" y="1253359"/>
            <a:ext cx="173802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823213" y="1720702"/>
            <a:ext cx="173802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07181" y="1862103"/>
            <a:ext cx="2126697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07181" y="2339278"/>
            <a:ext cx="212669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7479398" y="2427188"/>
            <a:ext cx="154661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479397" y="2894531"/>
            <a:ext cx="154661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17839" y="4205687"/>
            <a:ext cx="211533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17838" y="4673030"/>
            <a:ext cx="211533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8990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503880" y="215751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语 法 图 解</a:t>
            </a:r>
            <a:endParaRPr lang="zh-CN" altLang="zh-CN" dirty="0">
              <a:solidFill>
                <a:schemeClr val="tx1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849523" y="801647"/>
            <a:ext cx="1832553" cy="6047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表语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从句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62953"/>
              </p:ext>
            </p:extLst>
          </p:nvPr>
        </p:nvGraphicFramePr>
        <p:xfrm>
          <a:off x="361950" y="1476055"/>
          <a:ext cx="10807700" cy="40977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文档" r:id="rId3" imgW="3992321" imgH="1513705" progId="Word.Document.12">
                  <p:embed/>
                </p:oleObj>
              </mc:Choice>
              <mc:Fallback>
                <p:oleObj name="文档" r:id="rId3" imgW="3992321" imgH="151370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61950" y="1476055"/>
                        <a:ext cx="10807700" cy="40977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34276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307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探究发现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1.My opinion is that the villager really didn’t understand the policeman.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2.That’s what we should do.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3.The question is how the tiger got out of the cage.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4.That’s why they decided to hold a meeting.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5.This is where I met Mary for the first time.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6.Things were not as they seemed to be.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7.It looks as if it is going to rain.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5710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79017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以上句子都包含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表语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可以接表语从句的连系动词有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,look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引导表语从句的有连词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en-US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连接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代词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如句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连接副词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3</a:t>
            </a:r>
            <a:r>
              <a:rPr lang="zh-CN" altLang="en-US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en-US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思考发现H.eps" descr="id:21475074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57688" y="1235614"/>
            <a:ext cx="2016224" cy="604075"/>
          </a:xfrm>
          <a:prstGeom prst="rect">
            <a:avLst/>
          </a:prstGeom>
        </p:spPr>
      </p:pic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3630293" y="1940122"/>
            <a:ext cx="155468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30293" y="2417297"/>
            <a:ext cx="15546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896591" y="2521926"/>
            <a:ext cx="1133629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96591" y="2999101"/>
            <a:ext cx="113362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524117" y="3133034"/>
            <a:ext cx="214057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24117" y="3600377"/>
            <a:ext cx="214057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5410829" y="3133034"/>
            <a:ext cx="959535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410829" y="3600377"/>
            <a:ext cx="9595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8A90BD6A-DAC1-4175-BADE-A70FD2E31095}"/>
              </a:ext>
            </a:extLst>
          </p:cNvPr>
          <p:cNvSpPr/>
          <p:nvPr/>
        </p:nvSpPr>
        <p:spPr>
          <a:xfrm>
            <a:off x="9136163" y="3133034"/>
            <a:ext cx="1757105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xmlns="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136164" y="3600377"/>
            <a:ext cx="175710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8083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 animBg="1"/>
      <p:bldP spid="21" grpId="0" animBg="1"/>
      <p:bldP spid="23" grpId="0" animBg="1"/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横卷形 3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4503880" y="1312374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词  汇  精  讲</a:t>
            </a:r>
            <a:endParaRPr lang="zh-CN" altLang="zh-CN" dirty="0">
              <a:solidFill>
                <a:schemeClr val="tx1"/>
              </a:solidFill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898270"/>
            <a:ext cx="10807700" cy="296850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may not believe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that was what happened at the initial stage of our group’s research on developing a vaccine for malaria.(page 5)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也许你不相信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但那是我们团队在研究疟疾疫苗的最初阶段所发生的事。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188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50179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initial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最初的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开始的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1786520"/>
            <a:ext cx="10807700" cy="23995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initial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reaction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最初的反应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initial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letter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word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单词的首字母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initial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point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起点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出发点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initially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起初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开始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9114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全程设计.pptx" id="{E8D704A6-BD6D-4765-8393-FBD33C678F6A}" vid="{1D59626D-7F39-4B4E-B639-5FAB37CE2A2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金牌学案</Template>
  <TotalTime>165</TotalTime>
  <Words>727</Words>
  <Application>Microsoft Office PowerPoint</Application>
  <PresentationFormat>自定义</PresentationFormat>
  <Paragraphs>118</Paragraphs>
  <Slides>23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4" baseType="lpstr">
      <vt:lpstr>NEU-BZ-S92</vt:lpstr>
      <vt:lpstr>方正书宋_GBK</vt:lpstr>
      <vt:lpstr>黑体</vt:lpstr>
      <vt:lpstr>楷体</vt:lpstr>
      <vt:lpstr>隶书</vt:lpstr>
      <vt:lpstr>宋体</vt:lpstr>
      <vt:lpstr>Arial</vt:lpstr>
      <vt:lpstr>Calibri</vt:lpstr>
      <vt:lpstr>Times New Roman</vt:lpstr>
      <vt:lpstr>1_专业教辅课件Q:251490010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政  治</dc:title>
  <dc:creator>SkyUser</dc:creator>
  <cp:lastModifiedBy>SkyUser</cp:lastModifiedBy>
  <cp:revision>54</cp:revision>
  <dcterms:created xsi:type="dcterms:W3CDTF">2020-09-19T09:01:39Z</dcterms:created>
  <dcterms:modified xsi:type="dcterms:W3CDTF">2024-09-24T08:39:37Z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