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ags/tag1.xml" ContentType="application/vnd.openxmlformats-officedocument.presentationml.tags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65" r:id="rId1"/>
    <p:sldMasterId id="2147483671" r:id="rId2"/>
  </p:sldMasterIdLst>
  <p:notesMasterIdLst>
    <p:notesMasterId r:id="rId12"/>
  </p:notesMasterIdLst>
  <p:sldIdLst>
    <p:sldId id="306" r:id="rId3"/>
    <p:sldId id="296" r:id="rId4"/>
    <p:sldId id="297" r:id="rId5"/>
    <p:sldId id="301" r:id="rId6"/>
    <p:sldId id="305" r:id="rId7"/>
    <p:sldId id="299" r:id="rId8"/>
    <p:sldId id="303" r:id="rId9"/>
    <p:sldId id="304" r:id="rId10"/>
    <p:sldId id="307" r:id="rId11"/>
  </p:sldIdLst>
  <p:sldSz cx="11520488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99" userDrawn="1">
          <p15:clr>
            <a:srgbClr val="A4A3A4"/>
          </p15:clr>
        </p15:guide>
        <p15:guide id="2" pos="272" userDrawn="1">
          <p15:clr>
            <a:srgbClr val="A4A3A4"/>
          </p15:clr>
        </p15:guide>
        <p15:guide id="3" orient="horz" pos="45" userDrawn="1">
          <p15:clr>
            <a:srgbClr val="A4A3A4"/>
          </p15:clr>
        </p15:guide>
        <p15:guide id="4" orient="horz" pos="227" userDrawn="1">
          <p15:clr>
            <a:srgbClr val="A4A3A4"/>
          </p15:clr>
        </p15:guide>
        <p15:guide id="5" orient="horz" pos="9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4FFEE"/>
    <a:srgbClr val="CB5859"/>
    <a:srgbClr val="D78080"/>
    <a:srgbClr val="3493D1"/>
    <a:srgbClr val="8FC41E"/>
    <a:srgbClr val="FDD22B"/>
    <a:srgbClr val="37BEF0"/>
    <a:srgbClr val="E94E4E"/>
    <a:srgbClr val="3580C3"/>
    <a:srgbClr val="D9EBB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114" autoAdjust="0"/>
    <p:restoredTop sz="94580" autoAdjust="0"/>
  </p:normalViewPr>
  <p:slideViewPr>
    <p:cSldViewPr>
      <p:cViewPr varScale="1">
        <p:scale>
          <a:sx n="97" d="100"/>
          <a:sy n="97" d="100"/>
        </p:scale>
        <p:origin x="588" y="66"/>
      </p:cViewPr>
      <p:guideLst>
        <p:guide orient="horz" pos="499"/>
        <p:guide pos="272"/>
        <p:guide orient="horz" pos="45"/>
        <p:guide orient="horz" pos="227"/>
        <p:guide orient="horz" pos="91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FEC457B7-D2CF-47F1-9023-E2E260E894D7}" type="datetimeFigureOut">
              <a:rPr lang="zh-CN" altLang="en-US"/>
              <a:t>2024-09-25</a:t>
            </a:fld>
            <a:endParaRPr lang="zh-CN" altLang="en-US"/>
          </a:p>
        </p:txBody>
      </p:sp>
      <p:sp>
        <p:nvSpPr>
          <p:cNvPr id="4100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noProof="1" dirty="0">
                <a:ea typeface="黑体" panose="02010609060101010101" pitchFamily="49" charset="-122"/>
              </a:defRPr>
            </a:lvl1pPr>
          </a:lstStyle>
          <a:p>
            <a:fld id="{B48DF7BC-F4A5-4F1E-8B33-407AF33FBD9B}" type="slidenum">
              <a:rPr lang="zh-CN" altLang="en-US"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6405510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136880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.xml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图片 4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1549289" cy="6480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30079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云形 1"/>
          <p:cNvSpPr/>
          <p:nvPr userDrawn="1"/>
        </p:nvSpPr>
        <p:spPr>
          <a:xfrm>
            <a:off x="7560593" y="0"/>
            <a:ext cx="3959895" cy="1512168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4000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000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87845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1460459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1549289" cy="6480175"/>
          </a:xfrm>
          <a:prstGeom prst="rect">
            <a:avLst/>
          </a:prstGeom>
        </p:spPr>
      </p:pic>
      <p:grpSp>
        <p:nvGrpSpPr>
          <p:cNvPr id="4" name="组合 3"/>
          <p:cNvGrpSpPr/>
          <p:nvPr userDrawn="1"/>
        </p:nvGrpSpPr>
        <p:grpSpPr>
          <a:xfrm>
            <a:off x="8239625" y="5073230"/>
            <a:ext cx="2889998" cy="1201622"/>
            <a:chOff x="1125321" y="485528"/>
            <a:chExt cx="3058452" cy="1271682"/>
          </a:xfrm>
        </p:grpSpPr>
        <p:grpSp>
          <p:nvGrpSpPr>
            <p:cNvPr id="5" name="组合 4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1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1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1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7" name="组合 16"/>
          <p:cNvGrpSpPr/>
          <p:nvPr userDrawn="1"/>
        </p:nvGrpSpPr>
        <p:grpSpPr>
          <a:xfrm>
            <a:off x="361351" y="5084800"/>
            <a:ext cx="2889998" cy="1201622"/>
            <a:chOff x="1125321" y="485528"/>
            <a:chExt cx="3058452" cy="1271682"/>
          </a:xfrm>
        </p:grpSpPr>
        <p:grpSp>
          <p:nvGrpSpPr>
            <p:cNvPr id="18" name="组合 17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28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26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27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24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25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22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23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43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3021" y="1319682"/>
            <a:ext cx="470163" cy="4701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265143">
            <a:off x="6637566" y="5223569"/>
            <a:ext cx="470163" cy="4701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799717">
            <a:off x="1408542" y="5414102"/>
            <a:ext cx="470156" cy="470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858213">
            <a:off x="311102" y="3001365"/>
            <a:ext cx="470156" cy="470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9097032" y="5810440"/>
            <a:ext cx="711632" cy="4001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5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10696666" y="1929551"/>
            <a:ext cx="529831" cy="2979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0" name="组合 49"/>
          <p:cNvGrpSpPr/>
          <p:nvPr userDrawn="1"/>
        </p:nvGrpSpPr>
        <p:grpSpPr>
          <a:xfrm>
            <a:off x="8790665" y="86587"/>
            <a:ext cx="2466962" cy="1201622"/>
            <a:chOff x="1125321" y="485528"/>
            <a:chExt cx="2610757" cy="1271682"/>
          </a:xfrm>
        </p:grpSpPr>
        <p:grpSp>
          <p:nvGrpSpPr>
            <p:cNvPr id="51" name="组合 5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6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6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2" name="组合 5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5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6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3" name="组合 5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5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5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4" name="组合 53"/>
            <p:cNvGrpSpPr/>
            <p:nvPr/>
          </p:nvGrpSpPr>
          <p:grpSpPr>
            <a:xfrm rot="6975246">
              <a:off x="2191242" y="1299607"/>
              <a:ext cx="42541" cy="76010"/>
              <a:chOff x="9709922" y="19729368"/>
              <a:chExt cx="337041" cy="852603"/>
            </a:xfrm>
          </p:grpSpPr>
          <p:sp>
            <p:nvSpPr>
              <p:cNvPr id="55" name="等腰三角形 44"/>
              <p:cNvSpPr/>
              <p:nvPr/>
            </p:nvSpPr>
            <p:spPr>
              <a:xfrm>
                <a:off x="9709922" y="19871147"/>
                <a:ext cx="269801" cy="710824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56" name="等腰三角形 47"/>
              <p:cNvSpPr/>
              <p:nvPr/>
            </p:nvSpPr>
            <p:spPr>
              <a:xfrm rot="19776570">
                <a:off x="9798216" y="19729368"/>
                <a:ext cx="248747" cy="710832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63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0052" r="36211" b="13281"/>
          <a:stretch/>
        </p:blipFill>
        <p:spPr bwMode="auto">
          <a:xfrm rot="988419">
            <a:off x="4606544" y="5646576"/>
            <a:ext cx="824762" cy="6480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7390598" y="2786803"/>
            <a:ext cx="426715" cy="522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982170" y="1635310"/>
            <a:ext cx="414411" cy="476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3188866" y="2832621"/>
            <a:ext cx="414411" cy="476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5716134" y="4321982"/>
            <a:ext cx="414411" cy="476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5154426" y="1635311"/>
            <a:ext cx="426715" cy="522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9910699" y="3961891"/>
            <a:ext cx="426715" cy="522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0" name="组合 69"/>
          <p:cNvGrpSpPr/>
          <p:nvPr userDrawn="1"/>
        </p:nvGrpSpPr>
        <p:grpSpPr>
          <a:xfrm>
            <a:off x="7242674" y="2034825"/>
            <a:ext cx="2889998" cy="1201622"/>
            <a:chOff x="1125321" y="485528"/>
            <a:chExt cx="3058452" cy="1271682"/>
          </a:xfrm>
        </p:grpSpPr>
        <p:grpSp>
          <p:nvGrpSpPr>
            <p:cNvPr id="71" name="组合 7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8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8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2" name="组合 7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7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8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3" name="组合 7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7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7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4" name="组合 73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7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83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904501">
            <a:off x="1287804" y="4003310"/>
            <a:ext cx="711632" cy="4001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356961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057">
            <a:hlinkClick r:id="rId3" action="ppaction://hlinksldjump"/>
            <a:extLst>
              <a:ext uri="{FF2B5EF4-FFF2-40B4-BE49-F238E27FC236}">
                <a16:creationId xmlns:a16="http://schemas.microsoft.com/office/drawing/2014/main" xmlns="" id="{04FE8436-5513-AEE9-9C9B-B7E75377ABEC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9977823" y="6073021"/>
            <a:ext cx="1378858" cy="383182"/>
          </a:xfrm>
          <a:prstGeom prst="rect">
            <a:avLst/>
          </a:prstGeom>
          <a:solidFill>
            <a:srgbClr val="4BB13F"/>
          </a:solidFill>
          <a:ln>
            <a:noFill/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>
            <a:spAutoFit/>
          </a:bodyPr>
          <a:lstStyle/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189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返回目录</a:t>
            </a:r>
          </a:p>
        </p:txBody>
      </p:sp>
    </p:spTree>
    <p:extLst>
      <p:ext uri="{BB962C8B-B14F-4D97-AF65-F5344CB8AC3E}">
        <p14:creationId xmlns:p14="http://schemas.microsoft.com/office/powerpoint/2010/main" val="15567310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rgbClr val="E4FF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554349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532506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16391" y="1655911"/>
            <a:ext cx="11015707" cy="432048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spcFirstLastPara="1" wrap="none" lIns="91427" tIns="45714" rIns="91427" bIns="45714" numCol="1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11499" dirty="0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rgbClr val="738AC8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课堂</a:t>
            </a:r>
            <a:r>
              <a:rPr lang="zh-CN" altLang="en-US" sz="11499" dirty="0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练习</a:t>
            </a:r>
            <a:endParaRPr lang="zh-CN" altLang="en-US" sz="11499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rgbClr val="738AC8">
                      <a:lumMod val="60000"/>
                      <a:lumOff val="40000"/>
                    </a:srgbClr>
                  </a:gs>
                </a:gsLst>
                <a:lin ang="5400000"/>
              </a:gradFill>
              <a:effectLst>
                <a:glow rad="139700">
                  <a:srgbClr val="FEB80A">
                    <a:satMod val="175000"/>
                    <a:alpha val="40000"/>
                  </a:srgb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554804703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787059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0593" y="0"/>
            <a:ext cx="3959895" cy="1512168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4000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000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536822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-1.8049E-6 4.94855E-7 L -1.8049E-6 -0.07202 " pathEditMode="relative" rAng="0" ptsTypes="AA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01"/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0593" y="0"/>
            <a:ext cx="3959895" cy="1512168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4000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000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43435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" Target="../slides/slide3.xml"/><Relationship Id="rId3" Type="http://schemas.openxmlformats.org/officeDocument/2006/relationships/slideLayout" Target="../slideLayouts/slideLayout8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slideLayout" Target="../slideLayouts/slideLayout11.xml"/><Relationship Id="rId5" Type="http://schemas.openxmlformats.org/officeDocument/2006/relationships/slideLayout" Target="../slideLayouts/slideLayout10.xml"/><Relationship Id="rId4" Type="http://schemas.openxmlformats.org/officeDocument/2006/relationships/slideLayout" Target="../slideLayouts/slideLayout9.xml"/><Relationship Id="rId9" Type="http://schemas.openxmlformats.org/officeDocument/2006/relationships/audio" Target="../media/audio1.wav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136091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  <p:sldLayoutId id="2147483670" r:id="rId4"/>
    <p:sldLayoutId id="2147483669" r:id="rId5"/>
  </p:sldLayoutIdLst>
  <p:timing>
    <p:tnLst>
      <p:par>
        <p:cTn id="1" dur="indefinite" restart="never" nodeType="tmRoot"/>
      </p:par>
    </p:tnLst>
  </p:timing>
  <p:txStyles>
    <p:titleStyle>
      <a:lvl1pPr algn="l" defTabSz="864017" rtl="0" eaLnBrk="1" latinLnBrk="0" hangingPunct="1">
        <a:lnSpc>
          <a:spcPct val="90000"/>
        </a:lnSpc>
        <a:spcBef>
          <a:spcPct val="0"/>
        </a:spcBef>
        <a:buNone/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16004" indent="-216004" algn="l" defTabSz="864017" rtl="0" eaLnBrk="1" latinLnBrk="0" hangingPunct="1">
        <a:lnSpc>
          <a:spcPct val="90000"/>
        </a:lnSpc>
        <a:spcBef>
          <a:spcPts val="945"/>
        </a:spcBef>
        <a:buFont typeface="Arial" panose="020B0604020202020204" pitchFamily="34" charset="0"/>
        <a:buChar char="•"/>
        <a:defRPr sz="2646" kern="1200">
          <a:solidFill>
            <a:schemeClr val="tx1"/>
          </a:solidFill>
          <a:latin typeface="+mn-lt"/>
          <a:ea typeface="+mn-ea"/>
          <a:cs typeface="+mn-cs"/>
        </a:defRPr>
      </a:lvl1pPr>
      <a:lvl2pPr marL="648012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0" y="6240413"/>
            <a:ext cx="11520488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en-US" sz="3024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0488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0" y="1"/>
            <a:ext cx="11520488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en-US" sz="3024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8" action="ppaction://hlinksldjump" highlightClick="1">
              <a:snd r:embed="rId9" name="camera.wav"/>
            </a:hlinkClick>
          </p:cNvPr>
          <p:cNvSpPr/>
          <p:nvPr userDrawn="1"/>
        </p:nvSpPr>
        <p:spPr>
          <a:xfrm>
            <a:off x="10594999" y="5560029"/>
            <a:ext cx="863977" cy="898646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en-US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6566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75" r:id="rId4"/>
    <p:sldLayoutId id="2147483676" r:id="rId5"/>
    <p:sldLayoutId id="2147483677" r:id="rId6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196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3931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589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7860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3974" indent="-32397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1943" indent="-269978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79913" indent="-21598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1878" indent="-21598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3843" indent="-21598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5808" indent="-215982" algn="l" defTabSz="863931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7773" indent="-215982" algn="l" defTabSz="863931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39738" indent="-215982" algn="l" defTabSz="863931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1703" indent="-215982" algn="l" defTabSz="863931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1965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3931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5895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7860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59825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1791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3756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5720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4" Type="http://schemas.openxmlformats.org/officeDocument/2006/relationships/slide" Target="slide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504384" y="3384083"/>
            <a:ext cx="10511720" cy="151196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en-US" altLang="zh-CN" sz="4000" b="1" dirty="0">
                <a:solidFill>
                  <a:srgbClr val="D60093"/>
                </a:solidFill>
                <a:ea typeface="隶书" panose="02010509060101010101" pitchFamily="49" charset="-122"/>
                <a:cs typeface="Times New Roman" panose="02020603050405020304" pitchFamily="18" charset="0"/>
              </a:rPr>
              <a:t>5</a:t>
            </a:r>
            <a:r>
              <a:rPr lang="zh-CN" altLang="en-US" sz="4000" b="1" dirty="0">
                <a:solidFill>
                  <a:srgbClr val="D60093"/>
                </a:solidFill>
                <a:ea typeface="隶书" panose="02010509060101010101" pitchFamily="49" charset="-122"/>
                <a:cs typeface="Times New Roman" panose="02020603050405020304" pitchFamily="18" charset="0"/>
              </a:rPr>
              <a:t>　</a:t>
            </a:r>
            <a:r>
              <a:rPr lang="zh-CN" altLang="en-US" sz="4000" b="1" dirty="0" smtClean="0">
                <a:solidFill>
                  <a:srgbClr val="D60093"/>
                </a:solidFill>
                <a:ea typeface="隶书" panose="02010509060101010101" pitchFamily="49" charset="-122"/>
                <a:cs typeface="Times New Roman" panose="02020603050405020304" pitchFamily="18" charset="0"/>
              </a:rPr>
              <a:t>对</a:t>
            </a:r>
            <a:r>
              <a:rPr lang="zh-CN" altLang="en-US" sz="4000" b="1" dirty="0">
                <a:solidFill>
                  <a:srgbClr val="D60093"/>
                </a:solidFill>
                <a:ea typeface="隶书" panose="02010509060101010101" pitchFamily="49" charset="-122"/>
                <a:cs typeface="Times New Roman" panose="02020603050405020304" pitchFamily="18" charset="0"/>
              </a:rPr>
              <a:t>韵歌</a:t>
            </a:r>
          </a:p>
        </p:txBody>
      </p:sp>
    </p:spTree>
    <p:extLst>
      <p:ext uri="{BB962C8B-B14F-4D97-AF65-F5344CB8AC3E}">
        <p14:creationId xmlns:p14="http://schemas.microsoft.com/office/powerpoint/2010/main" val="2784283659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/>
          <p:cNvSpPr/>
          <p:nvPr/>
        </p:nvSpPr>
        <p:spPr>
          <a:xfrm>
            <a:off x="4211993" y="317808"/>
            <a:ext cx="2582202" cy="1046867"/>
          </a:xfrm>
          <a:prstGeom prst="rect">
            <a:avLst/>
          </a:prstGeom>
          <a:noFill/>
        </p:spPr>
        <p:txBody>
          <a:bodyPr wrap="none" lIns="86402" tIns="43201" rIns="86402" bIns="43201">
            <a:spAutoFit/>
            <a:scene3d>
              <a:camera prst="obliqueTopLeft"/>
              <a:lightRig rig="threePt" dir="t"/>
            </a:scene3d>
          </a:bodyPr>
          <a:lstStyle/>
          <a:p>
            <a:pPr algn="ctr"/>
            <a:r>
              <a:rPr lang="zh-CN" altLang="en-US" sz="6236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目    录</a:t>
            </a:r>
          </a:p>
        </p:txBody>
      </p:sp>
      <p:sp>
        <p:nvSpPr>
          <p:cNvPr id="6" name="圆角矩形 5">
            <a:hlinkClick r:id="rId2" action="ppaction://hlinksldjump"/>
          </p:cNvPr>
          <p:cNvSpPr/>
          <p:nvPr/>
        </p:nvSpPr>
        <p:spPr>
          <a:xfrm>
            <a:off x="1459813" y="1992087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dirty="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基础巩固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7" name="圆角矩形 6">
            <a:hlinkClick r:id="rId3" action="ppaction://hlinksldjump"/>
          </p:cNvPr>
          <p:cNvSpPr/>
          <p:nvPr/>
        </p:nvSpPr>
        <p:spPr>
          <a:xfrm>
            <a:off x="3826328" y="3225639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dirty="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能力进阶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8" name="圆角矩形 7">
            <a:hlinkClick r:id="rId4" action="ppaction://hlinksldjump"/>
          </p:cNvPr>
          <p:cNvSpPr/>
          <p:nvPr/>
        </p:nvSpPr>
        <p:spPr>
          <a:xfrm>
            <a:off x="6487885" y="4459191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dirty="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智慧拓展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63533000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60098" y="198125"/>
            <a:ext cx="10800293" cy="545953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024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3423468" y="97690"/>
            <a:ext cx="5429818" cy="632981"/>
            <a:chOff x="3606630" y="897473"/>
            <a:chExt cx="4749093" cy="669887"/>
          </a:xfrm>
        </p:grpSpPr>
        <p:pic>
          <p:nvPicPr>
            <p:cNvPr id="16" name="图片 15" descr="阴影"/>
            <p:cNvPicPr>
              <a:picLocks noChangeAspect="1"/>
            </p:cNvPicPr>
            <p:nvPr/>
          </p:nvPicPr>
          <p:blipFill>
            <a:blip r:embed="rId2">
              <a:duotone>
                <a:schemeClr val="accent6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7" name="文本框 16"/>
            <p:cNvSpPr txBox="1"/>
            <p:nvPr/>
          </p:nvSpPr>
          <p:spPr>
            <a:xfrm>
              <a:off x="4660338" y="900607"/>
              <a:ext cx="2510204" cy="5902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024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基础巩固</a:t>
              </a:r>
              <a:endParaRPr lang="zh-CN" altLang="en-US" sz="3024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3350" y="1097978"/>
            <a:ext cx="4924425" cy="847725"/>
          </a:xfrm>
          <a:prstGeom prst="rect">
            <a:avLst/>
          </a:prstGeom>
        </p:spPr>
      </p:pic>
      <p:pic>
        <p:nvPicPr>
          <p:cNvPr id="22" name="24LK20.eps" descr="id:2147489774;FounderCES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1950" y="2235480"/>
            <a:ext cx="10807700" cy="2814639"/>
          </a:xfrm>
          <a:prstGeom prst="rect">
            <a:avLst/>
          </a:prstGeom>
        </p:spPr>
      </p:pic>
      <p:cxnSp>
        <p:nvCxnSpPr>
          <p:cNvPr id="23" name="直接连接符 22"/>
          <p:cNvCxnSpPr/>
          <p:nvPr/>
        </p:nvCxnSpPr>
        <p:spPr>
          <a:xfrm>
            <a:off x="1359006" y="3115735"/>
            <a:ext cx="2673046" cy="1512168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接连接符 23"/>
          <p:cNvCxnSpPr/>
          <p:nvPr/>
        </p:nvCxnSpPr>
        <p:spPr>
          <a:xfrm>
            <a:off x="4527358" y="3145231"/>
            <a:ext cx="2673046" cy="1512168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接连接符 24"/>
          <p:cNvCxnSpPr/>
          <p:nvPr/>
        </p:nvCxnSpPr>
        <p:spPr>
          <a:xfrm flipH="1">
            <a:off x="1295748" y="3200759"/>
            <a:ext cx="5760640" cy="1531832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接连接符 25"/>
          <p:cNvCxnSpPr/>
          <p:nvPr/>
        </p:nvCxnSpPr>
        <p:spPr>
          <a:xfrm flipH="1">
            <a:off x="10368756" y="3190927"/>
            <a:ext cx="72008" cy="1427144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866308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6093" y="369599"/>
            <a:ext cx="9010650" cy="4695825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5308532" y="2231975"/>
            <a:ext cx="69762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4000" dirty="0">
                <a:ea typeface="楷体" panose="02010609060101010101" pitchFamily="49" charset="-122"/>
                <a:cs typeface="Times New Roman" panose="02020603050405020304" pitchFamily="18" charset="0"/>
              </a:rPr>
              <a:t>云</a:t>
            </a:r>
            <a:endParaRPr lang="zh-CN" altLang="en-US" sz="4000" dirty="0"/>
          </a:p>
        </p:txBody>
      </p:sp>
      <p:sp>
        <p:nvSpPr>
          <p:cNvPr id="8" name="矩形 7"/>
          <p:cNvSpPr/>
          <p:nvPr/>
        </p:nvSpPr>
        <p:spPr>
          <a:xfrm>
            <a:off x="1675452" y="4104183"/>
            <a:ext cx="172354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4000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下</a:t>
            </a:r>
            <a:r>
              <a:rPr lang="zh-CN" altLang="en-US" sz="4000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    </a:t>
            </a:r>
            <a:r>
              <a:rPr lang="zh-CN" altLang="zh-CN" sz="4000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雨</a:t>
            </a:r>
            <a:endParaRPr lang="zh-CN" altLang="en-US" sz="4000" dirty="0"/>
          </a:p>
        </p:txBody>
      </p:sp>
    </p:spTree>
    <p:extLst>
      <p:ext uri="{BB962C8B-B14F-4D97-AF65-F5344CB8AC3E}">
        <p14:creationId xmlns:p14="http://schemas.microsoft.com/office/powerpoint/2010/main" val="42025273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1800" y="1114717"/>
            <a:ext cx="8372475" cy="3438525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6562164" y="1682216"/>
            <a:ext cx="172354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4000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山</a:t>
            </a:r>
            <a:r>
              <a:rPr lang="zh-CN" altLang="en-US" sz="4000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    </a:t>
            </a:r>
            <a:r>
              <a:rPr lang="zh-CN" altLang="zh-CN" sz="4000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水</a:t>
            </a:r>
            <a:endParaRPr lang="zh-CN" altLang="en-US" sz="4000" dirty="0"/>
          </a:p>
        </p:txBody>
      </p:sp>
      <p:sp>
        <p:nvSpPr>
          <p:cNvPr id="4" name="矩形 3"/>
          <p:cNvSpPr/>
          <p:nvPr/>
        </p:nvSpPr>
        <p:spPr>
          <a:xfrm>
            <a:off x="6254468" y="3557615"/>
            <a:ext cx="172354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4000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虫</a:t>
            </a:r>
            <a:r>
              <a:rPr lang="zh-CN" altLang="en-US" sz="4000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    </a:t>
            </a:r>
            <a:r>
              <a:rPr lang="zh-CN" altLang="zh-CN" sz="4000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子</a:t>
            </a:r>
            <a:endParaRPr lang="zh-CN" altLang="en-US" sz="4000" dirty="0"/>
          </a:p>
        </p:txBody>
      </p:sp>
    </p:spTree>
    <p:extLst>
      <p:ext uri="{BB962C8B-B14F-4D97-AF65-F5344CB8AC3E}">
        <p14:creationId xmlns:p14="http://schemas.microsoft.com/office/powerpoint/2010/main" val="40521223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60098" y="198125"/>
            <a:ext cx="10800293" cy="545953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024"/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3423468" y="97690"/>
            <a:ext cx="5429818" cy="632981"/>
            <a:chOff x="3606630" y="897473"/>
            <a:chExt cx="4749093" cy="669887"/>
          </a:xfrm>
        </p:grpSpPr>
        <p:pic>
          <p:nvPicPr>
            <p:cNvPr id="21" name="图片 20" descr="阴影"/>
            <p:cNvPicPr>
              <a:picLocks noChangeAspect="1"/>
            </p:cNvPicPr>
            <p:nvPr/>
          </p:nvPicPr>
          <p:blipFill>
            <a:blip r:embed="rId2">
              <a:duotone>
                <a:schemeClr val="accent6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22" name="文本框 21"/>
            <p:cNvSpPr txBox="1"/>
            <p:nvPr/>
          </p:nvSpPr>
          <p:spPr>
            <a:xfrm>
              <a:off x="4660338" y="900607"/>
              <a:ext cx="2510204" cy="5902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024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能力进阶</a:t>
              </a:r>
              <a:endParaRPr lang="zh-CN" altLang="en-US" sz="3024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349250" y="2188503"/>
            <a:ext cx="10833100" cy="258416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红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桃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江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④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绿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⑤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树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⑥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清</a:t>
            </a:r>
            <a:endParaRPr lang="zh-CN" altLang="zh-CN" dirty="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偏旁是三点水的字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: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cs typeface="Times New Roman" panose="02020603050405020304" pitchFamily="18" charset="0"/>
              </a:rPr>
              <a:t>　　　　　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偏旁是木字旁的字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: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cs typeface="Times New Roman" panose="02020603050405020304" pitchFamily="18" charset="0"/>
              </a:rPr>
              <a:t>　　　　　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偏旁是绞丝旁的字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: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cs typeface="Times New Roman" panose="02020603050405020304" pitchFamily="18" charset="0"/>
              </a:rPr>
              <a:t>　　　　　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4760397" y="2888358"/>
            <a:ext cx="100540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宋体" panose="02010600030101010101" pitchFamily="2" charset="-122"/>
              </a:rPr>
              <a:t>③⑥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4760396" y="3498799"/>
            <a:ext cx="100540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宋体" panose="02010600030101010101" pitchFamily="2" charset="-122"/>
              </a:rPr>
              <a:t>②⑤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4760395" y="4138737"/>
            <a:ext cx="100540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宋体" panose="02010600030101010101" pitchFamily="2" charset="-122"/>
              </a:rPr>
              <a:t>①④</a:t>
            </a:r>
            <a:endParaRPr lang="zh-CN" altLang="en-US" dirty="0"/>
          </a:p>
        </p:txBody>
      </p:sp>
      <p:pic>
        <p:nvPicPr>
          <p:cNvPr id="14" name="图片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2746" y="1139344"/>
            <a:ext cx="7886700" cy="866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5435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60098" y="198125"/>
            <a:ext cx="10800293" cy="545953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024"/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3423468" y="97690"/>
            <a:ext cx="5429818" cy="632981"/>
            <a:chOff x="3606630" y="897473"/>
            <a:chExt cx="4749093" cy="669887"/>
          </a:xfrm>
        </p:grpSpPr>
        <p:pic>
          <p:nvPicPr>
            <p:cNvPr id="21" name="图片 20" descr="阴影"/>
            <p:cNvPicPr>
              <a:picLocks noChangeAspect="1"/>
            </p:cNvPicPr>
            <p:nvPr/>
          </p:nvPicPr>
          <p:blipFill>
            <a:blip r:embed="rId2">
              <a:duotone>
                <a:schemeClr val="accent6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22" name="文本框 21"/>
            <p:cNvSpPr txBox="1"/>
            <p:nvPr/>
          </p:nvSpPr>
          <p:spPr>
            <a:xfrm>
              <a:off x="4660338" y="900607"/>
              <a:ext cx="2510204" cy="5902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024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智慧拓展</a:t>
              </a:r>
              <a:endParaRPr lang="zh-CN" altLang="en-US" sz="3024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349250" y="4466238"/>
            <a:ext cx="10833100" cy="66364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“○”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圈出韵文中偏旁是三点水的字。</a:t>
            </a:r>
            <a:endParaRPr lang="zh-CN" altLang="zh-CN" dirty="0">
              <a:solidFill>
                <a:srgbClr val="000000"/>
              </a:solidFill>
              <a:latin typeface="NEU-BZ-S92"/>
              <a:ea typeface="方正楷体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1800" y="1132191"/>
            <a:ext cx="8001000" cy="3152775"/>
          </a:xfrm>
          <a:prstGeom prst="rect">
            <a:avLst/>
          </a:prstGeom>
        </p:spPr>
      </p:pic>
      <p:sp>
        <p:nvSpPr>
          <p:cNvPr id="19" name="椭圆 18"/>
          <p:cNvSpPr/>
          <p:nvPr/>
        </p:nvSpPr>
        <p:spPr>
          <a:xfrm>
            <a:off x="359644" y="2684533"/>
            <a:ext cx="476250" cy="47625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3200" dirty="0"/>
          </a:p>
        </p:txBody>
      </p:sp>
      <p:sp>
        <p:nvSpPr>
          <p:cNvPr id="23" name="椭圆 22"/>
          <p:cNvSpPr/>
          <p:nvPr/>
        </p:nvSpPr>
        <p:spPr>
          <a:xfrm>
            <a:off x="1564116" y="2684533"/>
            <a:ext cx="476250" cy="47625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3200" dirty="0"/>
          </a:p>
        </p:txBody>
      </p:sp>
      <p:sp>
        <p:nvSpPr>
          <p:cNvPr id="24" name="椭圆 23"/>
          <p:cNvSpPr/>
          <p:nvPr/>
        </p:nvSpPr>
        <p:spPr>
          <a:xfrm>
            <a:off x="2971596" y="3824293"/>
            <a:ext cx="476250" cy="47625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3200" dirty="0"/>
          </a:p>
        </p:txBody>
      </p:sp>
    </p:spTree>
    <p:extLst>
      <p:ext uri="{BB962C8B-B14F-4D97-AF65-F5344CB8AC3E}">
        <p14:creationId xmlns:p14="http://schemas.microsoft.com/office/powerpoint/2010/main" val="1401611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3" grpId="0" animBg="1"/>
      <p:bldP spid="2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153575"/>
            <a:ext cx="4288353" cy="73250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根据</a:t>
            </a:r>
            <a:r>
              <a:rPr lang="zh-CN" altLang="en-US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韵文</a:t>
            </a:r>
            <a:r>
              <a:rPr lang="zh-CN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内容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连线</a:t>
            </a:r>
            <a:r>
              <a:rPr lang="zh-CN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pic>
        <p:nvPicPr>
          <p:cNvPr id="8" name="AC1TRX23.eps" descr="id:2147489827;FounderCES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05808" y="1024825"/>
            <a:ext cx="8119985" cy="4453689"/>
          </a:xfrm>
          <a:prstGeom prst="rect">
            <a:avLst/>
          </a:prstGeom>
        </p:spPr>
      </p:pic>
      <p:cxnSp>
        <p:nvCxnSpPr>
          <p:cNvPr id="10" name="直接连接符 9"/>
          <p:cNvCxnSpPr/>
          <p:nvPr/>
        </p:nvCxnSpPr>
        <p:spPr>
          <a:xfrm>
            <a:off x="2561665" y="1943943"/>
            <a:ext cx="6311404" cy="2480952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/>
        </p:nvCxnSpPr>
        <p:spPr>
          <a:xfrm flipH="1">
            <a:off x="2395533" y="1988402"/>
            <a:ext cx="3155327" cy="2465989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/>
        </p:nvCxnSpPr>
        <p:spPr>
          <a:xfrm flipH="1">
            <a:off x="5820684" y="1978570"/>
            <a:ext cx="3155327" cy="2465989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784266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376334" y="1296139"/>
            <a:ext cx="6983642" cy="2800381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none" rtlCol="0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8799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练习结束啦，</a:t>
            </a:r>
            <a:endParaRPr lang="en-US" altLang="zh-CN" sz="8799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>
              <a:buFont typeface="Arial" panose="020B0604020202020204" pitchFamily="34" charset="0"/>
              <a:buNone/>
            </a:pPr>
            <a:r>
              <a:rPr lang="zh-CN" altLang="en-US" sz="8799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继续努力呀！</a:t>
            </a:r>
            <a:endParaRPr lang="en-US" altLang="zh-CN" sz="8799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248306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0E64BFA-7F28-4524-A2F1-429ED1F70AD6}" vid="{BD76309B-3463-496C-8A18-DE26D7DDD99E}"/>
    </a:ext>
  </a:extLst>
</a:theme>
</file>

<file path=ppt/theme/theme2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4" id="{CE7074A4-8E2E-4CBB-87F4-F2447D6AA4C3}" vid="{40F39421-F9B8-4034-A31F-2C3218CA6E23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90</TotalTime>
  <Words>65</Words>
  <Application>Microsoft Office PowerPoint</Application>
  <PresentationFormat>自定义</PresentationFormat>
  <Paragraphs>24</Paragraphs>
  <Slides>9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9</vt:i4>
      </vt:variant>
    </vt:vector>
  </HeadingPairs>
  <TitlesOfParts>
    <vt:vector size="24" baseType="lpstr">
      <vt:lpstr>NEU-BZ-S92</vt:lpstr>
      <vt:lpstr>方正楷体_GBK</vt:lpstr>
      <vt:lpstr>黑体</vt:lpstr>
      <vt:lpstr>华文琥珀</vt:lpstr>
      <vt:lpstr>华文隶书</vt:lpstr>
      <vt:lpstr>华文新魏</vt:lpstr>
      <vt:lpstr>楷体</vt:lpstr>
      <vt:lpstr>隶书</vt:lpstr>
      <vt:lpstr>宋体</vt:lpstr>
      <vt:lpstr>微软雅黑</vt:lpstr>
      <vt:lpstr>Arial</vt:lpstr>
      <vt:lpstr>Calibri</vt:lpstr>
      <vt:lpstr>Times New Roman</vt:lpstr>
      <vt:lpstr>Office 主题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Microsoft</dc:creator>
  <cp:lastModifiedBy>SkyUser</cp:lastModifiedBy>
  <cp:revision>33</cp:revision>
  <dcterms:created xsi:type="dcterms:W3CDTF">2022-02-11T13:32:07Z</dcterms:created>
  <dcterms:modified xsi:type="dcterms:W3CDTF">2024-09-25T07:32:25Z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2052-11.1.0.10700</vt:lpwstr>
  </property>
  <property fmtid="{D5CDD505-2E9C-101B-9397-08002B2CF9AE}" pid="4" name="ICV">
    <vt:lpwstr>9C91C190DB9D425A8BFA5746D0EBBE11</vt:lpwstr>
  </property>
</Properties>
</file>