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5" r:id="rId1"/>
    <p:sldMasterId id="2147483671" r:id="rId2"/>
  </p:sldMasterIdLst>
  <p:notesMasterIdLst>
    <p:notesMasterId r:id="rId16"/>
  </p:notesMasterIdLst>
  <p:sldIdLst>
    <p:sldId id="316" r:id="rId3"/>
    <p:sldId id="297" r:id="rId4"/>
    <p:sldId id="305" r:id="rId5"/>
    <p:sldId id="306" r:id="rId6"/>
    <p:sldId id="307" r:id="rId7"/>
    <p:sldId id="308" r:id="rId8"/>
    <p:sldId id="309" r:id="rId9"/>
    <p:sldId id="310" r:id="rId10"/>
    <p:sldId id="311" r:id="rId11"/>
    <p:sldId id="312" r:id="rId12"/>
    <p:sldId id="313" r:id="rId13"/>
    <p:sldId id="314" r:id="rId14"/>
    <p:sldId id="317" r:id="rId15"/>
  </p:sldIdLst>
  <p:sldSz cx="11520488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99" userDrawn="1">
          <p15:clr>
            <a:srgbClr val="A4A3A4"/>
          </p15:clr>
        </p15:guide>
        <p15:guide id="2" pos="272" userDrawn="1">
          <p15:clr>
            <a:srgbClr val="A4A3A4"/>
          </p15:clr>
        </p15:guide>
        <p15:guide id="3" orient="horz" pos="45" userDrawn="1">
          <p15:clr>
            <a:srgbClr val="A4A3A4"/>
          </p15:clr>
        </p15:guide>
        <p15:guide id="4" orient="horz" pos="227" userDrawn="1">
          <p15:clr>
            <a:srgbClr val="A4A3A4"/>
          </p15:clr>
        </p15:guide>
        <p15:guide id="5" orient="horz" pos="9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FFEE"/>
    <a:srgbClr val="CB5859"/>
    <a:srgbClr val="D78080"/>
    <a:srgbClr val="3493D1"/>
    <a:srgbClr val="8FC41E"/>
    <a:srgbClr val="FDD22B"/>
    <a:srgbClr val="37BEF0"/>
    <a:srgbClr val="E94E4E"/>
    <a:srgbClr val="3580C3"/>
    <a:srgbClr val="D9EBB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114" autoAdjust="0"/>
    <p:restoredTop sz="94580" autoAdjust="0"/>
  </p:normalViewPr>
  <p:slideViewPr>
    <p:cSldViewPr>
      <p:cViewPr varScale="1">
        <p:scale>
          <a:sx n="97" d="100"/>
          <a:sy n="97" d="100"/>
        </p:scale>
        <p:origin x="588" y="72"/>
      </p:cViewPr>
      <p:guideLst>
        <p:guide orient="horz" pos="499"/>
        <p:guide pos="272"/>
        <p:guide orient="horz" pos="45"/>
        <p:guide orient="horz" pos="227"/>
        <p:guide orient="horz" pos="91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EC457B7-D2CF-47F1-9023-E2E260E894D7}" type="datetimeFigureOut">
              <a:rPr lang="zh-CN" altLang="en-US"/>
              <a:t>2024-09-25</a:t>
            </a:fld>
            <a:endParaRPr lang="zh-CN" altLang="en-US"/>
          </a:p>
        </p:txBody>
      </p:sp>
      <p:sp>
        <p:nvSpPr>
          <p:cNvPr id="4100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noProof="1" dirty="0">
                <a:ea typeface="黑体" panose="02010609060101010101" pitchFamily="49" charset="-122"/>
              </a:defRPr>
            </a:lvl1pPr>
          </a:lstStyle>
          <a:p>
            <a:fld id="{B48DF7BC-F4A5-4F1E-8B33-407AF33FBD9B}" type="slidenum">
              <a:rPr lang="zh-CN" altLang="en-US"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6405510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735671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1549289" cy="6480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30079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328956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0002622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49289" cy="6480175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239625" y="5073230"/>
            <a:ext cx="2889998" cy="120162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61351" y="5084800"/>
            <a:ext cx="2889998" cy="120162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3021" y="1319682"/>
            <a:ext cx="470163" cy="470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6637566" y="5223569"/>
            <a:ext cx="470163" cy="470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08542" y="5414102"/>
            <a:ext cx="470156" cy="470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11102" y="3001365"/>
            <a:ext cx="470156" cy="470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097032" y="5810440"/>
            <a:ext cx="711632" cy="400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0696666" y="1929551"/>
            <a:ext cx="529831" cy="2979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8790665" y="86587"/>
            <a:ext cx="2466962" cy="120162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606544" y="5646576"/>
            <a:ext cx="824762" cy="648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390598" y="2786803"/>
            <a:ext cx="426715" cy="52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982170" y="1635310"/>
            <a:ext cx="414411" cy="47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188866" y="2832621"/>
            <a:ext cx="414411" cy="47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5716134" y="4321982"/>
            <a:ext cx="414411" cy="47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154426" y="1635311"/>
            <a:ext cx="426715" cy="52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9910699" y="3961891"/>
            <a:ext cx="426715" cy="52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242674" y="2034825"/>
            <a:ext cx="2889998" cy="120162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287804" y="4003310"/>
            <a:ext cx="711632" cy="400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56961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567310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554349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532506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391" y="1655911"/>
            <a:ext cx="11015707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1427" tIns="45714" rIns="91427" bIns="45714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11499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499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499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69165310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53530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949820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20210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8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36091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70" r:id="rId4"/>
    <p:sldLayoutId id="2147483669" r:id="rId5"/>
  </p:sldLayoutIdLst>
  <p:timing>
    <p:tnLst>
      <p:par>
        <p:cTn id="1" dur="indefinite" restart="never" nodeType="tmRoot"/>
      </p:par>
    </p:tnLst>
  </p:timing>
  <p:txStyles>
    <p:titleStyle>
      <a:lvl1pPr algn="l" defTabSz="864017" rtl="0" eaLnBrk="1" latinLnBrk="0" hangingPunct="1">
        <a:lnSpc>
          <a:spcPct val="90000"/>
        </a:lnSpc>
        <a:spcBef>
          <a:spcPct val="0"/>
        </a:spcBef>
        <a:buNone/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16004" indent="-216004" algn="l" defTabSz="864017" rtl="0" eaLnBrk="1" latinLnBrk="0" hangingPunct="1">
        <a:lnSpc>
          <a:spcPct val="90000"/>
        </a:lnSpc>
        <a:spcBef>
          <a:spcPts val="945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1pPr>
      <a:lvl2pPr marL="648012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3"/>
            <a:ext cx="11520488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sz="3024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0488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1"/>
            <a:ext cx="11520488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sz="3024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0594999" y="5560029"/>
            <a:ext cx="863977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6926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196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3931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589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7860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3974" indent="-32397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1943" indent="-269978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79913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1878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3843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5808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7773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39738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1703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196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3931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589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786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5982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1791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3756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572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15.emf"/><Relationship Id="rId4" Type="http://schemas.openxmlformats.org/officeDocument/2006/relationships/package" Target="../embeddings/Microsoft_Word___3.docx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__4.docx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17.em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2.emf"/><Relationship Id="rId4" Type="http://schemas.openxmlformats.org/officeDocument/2006/relationships/package" Target="../embeddings/Microsoft_Word___1.docx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__2.docx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504384" y="3384083"/>
            <a:ext cx="10511720" cy="151196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句子专项</a:t>
            </a:r>
          </a:p>
        </p:txBody>
      </p:sp>
    </p:spTree>
    <p:extLst>
      <p:ext uri="{BB962C8B-B14F-4D97-AF65-F5344CB8AC3E}">
        <p14:creationId xmlns:p14="http://schemas.microsoft.com/office/powerpoint/2010/main" val="1768917287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83610"/>
            <a:ext cx="10833100" cy="624786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5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双手会做工。</a:t>
            </a:r>
            <a:endParaRPr lang="zh-CN" altLang="zh-CN" dirty="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5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会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latin typeface="Calibri" panose="020F0502020204030204" pitchFamily="34" charset="0"/>
                <a:ea typeface="楷体" panose="02010609060101010101" pitchFamily="49" charset="-122"/>
                <a:cs typeface="Calibri" panose="020F0502020204030204" pitchFamily="34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5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大雁一会儿排成个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字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一会儿排成个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字。</a:t>
            </a:r>
            <a:endParaRPr lang="zh-CN" altLang="zh-CN" dirty="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5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一会儿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cs typeface="Times New Roman" panose="02020603050405020304" pitchFamily="18" charset="0"/>
              </a:rPr>
              <a:t>　　　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一会儿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latin typeface="Calibri" panose="020F0502020204030204" pitchFamily="34" charset="0"/>
                <a:ea typeface="楷体" panose="02010609060101010101" pitchFamily="49" charset="-122"/>
                <a:cs typeface="Calibri" panose="020F0502020204030204" pitchFamily="34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5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影子是我的好朋友。</a:t>
            </a:r>
            <a:endParaRPr lang="zh-CN" altLang="zh-CN" dirty="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5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是我的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cs typeface="Times New Roman" panose="02020603050405020304" pitchFamily="18" charset="0"/>
              </a:rPr>
              <a:t>　　　　　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latin typeface="Calibri" panose="020F0502020204030204" pitchFamily="34" charset="0"/>
                <a:ea typeface="楷体" panose="02010609060101010101" pitchFamily="49" charset="-122"/>
                <a:cs typeface="Calibri" panose="020F0502020204030204" pitchFamily="34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5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弯弯的月儿像小船。</a:t>
            </a:r>
            <a:endParaRPr lang="zh-CN" altLang="zh-CN" dirty="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5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cs typeface="Times New Roman" panose="02020603050405020304" pitchFamily="18" charset="0"/>
              </a:rPr>
              <a:t>　　　　　　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像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cs typeface="Times New Roman" panose="02020603050405020304" pitchFamily="18" charset="0"/>
              </a:rPr>
              <a:t>　　　　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latin typeface="Calibri" panose="020F0502020204030204" pitchFamily="34" charset="0"/>
                <a:ea typeface="楷体" panose="02010609060101010101" pitchFamily="49" charset="-122"/>
                <a:cs typeface="Calibri" panose="020F0502020204030204" pitchFamily="34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5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乌鸦喝不着水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怎么办呢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5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cs typeface="Times New Roman" panose="02020603050405020304" pitchFamily="18" charset="0"/>
              </a:rPr>
              <a:t>　　　　　　　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怎么办呢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r>
              <a:rPr lang="en-US" altLang="zh-CN" dirty="0">
                <a:solidFill>
                  <a:srgbClr val="000000"/>
                </a:solidFill>
                <a:latin typeface="Calibri" panose="020F0502020204030204" pitchFamily="34" charset="0"/>
                <a:ea typeface="楷体" panose="02010609060101010101" pitchFamily="49" charset="-122"/>
                <a:cs typeface="Calibri" panose="020F0502020204030204" pitchFamily="34" charset="0"/>
              </a:rPr>
              <a:t> </a:t>
            </a:r>
            <a:endParaRPr lang="en-US" altLang="zh-CN" dirty="0" smtClean="0">
              <a:solidFill>
                <a:srgbClr val="000000"/>
              </a:solidFill>
              <a:latin typeface="Calibri" panose="020F0502020204030204" pitchFamily="34" charset="0"/>
              <a:ea typeface="楷体" panose="02010609060101010101" pitchFamily="49" charset="-122"/>
              <a:cs typeface="Calibri" panose="020F0502020204030204" pitchFamily="34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63700" y="752835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我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2785068" y="752834"/>
            <a:ext cx="10054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写字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863699" y="1967507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我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3790471" y="1967507"/>
            <a:ext cx="10054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看书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6937929" y="1967507"/>
            <a:ext cx="10054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写字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863698" y="3211675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这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3790470" y="3194238"/>
            <a:ext cx="10054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妈妈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509230" y="4416515"/>
            <a:ext cx="223651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圆圆的月亮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3790469" y="4418743"/>
            <a:ext cx="10054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玉盘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935708" y="5634878"/>
            <a:ext cx="223651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明天要</a:t>
            </a:r>
            <a:r>
              <a:rPr lang="zh-CN" altLang="zh-CN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下雨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822276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1950" y="242881"/>
            <a:ext cx="10807700" cy="884891"/>
          </a:xfrm>
          <a:prstGeom prst="rect">
            <a:avLst/>
          </a:prstGeom>
        </p:spPr>
      </p:pic>
      <p:sp>
        <p:nvSpPr>
          <p:cNvPr id="3" name="矩形 2"/>
          <p:cNvSpPr>
            <a:spLocks noChangeAspect="1"/>
          </p:cNvSpPr>
          <p:nvPr/>
        </p:nvSpPr>
        <p:spPr>
          <a:xfrm>
            <a:off x="349250" y="1211988"/>
            <a:ext cx="4801314" cy="7325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看图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把句子补充完整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graphicFrame>
        <p:nvGraphicFramePr>
          <p:cNvPr id="5" name="对象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16278505"/>
              </p:ext>
            </p:extLst>
          </p:nvPr>
        </p:nvGraphicFramePr>
        <p:xfrm>
          <a:off x="453411" y="1910657"/>
          <a:ext cx="10793413" cy="4592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4" name="文档" r:id="rId4" imgW="3826154" imgH="1654582" progId="Word.Document.12">
                  <p:embed/>
                </p:oleObj>
              </mc:Choice>
              <mc:Fallback>
                <p:oleObj name="文档" r:id="rId4" imgW="3826154" imgH="1654582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53411" y="1910657"/>
                        <a:ext cx="10793413" cy="45926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矩形 3"/>
          <p:cNvSpPr/>
          <p:nvPr/>
        </p:nvSpPr>
        <p:spPr>
          <a:xfrm>
            <a:off x="6120284" y="2755695"/>
            <a:ext cx="223651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小草发芽了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4464100" y="5051240"/>
            <a:ext cx="223651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闪闪的星星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645048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373388"/>
            <a:ext cx="4801314" cy="7325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看图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根据提示写句子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graphicFrame>
        <p:nvGraphicFramePr>
          <p:cNvPr id="6" name="对象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57850257"/>
              </p:ext>
            </p:extLst>
          </p:nvPr>
        </p:nvGraphicFramePr>
        <p:xfrm>
          <a:off x="457832" y="1119175"/>
          <a:ext cx="10807700" cy="42773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8" name="文档" r:id="rId3" imgW="4510061" imgH="1784952" progId="Word.Document.12">
                  <p:embed/>
                </p:oleObj>
              </mc:Choice>
              <mc:Fallback>
                <p:oleObj name="文档" r:id="rId3" imgW="4510061" imgH="1784952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57832" y="1119175"/>
                        <a:ext cx="10807700" cy="427737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矩形 6"/>
          <p:cNvSpPr/>
          <p:nvPr/>
        </p:nvSpPr>
        <p:spPr>
          <a:xfrm>
            <a:off x="5544220" y="1977744"/>
            <a:ext cx="264687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姐姐</a:t>
            </a:r>
            <a:r>
              <a:rPr lang="zh-CN" altLang="zh-CN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在</a:t>
            </a:r>
            <a:r>
              <a:rPr lang="zh-CN" altLang="en-US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跳绳</a:t>
            </a:r>
            <a:r>
              <a:rPr lang="zh-CN" altLang="zh-CN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6192292" y="4105304"/>
            <a:ext cx="305724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小鸟在天上飞。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3176434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376334" y="1296139"/>
            <a:ext cx="6983642" cy="2800381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8799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8799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>
              <a:buFont typeface="Arial" panose="020B0604020202020204" pitchFamily="34" charset="0"/>
              <a:buNone/>
            </a:pPr>
            <a:r>
              <a:rPr lang="zh-CN" altLang="en-US" sz="8799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8799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077913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3522" y="369599"/>
            <a:ext cx="10773445" cy="4781692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1936777" y="2261471"/>
            <a:ext cx="69762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000" dirty="0">
                <a:ea typeface="楷体" panose="02010609060101010101" pitchFamily="49" charset="-122"/>
                <a:cs typeface="Times New Roman" panose="02020603050405020304" pitchFamily="18" charset="0"/>
              </a:rPr>
              <a:t>天</a:t>
            </a:r>
            <a:endParaRPr lang="zh-CN" altLang="en-US" sz="4000" dirty="0"/>
          </a:p>
        </p:txBody>
      </p:sp>
      <p:sp>
        <p:nvSpPr>
          <p:cNvPr id="10" name="矩形 9"/>
          <p:cNvSpPr/>
          <p:nvPr/>
        </p:nvSpPr>
        <p:spPr>
          <a:xfrm>
            <a:off x="3259628" y="2261472"/>
            <a:ext cx="69762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000" dirty="0">
                <a:ea typeface="楷体" panose="02010609060101010101" pitchFamily="49" charset="-122"/>
                <a:cs typeface="Times New Roman" panose="02020603050405020304" pitchFamily="18" charset="0"/>
              </a:rPr>
              <a:t>来</a:t>
            </a:r>
            <a:endParaRPr lang="zh-CN" altLang="en-US" sz="4000" dirty="0"/>
          </a:p>
        </p:txBody>
      </p:sp>
      <p:sp>
        <p:nvSpPr>
          <p:cNvPr id="11" name="矩形 10"/>
          <p:cNvSpPr/>
          <p:nvPr/>
        </p:nvSpPr>
        <p:spPr>
          <a:xfrm>
            <a:off x="8457220" y="2261471"/>
            <a:ext cx="69762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000" dirty="0">
                <a:ea typeface="楷体" panose="02010609060101010101" pitchFamily="49" charset="-122"/>
                <a:cs typeface="Times New Roman" panose="02020603050405020304" pitchFamily="18" charset="0"/>
              </a:rPr>
              <a:t>开</a:t>
            </a:r>
            <a:endParaRPr lang="zh-CN" altLang="en-US" sz="4000" dirty="0"/>
          </a:p>
        </p:txBody>
      </p:sp>
      <p:sp>
        <p:nvSpPr>
          <p:cNvPr id="12" name="矩形 11"/>
          <p:cNvSpPr/>
          <p:nvPr/>
        </p:nvSpPr>
        <p:spPr>
          <a:xfrm>
            <a:off x="984473" y="4186023"/>
            <a:ext cx="172354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000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牛</a:t>
            </a:r>
            <a:r>
              <a:rPr lang="en-US" altLang="zh-CN" sz="4000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    </a:t>
            </a:r>
            <a:r>
              <a:rPr lang="zh-CN" altLang="zh-CN" sz="4000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羊</a:t>
            </a:r>
            <a:endParaRPr lang="zh-CN" altLang="en-US" sz="4000" dirty="0"/>
          </a:p>
        </p:txBody>
      </p:sp>
      <p:sp>
        <p:nvSpPr>
          <p:cNvPr id="13" name="矩形 12"/>
          <p:cNvSpPr/>
          <p:nvPr/>
        </p:nvSpPr>
        <p:spPr>
          <a:xfrm>
            <a:off x="4228412" y="4186023"/>
            <a:ext cx="69762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000" dirty="0">
                <a:ea typeface="楷体" panose="02010609060101010101" pitchFamily="49" charset="-122"/>
                <a:cs typeface="Times New Roman" panose="02020603050405020304" pitchFamily="18" charset="0"/>
              </a:rPr>
              <a:t>山</a:t>
            </a:r>
            <a:endParaRPr lang="zh-CN" altLang="en-US" sz="4000" dirty="0"/>
          </a:p>
        </p:txBody>
      </p:sp>
    </p:spTree>
    <p:extLst>
      <p:ext uri="{BB962C8B-B14F-4D97-AF65-F5344CB8AC3E}">
        <p14:creationId xmlns:p14="http://schemas.microsoft.com/office/powerpoint/2010/main" val="1486630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9769" y="801647"/>
            <a:ext cx="8746834" cy="3830730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1096520" y="1535354"/>
            <a:ext cx="351891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000" dirty="0">
                <a:ea typeface="楷体" panose="02010609060101010101" pitchFamily="49" charset="-122"/>
                <a:cs typeface="Times New Roman" panose="02020603050405020304" pitchFamily="18" charset="0"/>
              </a:rPr>
              <a:t>你　</a:t>
            </a:r>
            <a:r>
              <a:rPr lang="en-US" altLang="zh-CN" sz="4000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  </a:t>
            </a:r>
            <a:r>
              <a:rPr lang="en-US" altLang="zh-CN" sz="4000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4000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是</a:t>
            </a:r>
            <a:r>
              <a:rPr lang="zh-CN" altLang="zh-CN" sz="4000" dirty="0"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4000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   </a:t>
            </a:r>
            <a:r>
              <a:rPr lang="zh-CN" altLang="zh-CN" sz="4000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我</a:t>
            </a:r>
            <a:endParaRPr lang="zh-CN" altLang="en-US" sz="4000" dirty="0"/>
          </a:p>
        </p:txBody>
      </p:sp>
      <p:sp>
        <p:nvSpPr>
          <p:cNvPr id="8" name="矩形 7"/>
          <p:cNvSpPr/>
          <p:nvPr/>
        </p:nvSpPr>
        <p:spPr>
          <a:xfrm>
            <a:off x="2935057" y="3654833"/>
            <a:ext cx="69762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000" dirty="0">
                <a:ea typeface="楷体" panose="02010609060101010101" pitchFamily="49" charset="-122"/>
                <a:cs typeface="Times New Roman" panose="02020603050405020304" pitchFamily="18" charset="0"/>
              </a:rPr>
              <a:t>四</a:t>
            </a:r>
            <a:endParaRPr lang="zh-CN" altLang="en-US" sz="4000" dirty="0"/>
          </a:p>
        </p:txBody>
      </p:sp>
      <p:sp>
        <p:nvSpPr>
          <p:cNvPr id="10" name="矩形 9"/>
          <p:cNvSpPr/>
          <p:nvPr/>
        </p:nvSpPr>
        <p:spPr>
          <a:xfrm>
            <a:off x="5141668" y="3654833"/>
            <a:ext cx="69762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000" dirty="0">
                <a:ea typeface="楷体" panose="02010609060101010101" pitchFamily="49" charset="-122"/>
                <a:cs typeface="Times New Roman" panose="02020603050405020304" pitchFamily="18" charset="0"/>
              </a:rPr>
              <a:t>好</a:t>
            </a:r>
            <a:endParaRPr lang="zh-CN" altLang="en-US" sz="4000" dirty="0"/>
          </a:p>
        </p:txBody>
      </p:sp>
      <p:sp>
        <p:nvSpPr>
          <p:cNvPr id="11" name="矩形 10"/>
          <p:cNvSpPr/>
          <p:nvPr/>
        </p:nvSpPr>
        <p:spPr>
          <a:xfrm>
            <a:off x="6581828" y="3654833"/>
            <a:ext cx="69762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000" dirty="0">
                <a:ea typeface="楷体" panose="02010609060101010101" pitchFamily="49" charset="-122"/>
                <a:cs typeface="Times New Roman" panose="02020603050405020304" pitchFamily="18" charset="0"/>
              </a:rPr>
              <a:t>风</a:t>
            </a:r>
            <a:endParaRPr lang="zh-CN" altLang="en-US" sz="4000" dirty="0"/>
          </a:p>
        </p:txBody>
      </p:sp>
    </p:spTree>
    <p:extLst>
      <p:ext uri="{BB962C8B-B14F-4D97-AF65-F5344CB8AC3E}">
        <p14:creationId xmlns:p14="http://schemas.microsoft.com/office/powerpoint/2010/main" val="2855210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0" grpId="0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3368" y="425172"/>
            <a:ext cx="10953750" cy="4823114"/>
          </a:xfrm>
          <a:prstGeom prst="rect">
            <a:avLst/>
          </a:prstGeom>
        </p:spPr>
      </p:pic>
      <p:sp>
        <p:nvSpPr>
          <p:cNvPr id="15" name="矩形 14"/>
          <p:cNvSpPr/>
          <p:nvPr/>
        </p:nvSpPr>
        <p:spPr>
          <a:xfrm>
            <a:off x="1501940" y="926002"/>
            <a:ext cx="69762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000" dirty="0">
                <a:ea typeface="楷体" panose="02010609060101010101" pitchFamily="49" charset="-122"/>
                <a:cs typeface="Times New Roman" panose="02020603050405020304" pitchFamily="18" charset="0"/>
              </a:rPr>
              <a:t>小</a:t>
            </a:r>
            <a:endParaRPr lang="zh-CN" altLang="en-US" sz="4000" dirty="0"/>
          </a:p>
        </p:txBody>
      </p:sp>
      <p:sp>
        <p:nvSpPr>
          <p:cNvPr id="16" name="矩形 15"/>
          <p:cNvSpPr/>
          <p:nvPr/>
        </p:nvSpPr>
        <p:spPr>
          <a:xfrm>
            <a:off x="4585268" y="926002"/>
            <a:ext cx="69762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000" dirty="0">
                <a:ea typeface="楷体" panose="02010609060101010101" pitchFamily="49" charset="-122"/>
                <a:cs typeface="Times New Roman" panose="02020603050405020304" pitchFamily="18" charset="0"/>
              </a:rPr>
              <a:t>在</a:t>
            </a:r>
            <a:endParaRPr lang="zh-CN" altLang="en-US" sz="4000" dirty="0"/>
          </a:p>
        </p:txBody>
      </p:sp>
      <p:sp>
        <p:nvSpPr>
          <p:cNvPr id="17" name="矩形 16"/>
          <p:cNvSpPr/>
          <p:nvPr/>
        </p:nvSpPr>
        <p:spPr>
          <a:xfrm>
            <a:off x="5747228" y="926001"/>
            <a:ext cx="69762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000" dirty="0">
                <a:ea typeface="楷体" panose="02010609060101010101" pitchFamily="49" charset="-122"/>
                <a:cs typeface="Times New Roman" panose="02020603050405020304" pitchFamily="18" charset="0"/>
              </a:rPr>
              <a:t>一</a:t>
            </a:r>
            <a:endParaRPr lang="zh-CN" altLang="en-US" sz="4000" dirty="0"/>
          </a:p>
        </p:txBody>
      </p:sp>
      <p:sp>
        <p:nvSpPr>
          <p:cNvPr id="18" name="矩形 17"/>
          <p:cNvSpPr/>
          <p:nvPr/>
        </p:nvSpPr>
        <p:spPr>
          <a:xfrm>
            <a:off x="7524580" y="926000"/>
            <a:ext cx="69762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000" dirty="0">
                <a:ea typeface="楷体" panose="02010609060101010101" pitchFamily="49" charset="-122"/>
                <a:cs typeface="Times New Roman" panose="02020603050405020304" pitchFamily="18" charset="0"/>
              </a:rPr>
              <a:t>比</a:t>
            </a:r>
            <a:endParaRPr lang="zh-CN" altLang="en-US" sz="4000" dirty="0"/>
          </a:p>
        </p:txBody>
      </p:sp>
      <p:sp>
        <p:nvSpPr>
          <p:cNvPr id="19" name="矩形 18"/>
          <p:cNvSpPr/>
          <p:nvPr/>
        </p:nvSpPr>
        <p:spPr>
          <a:xfrm>
            <a:off x="9345194" y="925999"/>
            <a:ext cx="69762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000" dirty="0">
                <a:ea typeface="楷体" panose="02010609060101010101" pitchFamily="49" charset="-122"/>
                <a:cs typeface="Times New Roman" panose="02020603050405020304" pitchFamily="18" charset="0"/>
              </a:rPr>
              <a:t>巴</a:t>
            </a:r>
            <a:endParaRPr lang="zh-CN" altLang="en-US" sz="4000" dirty="0"/>
          </a:p>
        </p:txBody>
      </p:sp>
      <p:sp>
        <p:nvSpPr>
          <p:cNvPr id="20" name="矩形 19"/>
          <p:cNvSpPr/>
          <p:nvPr/>
        </p:nvSpPr>
        <p:spPr>
          <a:xfrm>
            <a:off x="1800465" y="2654194"/>
            <a:ext cx="159530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000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小</a:t>
            </a:r>
            <a:r>
              <a:rPr lang="en-US" altLang="zh-CN" sz="4000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   </a:t>
            </a:r>
            <a:r>
              <a:rPr lang="zh-CN" altLang="zh-CN" sz="4000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马</a:t>
            </a:r>
            <a:endParaRPr lang="zh-CN" altLang="en-US" sz="4000" dirty="0"/>
          </a:p>
        </p:txBody>
      </p:sp>
      <p:sp>
        <p:nvSpPr>
          <p:cNvPr id="21" name="矩形 20"/>
          <p:cNvSpPr/>
          <p:nvPr/>
        </p:nvSpPr>
        <p:spPr>
          <a:xfrm>
            <a:off x="4093833" y="2654193"/>
            <a:ext cx="69762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000" dirty="0">
                <a:ea typeface="楷体" panose="02010609060101010101" pitchFamily="49" charset="-122"/>
                <a:cs typeface="Times New Roman" panose="02020603050405020304" pitchFamily="18" charset="0"/>
              </a:rPr>
              <a:t>在</a:t>
            </a:r>
            <a:endParaRPr lang="zh-CN" altLang="en-US" sz="4000" dirty="0"/>
          </a:p>
        </p:txBody>
      </p:sp>
      <p:sp>
        <p:nvSpPr>
          <p:cNvPr id="22" name="矩形 21"/>
          <p:cNvSpPr/>
          <p:nvPr/>
        </p:nvSpPr>
        <p:spPr>
          <a:xfrm>
            <a:off x="7204985" y="2654190"/>
            <a:ext cx="69762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000" dirty="0">
                <a:ea typeface="楷体" panose="02010609060101010101" pitchFamily="49" charset="-122"/>
                <a:cs typeface="Times New Roman" panose="02020603050405020304" pitchFamily="18" charset="0"/>
              </a:rPr>
              <a:t>上</a:t>
            </a:r>
            <a:endParaRPr lang="zh-CN" altLang="en-US" sz="4000" dirty="0"/>
          </a:p>
        </p:txBody>
      </p:sp>
      <p:sp>
        <p:nvSpPr>
          <p:cNvPr id="24" name="矩形 23"/>
          <p:cNvSpPr/>
          <p:nvPr/>
        </p:nvSpPr>
        <p:spPr>
          <a:xfrm>
            <a:off x="10351881" y="2654190"/>
            <a:ext cx="69762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000" dirty="0">
                <a:ea typeface="楷体" panose="02010609060101010101" pitchFamily="49" charset="-122"/>
                <a:cs typeface="Times New Roman" panose="02020603050405020304" pitchFamily="18" charset="0"/>
              </a:rPr>
              <a:t>是</a:t>
            </a:r>
            <a:endParaRPr lang="zh-CN" altLang="en-US" sz="4000" dirty="0"/>
          </a:p>
        </p:txBody>
      </p:sp>
      <p:sp>
        <p:nvSpPr>
          <p:cNvPr id="25" name="矩形 24"/>
          <p:cNvSpPr/>
          <p:nvPr/>
        </p:nvSpPr>
        <p:spPr>
          <a:xfrm>
            <a:off x="421820" y="4378097"/>
            <a:ext cx="159530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000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月</a:t>
            </a:r>
            <a:r>
              <a:rPr lang="en-US" altLang="zh-CN" sz="4000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   </a:t>
            </a:r>
            <a:r>
              <a:rPr lang="zh-CN" altLang="zh-CN" sz="4000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牙</a:t>
            </a:r>
            <a:endParaRPr lang="zh-CN" altLang="en-US" sz="4000" dirty="0"/>
          </a:p>
        </p:txBody>
      </p:sp>
    </p:spTree>
    <p:extLst>
      <p:ext uri="{BB962C8B-B14F-4D97-AF65-F5344CB8AC3E}">
        <p14:creationId xmlns:p14="http://schemas.microsoft.com/office/powerpoint/2010/main" val="40006803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4" grpId="0"/>
      <p:bldP spid="2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1950" y="155618"/>
            <a:ext cx="10807700" cy="1944161"/>
          </a:xfrm>
          <a:prstGeom prst="rect">
            <a:avLst/>
          </a:prstGeom>
        </p:spPr>
      </p:pic>
      <p:sp>
        <p:nvSpPr>
          <p:cNvPr id="3" name="矩形 2"/>
          <p:cNvSpPr>
            <a:spLocks noChangeAspect="1"/>
          </p:cNvSpPr>
          <p:nvPr/>
        </p:nvSpPr>
        <p:spPr>
          <a:xfrm>
            <a:off x="349250" y="2183717"/>
            <a:ext cx="10833100" cy="393338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高高兴兴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小朋友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	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上学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	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去</a:t>
            </a:r>
            <a:endParaRPr lang="zh-CN" altLang="zh-CN" dirty="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②①④③</a:t>
            </a:r>
            <a:r>
              <a:rPr lang="en-US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②①③④</a:t>
            </a:r>
            <a:r>
              <a:rPr lang="en-US" altLang="zh-CN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en-US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4000" dirty="0">
              <a:solidFill>
                <a:srgbClr val="000000"/>
              </a:solidFill>
              <a:latin typeface="NEU-BZ-S92"/>
              <a:ea typeface="方正楷体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谁的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	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好像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	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尾巴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	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一把伞</a:t>
            </a:r>
            <a:endParaRPr lang="zh-CN" altLang="zh-CN" dirty="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①③②</a:t>
            </a:r>
            <a:r>
              <a:rPr lang="zh-CN" altLang="zh-CN" dirty="0" smtClean="0"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r>
              <a:rPr lang="zh-CN" altLang="en-US" dirty="0" smtClean="0"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？</a:t>
            </a:r>
            <a:endParaRPr lang="zh-CN" altLang="zh-CN" sz="4000" dirty="0">
              <a:solidFill>
                <a:srgbClr val="000000"/>
              </a:solidFill>
              <a:latin typeface="NEU-BZ-S92"/>
              <a:ea typeface="方正楷体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非常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	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感到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	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小松鼠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	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奇怪</a:t>
            </a:r>
            <a:endParaRPr lang="en-US" altLang="zh-CN" dirty="0" smtClean="0">
              <a:solidFill>
                <a:srgbClr val="000000"/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③②①</a:t>
            </a:r>
            <a:r>
              <a:rPr lang="zh-CN" altLang="zh-CN" dirty="0" smtClean="0"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r>
              <a:rPr lang="zh-CN" altLang="en-US" dirty="0" smtClean="0"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。</a:t>
            </a:r>
            <a:endParaRPr lang="en-US" altLang="zh-CN" b="1" dirty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88492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9559"/>
            <a:ext cx="10833100" cy="649408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小兔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	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白菜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	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兔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妈妈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	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带着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	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⑤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收</a:t>
            </a:r>
            <a:endParaRPr lang="zh-CN" altLang="zh-CN" dirty="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③④①⑤</a:t>
            </a:r>
            <a:r>
              <a:rPr lang="zh-CN" altLang="zh-CN" dirty="0" smtClean="0"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zh-CN" altLang="en-US" dirty="0" smtClean="0"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楷体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高兴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地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	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燕子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妈妈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	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笑了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	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为什么</a:t>
            </a:r>
            <a:endParaRPr lang="zh-CN" altLang="zh-CN" dirty="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②④①③</a:t>
            </a:r>
            <a:r>
              <a:rPr lang="en-US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④②①</a:t>
            </a:r>
            <a:r>
              <a:rPr lang="zh-CN" altLang="zh-CN" dirty="0" smtClean="0"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en-US" altLang="zh-CN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en-US" dirty="0" smtClean="0"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？</a:t>
            </a:r>
            <a:endParaRPr lang="en-US" altLang="zh-CN" b="1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公园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里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	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好看的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花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	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开满了</a:t>
            </a:r>
            <a:endParaRPr lang="zh-CN" altLang="zh-CN" dirty="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①④②</a:t>
            </a:r>
            <a:r>
              <a:rPr lang="zh-CN" altLang="zh-CN" dirty="0" smtClean="0"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zh-CN" altLang="en-US" dirty="0" smtClean="0"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楷体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快乐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地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	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在天空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中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	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小鸟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	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飞来飞去</a:t>
            </a:r>
            <a:endParaRPr lang="zh-CN" altLang="zh-CN" dirty="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③②①</a:t>
            </a:r>
            <a:r>
              <a:rPr lang="zh-CN" altLang="zh-CN" dirty="0" smtClean="0"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r>
              <a:rPr lang="zh-CN" altLang="en-US" dirty="0" smtClean="0"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楷体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你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	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喜欢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	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水果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	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吗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		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⑤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吃</a:t>
            </a:r>
            <a:endParaRPr lang="en-US" altLang="zh-CN" dirty="0" smtClean="0">
              <a:solidFill>
                <a:srgbClr val="000000"/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①②⑤③</a:t>
            </a:r>
            <a:r>
              <a:rPr lang="zh-CN" altLang="zh-CN" dirty="0" smtClean="0"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r>
              <a:rPr lang="zh-CN" altLang="en-US" dirty="0" smtClean="0"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？</a:t>
            </a:r>
            <a:endParaRPr lang="en-US" altLang="zh-CN" b="1" dirty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48534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49250" y="1975752"/>
            <a:ext cx="10833100" cy="438158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1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江南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采莲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莲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何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楷体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对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雪对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对树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鸟对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楷体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时不识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呼作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玉盘。</a:t>
            </a:r>
            <a:endParaRPr lang="zh-CN" altLang="zh-CN" dirty="0">
              <a:solidFill>
                <a:srgbClr val="000000"/>
              </a:solidFill>
              <a:latin typeface="NEU-BZ-S92"/>
              <a:ea typeface="方正楷体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两件宝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手和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脑。</a:t>
            </a:r>
            <a:endParaRPr lang="zh-CN" altLang="zh-CN" dirty="0">
              <a:solidFill>
                <a:srgbClr val="000000"/>
              </a:solidFill>
              <a:latin typeface="NEU-BZ-S92"/>
              <a:ea typeface="方正楷体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之行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始于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楷体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弯弯的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的船。</a:t>
            </a:r>
            <a:endParaRPr lang="zh-CN" altLang="zh-CN" dirty="0">
              <a:solidFill>
                <a:srgbClr val="000000"/>
              </a:solidFill>
              <a:latin typeface="NEU-BZ-S92"/>
              <a:ea typeface="方正楷体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解落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秋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能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楷体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年之计在于春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之计在于晨。</a:t>
            </a:r>
            <a:endParaRPr lang="zh-CN" altLang="zh-CN" dirty="0">
              <a:solidFill>
                <a:srgbClr val="000000"/>
              </a:solidFill>
              <a:latin typeface="NEU-BZ-S92"/>
              <a:ea typeface="方正楷体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799804" y="2015951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可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4205564" y="2015951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叶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5707900" y="2015951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田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6782065" y="2015951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田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2481212" y="2543976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雨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4473297" y="2543975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风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5953346" y="2543975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花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8780894" y="2543975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虫</a:t>
            </a:r>
            <a:endParaRPr lang="zh-CN" altLang="en-US" dirty="0"/>
          </a:p>
        </p:txBody>
      </p:sp>
      <p:pic>
        <p:nvPicPr>
          <p:cNvPr id="32" name="图片 3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1950" y="81567"/>
            <a:ext cx="10807700" cy="1871389"/>
          </a:xfrm>
          <a:prstGeom prst="rect">
            <a:avLst/>
          </a:prstGeom>
        </p:spPr>
      </p:pic>
      <p:sp>
        <p:nvSpPr>
          <p:cNvPr id="34" name="矩形 33"/>
          <p:cNvSpPr/>
          <p:nvPr/>
        </p:nvSpPr>
        <p:spPr>
          <a:xfrm>
            <a:off x="993874" y="2543976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楷体" panose="02010609060101010101" pitchFamily="49" charset="-122"/>
                <a:cs typeface="Times New Roman" panose="02020603050405020304" pitchFamily="18" charset="0"/>
              </a:rPr>
              <a:t>云</a:t>
            </a:r>
            <a:endParaRPr lang="zh-CN" altLang="en-US" dirty="0"/>
          </a:p>
        </p:txBody>
      </p:sp>
      <p:sp>
        <p:nvSpPr>
          <p:cNvPr id="36" name="矩形 35"/>
          <p:cNvSpPr/>
          <p:nvPr/>
        </p:nvSpPr>
        <p:spPr>
          <a:xfrm>
            <a:off x="1008011" y="3086240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小</a:t>
            </a:r>
            <a:endParaRPr lang="zh-CN" altLang="en-US" dirty="0"/>
          </a:p>
        </p:txBody>
      </p:sp>
      <p:sp>
        <p:nvSpPr>
          <p:cNvPr id="37" name="矩形 36"/>
          <p:cNvSpPr/>
          <p:nvPr/>
        </p:nvSpPr>
        <p:spPr>
          <a:xfrm>
            <a:off x="3314484" y="3086239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月</a:t>
            </a:r>
            <a:endParaRPr lang="zh-CN" altLang="en-US" dirty="0"/>
          </a:p>
        </p:txBody>
      </p:sp>
      <p:sp>
        <p:nvSpPr>
          <p:cNvPr id="38" name="矩形 37"/>
          <p:cNvSpPr/>
          <p:nvPr/>
        </p:nvSpPr>
        <p:spPr>
          <a:xfrm>
            <a:off x="5297401" y="3086238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白</a:t>
            </a:r>
            <a:endParaRPr lang="zh-CN" altLang="en-US" dirty="0"/>
          </a:p>
        </p:txBody>
      </p:sp>
      <p:sp>
        <p:nvSpPr>
          <p:cNvPr id="39" name="矩形 38"/>
          <p:cNvSpPr/>
          <p:nvPr/>
        </p:nvSpPr>
        <p:spPr>
          <a:xfrm>
            <a:off x="2062546" y="3626899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有</a:t>
            </a:r>
            <a:endParaRPr lang="zh-CN" altLang="en-US" dirty="0"/>
          </a:p>
        </p:txBody>
      </p:sp>
      <p:sp>
        <p:nvSpPr>
          <p:cNvPr id="40" name="矩形 39"/>
          <p:cNvSpPr/>
          <p:nvPr/>
        </p:nvSpPr>
        <p:spPr>
          <a:xfrm>
            <a:off x="4465712" y="3622543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双</a:t>
            </a:r>
            <a:endParaRPr lang="zh-CN" altLang="en-US" dirty="0"/>
          </a:p>
        </p:txBody>
      </p:sp>
      <p:sp>
        <p:nvSpPr>
          <p:cNvPr id="42" name="矩形 41"/>
          <p:cNvSpPr/>
          <p:nvPr/>
        </p:nvSpPr>
        <p:spPr>
          <a:xfrm>
            <a:off x="6379317" y="3629276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大</a:t>
            </a:r>
            <a:endParaRPr lang="zh-CN" altLang="en-US" dirty="0"/>
          </a:p>
        </p:txBody>
      </p:sp>
      <p:sp>
        <p:nvSpPr>
          <p:cNvPr id="43" name="矩形 42"/>
          <p:cNvSpPr/>
          <p:nvPr/>
        </p:nvSpPr>
        <p:spPr>
          <a:xfrm>
            <a:off x="2227302" y="4688190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月</a:t>
            </a:r>
            <a:endParaRPr lang="zh-CN" altLang="en-US" dirty="0"/>
          </a:p>
        </p:txBody>
      </p:sp>
      <p:sp>
        <p:nvSpPr>
          <p:cNvPr id="44" name="矩形 43"/>
          <p:cNvSpPr/>
          <p:nvPr/>
        </p:nvSpPr>
        <p:spPr>
          <a:xfrm>
            <a:off x="3307257" y="4691200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儿</a:t>
            </a:r>
            <a:endParaRPr lang="zh-CN" altLang="en-US" dirty="0"/>
          </a:p>
        </p:txBody>
      </p:sp>
      <p:sp>
        <p:nvSpPr>
          <p:cNvPr id="45" name="矩形 44"/>
          <p:cNvSpPr/>
          <p:nvPr/>
        </p:nvSpPr>
        <p:spPr>
          <a:xfrm>
            <a:off x="4392723" y="4688189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小</a:t>
            </a:r>
            <a:endParaRPr lang="zh-CN" altLang="en-US" dirty="0"/>
          </a:p>
        </p:txBody>
      </p:sp>
      <p:sp>
        <p:nvSpPr>
          <p:cNvPr id="46" name="矩形 45"/>
          <p:cNvSpPr/>
          <p:nvPr/>
        </p:nvSpPr>
        <p:spPr>
          <a:xfrm>
            <a:off x="5484921" y="4688189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小</a:t>
            </a:r>
            <a:endParaRPr lang="zh-CN" altLang="en-US" dirty="0"/>
          </a:p>
        </p:txBody>
      </p:sp>
      <p:sp>
        <p:nvSpPr>
          <p:cNvPr id="47" name="矩形 46"/>
          <p:cNvSpPr/>
          <p:nvPr/>
        </p:nvSpPr>
        <p:spPr>
          <a:xfrm>
            <a:off x="1813798" y="5224752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三</a:t>
            </a:r>
            <a:endParaRPr lang="zh-CN" altLang="en-US" dirty="0"/>
          </a:p>
        </p:txBody>
      </p:sp>
      <p:sp>
        <p:nvSpPr>
          <p:cNvPr id="48" name="矩形 47"/>
          <p:cNvSpPr/>
          <p:nvPr/>
        </p:nvSpPr>
        <p:spPr>
          <a:xfrm>
            <a:off x="3304652" y="5224751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叶</a:t>
            </a:r>
            <a:endParaRPr lang="zh-CN" altLang="en-US" dirty="0"/>
          </a:p>
        </p:txBody>
      </p:sp>
      <p:sp>
        <p:nvSpPr>
          <p:cNvPr id="49" name="矩形 48"/>
          <p:cNvSpPr/>
          <p:nvPr/>
        </p:nvSpPr>
        <p:spPr>
          <a:xfrm>
            <a:off x="4911007" y="5224750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开</a:t>
            </a:r>
            <a:endParaRPr lang="zh-CN" altLang="en-US" dirty="0"/>
          </a:p>
        </p:txBody>
      </p:sp>
      <p:sp>
        <p:nvSpPr>
          <p:cNvPr id="50" name="矩形 49"/>
          <p:cNvSpPr/>
          <p:nvPr/>
        </p:nvSpPr>
        <p:spPr>
          <a:xfrm>
            <a:off x="5969002" y="5224749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二</a:t>
            </a:r>
            <a:endParaRPr lang="zh-CN" altLang="en-US" dirty="0"/>
          </a:p>
        </p:txBody>
      </p:sp>
      <p:sp>
        <p:nvSpPr>
          <p:cNvPr id="51" name="矩形 50"/>
          <p:cNvSpPr/>
          <p:nvPr/>
        </p:nvSpPr>
        <p:spPr>
          <a:xfrm>
            <a:off x="7059702" y="5224748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月</a:t>
            </a:r>
            <a:endParaRPr lang="zh-CN" altLang="en-US" dirty="0"/>
          </a:p>
        </p:txBody>
      </p:sp>
      <p:sp>
        <p:nvSpPr>
          <p:cNvPr id="52" name="矩形 51"/>
          <p:cNvSpPr/>
          <p:nvPr/>
        </p:nvSpPr>
        <p:spPr>
          <a:xfrm>
            <a:off x="1008010" y="5770309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一</a:t>
            </a:r>
            <a:endParaRPr lang="zh-CN" altLang="en-US" dirty="0"/>
          </a:p>
        </p:txBody>
      </p:sp>
      <p:sp>
        <p:nvSpPr>
          <p:cNvPr id="53" name="矩形 52"/>
          <p:cNvSpPr/>
          <p:nvPr/>
        </p:nvSpPr>
        <p:spPr>
          <a:xfrm>
            <a:off x="4617948" y="5770309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一</a:t>
            </a:r>
            <a:endParaRPr lang="zh-CN" altLang="en-US" dirty="0"/>
          </a:p>
        </p:txBody>
      </p:sp>
      <p:sp>
        <p:nvSpPr>
          <p:cNvPr id="54" name="矩形 53"/>
          <p:cNvSpPr/>
          <p:nvPr/>
        </p:nvSpPr>
        <p:spPr>
          <a:xfrm>
            <a:off x="5708761" y="5770308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日</a:t>
            </a:r>
            <a:endParaRPr lang="zh-CN" altLang="en-US" dirty="0"/>
          </a:p>
        </p:txBody>
      </p:sp>
      <p:sp>
        <p:nvSpPr>
          <p:cNvPr id="55" name="矩形 54"/>
          <p:cNvSpPr/>
          <p:nvPr/>
        </p:nvSpPr>
        <p:spPr>
          <a:xfrm>
            <a:off x="1005184" y="3626899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楷体" panose="02010609060101010101" pitchFamily="49" charset="-122"/>
                <a:cs typeface="Times New Roman" panose="02020603050405020304" pitchFamily="18" charset="0"/>
              </a:rPr>
              <a:t>人</a:t>
            </a:r>
            <a:endParaRPr lang="zh-CN" altLang="en-US" dirty="0"/>
          </a:p>
        </p:txBody>
      </p:sp>
      <p:sp>
        <p:nvSpPr>
          <p:cNvPr id="56" name="矩形 55"/>
          <p:cNvSpPr/>
          <p:nvPr/>
        </p:nvSpPr>
        <p:spPr>
          <a:xfrm>
            <a:off x="2062546" y="4150176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楷体" panose="02010609060101010101" pitchFamily="49" charset="-122"/>
                <a:cs typeface="Times New Roman" panose="02020603050405020304" pitchFamily="18" charset="0"/>
              </a:rPr>
              <a:t>里</a:t>
            </a:r>
            <a:endParaRPr lang="zh-CN" altLang="en-US" dirty="0"/>
          </a:p>
        </p:txBody>
      </p:sp>
      <p:sp>
        <p:nvSpPr>
          <p:cNvPr id="57" name="矩形 56"/>
          <p:cNvSpPr/>
          <p:nvPr/>
        </p:nvSpPr>
        <p:spPr>
          <a:xfrm>
            <a:off x="4900958" y="4145820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楷体" panose="02010609060101010101" pitchFamily="49" charset="-122"/>
                <a:cs typeface="Times New Roman" panose="02020603050405020304" pitchFamily="18" charset="0"/>
              </a:rPr>
              <a:t>足</a:t>
            </a:r>
            <a:endParaRPr lang="zh-CN" altLang="en-US" dirty="0"/>
          </a:p>
        </p:txBody>
      </p:sp>
      <p:sp>
        <p:nvSpPr>
          <p:cNvPr id="58" name="矩形 57"/>
          <p:cNvSpPr/>
          <p:nvPr/>
        </p:nvSpPr>
        <p:spPr>
          <a:xfrm>
            <a:off x="5982084" y="4152553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楷体" panose="02010609060101010101" pitchFamily="49" charset="-122"/>
                <a:cs typeface="Times New Roman" panose="02020603050405020304" pitchFamily="18" charset="0"/>
              </a:rPr>
              <a:t>下</a:t>
            </a:r>
            <a:endParaRPr lang="zh-CN" altLang="en-US" dirty="0"/>
          </a:p>
        </p:txBody>
      </p:sp>
      <p:sp>
        <p:nvSpPr>
          <p:cNvPr id="59" name="矩形 58"/>
          <p:cNvSpPr/>
          <p:nvPr/>
        </p:nvSpPr>
        <p:spPr>
          <a:xfrm>
            <a:off x="1005184" y="4150176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楷体" panose="02010609060101010101" pitchFamily="49" charset="-122"/>
                <a:cs typeface="Times New Roman" panose="02020603050405020304" pitchFamily="18" charset="0"/>
              </a:rPr>
              <a:t>千</a:t>
            </a:r>
            <a:endParaRPr lang="zh-CN" altLang="en-US" dirty="0"/>
          </a:p>
        </p:txBody>
      </p:sp>
      <p:sp>
        <p:nvSpPr>
          <p:cNvPr id="60" name="矩形 59"/>
          <p:cNvSpPr/>
          <p:nvPr/>
        </p:nvSpPr>
        <p:spPr>
          <a:xfrm>
            <a:off x="8140354" y="5224748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楷体" panose="02010609060101010101" pitchFamily="49" charset="-122"/>
                <a:cs typeface="Times New Roman" panose="02020603050405020304" pitchFamily="18" charset="0"/>
              </a:rPr>
              <a:t>花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161700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8" fill="hold">
                      <p:stCondLst>
                        <p:cond delay="indefinite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34" grpId="0"/>
      <p:bldP spid="36" grpId="0"/>
      <p:bldP spid="37" grpId="0"/>
      <p:bldP spid="38" grpId="0"/>
      <p:bldP spid="39" grpId="0"/>
      <p:bldP spid="40" grpId="0"/>
      <p:bldP spid="42" grpId="0"/>
      <p:bldP spid="43" grpId="0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  <p:bldP spid="57" grpId="0"/>
      <p:bldP spid="58" grpId="0"/>
      <p:bldP spid="59" grpId="0"/>
      <p:bldP spid="6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1950" y="300988"/>
            <a:ext cx="10807700" cy="1852095"/>
          </a:xfrm>
          <a:prstGeom prst="rect">
            <a:avLst/>
          </a:prstGeom>
        </p:spPr>
      </p:pic>
      <p:graphicFrame>
        <p:nvGraphicFramePr>
          <p:cNvPr id="4" name="对象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24935184"/>
              </p:ext>
            </p:extLst>
          </p:nvPr>
        </p:nvGraphicFramePr>
        <p:xfrm>
          <a:off x="449660" y="2394370"/>
          <a:ext cx="10807700" cy="311509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6" name="文档" r:id="rId4" imgW="3827157" imgH="1103097" progId="Word.Document.12">
                  <p:embed/>
                </p:oleObj>
              </mc:Choice>
              <mc:Fallback>
                <p:oleObj name="文档" r:id="rId4" imgW="3827157" imgH="1103097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49660" y="2394370"/>
                        <a:ext cx="10807700" cy="311509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矩形 2"/>
          <p:cNvSpPr/>
          <p:nvPr/>
        </p:nvSpPr>
        <p:spPr>
          <a:xfrm>
            <a:off x="3888036" y="4445680"/>
            <a:ext cx="141577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一只只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6561086" y="4416183"/>
            <a:ext cx="223651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一只只可爱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9638844" y="4418561"/>
            <a:ext cx="10054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鸭子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9037753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对象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54765381"/>
              </p:ext>
            </p:extLst>
          </p:nvPr>
        </p:nvGraphicFramePr>
        <p:xfrm>
          <a:off x="449660" y="540166"/>
          <a:ext cx="10807700" cy="467314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1" name="文档" r:id="rId3" imgW="3827157" imgH="1654825" progId="Word.Document.12">
                  <p:embed/>
                </p:oleObj>
              </mc:Choice>
              <mc:Fallback>
                <p:oleObj name="文档" r:id="rId3" imgW="3827157" imgH="1654825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49660" y="540166"/>
                        <a:ext cx="10807700" cy="467314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矩形 2"/>
          <p:cNvSpPr/>
          <p:nvPr/>
        </p:nvSpPr>
        <p:spPr>
          <a:xfrm>
            <a:off x="3888036" y="1027503"/>
            <a:ext cx="141577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一头头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6538238" y="1029881"/>
            <a:ext cx="223651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楷体" panose="02010609060101010101" pitchFamily="49" charset="-122"/>
                <a:cs typeface="Times New Roman" panose="02020603050405020304" pitchFamily="18" charset="0"/>
              </a:rPr>
              <a:t>一头头健壮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9631721" y="1029881"/>
            <a:ext cx="10054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黄牛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3888036" y="2560456"/>
            <a:ext cx="141577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一个个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6538238" y="2584349"/>
            <a:ext cx="223651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楷体" panose="02010609060101010101" pitchFamily="49" charset="-122"/>
                <a:cs typeface="Times New Roman" panose="02020603050405020304" pitchFamily="18" charset="0"/>
              </a:rPr>
              <a:t>一个个香甜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9631720" y="2584349"/>
            <a:ext cx="10054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西瓜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3888036" y="4132737"/>
            <a:ext cx="141577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一本本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6538238" y="4132737"/>
            <a:ext cx="223651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一本本有趣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9836903" y="4135115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书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9555830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4" id="{CE7074A4-8E2E-4CBB-87F4-F2447D6AA4C3}" vid="{40F39421-F9B8-4034-A31F-2C3218CA6E23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177</TotalTime>
  <Words>154</Words>
  <Application>Microsoft Office PowerPoint</Application>
  <PresentationFormat>自定义</PresentationFormat>
  <Paragraphs>118</Paragraphs>
  <Slides>13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嵌入 OLE 服务器</vt:lpstr>
      </vt:variant>
      <vt:variant>
        <vt:i4>2</vt:i4>
      </vt:variant>
      <vt:variant>
        <vt:lpstr>幻灯片标题</vt:lpstr>
      </vt:variant>
      <vt:variant>
        <vt:i4>13</vt:i4>
      </vt:variant>
    </vt:vector>
  </HeadingPairs>
  <TitlesOfParts>
    <vt:vector size="28" baseType="lpstr">
      <vt:lpstr>NEU-BZ-S92</vt:lpstr>
      <vt:lpstr>方正楷体_GBK</vt:lpstr>
      <vt:lpstr>黑体</vt:lpstr>
      <vt:lpstr>华文琥珀</vt:lpstr>
      <vt:lpstr>华文新魏</vt:lpstr>
      <vt:lpstr>楷体</vt:lpstr>
      <vt:lpstr>隶书</vt:lpstr>
      <vt:lpstr>宋体</vt:lpstr>
      <vt:lpstr>Arial</vt:lpstr>
      <vt:lpstr>Calibri</vt:lpstr>
      <vt:lpstr>Times New Roman</vt:lpstr>
      <vt:lpstr>Office 主题</vt:lpstr>
      <vt:lpstr>专业教辅课件Q:251490010</vt:lpstr>
      <vt:lpstr>文档</vt:lpstr>
      <vt:lpstr>Microsoft Word 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Microsoft</dc:creator>
  <cp:lastModifiedBy>SkyUser</cp:lastModifiedBy>
  <cp:revision>56</cp:revision>
  <dcterms:created xsi:type="dcterms:W3CDTF">2022-02-11T13:32:07Z</dcterms:created>
  <dcterms:modified xsi:type="dcterms:W3CDTF">2024-09-25T09:15:35Z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2052-11.1.0.10700</vt:lpwstr>
  </property>
  <property fmtid="{D5CDD505-2E9C-101B-9397-08002B2CF9AE}" pid="4" name="ICV">
    <vt:lpwstr>9C91C190DB9D425A8BFA5746D0EBBE11</vt:lpwstr>
  </property>
</Properties>
</file>