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2"/>
  </p:notesMasterIdLst>
  <p:sldIdLst>
    <p:sldId id="256" r:id="rId2"/>
    <p:sldId id="731" r:id="rId3"/>
    <p:sldId id="732" r:id="rId4"/>
    <p:sldId id="737" r:id="rId5"/>
    <p:sldId id="738" r:id="rId6"/>
    <p:sldId id="756" r:id="rId7"/>
    <p:sldId id="736" r:id="rId8"/>
    <p:sldId id="741" r:id="rId9"/>
    <p:sldId id="754" r:id="rId10"/>
    <p:sldId id="757" r:id="rId11"/>
    <p:sldId id="755" r:id="rId12"/>
    <p:sldId id="749" r:id="rId13"/>
    <p:sldId id="752" r:id="rId14"/>
    <p:sldId id="733" r:id="rId15"/>
    <p:sldId id="744" r:id="rId16"/>
    <p:sldId id="745" r:id="rId17"/>
    <p:sldId id="746" r:id="rId18"/>
    <p:sldId id="747" r:id="rId19"/>
    <p:sldId id="748" r:id="rId20"/>
    <p:sldId id="735" r:id="rId21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53" userDrawn="1">
          <p15:clr>
            <a:srgbClr val="A4A3A4"/>
          </p15:clr>
        </p15:guide>
        <p15:guide id="2" pos="27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66"/>
    <a:srgbClr val="D60093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498" y="90"/>
      </p:cViewPr>
      <p:guideLst>
        <p:guide orient="horz" pos="453"/>
        <p:guide pos="27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20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832" y="503783"/>
            <a:ext cx="7521637" cy="462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4.xml"/><Relationship Id="rId9" Type="http://schemas.openxmlformats.org/officeDocument/2006/relationships/slide" Target="../slides/slid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89" r:id="rId3"/>
    <p:sldLayoutId id="2147483690" r:id="rId4"/>
    <p:sldLayoutId id="2147483691" r:id="rId5"/>
    <p:sldLayoutId id="2147483692" r:id="rId6"/>
    <p:sldLayoutId id="214748369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__4.docx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6.e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7.xml"/><Relationship Id="rId1" Type="http://schemas.openxmlformats.org/officeDocument/2006/relationships/slideLayout" Target="../slideLayouts/slideLayout2.xml"/><Relationship Id="rId5" Type="http://schemas.openxmlformats.org/officeDocument/2006/relationships/slide" Target="slide3.xml"/><Relationship Id="rId4" Type="http://schemas.openxmlformats.org/officeDocument/2006/relationships/slide" Target="slide1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__1.docx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__2.docx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4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__3.docx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5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4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第六</a:t>
            </a:r>
            <a:r>
              <a:rPr lang="zh-CN" altLang="en-US" sz="4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单元</a:t>
            </a:r>
            <a:endParaRPr lang="en-US" altLang="zh-CN" sz="4400" dirty="0" smtClean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algn="ctr"/>
            <a:r>
              <a:rPr lang="en-US" altLang="zh-CN" sz="44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18</a:t>
            </a:r>
            <a:r>
              <a:rPr lang="zh-CN" altLang="en-US" sz="44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　慈母情深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>
            <a:spLocks noChangeAspect="1"/>
          </p:cNvSpPr>
          <p:nvPr/>
        </p:nvSpPr>
        <p:spPr>
          <a:xfrm>
            <a:off x="349250" y="1295871"/>
            <a:ext cx="10833100" cy="130381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如果你是导演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要把《慈母情深》拍成一部电影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你会怎么拍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填一填。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8" name="表格 7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2809660119"/>
              </p:ext>
            </p:extLst>
          </p:nvPr>
        </p:nvGraphicFramePr>
        <p:xfrm>
          <a:off x="361950" y="2724467"/>
          <a:ext cx="10807700" cy="1755648"/>
        </p:xfrm>
        <a:graphic>
          <a:graphicData uri="http://schemas.openxmlformats.org/drawingml/2006/table">
            <a:tbl>
              <a:tblPr firstRow="1" firstCol="1" bandRow="1"/>
              <a:tblGrid>
                <a:gridCol w="3382863"/>
                <a:gridCol w="7424837"/>
              </a:tblGrid>
              <a:tr h="192024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想拍的场景</a:t>
                      </a:r>
                      <a:endParaRPr lang="zh-CN" sz="3200" dirty="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NEU-BZ-S92"/>
                          <a:ea typeface="方正书宋_GBK" panose="03000509000000000000" pitchFamily="65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024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打算突出的细节</a:t>
                      </a:r>
                      <a:endParaRPr lang="zh-CN" sz="3200" dirty="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NEU-BZ-S92"/>
                          <a:ea typeface="方正书宋_GBK" panose="03000509000000000000" pitchFamily="65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024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其他需要补充的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b="1" dirty="0">
                          <a:solidFill>
                            <a:srgbClr val="000000"/>
                          </a:solidFill>
                          <a:effectLst/>
                          <a:latin typeface="NEU-BZ-S92"/>
                          <a:ea typeface="方正书宋_GBK" panose="03000509000000000000" pitchFamily="65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3200" dirty="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9" name="矩形 8"/>
          <p:cNvSpPr/>
          <p:nvPr/>
        </p:nvSpPr>
        <p:spPr>
          <a:xfrm>
            <a:off x="3940263" y="2732847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略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132787862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667463"/>
            <a:ext cx="10833100" cy="556960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5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八、课内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阅读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25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母亲掏衣兜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掏出一卷揉得皱皱的毛票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用</a:t>
            </a:r>
            <a:r>
              <a:rPr lang="zh-CN" altLang="en-US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皲裂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的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手指数着。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25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旁边一个女人停止踏缝纫机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向母亲探过身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大姐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别给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!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没你这么当妈的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!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供他们吃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供他们穿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供他们上学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还供他们看闲书哇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!”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接着又对我喊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你看你妈这是在怎么挣钱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你忍心朝你妈要钱买书哇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?”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25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母亲却已将钱塞在我手里了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大声回答那个女人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谁叫我们是当妈的呀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!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我挺高兴他爱看书的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!”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8583537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349250" y="1266375"/>
            <a:ext cx="10897411" cy="3360110"/>
            <a:chOff x="349250" y="1439887"/>
            <a:chExt cx="10897411" cy="3360110"/>
          </a:xfrm>
        </p:grpSpPr>
        <p:graphicFrame>
          <p:nvGraphicFramePr>
            <p:cNvPr id="2" name="对象 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12891367"/>
                </p:ext>
              </p:extLst>
            </p:nvPr>
          </p:nvGraphicFramePr>
          <p:xfrm>
            <a:off x="413561" y="1439887"/>
            <a:ext cx="10833100" cy="152119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120" name="文档" r:id="rId3" imgW="3826154" imgH="537272" progId="Word.Document.12">
                    <p:embed/>
                  </p:oleObj>
                </mc:Choice>
                <mc:Fallback>
                  <p:oleObj name="文档" r:id="rId3" imgW="3826154" imgH="537272" progId="Word.Document.12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4"/>
                        <a:stretch>
                          <a:fillRect/>
                        </a:stretch>
                      </p:blipFill>
                      <p:spPr>
                        <a:xfrm>
                          <a:off x="413561" y="1439887"/>
                          <a:ext cx="10833100" cy="1521194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" name="矩形 2"/>
            <p:cNvSpPr>
              <a:spLocks noChangeAspect="1"/>
            </p:cNvSpPr>
            <p:nvPr/>
          </p:nvSpPr>
          <p:spPr>
            <a:xfrm>
              <a:off x="349250" y="2856003"/>
              <a:ext cx="10833100" cy="1943994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indent="720000">
                <a:lnSpc>
                  <a:spcPct val="13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那一天我第一次发现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zh-CN" altLang="zh-CN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母亲原来是那么瘦小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!</a:t>
              </a:r>
              <a:r>
                <a:rPr lang="zh-CN" altLang="zh-CN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那一天我第一次觉得自己长大了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zh-CN" altLang="zh-CN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应该是一个大人了。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 indent="720000">
                <a:lnSpc>
                  <a:spcPct val="13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我鼻子一酸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zh-CN" altLang="zh-CN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攥着钱跑了出去</a:t>
              </a:r>
              <a:r>
                <a:rPr lang="en-US" altLang="zh-CN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……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57006807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1223863"/>
            <a:ext cx="10833100" cy="329320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在第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自然段中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立刻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出现了四次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再现</a:t>
            </a:r>
            <a:r>
              <a:rPr lang="zh-CN" altLang="en-US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了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母亲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每天忙碌的情景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说明母亲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我鼻子一酸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攥着钱跑了出去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此时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想对母亲说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:“________________________________________________</a:t>
            </a: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___________________________________________________”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49250" y="3123517"/>
            <a:ext cx="10833100" cy="137268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       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母亲</a:t>
            </a:r>
            <a:r>
              <a:rPr lang="en-US" altLang="zh-CN" dirty="0">
                <a:ea typeface="宋体" panose="02010600030101010101" pitchFamily="2" charset="-122"/>
              </a:rPr>
              <a:t>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对不起</a:t>
            </a:r>
            <a:r>
              <a:rPr lang="en-US" altLang="zh-CN" dirty="0">
                <a:ea typeface="宋体" panose="02010600030101010101" pitchFamily="2" charset="-122"/>
              </a:rPr>
              <a:t>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您是为了我们才这样操劳</a:t>
            </a:r>
            <a:r>
              <a:rPr lang="en-US" altLang="zh-CN" dirty="0">
                <a:ea typeface="宋体" panose="02010600030101010101" pitchFamily="2" charset="-122"/>
              </a:rPr>
              <a:t>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才这样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辛苦。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母亲</a:t>
            </a:r>
            <a:r>
              <a:rPr lang="en-US" altLang="zh-CN" dirty="0">
                <a:ea typeface="宋体" panose="02010600030101010101" pitchFamily="2" charset="-122"/>
              </a:rPr>
              <a:t>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等我长大了</a:t>
            </a:r>
            <a:r>
              <a:rPr lang="en-US" altLang="zh-CN" dirty="0">
                <a:ea typeface="宋体" panose="02010600030101010101" pitchFamily="2" charset="-122"/>
              </a:rPr>
              <a:t>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我一定好好孝敬您。　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3168749" y="1930927"/>
            <a:ext cx="440697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工作的辛劳</a:t>
            </a:r>
            <a:r>
              <a:rPr lang="en-US" altLang="zh-CN" dirty="0">
                <a:ea typeface="宋体" panose="02010600030101010101" pitchFamily="2" charset="-122"/>
              </a:rPr>
              <a:t>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挣钱的不易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87830047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49250" y="729639"/>
            <a:ext cx="10833100" cy="521373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九、课外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阅读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NEU-BZ-S92"/>
                <a:ea typeface="方正宋黑_GBK" panose="03000509000000000000" pitchFamily="65" charset="-122"/>
                <a:cs typeface="Times New Roman" panose="02020603050405020304" pitchFamily="18" charset="0"/>
              </a:rPr>
              <a:t>母亲的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方正宋黑_GBK" panose="03000509000000000000" pitchFamily="65" charset="-122"/>
                <a:cs typeface="Times New Roman" panose="02020603050405020304" pitchFamily="18" charset="0"/>
              </a:rPr>
              <a:t>存折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”(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方正宋黑_GBK" panose="03000509000000000000" pitchFamily="65" charset="-122"/>
                <a:cs typeface="Times New Roman" panose="02020603050405020304" pitchFamily="18" charset="0"/>
              </a:rPr>
              <a:t>节选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那天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我下班挺早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顺道去看看母亲。看见沙发上放了一件母亲的脏衣服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我便拿去洗。衣服刚一下水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母亲便从外面回来了。她看见我正在帮她洗那件衣服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一种紧张的神情一下子爬到了她苍老的脸庞上。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母亲叫住我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一把从水里提起那件衣服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然后一边埋怨我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一边十分着急地把手伸进衣兜里一阵摸索。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1420223"/>
            <a:ext cx="10833100" cy="3293209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720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还好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还好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!”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随着母亲松了一口气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我看到了一个湿漉漉的破旧存折躺在了她的手上。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一个破存折就让母亲紧张成这样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看来母亲真的老了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我不禁想。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妈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你这存折里放了多少钱啊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看把你急成这样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!”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我故意和母亲调笑道。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8548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729639"/>
            <a:ext cx="10833100" cy="5213735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720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母亲不理我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似乎还在生我的气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自个唠叨着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说要到屋里去拿熨斗把存折熨干。我偷偷地拿起母亲放在桌上的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存折</a:t>
            </a:r>
            <a:r>
              <a:rPr lang="zh-CN" altLang="en-US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那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根本就不是一本真正的存折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内页其实是一沓白纸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上面爬满了许多歪歪斜斜的汉字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记录着家里所有人喜欢吃的东西、所穿衣服和鞋子的尺寸。只不过母亲害怕把它弄坏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专门用一个硬硬的存折皮给它包上。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那一刻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我禁不住泪流满面。我完全相信了那一句话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世界上最广袤、最无私的是母亲的爱。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751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1295871"/>
            <a:ext cx="10833100" cy="329320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联系上下文说说下列词语在文中的意思。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埋怨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:___________________________________________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广袤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:___________________________________________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文中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“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”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的句子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主要描写母亲的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突出母亲怕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把她的存折弄湿而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的心情。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1771101" y="1927927"/>
            <a:ext cx="9156203" cy="7325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文中指母亲因为</a:t>
            </a:r>
            <a:r>
              <a:rPr lang="en-US" altLang="zh-CN" dirty="0">
                <a:ea typeface="宋体" panose="02010600030101010101" pitchFamily="2" charset="-122"/>
              </a:rPr>
              <a:t>“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我</a:t>
            </a:r>
            <a:r>
              <a:rPr lang="en-US" altLang="zh-CN" dirty="0">
                <a:ea typeface="宋体" panose="02010600030101010101" pitchFamily="2" charset="-122"/>
              </a:rPr>
              <a:t>”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把她的存折弄湿而表示不满。</a:t>
            </a:r>
            <a:endParaRPr lang="zh-CN" altLang="en-US" dirty="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1800597" y="2556335"/>
            <a:ext cx="4406976" cy="7325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文中指母亲胸怀宽广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7921277" y="3281962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动作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5410829" y="3894878"/>
            <a:ext cx="224452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着急、紧张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961332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1871935"/>
            <a:ext cx="10833100" cy="194399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当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发现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存折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的奥秘后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有何表现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在文中用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u="wavy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画出来。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u="wavy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那一刻</a:t>
            </a:r>
            <a:r>
              <a:rPr lang="en-US" altLang="zh-CN" u="wavy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u="wavy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我禁不住泪流满面。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5574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729639"/>
            <a:ext cx="10833100" cy="545995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根据短文内容选择正确的答案。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母亲的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存折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指的是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有大量存款的折子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记录着家里所有人喜欢吃的东西、所穿衣服和鞋子的尺寸的纸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这个故事的主题是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母亲岁数大了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记忆力很差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母亲有很多存款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不让儿女知道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歌颂深厚的母爱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896941" y="1390727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4464893" y="3732346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32833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951187"/>
            <a:ext cx="1872188" cy="4449140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2" name="折角形 1"/>
          <p:cNvSpPr/>
          <p:nvPr/>
        </p:nvSpPr>
        <p:spPr>
          <a:xfrm>
            <a:off x="3960837" y="1503396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1" name="折角形 10"/>
          <p:cNvSpPr/>
          <p:nvPr/>
        </p:nvSpPr>
        <p:spPr>
          <a:xfrm>
            <a:off x="3960837" y="2748170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3" name="折角形 12"/>
          <p:cNvSpPr/>
          <p:nvPr/>
        </p:nvSpPr>
        <p:spPr>
          <a:xfrm>
            <a:off x="3939125" y="3993213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6" name="动作按钮: 自定义 15">
            <a:hlinkClick r:id="rId2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2691867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7" name="动作按钮: 自定义 16">
            <a:hlinkClick r:id="rId4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2" y="3936910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9" name="动作按钮: 自定义 18">
            <a:hlinkClick r:id="rId5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1449719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5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8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  <p:bldP spid="11" grpId="0" animBg="1"/>
      <p:bldP spid="13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0717" y="1295871"/>
            <a:ext cx="5400600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349250" y="1400559"/>
            <a:ext cx="10833100" cy="130381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一、下列词语的字形和加点字的读音完全正确的一项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是</a:t>
            </a:r>
            <a:endParaRPr lang="en-US" altLang="zh-CN" dirty="0" smtClean="0">
              <a:solidFill>
                <a:srgbClr val="000000"/>
              </a:solidFill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algn="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0317205" y="2161308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  <p:graphicFrame>
        <p:nvGraphicFramePr>
          <p:cNvPr id="3" name="对象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9055895"/>
              </p:ext>
            </p:extLst>
          </p:nvPr>
        </p:nvGraphicFramePr>
        <p:xfrm>
          <a:off x="458625" y="2824466"/>
          <a:ext cx="10807700" cy="14008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9" name="文档" r:id="rId3" imgW="3826154" imgH="495943" progId="Word.Document.12">
                  <p:embed/>
                </p:oleObj>
              </mc:Choice>
              <mc:Fallback>
                <p:oleObj name="文档" r:id="rId3" imgW="3826154" imgH="495943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58625" y="2824466"/>
                        <a:ext cx="10807700" cy="140088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>
            <a:spLocks noChangeAspect="1"/>
          </p:cNvSpPr>
          <p:nvPr/>
        </p:nvSpPr>
        <p:spPr>
          <a:xfrm>
            <a:off x="349250" y="729639"/>
            <a:ext cx="3696846" cy="7325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二、看拼音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写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字词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16525" y="1535003"/>
            <a:ext cx="11089022" cy="4369380"/>
          </a:xfrm>
          <a:prstGeom prst="rect">
            <a:avLst/>
          </a:prstGeom>
        </p:spPr>
      </p:pic>
      <p:sp>
        <p:nvSpPr>
          <p:cNvPr id="12" name="矩形 11"/>
          <p:cNvSpPr/>
          <p:nvPr/>
        </p:nvSpPr>
        <p:spPr>
          <a:xfrm>
            <a:off x="1571884" y="2007239"/>
            <a:ext cx="316625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不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辞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辛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劳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7387725" y="2007240"/>
            <a:ext cx="141897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酷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暑</a:t>
            </a:r>
            <a:endParaRPr lang="zh-CN" altLang="en-US" dirty="0"/>
          </a:p>
        </p:txBody>
      </p:sp>
      <p:sp>
        <p:nvSpPr>
          <p:cNvPr id="14" name="矩形 13"/>
          <p:cNvSpPr/>
          <p:nvPr/>
        </p:nvSpPr>
        <p:spPr>
          <a:xfrm>
            <a:off x="4926437" y="3580463"/>
            <a:ext cx="141897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脊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背</a:t>
            </a:r>
            <a:endParaRPr lang="zh-CN" altLang="en-US" dirty="0"/>
          </a:p>
        </p:txBody>
      </p:sp>
      <p:sp>
        <p:nvSpPr>
          <p:cNvPr id="15" name="矩形 14"/>
          <p:cNvSpPr/>
          <p:nvPr/>
        </p:nvSpPr>
        <p:spPr>
          <a:xfrm>
            <a:off x="9145413" y="3580463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忍</a:t>
            </a:r>
            <a:endParaRPr lang="zh-CN" altLang="en-US" dirty="0"/>
          </a:p>
        </p:txBody>
      </p:sp>
      <p:sp>
        <p:nvSpPr>
          <p:cNvPr id="16" name="矩形 15"/>
          <p:cNvSpPr/>
          <p:nvPr/>
        </p:nvSpPr>
        <p:spPr>
          <a:xfrm>
            <a:off x="393990" y="5122127"/>
            <a:ext cx="141897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心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酸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148888991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1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935300"/>
            <a:ext cx="2770310" cy="7325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、</a:t>
            </a:r>
            <a:r>
              <a:rPr lang="zh-CN" altLang="en-US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辨</a:t>
            </a:r>
            <a:r>
              <a:rPr lang="zh-CN" altLang="en-US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字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组词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对象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50970895"/>
              </p:ext>
            </p:extLst>
          </p:nvPr>
        </p:nvGraphicFramePr>
        <p:xfrm>
          <a:off x="452889" y="1665212"/>
          <a:ext cx="10833100" cy="11701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2" name="文档" r:id="rId3" imgW="3826154" imgH="413286" progId="Word.Document.12">
                  <p:embed/>
                </p:oleObj>
              </mc:Choice>
              <mc:Fallback>
                <p:oleObj name="文档" r:id="rId3" imgW="3826154" imgH="413286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52889" y="1665212"/>
                        <a:ext cx="10833100" cy="117014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矩形 3"/>
          <p:cNvSpPr>
            <a:spLocks noChangeAspect="1"/>
          </p:cNvSpPr>
          <p:nvPr/>
        </p:nvSpPr>
        <p:spPr>
          <a:xfrm>
            <a:off x="349250" y="2988100"/>
            <a:ext cx="10833100" cy="201285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四、查字典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用音序查字法应该先查大写字母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再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查</a:t>
            </a:r>
            <a:r>
              <a:rPr lang="zh-CN" altLang="en-US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读音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抑郁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中的意思是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378381" y="1690784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忙碌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1378380" y="2317123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绿色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5264584" y="1690783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噪声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5264584" y="2317123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干燥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9076589" y="1694401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压抑</a:t>
            </a:r>
            <a:endParaRPr lang="zh-CN" altLang="en-US" dirty="0"/>
          </a:p>
        </p:txBody>
      </p:sp>
      <p:sp>
        <p:nvSpPr>
          <p:cNvPr id="14" name="矩形 13"/>
          <p:cNvSpPr/>
          <p:nvPr/>
        </p:nvSpPr>
        <p:spPr>
          <a:xfrm>
            <a:off x="9076589" y="2317123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欢迎</a:t>
            </a:r>
            <a:endParaRPr lang="zh-CN" altLang="en-US" dirty="0"/>
          </a:p>
        </p:txBody>
      </p:sp>
      <p:sp>
        <p:nvSpPr>
          <p:cNvPr id="15" name="矩形 14"/>
          <p:cNvSpPr/>
          <p:nvPr/>
        </p:nvSpPr>
        <p:spPr>
          <a:xfrm>
            <a:off x="7623413" y="3730086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Arial" panose="020B0604020202020204" pitchFamily="34" charset="0"/>
                <a:cs typeface="Times New Roman" panose="02020603050405020304" pitchFamily="18" charset="0"/>
              </a:rPr>
              <a:t>Y</a:t>
            </a:r>
            <a:endParaRPr lang="zh-CN" altLang="en-US" dirty="0"/>
          </a:p>
        </p:txBody>
      </p:sp>
      <p:sp>
        <p:nvSpPr>
          <p:cNvPr id="16" name="矩形 15"/>
          <p:cNvSpPr/>
          <p:nvPr/>
        </p:nvSpPr>
        <p:spPr>
          <a:xfrm>
            <a:off x="1267045" y="4314861"/>
            <a:ext cx="52610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>
                <a:latin typeface="Arial" panose="020B0604020202020204" pitchFamily="34" charset="0"/>
                <a:cs typeface="Times New Roman" panose="02020603050405020304" pitchFamily="18" charset="0"/>
              </a:rPr>
              <a:t>yì</a:t>
            </a:r>
            <a:endParaRPr lang="zh-CN" altLang="en-US" dirty="0"/>
          </a:p>
        </p:txBody>
      </p:sp>
      <p:sp>
        <p:nvSpPr>
          <p:cNvPr id="17" name="矩形 16"/>
          <p:cNvSpPr/>
          <p:nvPr/>
        </p:nvSpPr>
        <p:spPr>
          <a:xfrm>
            <a:off x="8271485" y="4314861"/>
            <a:ext cx="152317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压</a:t>
            </a:r>
            <a:r>
              <a:rPr lang="en-US" altLang="zh-CN" dirty="0">
                <a:ea typeface="宋体" panose="02010600030101010101" pitchFamily="2" charset="-122"/>
              </a:rPr>
              <a:t>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压制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89203117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>
            <a:spLocks noChangeAspect="1"/>
          </p:cNvSpPr>
          <p:nvPr/>
        </p:nvSpPr>
        <p:spPr>
          <a:xfrm>
            <a:off x="349250" y="1367879"/>
            <a:ext cx="10833100" cy="73250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五、写出下列句子中加点词的近义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词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7" name="对象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08959957"/>
              </p:ext>
            </p:extLst>
          </p:nvPr>
        </p:nvGraphicFramePr>
        <p:xfrm>
          <a:off x="452889" y="2228843"/>
          <a:ext cx="10833100" cy="2282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6" name="文档" r:id="rId3" imgW="3826154" imgH="806088" progId="Word.Document.12">
                  <p:embed/>
                </p:oleObj>
              </mc:Choice>
              <mc:Fallback>
                <p:oleObj name="文档" r:id="rId3" imgW="3826154" imgH="806088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52889" y="2228843"/>
                        <a:ext cx="10833100" cy="22823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矩形 1"/>
          <p:cNvSpPr/>
          <p:nvPr/>
        </p:nvSpPr>
        <p:spPr>
          <a:xfrm>
            <a:off x="9145413" y="2238675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魂不守舍</a:t>
            </a:r>
            <a:endParaRPr lang="zh-CN" altLang="en-US" dirty="0"/>
          </a:p>
        </p:txBody>
      </p:sp>
      <p:sp>
        <p:nvSpPr>
          <p:cNvPr id="3" name="矩形 2"/>
          <p:cNvSpPr/>
          <p:nvPr/>
        </p:nvSpPr>
        <p:spPr>
          <a:xfrm>
            <a:off x="9217421" y="3740959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劳碌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933298701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49250" y="1367879"/>
            <a:ext cx="10833100" cy="329320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六、品读句子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回答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问题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空间非常低矮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低矮得使人感到压抑。不足二百平米的厂房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四壁潮湿颓败。七八十台破缝纫机一行行排列着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七八十个都不算年轻的女人忙碌在自己的缝纫机旁。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这几句场景描写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突出了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040957" y="3973647"/>
            <a:ext cx="389241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母亲工作环境的恶劣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1436995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1335199"/>
            <a:ext cx="10833100" cy="329320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背直起来了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我的母亲。转过身来了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我的母亲。褐色的口罩上方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一双眼神疲惫的眼睛吃惊地望着我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我的母亲的眼睛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</a:t>
            </a:r>
            <a:r>
              <a:rPr lang="zh-CN" altLang="en-US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几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句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话让人感受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到</a:t>
            </a:r>
            <a:r>
              <a:rPr lang="zh-CN" altLang="en-US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作者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母亲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表达了作者对母亲的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553125" y="3303384"/>
            <a:ext cx="224452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辛苦、疲惫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3489461" y="3955104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心疼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628469619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1387038"/>
            <a:ext cx="10833100" cy="329320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七、课文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备忘录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1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《慈母情深》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的作者是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。本文按照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顺序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讲述了母亲辛劳挣钱养家糊口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并支持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闲书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这让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真切地感受到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母亲对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子女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激发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”______________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的情感。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597357" y="2097286"/>
            <a:ext cx="142058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梁晓声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988845" y="2722980"/>
            <a:ext cx="224452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事情的发展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759805" y="4008822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无私的爱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5309325" y="4010057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感恩母亲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624568919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家庭作业(1)</Template>
  <TotalTime>211</TotalTime>
  <Words>1022</Words>
  <Application>Microsoft Office PowerPoint</Application>
  <PresentationFormat>自定义</PresentationFormat>
  <Paragraphs>98</Paragraphs>
  <Slides>20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2</vt:i4>
      </vt:variant>
      <vt:variant>
        <vt:lpstr>幻灯片标题</vt:lpstr>
      </vt:variant>
      <vt:variant>
        <vt:i4>20</vt:i4>
      </vt:variant>
    </vt:vector>
  </HeadingPairs>
  <TitlesOfParts>
    <vt:vector size="33" baseType="lpstr">
      <vt:lpstr>NEU-BZ-S92</vt:lpstr>
      <vt:lpstr>方正书宋_GBK</vt:lpstr>
      <vt:lpstr>方正宋黑_GBK</vt:lpstr>
      <vt:lpstr>黑体</vt:lpstr>
      <vt:lpstr>楷体</vt:lpstr>
      <vt:lpstr>隶书</vt:lpstr>
      <vt:lpstr>宋体</vt:lpstr>
      <vt:lpstr>Arial</vt:lpstr>
      <vt:lpstr>Calibri</vt:lpstr>
      <vt:lpstr>Times New Roman</vt:lpstr>
      <vt:lpstr>专业教辅课件Q:251490010</vt:lpstr>
      <vt:lpstr>文档</vt:lpstr>
      <vt:lpstr>Microsoft Word 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ITSK.com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SkyUser</dc:creator>
  <cp:lastModifiedBy>SkyUser</cp:lastModifiedBy>
  <cp:revision>28</cp:revision>
  <dcterms:created xsi:type="dcterms:W3CDTF">2020-08-11T00:21:48Z</dcterms:created>
  <dcterms:modified xsi:type="dcterms:W3CDTF">2024-09-14T11:19:12Z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