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731" r:id="rId3"/>
    <p:sldId id="732" r:id="rId4"/>
    <p:sldId id="736" r:id="rId5"/>
    <p:sldId id="758" r:id="rId6"/>
    <p:sldId id="759" r:id="rId7"/>
    <p:sldId id="760" r:id="rId8"/>
    <p:sldId id="761" r:id="rId9"/>
    <p:sldId id="762" r:id="rId10"/>
    <p:sldId id="733" r:id="rId11"/>
    <p:sldId id="744" r:id="rId12"/>
    <p:sldId id="746" r:id="rId13"/>
    <p:sldId id="735" r:id="rId1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2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2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3.docx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emf"/><Relationship Id="rId5" Type="http://schemas.openxmlformats.org/officeDocument/2006/relationships/package" Target="../embeddings/Microsoft_Word___4.docx"/><Relationship Id="rId4" Type="http://schemas.openxmlformats.org/officeDocument/2006/relationships/image" Target="../media/image4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5" Type="http://schemas.openxmlformats.org/officeDocument/2006/relationships/package" Target="../embeddings/Microsoft_Word___2.docx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第八</a:t>
            </a:r>
            <a:r>
              <a:rPr lang="zh-CN" altLang="en-US" sz="4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4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24</a:t>
            </a:r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古人谈读书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49250" y="1292223"/>
            <a:ext cx="10833100" cy="322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五、课外阅读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匡衡勤学而无烛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邻居有烛而不逮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衡乃穿壁引其光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以书映光而读之。邑人大姓文不识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家富多书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衡乃与其佣作而不求偿。主人怪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问衡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衡曰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愿得主人书遍读之。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主人感叹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资给以书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遂成大学。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49250" y="1007839"/>
            <a:ext cx="10936739" cy="2886511"/>
            <a:chOff x="349250" y="2814327"/>
            <a:chExt cx="10936739" cy="2886511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2814327"/>
              <a:ext cx="5950668" cy="7325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给加点的词选择合适的解释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3" name="对象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9124324"/>
                </p:ext>
              </p:extLst>
            </p:nvPr>
          </p:nvGraphicFramePr>
          <p:xfrm>
            <a:off x="452889" y="3559100"/>
            <a:ext cx="10833100" cy="7611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2" name="文档" r:id="rId3" imgW="3826154" imgH="268816" progId="Word.Document.12">
                    <p:embed/>
                  </p:oleObj>
                </mc:Choice>
                <mc:Fallback>
                  <p:oleObj name="文档" r:id="rId3" imgW="3826154" imgH="268816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452889" y="3559100"/>
                          <a:ext cx="10833100" cy="76110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49250" y="4166359"/>
              <a:ext cx="10833100" cy="73250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抓不住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B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不能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满足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C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烛光照不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到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5" name="对象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0349172"/>
                </p:ext>
              </p:extLst>
            </p:nvPr>
          </p:nvGraphicFramePr>
          <p:xfrm>
            <a:off x="452889" y="4939731"/>
            <a:ext cx="10833100" cy="7611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3" name="文档" r:id="rId5" imgW="3826154" imgH="268816" progId="Word.Document.12">
                    <p:embed/>
                  </p:oleObj>
                </mc:Choice>
                <mc:Fallback>
                  <p:oleObj name="文档" r:id="rId5" imgW="3826154" imgH="268816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452889" y="4939731"/>
                          <a:ext cx="10833100" cy="76110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8" name="矩形 7"/>
          <p:cNvSpPr>
            <a:spLocks noChangeAspect="1"/>
          </p:cNvSpPr>
          <p:nvPr/>
        </p:nvSpPr>
        <p:spPr>
          <a:xfrm>
            <a:off x="349250" y="3744681"/>
            <a:ext cx="10833100" cy="13726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偿还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报酬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这个故事可以用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成语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概括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803805" y="174363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972518" y="311296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4549917" y="4453866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凿壁借光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0854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983271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你从匡衡身上受到了什么启发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匡衡执着、勤学苦读的精神让人敬佩。他的这种精神值得我学习。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33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3396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4817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3213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186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36910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9719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49250" y="729639"/>
            <a:ext cx="10939463" cy="5274646"/>
            <a:chOff x="349250" y="729639"/>
            <a:chExt cx="10939463" cy="5274646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49250" y="729639"/>
              <a:ext cx="10833100" cy="73250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一、用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en-US" altLang="zh-CN" dirty="0">
                  <a:solidFill>
                    <a:srgbClr val="000000"/>
                  </a:solidFill>
                  <a:latin typeface="Arial Unicode MS" panose="020B0604020202020204" pitchFamily="34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✔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选出加点字的正确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读音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4" name="对象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97174299"/>
                </p:ext>
              </p:extLst>
            </p:nvPr>
          </p:nvGraphicFramePr>
          <p:xfrm>
            <a:off x="452889" y="1510788"/>
            <a:ext cx="10833100" cy="15211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2" name="文档" r:id="rId3" imgW="3826154" imgH="537272" progId="Word.Document.12">
                    <p:embed/>
                  </p:oleObj>
                </mc:Choice>
                <mc:Fallback>
                  <p:oleObj name="文档" r:id="rId3" imgW="3826154" imgH="537272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452889" y="1510788"/>
                          <a:ext cx="10833100" cy="152119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49250" y="2961887"/>
              <a:ext cx="4418197" cy="7325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二、解释下列加点的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词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6" name="对象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22024914"/>
                </p:ext>
              </p:extLst>
            </p:nvPr>
          </p:nvGraphicFramePr>
          <p:xfrm>
            <a:off x="452438" y="3734160"/>
            <a:ext cx="10836275" cy="2270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3" name="文档" r:id="rId5" imgW="3826154" imgH="806088" progId="Word.Document.12">
                    <p:embed/>
                  </p:oleObj>
                </mc:Choice>
                <mc:Fallback>
                  <p:oleObj name="文档" r:id="rId5" imgW="3826154" imgH="806088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452438" y="3734160"/>
                          <a:ext cx="10836275" cy="22701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8" name="矩形 7"/>
          <p:cNvSpPr/>
          <p:nvPr/>
        </p:nvSpPr>
        <p:spPr>
          <a:xfrm>
            <a:off x="3005069" y="171808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015455" y="171808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234365" y="248347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468655" y="248347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1473692" y="373837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知道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7582155" y="3734160"/>
            <a:ext cx="23455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同</a:t>
            </a:r>
            <a:r>
              <a:rPr lang="en-US" altLang="zh-CN" dirty="0">
                <a:ea typeface="宋体" panose="02010600030101010101" pitchFamily="2" charset="-122"/>
              </a:rPr>
              <a:t>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智</a:t>
            </a:r>
            <a:r>
              <a:rPr lang="en-US" altLang="zh-CN" dirty="0">
                <a:ea typeface="宋体" panose="02010600030101010101" pitchFamily="2" charset="-122"/>
              </a:rPr>
              <a:t>”,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智慧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2472469" y="4483081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指勤勉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4221677" y="5255910"/>
            <a:ext cx="19351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要紧</a:t>
            </a:r>
            <a:r>
              <a:rPr lang="en-US" altLang="zh-CN" dirty="0" smtClean="0">
                <a:ea typeface="宋体" panose="02010600030101010101" pitchFamily="2" charset="-122"/>
              </a:rPr>
              <a:t>,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重要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6" grpId="0"/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回答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问题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敏而好学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不耻下问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____________,“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不耻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指的是不以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耻。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心不在此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则眼不看仔细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心眼既不专一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却只漫浪诵读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决不能记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记亦不能久也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句话是说读书时态度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就不会记忆长久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强调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的重要性。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07077" y="207924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聪敏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001397" y="2079248"/>
            <a:ext cx="18346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向地位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234133" y="460823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随意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65997" y="525664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专心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04453" y="2720285"/>
            <a:ext cx="432097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学问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不如自己的人请教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4898"/>
            <a:ext cx="108331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四、课内阅读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知之为知之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不知为不知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是知也。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敏而好学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不耻下问。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默而识之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学而不厌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诲人不倦。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我非生而知之者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好古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敏以求之者也。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学如不及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犹恐失之。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吾尝终日不食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终夜不寝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以思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无益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不如学也。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《论语》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2525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276207"/>
            <a:ext cx="10833100" cy="322434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余尝谓读书有三到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谓心到、眼到、口到。心不在此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则眼不看仔细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心眼既不专一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却只漫浪诵读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决不能记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记亦不能久也。三到之中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心到最急。心既到矣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眼口岂不到乎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——[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朱熹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154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520014"/>
            <a:ext cx="10833100" cy="258416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下列句子停顿正确的一项是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学如不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犹恐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失之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尝谓读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书有三到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心眼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既不专一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却只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漫浪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诵读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947565" y="163624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79529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56999"/>
            <a:ext cx="10833100" cy="386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心既到矣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眼口岂不到乎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对这句话理解正确的一项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心既然到了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眼口也不一定到　　　　　</a:t>
            </a: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心既然到了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眼口一定不到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心既然到了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眼口难道会到吗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心既然到了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眼口难道会不到吗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917837" y="179992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38827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判断下列说法是否正确。正确的画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错误的画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“×”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知之为知之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不知为不知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是知也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中的五个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字读音都相同。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吾尝终日不食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余尝谓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都是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曾经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的意思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两则短文都告诉我们读书有方法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《论语》中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以思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无益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不如学也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强调读书时要把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结合起来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朱熹认为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三到之中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心到最急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意思是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15117" y="211745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0317205" y="3364362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909957" y="459840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学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664461" y="459840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思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049069" y="5231562"/>
            <a:ext cx="38924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学习最重要的是用心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32293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99</TotalTime>
  <Words>492</Words>
  <Application>Microsoft Office PowerPoint</Application>
  <PresentationFormat>自定义</PresentationFormat>
  <Paragraphs>80</Paragraphs>
  <Slides>13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8" baseType="lpstr">
      <vt:lpstr>Arial Unicode MS</vt:lpstr>
      <vt:lpstr>NEU-BZ-S92</vt:lpstr>
      <vt:lpstr>方正书宋_GBK</vt:lpstr>
      <vt:lpstr>方正宋黑_GBK</vt:lpstr>
      <vt:lpstr>黑体</vt:lpstr>
      <vt:lpstr>楷体</vt:lpstr>
      <vt:lpstr>隶书</vt:lpstr>
      <vt:lpstr>宋体</vt:lpstr>
      <vt:lpstr>Arial</vt:lpstr>
      <vt:lpstr>Calibri</vt:lpstr>
      <vt:lpstr>Cambria Math</vt:lpstr>
      <vt:lpstr>Segoe UI Symbol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25</cp:revision>
  <dcterms:created xsi:type="dcterms:W3CDTF">2020-08-11T00:21:48Z</dcterms:created>
  <dcterms:modified xsi:type="dcterms:W3CDTF">2024-09-14T12:03:45Z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