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731" r:id="rId3"/>
    <p:sldId id="732" r:id="rId4"/>
    <p:sldId id="737" r:id="rId5"/>
    <p:sldId id="756" r:id="rId6"/>
    <p:sldId id="758" r:id="rId7"/>
    <p:sldId id="759" r:id="rId8"/>
    <p:sldId id="736" r:id="rId9"/>
    <p:sldId id="749" r:id="rId10"/>
    <p:sldId id="752" r:id="rId11"/>
    <p:sldId id="760" r:id="rId12"/>
    <p:sldId id="733" r:id="rId13"/>
    <p:sldId id="744" r:id="rId14"/>
    <p:sldId id="745" r:id="rId15"/>
    <p:sldId id="746" r:id="rId16"/>
    <p:sldId id="747" r:id="rId17"/>
    <p:sldId id="748" r:id="rId18"/>
    <p:sldId id="735" r:id="rId1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5.doc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3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emf"/><Relationship Id="rId5" Type="http://schemas.openxmlformats.org/officeDocument/2006/relationships/package" Target="../embeddings/Microsoft_Word___4.docx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第四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13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少年中国说</a:t>
            </a:r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节选</a:t>
            </a:r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)</a:t>
            </a:r>
            <a:endParaRPr lang="zh-CN" altLang="en-US" sz="4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联系写作的背景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加点词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乳虎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象征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百兽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象征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根据选文的内容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补全下面的导图。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象征意义填序号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巨大声威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美好未来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冲天气势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顶天立地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突然崛起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发展无可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限量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奋发有为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⑧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灿烂前程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24SK02G.eps" descr="id:2147489151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782243"/>
            <a:ext cx="10807700" cy="170164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561237" y="80276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少年中国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024733" y="1424226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帝国主义列强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72805" y="284842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潜龙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183253" y="284842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鹰隼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429576" y="286063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奇花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358717" y="387889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⑧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2634139" y="387889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5149498" y="387889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8900951" y="387889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0153525" y="387888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8783004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6002"/>
            <a:ext cx="108331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下列对选文的理解不正确的一项是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自然段运用象征的手法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描绘了少年中国的光辉前景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自然段运用了排比的手法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直抒胸臆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表达了对少年中国的祝福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作者表明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少年中国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中国少年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的前途和命运是紧密联结在一起的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选文突出的特点是句式整齐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感情炽热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读来朗朗上口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节奏明快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81533" y="80164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3365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课外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回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我们的祖国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去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美国阿尔巴城的一座优雅别致的洋房前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一辆小汽车停了下来。华罗庚下了车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疾步走进客厅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冲着他的妻子喊了起来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中华人民共和国成立了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他的妻子惊喜地叫了起来。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中华人民共和国成立了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华罗庚扬了扬手中的报纸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这一天总算盼到了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608909" y="3014231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011108" y="3014231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876839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妻子快步迎上前去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接过报纸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心情激动地边看边问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我们怎么办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华罗庚斩钉截铁地说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回去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回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祖国去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那房子呢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7599439"/>
              </p:ext>
            </p:extLst>
          </p:nvPr>
        </p:nvGraphicFramePr>
        <p:xfrm>
          <a:off x="300437" y="3505104"/>
          <a:ext cx="11669770" cy="7563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文档" r:id="rId3" imgW="3826154" imgH="247972" progId="Word.Document.12">
                  <p:embed/>
                </p:oleObj>
              </mc:Choice>
              <mc:Fallback>
                <p:oleObj name="文档" r:id="rId3" imgW="3826154" imgH="24797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0437" y="3505104"/>
                        <a:ext cx="11669770" cy="7563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349250" y="4104183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汽车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送给别人。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∥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03760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1950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年初春的一天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华罗庚夫妇领着三个孩子来到旧金山海湾。一些美国朋友赶到码头为他们送行。有位美国教授紧紧握住华罗庚的手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先生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您真的要走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回我们的祖国去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您学识渊博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令人敬佩。如果把这一切抛到贫穷落后的土地上去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难道不觉得遗憾吗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21727"/>
            <a:ext cx="10833100" cy="258416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把学识献给自己的国家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永远不会遗憾。我是一个中国人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我要为祖国尽力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华罗庚与送行的人一一握手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快步登上船舷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和家人一起迎着海面的春风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向送行的人们招手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再见吧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朋友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33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778684"/>
            <a:ext cx="10833100" cy="50536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联系上下文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解释文中加点的词语。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疾步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原封不动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内加上合适的标点符号。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6000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</a:t>
            </a:r>
            <a:r>
              <a:rPr lang="zh-CN" altLang="zh-CN" sz="6000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华罗庚斩钉截铁地说</a:t>
            </a:r>
            <a:r>
              <a:rPr lang="zh-CN" altLang="zh-CN" sz="6000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回去</a:t>
            </a:r>
            <a:r>
              <a:rPr lang="zh-CN" altLang="zh-CN" sz="6000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回自己的祖国去</a:t>
            </a:r>
            <a:r>
              <a:rPr lang="zh-CN" altLang="zh-CN" sz="6000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□</a:t>
            </a:r>
            <a:endParaRPr lang="zh-CN" altLang="zh-CN" sz="600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232645" y="1410391"/>
            <a:ext cx="7272808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快步。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完全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是原样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一点也没变动。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58301" y="370481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“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118125" y="367769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?”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605469" y="3667863"/>
            <a:ext cx="4924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,“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291149" y="3651266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398045" y="4886439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!”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557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  <p:bldP spid="10" grpId="0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如果把这一切抛到贫穷落后的土地上去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难道不觉得遗憾吗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这一切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指的是什么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华罗庚渊博的学识。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华罗庚为什么要回到自己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国家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因为华罗庚认为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把学识献给自己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国家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这样才不会遗憾。他是一个中国人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他要为自己的祖国尽力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文章用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分成了两部分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请概括第二部分的主要内容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华罗庚为了把学识献给祖国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毅然回国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83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009305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Arial Unicode MS" panose="020B0604020202020204" pitchFamily="34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字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043597"/>
              </p:ext>
            </p:extLst>
          </p:nvPr>
        </p:nvGraphicFramePr>
        <p:xfrm>
          <a:off x="458625" y="1757280"/>
          <a:ext cx="10807700" cy="35022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文档" r:id="rId3" imgW="3826154" imgH="1239858" progId="Word.Document.12">
                  <p:embed/>
                </p:oleObj>
              </mc:Choice>
              <mc:Fallback>
                <p:oleObj name="文档" r:id="rId3" imgW="3826154" imgH="12398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1757280"/>
                        <a:ext cx="10807700" cy="35022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/>
          <p:nvPr/>
        </p:nvSpPr>
        <p:spPr>
          <a:xfrm>
            <a:off x="1752856" y="182942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310166" y="298291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717847" y="463392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06335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48" y="1689218"/>
            <a:ext cx="11376177" cy="345952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27758" y="2265244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倾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泻</a:t>
            </a:r>
            <a:endParaRPr lang="zh-CN" altLang="en-US" sz="4400" dirty="0"/>
          </a:p>
        </p:txBody>
      </p:sp>
      <p:sp>
        <p:nvSpPr>
          <p:cNvPr id="5" name="矩形 4"/>
          <p:cNvSpPr/>
          <p:nvPr/>
        </p:nvSpPr>
        <p:spPr>
          <a:xfrm>
            <a:off x="4896941" y="2265244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潜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endParaRPr lang="zh-CN" altLang="en-US" sz="4400" dirty="0"/>
          </a:p>
        </p:txBody>
      </p:sp>
      <p:sp>
        <p:nvSpPr>
          <p:cNvPr id="6" name="矩形 5"/>
          <p:cNvSpPr/>
          <p:nvPr/>
        </p:nvSpPr>
        <p:spPr>
          <a:xfrm>
            <a:off x="9455793" y="2265244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考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试</a:t>
            </a:r>
            <a:endParaRPr lang="zh-CN" altLang="en-US" sz="4400" dirty="0"/>
          </a:p>
        </p:txBody>
      </p:sp>
      <p:sp>
        <p:nvSpPr>
          <p:cNvPr id="7" name="矩形 6"/>
          <p:cNvSpPr/>
          <p:nvPr/>
        </p:nvSpPr>
        <p:spPr>
          <a:xfrm>
            <a:off x="295077" y="4147072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履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历</a:t>
            </a:r>
            <a:endParaRPr lang="zh-CN" altLang="en-US" sz="4400" dirty="0"/>
          </a:p>
        </p:txBody>
      </p:sp>
      <p:sp>
        <p:nvSpPr>
          <p:cNvPr id="8" name="矩形 7"/>
          <p:cNvSpPr/>
          <p:nvPr/>
        </p:nvSpPr>
        <p:spPr>
          <a:xfrm>
            <a:off x="4896941" y="4147071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胎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儿</a:t>
            </a:r>
            <a:endParaRPr lang="zh-CN" altLang="en-US" sz="4400" dirty="0"/>
          </a:p>
        </p:txBody>
      </p:sp>
      <p:sp>
        <p:nvSpPr>
          <p:cNvPr id="10" name="矩形 9"/>
          <p:cNvSpPr/>
          <p:nvPr/>
        </p:nvSpPr>
        <p:spPr>
          <a:xfrm>
            <a:off x="9465039" y="4147071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边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疆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49250" y="1358047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三、下列说法不正确的一项是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为左右结构的字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要写得左窄右宽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表示疑问式感叹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皇皇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盛大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堂皇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的偏旁是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表示与心情有关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058901" y="146938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6351300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151855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先解释下列各句中加点字词的意思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再用现代汉语翻译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7097191"/>
              </p:ext>
            </p:extLst>
          </p:nvPr>
        </p:nvGraphicFramePr>
        <p:xfrm>
          <a:off x="452889" y="2552687"/>
          <a:ext cx="10833100" cy="761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文档" r:id="rId3" imgW="3826154" imgH="268816" progId="Word.Document.12">
                  <p:embed/>
                </p:oleObj>
              </mc:Choice>
              <mc:Fallback>
                <p:oleObj name="文档" r:id="rId3" imgW="3826154" imgH="2688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889" y="2552687"/>
                        <a:ext cx="10833100" cy="7611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349250" y="3176376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隼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6501" y="3259751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一种凶猛的鸟。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28523" y="3802425"/>
            <a:ext cx="6923955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鹰隼展翅试飞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掀起狂风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飞沙走石。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677338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49250" y="1079847"/>
            <a:ext cx="10936739" cy="3945266"/>
            <a:chOff x="349250" y="1151855"/>
            <a:chExt cx="10936739" cy="3945266"/>
          </a:xfrm>
        </p:grpSpPr>
        <p:graphicFrame>
          <p:nvGraphicFramePr>
            <p:cNvPr id="9" name="对象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02870152"/>
                </p:ext>
              </p:extLst>
            </p:nvPr>
          </p:nvGraphicFramePr>
          <p:xfrm>
            <a:off x="452889" y="1151855"/>
            <a:ext cx="10833100" cy="7611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46" name="文档" r:id="rId3" imgW="3826154" imgH="268816" progId="Word.Document.12">
                    <p:embed/>
                  </p:oleObj>
                </mc:Choice>
                <mc:Fallback>
                  <p:oleObj name="文档" r:id="rId3" imgW="3826154" imgH="268816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52889" y="1151855"/>
                          <a:ext cx="10833100" cy="76110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矩形 9"/>
            <p:cNvSpPr>
              <a:spLocks noChangeAspect="1"/>
            </p:cNvSpPr>
            <p:nvPr/>
          </p:nvSpPr>
          <p:spPr>
            <a:xfrm>
              <a:off x="349250" y="1798392"/>
              <a:ext cx="10833100" cy="13038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干将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:____________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硎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:____________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________________________________________________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1" name="对象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46089449"/>
                </p:ext>
              </p:extLst>
            </p:nvPr>
          </p:nvGraphicFramePr>
          <p:xfrm>
            <a:off x="452889" y="3207407"/>
            <a:ext cx="10833100" cy="7611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47" name="文档" r:id="rId5" imgW="3826154" imgH="268816" progId="Word.Document.12">
                    <p:embed/>
                  </p:oleObj>
                </mc:Choice>
                <mc:Fallback>
                  <p:oleObj name="文档" r:id="rId5" imgW="3826154" imgH="268816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52889" y="3207407"/>
                          <a:ext cx="10833100" cy="76110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矩形 11"/>
            <p:cNvSpPr>
              <a:spLocks noChangeAspect="1"/>
            </p:cNvSpPr>
            <p:nvPr/>
          </p:nvSpPr>
          <p:spPr>
            <a:xfrm>
              <a:off x="349250" y="3793303"/>
              <a:ext cx="10833100" cy="13038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履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:____________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________________________________________________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1401229" y="1803350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古代宝剑名。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399277" y="180335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磨刀石。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00545" y="2353772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宝剑在磨刀石上磨出来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发出耀眼的光芒。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401229" y="3803135"/>
            <a:ext cx="15231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踩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踏。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00545" y="4348250"/>
            <a:ext cx="5745484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头顶着苍天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脚踏着黄土大地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13735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49250" y="1943943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课文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备忘录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文中以龙比喻少年中国的句子是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文中有关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干将莫邪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典故的句子是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157" y="2651947"/>
            <a:ext cx="35830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潜龙腾渊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鳞爪飞扬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057181" y="3272726"/>
            <a:ext cx="35830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干将发硎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有作其芒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六、课内阅读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红日初升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其道大光。河出伏流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。潜龙腾渊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鳞爪飞扬。乳虎啸谷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百兽震惶。鹰隼试翼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风尘吸张。奇花初胎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矞矞皇皇。干将发硎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。天戴其苍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地履其黄。纵有千古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。前途似海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美哉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我少年中国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与天不老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壮哉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我中国少年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与国无疆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把选文中横线上的内容补充完整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29189" y="143323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一泻汪洋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520445" y="270176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有作其芒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400997" y="3331821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横有八荒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36501" y="397090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来日方长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70068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214</TotalTime>
  <Words>698</Words>
  <Application>Microsoft Office PowerPoint</Application>
  <PresentationFormat>自定义</PresentationFormat>
  <Paragraphs>116</Paragraphs>
  <Slides>18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Arial Unicode MS</vt:lpstr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30</cp:revision>
  <dcterms:created xsi:type="dcterms:W3CDTF">2020-08-11T00:21:48Z</dcterms:created>
  <dcterms:modified xsi:type="dcterms:W3CDTF">2024-09-14T11:12:32Z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