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731" r:id="rId3"/>
    <p:sldId id="732" r:id="rId4"/>
    <p:sldId id="761" r:id="rId5"/>
    <p:sldId id="736" r:id="rId6"/>
    <p:sldId id="757" r:id="rId7"/>
    <p:sldId id="758" r:id="rId8"/>
    <p:sldId id="741" r:id="rId9"/>
    <p:sldId id="754" r:id="rId10"/>
    <p:sldId id="755" r:id="rId11"/>
    <p:sldId id="749" r:id="rId12"/>
    <p:sldId id="752" r:id="rId13"/>
    <p:sldId id="759" r:id="rId14"/>
    <p:sldId id="733" r:id="rId15"/>
    <p:sldId id="744" r:id="rId16"/>
    <p:sldId id="763" r:id="rId17"/>
    <p:sldId id="762" r:id="rId18"/>
    <p:sldId id="764" r:id="rId19"/>
    <p:sldId id="765" r:id="rId20"/>
    <p:sldId id="766" r:id="rId21"/>
    <p:sldId id="735" r:id="rId22"/>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453" userDrawn="1">
          <p15:clr>
            <a:srgbClr val="A4A3A4"/>
          </p15:clr>
        </p15:guide>
        <p15:guide id="2" pos="2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D60093"/>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453"/>
        <p:guide pos="272"/>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21</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__2.docx"/><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dirty="0">
                <a:solidFill>
                  <a:srgbClr val="D60093"/>
                </a:solidFill>
                <a:latin typeface="隶书" panose="02010509060101010101" pitchFamily="49" charset="-122"/>
                <a:ea typeface="隶书" panose="02010509060101010101" pitchFamily="49" charset="-122"/>
              </a:rPr>
              <a:t>第五</a:t>
            </a:r>
            <a:r>
              <a:rPr lang="zh-CN" altLang="en-US" sz="4400" dirty="0" smtClean="0">
                <a:solidFill>
                  <a:srgbClr val="D60093"/>
                </a:solidFill>
                <a:latin typeface="隶书" panose="02010509060101010101" pitchFamily="49" charset="-122"/>
                <a:ea typeface="隶书" panose="02010509060101010101" pitchFamily="49" charset="-122"/>
              </a:rPr>
              <a:t>单元</a:t>
            </a:r>
            <a:endParaRPr lang="en-US" altLang="zh-CN" sz="4400" dirty="0" smtClean="0">
              <a:solidFill>
                <a:srgbClr val="D60093"/>
              </a:solidFill>
              <a:latin typeface="隶书" panose="02010509060101010101" pitchFamily="49" charset="-122"/>
              <a:ea typeface="隶书" panose="02010509060101010101" pitchFamily="49" charset="-122"/>
            </a:endParaRPr>
          </a:p>
          <a:p>
            <a:pPr algn="ctr"/>
            <a:r>
              <a:rPr lang="en-US" altLang="zh-CN" sz="4400" dirty="0">
                <a:solidFill>
                  <a:srgbClr val="D60093"/>
                </a:solidFill>
                <a:latin typeface="隶书" panose="02010509060101010101" pitchFamily="49" charset="-122"/>
                <a:ea typeface="隶书" panose="02010509060101010101" pitchFamily="49" charset="-122"/>
              </a:rPr>
              <a:t>16</a:t>
            </a:r>
            <a:r>
              <a:rPr lang="zh-CN" altLang="en-US" sz="4400" dirty="0">
                <a:solidFill>
                  <a:srgbClr val="D60093"/>
                </a:solidFill>
                <a:latin typeface="隶书" panose="02010509060101010101" pitchFamily="49" charset="-122"/>
                <a:ea typeface="隶书" panose="02010509060101010101" pitchFamily="49" charset="-122"/>
              </a:rPr>
              <a:t>　太　阳</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1315030"/>
            <a:ext cx="10833100" cy="329320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中填上合适的关联词</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dirty="0">
                <a:solidFill>
                  <a:srgbClr val="000000"/>
                </a:solidFill>
                <a:ea typeface="楷体" panose="02010609060101010101" pitchFamily="49" charset="-122"/>
                <a:cs typeface="Times New Roman" panose="02020603050405020304" pitchFamily="18" charset="0"/>
              </a:rPr>
              <a:t>太阳</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离我们很远很远</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它和我们的关系非常密切。有了太阳</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地球上的庄稼和树木才能发芽</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长叶</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开花</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结果</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鸟、兽、虫、鱼才能生存</a:t>
            </a:r>
            <a:r>
              <a:rPr lang="en-US" altLang="zh-CN" dirty="0">
                <a:solidFill>
                  <a:srgbClr val="000000"/>
                </a:solidFill>
                <a:ea typeface="宋体" panose="02010600030101010101" pitchFamily="2" charset="-122"/>
              </a:rPr>
              <a:t>,</a:t>
            </a:r>
            <a:r>
              <a:rPr lang="zh-CN" altLang="zh-CN" dirty="0">
                <a:solidFill>
                  <a:srgbClr val="000000"/>
                </a:solidFill>
                <a:ea typeface="楷体" panose="02010609060101010101" pitchFamily="49" charset="-122"/>
                <a:cs typeface="Times New Roman" panose="02020603050405020304" pitchFamily="18" charset="0"/>
              </a:rPr>
              <a:t>繁殖。</a:t>
            </a:r>
            <a:r>
              <a:rPr lang="en-US" altLang="zh-CN" dirty="0">
                <a:solidFill>
                  <a:srgbClr val="000000"/>
                </a:solidFill>
                <a:uFill>
                  <a:solidFill>
                    <a:srgbClr val="000000"/>
                  </a:solidFill>
                </a:uFill>
                <a:ea typeface="宋体" panose="02010600030101010101" pitchFamily="2" charset="-122"/>
              </a:rPr>
              <a:t>(</a:t>
            </a:r>
            <a:r>
              <a:rPr lang="zh-CN" altLang="zh-CN"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uFill>
                  <a:solidFill>
                    <a:srgbClr val="000000"/>
                  </a:solidFill>
                </a:uFill>
                <a:ea typeface="宋体" panose="02010600030101010101" pitchFamily="2" charset="-122"/>
              </a:rPr>
              <a:t>)</a:t>
            </a:r>
            <a:r>
              <a:rPr lang="zh-CN" altLang="zh-CN" dirty="0">
                <a:solidFill>
                  <a:srgbClr val="000000"/>
                </a:solidFill>
                <a:uFill>
                  <a:solidFill>
                    <a:srgbClr val="000000"/>
                  </a:solidFill>
                </a:uFill>
                <a:ea typeface="楷体" panose="02010609060101010101" pitchFamily="49" charset="-122"/>
                <a:cs typeface="Times New Roman" panose="02020603050405020304" pitchFamily="18" charset="0"/>
              </a:rPr>
              <a:t>没有太阳</a:t>
            </a:r>
            <a:r>
              <a:rPr lang="en-US" altLang="zh-CN" dirty="0">
                <a:solidFill>
                  <a:srgbClr val="000000"/>
                </a:solidFill>
                <a:uFill>
                  <a:solidFill>
                    <a:srgbClr val="000000"/>
                  </a:solidFill>
                </a:uFill>
                <a:ea typeface="宋体" panose="02010600030101010101" pitchFamily="2" charset="-122"/>
              </a:rPr>
              <a:t>,</a:t>
            </a:r>
            <a:r>
              <a:rPr lang="zh-CN" altLang="zh-CN" dirty="0">
                <a:solidFill>
                  <a:srgbClr val="000000"/>
                </a:solidFill>
                <a:uFill>
                  <a:solidFill>
                    <a:srgbClr val="000000"/>
                  </a:solidFill>
                </a:uFill>
                <a:ea typeface="楷体" panose="02010609060101010101" pitchFamily="49" charset="-122"/>
                <a:cs typeface="Times New Roman" panose="02020603050405020304" pitchFamily="18" charset="0"/>
              </a:rPr>
              <a:t>地球上</a:t>
            </a:r>
            <a:r>
              <a:rPr lang="en-US" altLang="zh-CN" dirty="0">
                <a:solidFill>
                  <a:srgbClr val="000000"/>
                </a:solidFill>
                <a:uFill>
                  <a:solidFill>
                    <a:srgbClr val="000000"/>
                  </a:solidFill>
                </a:uFill>
                <a:ea typeface="宋体" panose="02010600030101010101" pitchFamily="2" charset="-122"/>
              </a:rPr>
              <a:t>(</a:t>
            </a:r>
            <a:r>
              <a:rPr lang="zh-CN" altLang="zh-CN"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uFill>
                  <a:solidFill>
                    <a:srgbClr val="000000"/>
                  </a:solidFill>
                </a:uFill>
                <a:ea typeface="宋体" panose="02010600030101010101" pitchFamily="2" charset="-122"/>
              </a:rPr>
              <a:t>)</a:t>
            </a:r>
            <a:r>
              <a:rPr lang="zh-CN" altLang="zh-CN" dirty="0">
                <a:solidFill>
                  <a:srgbClr val="000000"/>
                </a:solidFill>
                <a:uFill>
                  <a:solidFill>
                    <a:srgbClr val="000000"/>
                  </a:solidFill>
                </a:uFill>
                <a:ea typeface="楷体" panose="02010609060101010101" pitchFamily="49" charset="-122"/>
                <a:cs typeface="Times New Roman" panose="02020603050405020304" pitchFamily="18" charset="0"/>
              </a:rPr>
              <a:t>不会有植物</a:t>
            </a:r>
            <a:r>
              <a:rPr lang="en-US" altLang="zh-CN" dirty="0">
                <a:solidFill>
                  <a:srgbClr val="000000"/>
                </a:solidFill>
                <a:uFill>
                  <a:solidFill>
                    <a:srgbClr val="000000"/>
                  </a:solidFill>
                </a:uFill>
                <a:ea typeface="宋体" panose="02010600030101010101" pitchFamily="2" charset="-122"/>
              </a:rPr>
              <a:t>,</a:t>
            </a:r>
            <a:r>
              <a:rPr lang="zh-CN" altLang="zh-CN" dirty="0">
                <a:solidFill>
                  <a:srgbClr val="000000"/>
                </a:solidFill>
                <a:uFill>
                  <a:solidFill>
                    <a:srgbClr val="000000"/>
                  </a:solidFill>
                </a:uFill>
                <a:ea typeface="楷体" panose="02010609060101010101" pitchFamily="49" charset="-122"/>
                <a:cs typeface="Times New Roman" panose="02020603050405020304" pitchFamily="18" charset="0"/>
              </a:rPr>
              <a:t>也不会有动物</a:t>
            </a:r>
            <a:r>
              <a:rPr lang="zh-CN" altLang="zh-CN" dirty="0" smtClean="0">
                <a:solidFill>
                  <a:srgbClr val="000000"/>
                </a:solidFill>
                <a:uFill>
                  <a:solidFill>
                    <a:srgbClr val="000000"/>
                  </a:solidFill>
                </a:uFill>
                <a:ea typeface="楷体" panose="02010609060101010101" pitchFamily="49"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656581" y="2058463"/>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虽然</a:t>
            </a:r>
            <a:endParaRPr lang="zh-CN" altLang="en-US" dirty="0"/>
          </a:p>
        </p:txBody>
      </p:sp>
      <p:sp>
        <p:nvSpPr>
          <p:cNvPr id="4" name="矩形 3"/>
          <p:cNvSpPr/>
          <p:nvPr/>
        </p:nvSpPr>
        <p:spPr>
          <a:xfrm>
            <a:off x="6543293" y="2058462"/>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但是</a:t>
            </a:r>
            <a:endParaRPr lang="zh-CN" altLang="en-US" dirty="0"/>
          </a:p>
        </p:txBody>
      </p:sp>
      <p:sp>
        <p:nvSpPr>
          <p:cNvPr id="5" name="矩形 4"/>
          <p:cNvSpPr/>
          <p:nvPr/>
        </p:nvSpPr>
        <p:spPr>
          <a:xfrm>
            <a:off x="8166797" y="3341591"/>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如果</a:t>
            </a:r>
            <a:endParaRPr lang="zh-CN" altLang="en-US" dirty="0"/>
          </a:p>
        </p:txBody>
      </p:sp>
      <p:sp>
        <p:nvSpPr>
          <p:cNvPr id="6" name="矩形 5"/>
          <p:cNvSpPr/>
          <p:nvPr/>
        </p:nvSpPr>
        <p:spPr>
          <a:xfrm>
            <a:off x="2798877" y="3954286"/>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就</a:t>
            </a:r>
            <a:endParaRPr lang="zh-CN" altLang="en-US" dirty="0"/>
          </a:p>
        </p:txBody>
      </p:sp>
    </p:spTree>
    <p:extLst>
      <p:ext uri="{BB962C8B-B14F-4D97-AF65-F5344CB8AC3E}">
        <p14:creationId xmlns:p14="http://schemas.microsoft.com/office/powerpoint/2010/main" val="89858353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p:cNvGraphicFramePr>
            <a:graphicFrameLocks noChangeAspect="1"/>
          </p:cNvGraphicFramePr>
          <p:nvPr>
            <p:extLst>
              <p:ext uri="{D42A27DB-BD31-4B8C-83A1-F6EECF244321}">
                <p14:modId xmlns:p14="http://schemas.microsoft.com/office/powerpoint/2010/main" val="3157896460"/>
              </p:ext>
            </p:extLst>
          </p:nvPr>
        </p:nvGraphicFramePr>
        <p:xfrm>
          <a:off x="478289" y="873985"/>
          <a:ext cx="10807700" cy="3679621"/>
        </p:xfrm>
        <a:graphic>
          <a:graphicData uri="http://schemas.openxmlformats.org/presentationml/2006/ole">
            <mc:AlternateContent xmlns:mc="http://schemas.openxmlformats.org/markup-compatibility/2006">
              <mc:Choice xmlns:v="urn:schemas-microsoft-com:vml" Requires="v">
                <p:oleObj spid="_x0000_s2074" name="文档" r:id="rId3" imgW="3826154" imgH="1303468" progId="Word.Document.12">
                  <p:embed/>
                </p:oleObj>
              </mc:Choice>
              <mc:Fallback>
                <p:oleObj name="文档" r:id="rId3" imgW="3826154" imgH="1303468" progId="Word.Document.12">
                  <p:embed/>
                  <p:pic>
                    <p:nvPicPr>
                      <p:cNvPr id="0" name=""/>
                      <p:cNvPicPr/>
                      <p:nvPr/>
                    </p:nvPicPr>
                    <p:blipFill>
                      <a:blip r:embed="rId4"/>
                      <a:stretch>
                        <a:fillRect/>
                      </a:stretch>
                    </p:blipFill>
                    <p:spPr>
                      <a:xfrm>
                        <a:off x="478289" y="873985"/>
                        <a:ext cx="10807700" cy="3679621"/>
                      </a:xfrm>
                      <a:prstGeom prst="rect">
                        <a:avLst/>
                      </a:prstGeom>
                    </p:spPr>
                  </p:pic>
                </p:oleObj>
              </mc:Fallback>
            </mc:AlternateContent>
          </a:graphicData>
        </a:graphic>
      </p:graphicFrame>
      <p:sp>
        <p:nvSpPr>
          <p:cNvPr id="2" name="矩形 1"/>
          <p:cNvSpPr/>
          <p:nvPr/>
        </p:nvSpPr>
        <p:spPr>
          <a:xfrm>
            <a:off x="2808709" y="2319699"/>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4" name="矩形 3"/>
          <p:cNvSpPr/>
          <p:nvPr/>
        </p:nvSpPr>
        <p:spPr>
          <a:xfrm>
            <a:off x="4243691" y="2314656"/>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5678674" y="2319698"/>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6" name="矩形 5"/>
          <p:cNvSpPr/>
          <p:nvPr/>
        </p:nvSpPr>
        <p:spPr>
          <a:xfrm>
            <a:off x="7191025" y="2346452"/>
            <a:ext cx="287258" cy="584775"/>
          </a:xfrm>
          <a:prstGeom prst="rect">
            <a:avLst/>
          </a:prstGeom>
        </p:spPr>
        <p:txBody>
          <a:bodyPr wrap="none">
            <a:spAutoFit/>
          </a:bodyPr>
          <a:lstStyle/>
          <a:p>
            <a:r>
              <a:rPr lang="en-US" altLang="zh-CN" dirty="0">
                <a:ea typeface="宋体" panose="02010600030101010101" pitchFamily="2" charset="-122"/>
              </a:rPr>
              <a:t>,</a:t>
            </a:r>
            <a:endParaRPr lang="zh-CN" altLang="en-US" dirty="0"/>
          </a:p>
        </p:txBody>
      </p:sp>
      <p:sp>
        <p:nvSpPr>
          <p:cNvPr id="7" name="矩形 6"/>
          <p:cNvSpPr/>
          <p:nvPr/>
        </p:nvSpPr>
        <p:spPr>
          <a:xfrm>
            <a:off x="8929389" y="2346452"/>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8" name="矩形 7"/>
          <p:cNvSpPr/>
          <p:nvPr/>
        </p:nvSpPr>
        <p:spPr>
          <a:xfrm>
            <a:off x="10049642" y="2346451"/>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9" name="矩形 8"/>
          <p:cNvSpPr/>
          <p:nvPr/>
        </p:nvSpPr>
        <p:spPr>
          <a:xfrm>
            <a:off x="864493" y="3532710"/>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10" name="矩形 9"/>
          <p:cNvSpPr/>
          <p:nvPr/>
        </p:nvSpPr>
        <p:spPr>
          <a:xfrm>
            <a:off x="5391416" y="3532710"/>
            <a:ext cx="287258" cy="584775"/>
          </a:xfrm>
          <a:prstGeom prst="rect">
            <a:avLst/>
          </a:prstGeom>
        </p:spPr>
        <p:txBody>
          <a:bodyPr wrap="none">
            <a:spAutoFit/>
          </a:bodyPr>
          <a:lstStyle/>
          <a:p>
            <a:r>
              <a:rPr lang="en-US" altLang="zh-CN" dirty="0">
                <a:ea typeface="宋体" panose="02010600030101010101" pitchFamily="2" charset="-122"/>
              </a:rPr>
              <a:t>,</a:t>
            </a:r>
            <a:endParaRPr lang="zh-CN" altLang="en-US" dirty="0"/>
          </a:p>
        </p:txBody>
      </p:sp>
      <p:sp>
        <p:nvSpPr>
          <p:cNvPr id="11" name="矩形 10"/>
          <p:cNvSpPr/>
          <p:nvPr/>
        </p:nvSpPr>
        <p:spPr>
          <a:xfrm>
            <a:off x="8726381" y="3498938"/>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a:t>
            </a:r>
            <a:endParaRPr lang="zh-CN" altLang="en-US" dirty="0"/>
          </a:p>
        </p:txBody>
      </p:sp>
      <p:sp>
        <p:nvSpPr>
          <p:cNvPr id="12" name="矩形 11"/>
          <p:cNvSpPr>
            <a:spLocks noChangeAspect="1"/>
          </p:cNvSpPr>
          <p:nvPr/>
        </p:nvSpPr>
        <p:spPr>
          <a:xfrm>
            <a:off x="349250" y="4412467"/>
            <a:ext cx="10833100" cy="732508"/>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选段中第一句话起到</a:t>
            </a:r>
            <a:r>
              <a:rPr lang="zh-CN" altLang="zh-CN" dirty="0" smtClean="0">
                <a:solidFill>
                  <a:srgbClr val="000000"/>
                </a:solidFill>
                <a:ea typeface="宋体" panose="02010600030101010101" pitchFamily="2" charset="-122"/>
                <a:cs typeface="Times New Roman" panose="02020603050405020304" pitchFamily="18" charset="0"/>
              </a:rPr>
              <a:t>了</a:t>
            </a:r>
            <a:r>
              <a:rPr lang="en-US" altLang="zh-CN" dirty="0" smtClean="0">
                <a:solidFill>
                  <a:srgbClr val="000000"/>
                </a:solidFill>
                <a:ea typeface="宋体" panose="02010600030101010101" pitchFamily="2" charset="-122"/>
                <a:cs typeface="Times New Roman" panose="02020603050405020304" pitchFamily="18" charset="0"/>
              </a:rPr>
              <a:t>_____________</a:t>
            </a:r>
            <a:r>
              <a:rPr lang="zh-CN" altLang="zh-CN" dirty="0" smtClean="0">
                <a:solidFill>
                  <a:srgbClr val="000000"/>
                </a:solidFill>
                <a:ea typeface="宋体" panose="02010600030101010101" pitchFamily="2" charset="-122"/>
                <a:cs typeface="Times New Roman" panose="02020603050405020304" pitchFamily="18" charset="0"/>
              </a:rPr>
              <a:t>的作用</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3" name="矩形 12"/>
          <p:cNvSpPr/>
          <p:nvPr/>
        </p:nvSpPr>
        <p:spPr>
          <a:xfrm>
            <a:off x="5184973" y="4482830"/>
            <a:ext cx="1832553"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承上启下</a:t>
            </a:r>
            <a:endParaRPr lang="zh-CN" altLang="en-US" dirty="0"/>
          </a:p>
        </p:txBody>
      </p:sp>
    </p:spTree>
    <p:extLst>
      <p:ext uri="{BB962C8B-B14F-4D97-AF65-F5344CB8AC3E}">
        <p14:creationId xmlns:p14="http://schemas.microsoft.com/office/powerpoint/2010/main" val="325700680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horizontal)">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1"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1511895"/>
            <a:ext cx="10833100" cy="2653034"/>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根据这段话的内容判断对错。</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人类的生活离不开太阳。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动物的生存与太阳无关。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植物发芽、长叶、开花、</a:t>
            </a:r>
            <a:r>
              <a:rPr lang="zh-CN" altLang="zh-CN" dirty="0" smtClean="0">
                <a:solidFill>
                  <a:srgbClr val="000000"/>
                </a:solidFill>
                <a:ea typeface="宋体" panose="02010600030101010101" pitchFamily="2" charset="-122"/>
                <a:cs typeface="Times New Roman" panose="02020603050405020304" pitchFamily="18" charset="0"/>
              </a:rPr>
              <a:t>结果</a:t>
            </a:r>
            <a:r>
              <a:rPr lang="zh-CN" altLang="en-US" dirty="0">
                <a:solidFill>
                  <a:srgbClr val="000000"/>
                </a:solidFill>
                <a:ea typeface="宋体" panose="02010600030101010101" pitchFamily="2" charset="-122"/>
                <a:cs typeface="Times New Roman" panose="02020603050405020304" pitchFamily="18" charset="0"/>
              </a:rPr>
              <a:t>都</a:t>
            </a:r>
            <a:r>
              <a:rPr lang="zh-CN" altLang="zh-CN" dirty="0" smtClean="0">
                <a:solidFill>
                  <a:srgbClr val="000000"/>
                </a:solidFill>
                <a:ea typeface="宋体" panose="02010600030101010101" pitchFamily="2" charset="-122"/>
                <a:cs typeface="Times New Roman" panose="02020603050405020304" pitchFamily="18" charset="0"/>
              </a:rPr>
              <a:t>要</a:t>
            </a:r>
            <a:r>
              <a:rPr lang="zh-CN" altLang="zh-CN" dirty="0">
                <a:solidFill>
                  <a:srgbClr val="000000"/>
                </a:solidFill>
                <a:ea typeface="宋体" panose="02010600030101010101" pitchFamily="2" charset="-122"/>
                <a:cs typeface="Times New Roman" panose="02020603050405020304" pitchFamily="18" charset="0"/>
              </a:rPr>
              <a:t>依靠太阳。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679197" y="2251639"/>
            <a:ext cx="596638" cy="584775"/>
          </a:xfrm>
          <a:prstGeom prst="rect">
            <a:avLst/>
          </a:prstGeom>
        </p:spPr>
        <p:txBody>
          <a:bodyPr wrap="none">
            <a:spAutoFit/>
          </a:bodyPr>
          <a:ls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a:lstStyle>
          <a:p>
            <a:r>
              <a:rPr lang="en-US" altLang="zh-CN" dirty="0">
                <a:latin typeface="Segoe UI Symbol" panose="020B0502040204020203" pitchFamily="34" charset="0"/>
                <a:ea typeface="宋体" panose="02010600030101010101" pitchFamily="2" charset="-122"/>
                <a:cs typeface="Segoe UI Symbol" panose="020B0502040204020203" pitchFamily="34" charset="0"/>
              </a:rPr>
              <a:t>✔</a:t>
            </a:r>
            <a:endParaRPr lang="zh-CN" altLang="en-US" dirty="0"/>
          </a:p>
        </p:txBody>
      </p:sp>
      <p:sp>
        <p:nvSpPr>
          <p:cNvPr id="4" name="矩形 3"/>
          <p:cNvSpPr/>
          <p:nvPr/>
        </p:nvSpPr>
        <p:spPr>
          <a:xfrm>
            <a:off x="5636685" y="2922559"/>
            <a:ext cx="596638" cy="584775"/>
          </a:xfrm>
          <a:prstGeom prst="rect">
            <a:avLst/>
          </a:prstGeom>
        </p:spPr>
        <p:txBody>
          <a:bodyPr wrap="none">
            <a:spAutoFit/>
          </a:bodyPr>
          <a:ls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a:lstStyle>
          <a:p>
            <a:r>
              <a:rPr lang="en-US" altLang="zh-CN" dirty="0">
                <a:ea typeface="宋体" panose="02010600030101010101" pitchFamily="2" charset="-122"/>
              </a:rPr>
              <a:t>×</a:t>
            </a:r>
            <a:endParaRPr lang="zh-CN" altLang="en-US" dirty="0"/>
          </a:p>
        </p:txBody>
      </p:sp>
      <p:sp>
        <p:nvSpPr>
          <p:cNvPr id="5" name="矩形 4"/>
          <p:cNvSpPr/>
          <p:nvPr/>
        </p:nvSpPr>
        <p:spPr>
          <a:xfrm>
            <a:off x="9341773" y="3517166"/>
            <a:ext cx="596638" cy="584775"/>
          </a:xfrm>
          <a:prstGeom prst="rect">
            <a:avLst/>
          </a:prstGeom>
        </p:spPr>
        <p:txBody>
          <a:bodyPr wrap="none">
            <a:spAutoFit/>
          </a:bodyPr>
          <a:ls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a:lstStyle>
          <a:p>
            <a:r>
              <a:rPr lang="en-US" altLang="zh-CN" dirty="0">
                <a:latin typeface="Segoe UI Symbol" panose="020B0502040204020203" pitchFamily="34" charset="0"/>
                <a:ea typeface="宋体" panose="02010600030101010101" pitchFamily="2" charset="-122"/>
                <a:cs typeface="Segoe UI Symbol" panose="020B0502040204020203" pitchFamily="34" charset="0"/>
              </a:rPr>
              <a:t>✔</a:t>
            </a:r>
            <a:endParaRPr lang="zh-CN" altLang="en-US" dirty="0"/>
          </a:p>
        </p:txBody>
      </p:sp>
    </p:spTree>
    <p:extLst>
      <p:ext uri="{BB962C8B-B14F-4D97-AF65-F5344CB8AC3E}">
        <p14:creationId xmlns:p14="http://schemas.microsoft.com/office/powerpoint/2010/main" val="88783004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a:spLocks noChangeAspect="1"/>
          </p:cNvSpPr>
          <p:nvPr/>
        </p:nvSpPr>
        <p:spPr>
          <a:xfrm>
            <a:off x="349250" y="1089679"/>
            <a:ext cx="10833100" cy="66364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如果请你来介绍太阳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你想从哪些方面来介绍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填一填</a:t>
            </a:r>
            <a:r>
              <a:rPr lang="zh-CN"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7" name="OC5KR06G.eps" descr="id:2147489247;FounderCES"/>
          <p:cNvPicPr>
            <a:picLocks noChangeAspect="1"/>
          </p:cNvPicPr>
          <p:nvPr/>
        </p:nvPicPr>
        <p:blipFill>
          <a:blip r:embed="rId2"/>
          <a:stretch>
            <a:fillRect/>
          </a:stretch>
        </p:blipFill>
        <p:spPr>
          <a:xfrm>
            <a:off x="361950" y="2050862"/>
            <a:ext cx="10807700" cy="2711225"/>
          </a:xfrm>
          <a:prstGeom prst="rect">
            <a:avLst/>
          </a:prstGeom>
        </p:spPr>
      </p:pic>
      <p:sp>
        <p:nvSpPr>
          <p:cNvPr id="8" name="矩形 7"/>
          <p:cNvSpPr/>
          <p:nvPr/>
        </p:nvSpPr>
        <p:spPr>
          <a:xfrm>
            <a:off x="7777261" y="2242928"/>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略</a:t>
            </a:r>
            <a:endParaRPr lang="zh-CN" altLang="en-US" dirty="0"/>
          </a:p>
        </p:txBody>
      </p:sp>
    </p:spTree>
    <p:extLst>
      <p:ext uri="{BB962C8B-B14F-4D97-AF65-F5344CB8AC3E}">
        <p14:creationId xmlns:p14="http://schemas.microsoft.com/office/powerpoint/2010/main" val="2464462653"/>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49250" y="791815"/>
            <a:ext cx="10833100" cy="533222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六、课外阅读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188085" algn="l"/>
                <a:tab pos="2163445" algn="l"/>
                <a:tab pos="3142615" algn="l"/>
                <a:tab pos="4190365" algn="l"/>
              </a:tabLst>
            </a:pPr>
            <a:r>
              <a:rPr lang="zh-CN" altLang="zh-CN" dirty="0">
                <a:solidFill>
                  <a:srgbClr val="000000"/>
                </a:solidFill>
                <a:latin typeface="NEU-BZ-S92"/>
                <a:ea typeface="方正宋黑_GBK" panose="03000509000000000000" pitchFamily="65" charset="-122"/>
                <a:cs typeface="Times New Roman" panose="02020603050405020304" pitchFamily="18" charset="0"/>
              </a:rPr>
              <a:t>火星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NEU-BZ-S92"/>
                <a:ea typeface="方正宋黑_GBK" panose="03000509000000000000" pitchFamily="65" charset="-122"/>
                <a:cs typeface="Times New Roman" panose="02020603050405020304" pitchFamily="18" charset="0"/>
              </a:rPr>
              <a:t>地球的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NEU-BZ-S92"/>
                <a:ea typeface="方正宋黑_GBK" panose="03000509000000000000" pitchFamily="65" charset="-122"/>
                <a:cs typeface="Times New Roman" panose="02020603050405020304" pitchFamily="18" charset="0"/>
              </a:rPr>
              <a:t>孪生兄弟</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188085" algn="l"/>
                <a:tab pos="2163445" algn="l"/>
                <a:tab pos="3142615" algn="l"/>
                <a:tab pos="4190365" algn="l"/>
              </a:tabLst>
            </a:pPr>
            <a:r>
              <a:rPr lang="zh-CN" altLang="zh-CN" dirty="0">
                <a:solidFill>
                  <a:srgbClr val="000000"/>
                </a:solidFill>
                <a:ea typeface="楷体" panose="02010609060101010101" pitchFamily="49" charset="-122"/>
                <a:cs typeface="Times New Roman" panose="02020603050405020304" pitchFamily="18" charset="0"/>
              </a:rPr>
              <a:t>天文学家数年来的观测研究和火星探测器发现的大量证据表明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火星拥有着与地球极为相似的自然特征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就像是地球的一个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孪生兄弟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40</a:t>
            </a:r>
            <a:r>
              <a:rPr lang="zh-CN" altLang="zh-CN" dirty="0">
                <a:solidFill>
                  <a:srgbClr val="000000"/>
                </a:solidFill>
                <a:ea typeface="楷体" panose="02010609060101010101" pitchFamily="49" charset="-122"/>
                <a:cs typeface="Times New Roman" panose="02020603050405020304" pitchFamily="18" charset="0"/>
              </a:rPr>
              <a:t>多亿年前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火星与地球逐渐形成。这兄弟俩长得太像了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同样有南极、北极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同样有高山、峡谷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同样有白云、尘暴和龙卷风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同样是四季分明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甚至连一天的时间都差不多。由此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天文学家推测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火星也和地球一样有水和生命存在</a:t>
            </a:r>
            <a:r>
              <a:rPr lang="zh-CN" altLang="zh-CN" dirty="0" smtClean="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1603567"/>
            <a:ext cx="10833100" cy="1943994"/>
          </a:xfrm>
          <a:prstGeom prst="rect">
            <a:avLst/>
          </a:prstGeom>
        </p:spPr>
        <p:txBody>
          <a:bodyPr>
            <a:spAutoFit/>
          </a:bodyPr>
          <a:lstStyle/>
          <a:p>
            <a:pPr indent="828000">
              <a:lnSpc>
                <a:spcPct val="130000"/>
              </a:lnSpc>
              <a:spcAft>
                <a:spcPts val="0"/>
              </a:spcAft>
              <a:tabLst>
                <a:tab pos="1188085" algn="l"/>
                <a:tab pos="2163445" algn="l"/>
                <a:tab pos="3142615" algn="l"/>
                <a:tab pos="4190365" algn="l"/>
              </a:tabLst>
            </a:pPr>
            <a:r>
              <a:rPr lang="zh-CN" altLang="zh-CN" dirty="0">
                <a:solidFill>
                  <a:srgbClr val="000000"/>
                </a:solidFill>
                <a:ea typeface="楷体" panose="02010609060101010101" pitchFamily="49" charset="-122"/>
                <a:cs typeface="Times New Roman" panose="02020603050405020304" pitchFamily="18" charset="0"/>
              </a:rPr>
              <a:t>科学家研究分析了火星的照片资料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发现火星上有干涸的河床。人类通过对火星岩石的钻孔分析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进一步证实了火星上曾经有水的推断。那么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火星上的水是从哪里来的呢</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0854860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49" y="729639"/>
            <a:ext cx="10956403" cy="5213735"/>
          </a:xfrm>
          <a:prstGeom prst="rect">
            <a:avLst/>
          </a:prstGeom>
        </p:spPr>
        <p:txBody>
          <a:bodyPr wrap="square">
            <a:spAutoFit/>
          </a:bodyPr>
          <a:lstStyle/>
          <a:p>
            <a:pPr indent="828000">
              <a:lnSpc>
                <a:spcPct val="130000"/>
              </a:lnSpc>
              <a:spcAft>
                <a:spcPts val="0"/>
              </a:spcAft>
              <a:tabLst>
                <a:tab pos="1188085" algn="l"/>
                <a:tab pos="2163445" algn="l"/>
                <a:tab pos="3142615" algn="l"/>
                <a:tab pos="4190365" algn="l"/>
              </a:tabLst>
            </a:pPr>
            <a:r>
              <a:rPr lang="zh-CN" altLang="zh-CN" dirty="0">
                <a:solidFill>
                  <a:srgbClr val="000000"/>
                </a:solidFill>
                <a:ea typeface="楷体" panose="02010609060101010101" pitchFamily="49" charset="-122"/>
                <a:cs typeface="Times New Roman" panose="02020603050405020304" pitchFamily="18" charset="0"/>
              </a:rPr>
              <a:t>最初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这兄弟俩都没有水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没有生命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不但荒凉寂寞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还经常遭到彗星和陨石突如其来的袭击。陨石的水分比较少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而彗星本身大多是些大冰块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含有丰富的水。也许是持续了数亿年的彗星和陨石风暴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给兄弟俩送去了最初的水。与地球一样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火星上的水可能还有另外一种来源。在兄弟俩诞生之初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水的成分就已经潜藏在一些矿物中了。当火山爆发时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这些矿物便分离出水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随着熔岩释放出来。其中大部分以蒸气状态飘散在空中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一部分随后变成雨水落下来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形成了湖泊和海洋。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868306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729639"/>
            <a:ext cx="10833100" cy="5443029"/>
          </a:xfrm>
          <a:prstGeom prst="rect">
            <a:avLst/>
          </a:prstGeom>
        </p:spPr>
        <p:txBody>
          <a:bodyPr>
            <a:spAutoFit/>
          </a:bodyPr>
          <a:lstStyle/>
          <a:p>
            <a:pPr indent="828000">
              <a:lnSpc>
                <a:spcPct val="110000"/>
              </a:lnSpc>
              <a:spcAft>
                <a:spcPts val="0"/>
              </a:spcAft>
              <a:tabLst>
                <a:tab pos="1188085" algn="l"/>
                <a:tab pos="2163445" algn="l"/>
                <a:tab pos="3142615" algn="l"/>
                <a:tab pos="4190365" algn="l"/>
              </a:tabLst>
            </a:pPr>
            <a:r>
              <a:rPr lang="zh-CN" altLang="zh-CN" dirty="0">
                <a:solidFill>
                  <a:srgbClr val="000000"/>
                </a:solidFill>
                <a:ea typeface="楷体" panose="02010609060101010101" pitchFamily="49" charset="-122"/>
                <a:cs typeface="Times New Roman" panose="02020603050405020304" pitchFamily="18" charset="0"/>
              </a:rPr>
              <a:t>火星的环境与地球相似。地球上的水不但能留下来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而且孕育出了生命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火星上的水原本可能比地球上的还多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为什么没能留住呢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火星本身的致命缺陷导致了这个结果。火星的直径约为</a:t>
            </a:r>
            <a:r>
              <a:rPr lang="en-US" altLang="zh-CN" dirty="0">
                <a:solidFill>
                  <a:srgbClr val="000000"/>
                </a:solidFill>
                <a:ea typeface="宋体" panose="02010600030101010101" pitchFamily="2" charset="-122"/>
                <a:cs typeface="Times New Roman" panose="02020603050405020304" pitchFamily="18" charset="0"/>
              </a:rPr>
              <a:t>6</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800</a:t>
            </a:r>
            <a:r>
              <a:rPr lang="zh-CN" altLang="zh-CN" dirty="0">
                <a:solidFill>
                  <a:srgbClr val="000000"/>
                </a:solidFill>
                <a:ea typeface="楷体" panose="02010609060101010101" pitchFamily="49" charset="-122"/>
                <a:cs typeface="Times New Roman" panose="02020603050405020304" pitchFamily="18" charset="0"/>
              </a:rPr>
              <a:t>千米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只有地球的</a:t>
            </a:r>
            <a:r>
              <a:rPr lang="en-US" altLang="zh-CN" dirty="0">
                <a:solidFill>
                  <a:srgbClr val="000000"/>
                </a:solidFill>
                <a:ea typeface="宋体" panose="02010600030101010101" pitchFamily="2" charset="-122"/>
                <a:cs typeface="Times New Roman" panose="02020603050405020304" pitchFamily="18" charset="0"/>
              </a:rPr>
              <a:t>53%,</a:t>
            </a:r>
            <a:r>
              <a:rPr lang="zh-CN" altLang="zh-CN" dirty="0">
                <a:solidFill>
                  <a:srgbClr val="000000"/>
                </a:solidFill>
                <a:ea typeface="楷体" panose="02010609060101010101" pitchFamily="49" charset="-122"/>
                <a:cs typeface="Times New Roman" panose="02020603050405020304" pitchFamily="18" charset="0"/>
              </a:rPr>
              <a:t>质量是地球的</a:t>
            </a:r>
            <a:r>
              <a:rPr lang="en-US" altLang="zh-CN" dirty="0">
                <a:solidFill>
                  <a:srgbClr val="000000"/>
                </a:solidFill>
                <a:ea typeface="宋体" panose="02010600030101010101" pitchFamily="2" charset="-122"/>
                <a:cs typeface="Times New Roman" panose="02020603050405020304" pitchFamily="18" charset="0"/>
              </a:rPr>
              <a:t>11%,</a:t>
            </a:r>
            <a:r>
              <a:rPr lang="zh-CN" altLang="zh-CN" dirty="0">
                <a:solidFill>
                  <a:srgbClr val="000000"/>
                </a:solidFill>
                <a:ea typeface="楷体" panose="02010609060101010101" pitchFamily="49" charset="-122"/>
                <a:cs typeface="Times New Roman" panose="02020603050405020304" pitchFamily="18" charset="0"/>
              </a:rPr>
              <a:t>于是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它对物体的吸引力也小得多。在太阳的照射下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火星表面的水蒸发成气体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这些气体很快就取得了足够的热量达到能够脱离火星的速度而一去不复返。持续不断的火星气体集体大逃亡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使得火星表面的液态水难以长时间存在。这样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虽然彗星和陨石能给火星带来大量的水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但很快被火星气体裹挟着逃向太空了。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68633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998007"/>
            <a:ext cx="10833100" cy="384259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为什么人们说火星是地球的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孪生兄弟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下列表述不正确的一项是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r>
              <a:rPr lang="zh-CN" altLang="zh-CN" dirty="0">
                <a:solidFill>
                  <a:srgbClr val="000000"/>
                </a:solidFill>
                <a:ea typeface="宋体" panose="02010600030101010101" pitchFamily="2" charset="-122"/>
                <a:cs typeface="Times New Roman" panose="02020603050405020304" pitchFamily="18" charset="0"/>
              </a:rPr>
              <a:t>这两个星球有着极为相似的自然特征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B</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都有南北极、尘暴和龙卷风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C.</a:t>
            </a:r>
            <a:r>
              <a:rPr lang="zh-CN" altLang="zh-CN" dirty="0">
                <a:solidFill>
                  <a:srgbClr val="000000"/>
                </a:solidFill>
                <a:ea typeface="宋体" panose="02010600030101010101" pitchFamily="2" charset="-122"/>
                <a:cs typeface="Times New Roman" panose="02020603050405020304" pitchFamily="18" charset="0"/>
              </a:rPr>
              <a:t>都是四季分明的</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D</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表面上都有大量的水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能够孕育出生命</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386493" y="1737751"/>
            <a:ext cx="481222" cy="584775"/>
          </a:xfrm>
          <a:prstGeom prst="rect">
            <a:avLst/>
          </a:prstGeom>
        </p:spPr>
        <p:txBody>
          <a:bodyPr wrap="none">
            <a:spAutoFit/>
          </a:bodyPr>
          <a:lstStyle/>
          <a:p>
            <a:r>
              <a:rPr lang="en-US" altLang="zh-CN" dirty="0" smtClean="0">
                <a:ea typeface="宋体" panose="02010600030101010101" pitchFamily="2" charset="-122"/>
              </a:rPr>
              <a:t>D</a:t>
            </a:r>
            <a:endParaRPr lang="zh-CN" altLang="en-US" dirty="0"/>
          </a:p>
        </p:txBody>
      </p:sp>
    </p:spTree>
    <p:extLst>
      <p:ext uri="{BB962C8B-B14F-4D97-AF65-F5344CB8AC3E}">
        <p14:creationId xmlns:p14="http://schemas.microsoft.com/office/powerpoint/2010/main" val="5927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729639"/>
            <a:ext cx="10833100" cy="514487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下面是三位同学对第</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自然段的分析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请判断对错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对的打</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Segoe UI Symbol" panose="020B0502040204020203" pitchFamily="34" charset="0"/>
                <a:ea typeface="宋体" panose="02010600030101010101" pitchFamily="2" charset="-122"/>
                <a:cs typeface="Segoe UI Symbol" panose="020B0502040204020203" pitchFamily="34"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错的打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苹苹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运用了作比较的说明方法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准确生动地写出了地球和火星的不同之处。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壮壮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运用排比的说明方法展现火星和地球的相似点</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algn="r">
              <a:lnSpc>
                <a:spcPct val="13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小语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运用了举例子的说明方法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具体、准确地展现了火星与地球的相似之处。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3960837" y="2766459"/>
            <a:ext cx="596638" cy="584775"/>
          </a:xfrm>
          <a:prstGeom prst="rect">
            <a:avLst/>
          </a:prstGeom>
        </p:spPr>
        <p:txBody>
          <a:bodyPr wrap="none">
            <a:spAutoFit/>
          </a:bodyPr>
          <a:lstStyle/>
          <a:p>
            <a:r>
              <a:rPr lang="en-US" altLang="zh-CN" dirty="0">
                <a:ea typeface="宋体" panose="02010600030101010101" pitchFamily="2" charset="-122"/>
              </a:rPr>
              <a:t>×</a:t>
            </a:r>
            <a:endParaRPr lang="zh-CN" altLang="en-US" dirty="0"/>
          </a:p>
        </p:txBody>
      </p:sp>
      <p:sp>
        <p:nvSpPr>
          <p:cNvPr id="7" name="矩形 6"/>
          <p:cNvSpPr/>
          <p:nvPr/>
        </p:nvSpPr>
        <p:spPr>
          <a:xfrm>
            <a:off x="10255029" y="4032175"/>
            <a:ext cx="596638" cy="584775"/>
          </a:xfrm>
          <a:prstGeom prst="rect">
            <a:avLst/>
          </a:prstGeom>
        </p:spPr>
        <p:txBody>
          <a:bodyPr wrap="none">
            <a:spAutoFit/>
          </a:bodyPr>
          <a:lstStyle/>
          <a:p>
            <a:r>
              <a:rPr lang="en-US" altLang="zh-CN" dirty="0">
                <a:ea typeface="宋体" panose="02010600030101010101" pitchFamily="2" charset="-122"/>
              </a:rPr>
              <a:t>×</a:t>
            </a:r>
            <a:endParaRPr lang="zh-CN" altLang="en-US" dirty="0"/>
          </a:p>
        </p:txBody>
      </p:sp>
      <p:sp>
        <p:nvSpPr>
          <p:cNvPr id="8" name="矩形 7"/>
          <p:cNvSpPr/>
          <p:nvPr/>
        </p:nvSpPr>
        <p:spPr>
          <a:xfrm>
            <a:off x="4425565" y="5289734"/>
            <a:ext cx="453970" cy="584775"/>
          </a:xfrm>
          <a:prstGeom prst="rect">
            <a:avLst/>
          </a:prstGeom>
        </p:spPr>
        <p:txBody>
          <a:bodyPr wrap="none">
            <a:spAutoFit/>
          </a:bodyPr>
          <a:lstStyle/>
          <a:p>
            <a:r>
              <a:rPr lang="en-US" altLang="zh-CN" dirty="0">
                <a:latin typeface="Cambria Math" panose="02040503050406030204" pitchFamily="18" charset="0"/>
                <a:ea typeface="NEU-BZ-S92"/>
                <a:cs typeface="Times New Roman" panose="02020603050405020304" pitchFamily="18" charset="0"/>
              </a:rPr>
              <a:t>√</a:t>
            </a:r>
            <a:endParaRPr lang="zh-CN" altLang="en-US" dirty="0"/>
          </a:p>
        </p:txBody>
      </p:sp>
    </p:spTree>
    <p:extLst>
      <p:ext uri="{BB962C8B-B14F-4D97-AF65-F5344CB8AC3E}">
        <p14:creationId xmlns:p14="http://schemas.microsoft.com/office/powerpoint/2010/main" val="218647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503396"/>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74817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993213"/>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691867"/>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936910"/>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449719"/>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1060183"/>
            <a:ext cx="10833100" cy="384259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与地球一样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火星上的水可能还有另外一种来源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可能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一词能否删掉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为什么</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30000"/>
              </a:lnSpc>
              <a:spcAft>
                <a:spcPts val="0"/>
              </a:spcAft>
              <a:tabLst>
                <a:tab pos="1188085" algn="l"/>
                <a:tab pos="2163445" algn="l"/>
                <a:tab pos="3142615" algn="l"/>
                <a:tab pos="4190365" algn="l"/>
              </a:tabLst>
            </a:pPr>
            <a:r>
              <a:rPr lang="zh-CN" altLang="zh-CN" dirty="0">
                <a:ea typeface="宋体" panose="02010600030101010101" pitchFamily="2" charset="-122"/>
                <a:cs typeface="Times New Roman" panose="02020603050405020304" pitchFamily="18" charset="0"/>
              </a:rPr>
              <a:t>不能。因为</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可能</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表示推测</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科学家并没有确定火星上的水是不是还有另一种来源。</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可能</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体现了说明文语言的准确性和严谨性</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删掉后过于绝对</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且与短文表达的意思不同</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所以不能删掉</a:t>
            </a:r>
            <a:r>
              <a:rPr lang="zh-CN" altLang="zh-CN" dirty="0" smtClean="0">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5836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0" name="矩形 9"/>
          <p:cNvSpPr>
            <a:spLocks noChangeAspect="1"/>
          </p:cNvSpPr>
          <p:nvPr/>
        </p:nvSpPr>
        <p:spPr>
          <a:xfrm>
            <a:off x="349250" y="1623231"/>
            <a:ext cx="10833100" cy="66364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一、下列词语中加点字的读音完全相同的一项是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graphicFrame>
        <p:nvGraphicFramePr>
          <p:cNvPr id="11" name="对象 10"/>
          <p:cNvGraphicFramePr>
            <a:graphicFrameLocks noChangeAspect="1"/>
          </p:cNvGraphicFramePr>
          <p:nvPr>
            <p:extLst>
              <p:ext uri="{D42A27DB-BD31-4B8C-83A1-F6EECF244321}">
                <p14:modId xmlns:p14="http://schemas.microsoft.com/office/powerpoint/2010/main" val="1662118579"/>
              </p:ext>
            </p:extLst>
          </p:nvPr>
        </p:nvGraphicFramePr>
        <p:xfrm>
          <a:off x="457761" y="2496674"/>
          <a:ext cx="10807700" cy="1400885"/>
        </p:xfrm>
        <a:graphic>
          <a:graphicData uri="http://schemas.openxmlformats.org/presentationml/2006/ole">
            <mc:AlternateContent xmlns:mc="http://schemas.openxmlformats.org/markup-compatibility/2006">
              <mc:Choice xmlns:v="urn:schemas-microsoft-com:vml" Requires="v">
                <p:oleObj spid="_x0000_s5124" name="文档" r:id="rId3" imgW="3826154" imgH="495943" progId="Word.Document.12">
                  <p:embed/>
                </p:oleObj>
              </mc:Choice>
              <mc:Fallback>
                <p:oleObj name="文档" r:id="rId3" imgW="3826154" imgH="495943" progId="Word.Document.12">
                  <p:embed/>
                  <p:pic>
                    <p:nvPicPr>
                      <p:cNvPr id="0" name=""/>
                      <p:cNvPicPr/>
                      <p:nvPr/>
                    </p:nvPicPr>
                    <p:blipFill>
                      <a:blip r:embed="rId4"/>
                      <a:stretch>
                        <a:fillRect/>
                      </a:stretch>
                    </p:blipFill>
                    <p:spPr>
                      <a:xfrm>
                        <a:off x="457761" y="2496674"/>
                        <a:ext cx="10807700" cy="1400885"/>
                      </a:xfrm>
                      <a:prstGeom prst="rect">
                        <a:avLst/>
                      </a:prstGeom>
                    </p:spPr>
                  </p:pic>
                </p:oleObj>
              </mc:Fallback>
            </mc:AlternateContent>
          </a:graphicData>
        </a:graphic>
      </p:graphicFrame>
      <p:sp>
        <p:nvSpPr>
          <p:cNvPr id="12" name="矩形 11"/>
          <p:cNvSpPr/>
          <p:nvPr/>
        </p:nvSpPr>
        <p:spPr>
          <a:xfrm>
            <a:off x="9322109" y="1740837"/>
            <a:ext cx="481222" cy="584775"/>
          </a:xfrm>
          <a:prstGeom prst="rect">
            <a:avLst/>
          </a:prstGeom>
        </p:spPr>
        <p:txBody>
          <a:bodyPr wrap="none">
            <a:spAutoFit/>
          </a:bodyPr>
          <a:lstStyle/>
          <a:p>
            <a:r>
              <a:rPr lang="en-US" altLang="zh-CN" dirty="0" smtClean="0">
                <a:ea typeface="宋体" panose="02010600030101010101" pitchFamily="2" charset="-122"/>
              </a:rPr>
              <a:t>D</a:t>
            </a:r>
            <a:endParaRPr lang="zh-CN" altLang="en-US" dirty="0"/>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矩形 15"/>
          <p:cNvSpPr>
            <a:spLocks noChangeAspect="1"/>
          </p:cNvSpPr>
          <p:nvPr/>
        </p:nvSpPr>
        <p:spPr>
          <a:xfrm>
            <a:off x="349250" y="729855"/>
            <a:ext cx="3696846" cy="732508"/>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en-US" dirty="0" smtClean="0">
                <a:solidFill>
                  <a:srgbClr val="000000"/>
                </a:solidFill>
                <a:latin typeface="Arial" panose="020B0604020202020204" pitchFamily="34" charset="0"/>
                <a:cs typeface="Times New Roman" panose="02020603050405020304" pitchFamily="18" charset="0"/>
              </a:rPr>
              <a:t>二</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看拼音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写</a:t>
            </a:r>
            <a:r>
              <a:rPr lang="zh-CN" altLang="zh-CN" dirty="0" smtClean="0">
                <a:solidFill>
                  <a:srgbClr val="000000"/>
                </a:solidFill>
                <a:latin typeface="Arial" panose="020B0604020202020204" pitchFamily="34" charset="0"/>
                <a:cs typeface="Times New Roman" panose="02020603050405020304" pitchFamily="18" charset="0"/>
              </a:rPr>
              <a:t>词语</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17" name="图片 16"/>
          <p:cNvPicPr>
            <a:picLocks noChangeAspect="1"/>
          </p:cNvPicPr>
          <p:nvPr/>
        </p:nvPicPr>
        <p:blipFill>
          <a:blip r:embed="rId2">
            <a:clrChange>
              <a:clrFrom>
                <a:srgbClr val="FFFFFF"/>
              </a:clrFrom>
              <a:clrTo>
                <a:srgbClr val="FFFFFF">
                  <a:alpha val="0"/>
                </a:srgbClr>
              </a:clrTo>
            </a:clrChange>
          </a:blip>
          <a:stretch>
            <a:fillRect/>
          </a:stretch>
        </p:blipFill>
        <p:spPr>
          <a:xfrm>
            <a:off x="192297" y="1554700"/>
            <a:ext cx="11137479" cy="4296691"/>
          </a:xfrm>
          <a:prstGeom prst="rect">
            <a:avLst/>
          </a:prstGeom>
        </p:spPr>
      </p:pic>
      <p:sp>
        <p:nvSpPr>
          <p:cNvPr id="18" name="矩形 17"/>
          <p:cNvSpPr/>
          <p:nvPr/>
        </p:nvSpPr>
        <p:spPr>
          <a:xfrm>
            <a:off x="3945526" y="2027524"/>
            <a:ext cx="1457450" cy="646331"/>
          </a:xfrm>
          <a:prstGeom prst="rect">
            <a:avLst/>
          </a:prstGeom>
        </p:spPr>
        <p:txBody>
          <a:bodyPr wrap="none">
            <a:spAutoFit/>
          </a:bodyPr>
          <a:lstStyle/>
          <a:p>
            <a:r>
              <a:rPr lang="zh-CN" altLang="zh-CN" sz="3600" dirty="0" smtClean="0">
                <a:ea typeface="宋体" panose="02010600030101010101" pitchFamily="2" charset="-122"/>
                <a:cs typeface="Times New Roman" panose="02020603050405020304" pitchFamily="18" charset="0"/>
              </a:rPr>
              <a:t>摄</a:t>
            </a:r>
            <a:r>
              <a:rPr lang="en-US" altLang="zh-CN" sz="3600" dirty="0" smtClean="0">
                <a:ea typeface="宋体" panose="02010600030101010101" pitchFamily="2" charset="-122"/>
                <a:cs typeface="Times New Roman" panose="02020603050405020304" pitchFamily="18" charset="0"/>
              </a:rPr>
              <a:t>   </a:t>
            </a:r>
            <a:r>
              <a:rPr lang="zh-CN" altLang="zh-CN" sz="3600" dirty="0" smtClean="0">
                <a:ea typeface="宋体" panose="02010600030101010101" pitchFamily="2" charset="-122"/>
                <a:cs typeface="Times New Roman" panose="02020603050405020304" pitchFamily="18" charset="0"/>
              </a:rPr>
              <a:t>氏</a:t>
            </a:r>
            <a:endParaRPr lang="zh-CN" altLang="en-US" sz="3600" dirty="0"/>
          </a:p>
        </p:txBody>
      </p:sp>
      <p:sp>
        <p:nvSpPr>
          <p:cNvPr id="19" name="矩形 18"/>
          <p:cNvSpPr/>
          <p:nvPr/>
        </p:nvSpPr>
        <p:spPr>
          <a:xfrm>
            <a:off x="7458147" y="2027523"/>
            <a:ext cx="1457450" cy="646331"/>
          </a:xfrm>
          <a:prstGeom prst="rect">
            <a:avLst/>
          </a:prstGeom>
        </p:spPr>
        <p:txBody>
          <a:bodyPr wrap="none">
            <a:spAutoFit/>
          </a:bodyPr>
          <a:lstStyle/>
          <a:p>
            <a:r>
              <a:rPr lang="zh-CN" altLang="zh-CN" sz="3600" dirty="0" smtClean="0">
                <a:ea typeface="宋体" panose="02010600030101010101" pitchFamily="2" charset="-122"/>
                <a:cs typeface="Times New Roman" panose="02020603050405020304" pitchFamily="18" charset="0"/>
              </a:rPr>
              <a:t>粮</a:t>
            </a:r>
            <a:r>
              <a:rPr lang="en-US" altLang="zh-CN" sz="3600" dirty="0" smtClean="0">
                <a:ea typeface="宋体" panose="02010600030101010101" pitchFamily="2" charset="-122"/>
                <a:cs typeface="Times New Roman" panose="02020603050405020304" pitchFamily="18" charset="0"/>
              </a:rPr>
              <a:t>   </a:t>
            </a:r>
            <a:r>
              <a:rPr lang="zh-CN" altLang="zh-CN" sz="3600" dirty="0" smtClean="0">
                <a:ea typeface="宋体" panose="02010600030101010101" pitchFamily="2" charset="-122"/>
                <a:cs typeface="Times New Roman" panose="02020603050405020304" pitchFamily="18" charset="0"/>
              </a:rPr>
              <a:t>食</a:t>
            </a:r>
            <a:endParaRPr lang="zh-CN" altLang="en-US" sz="3600" dirty="0"/>
          </a:p>
        </p:txBody>
      </p:sp>
      <p:sp>
        <p:nvSpPr>
          <p:cNvPr id="20" name="矩形 19"/>
          <p:cNvSpPr/>
          <p:nvPr/>
        </p:nvSpPr>
        <p:spPr>
          <a:xfrm>
            <a:off x="415155" y="3539692"/>
            <a:ext cx="1457450" cy="646331"/>
          </a:xfrm>
          <a:prstGeom prst="rect">
            <a:avLst/>
          </a:prstGeom>
        </p:spPr>
        <p:txBody>
          <a:bodyPr wrap="none">
            <a:spAutoFit/>
          </a:bodyPr>
          <a:lstStyle/>
          <a:p>
            <a:r>
              <a:rPr lang="zh-CN" altLang="zh-CN" sz="3600" dirty="0" smtClean="0">
                <a:ea typeface="宋体" panose="02010600030101010101" pitchFamily="2" charset="-122"/>
                <a:cs typeface="Times New Roman" panose="02020603050405020304" pitchFamily="18" charset="0"/>
              </a:rPr>
              <a:t>煤</a:t>
            </a:r>
            <a:r>
              <a:rPr lang="en-US" altLang="zh-CN" sz="3600" dirty="0" smtClean="0">
                <a:ea typeface="宋体" panose="02010600030101010101" pitchFamily="2" charset="-122"/>
                <a:cs typeface="Times New Roman" panose="02020603050405020304" pitchFamily="18" charset="0"/>
              </a:rPr>
              <a:t>   </a:t>
            </a:r>
            <a:r>
              <a:rPr lang="zh-CN" altLang="zh-CN" sz="3600" dirty="0" smtClean="0">
                <a:ea typeface="宋体" panose="02010600030101010101" pitchFamily="2" charset="-122"/>
                <a:cs typeface="Times New Roman" panose="02020603050405020304" pitchFamily="18" charset="0"/>
              </a:rPr>
              <a:t>炭</a:t>
            </a:r>
            <a:endParaRPr lang="zh-CN" altLang="en-US" sz="3600" dirty="0"/>
          </a:p>
        </p:txBody>
      </p:sp>
      <p:sp>
        <p:nvSpPr>
          <p:cNvPr id="21" name="矩形 20"/>
          <p:cNvSpPr/>
          <p:nvPr/>
        </p:nvSpPr>
        <p:spPr>
          <a:xfrm>
            <a:off x="7202793" y="3539692"/>
            <a:ext cx="1457450" cy="646331"/>
          </a:xfrm>
          <a:prstGeom prst="rect">
            <a:avLst/>
          </a:prstGeom>
        </p:spPr>
        <p:txBody>
          <a:bodyPr wrap="none">
            <a:spAutoFit/>
          </a:bodyPr>
          <a:lstStyle/>
          <a:p>
            <a:r>
              <a:rPr lang="zh-CN" altLang="zh-CN" sz="3600" dirty="0" smtClean="0">
                <a:ea typeface="宋体" panose="02010600030101010101" pitchFamily="2" charset="-122"/>
                <a:cs typeface="Times New Roman" panose="02020603050405020304" pitchFamily="18" charset="0"/>
              </a:rPr>
              <a:t>杀</a:t>
            </a:r>
            <a:r>
              <a:rPr lang="en-US" altLang="zh-CN" sz="3600" dirty="0" smtClean="0">
                <a:ea typeface="宋体" panose="02010600030101010101" pitchFamily="2" charset="-122"/>
                <a:cs typeface="Times New Roman" panose="02020603050405020304" pitchFamily="18" charset="0"/>
              </a:rPr>
              <a:t>   </a:t>
            </a:r>
            <a:r>
              <a:rPr lang="zh-CN" altLang="zh-CN" sz="3600" dirty="0" smtClean="0">
                <a:ea typeface="宋体" panose="02010600030101010101" pitchFamily="2" charset="-122"/>
                <a:cs typeface="Times New Roman" panose="02020603050405020304" pitchFamily="18" charset="0"/>
              </a:rPr>
              <a:t>菌</a:t>
            </a:r>
            <a:endParaRPr lang="zh-CN" altLang="en-US" sz="3600" dirty="0"/>
          </a:p>
        </p:txBody>
      </p:sp>
      <p:sp>
        <p:nvSpPr>
          <p:cNvPr id="22" name="矩形 21"/>
          <p:cNvSpPr/>
          <p:nvPr/>
        </p:nvSpPr>
        <p:spPr>
          <a:xfrm>
            <a:off x="409597" y="5042028"/>
            <a:ext cx="1457450" cy="646331"/>
          </a:xfrm>
          <a:prstGeom prst="rect">
            <a:avLst/>
          </a:prstGeom>
        </p:spPr>
        <p:txBody>
          <a:bodyPr wrap="none">
            <a:spAutoFit/>
          </a:bodyPr>
          <a:lstStyle/>
          <a:p>
            <a:r>
              <a:rPr lang="zh-CN" altLang="zh-CN" sz="3600" dirty="0" smtClean="0">
                <a:ea typeface="宋体" panose="02010600030101010101" pitchFamily="2" charset="-122"/>
                <a:cs typeface="Times New Roman" panose="02020603050405020304" pitchFamily="18" charset="0"/>
              </a:rPr>
              <a:t>治</a:t>
            </a:r>
            <a:r>
              <a:rPr lang="en-US" altLang="zh-CN" sz="3600" dirty="0" smtClean="0">
                <a:ea typeface="宋体" panose="02010600030101010101" pitchFamily="2" charset="-122"/>
                <a:cs typeface="Times New Roman" panose="02020603050405020304" pitchFamily="18" charset="0"/>
              </a:rPr>
              <a:t>   </a:t>
            </a:r>
            <a:r>
              <a:rPr lang="zh-CN" altLang="zh-CN" sz="3600" dirty="0" smtClean="0">
                <a:ea typeface="宋体" panose="02010600030101010101" pitchFamily="2" charset="-122"/>
                <a:cs typeface="Times New Roman" panose="02020603050405020304" pitchFamily="18" charset="0"/>
              </a:rPr>
              <a:t>疗</a:t>
            </a:r>
            <a:endParaRPr lang="zh-CN" altLang="en-US" sz="3600" dirty="0"/>
          </a:p>
        </p:txBody>
      </p:sp>
    </p:spTree>
    <p:extLst>
      <p:ext uri="{BB962C8B-B14F-4D97-AF65-F5344CB8AC3E}">
        <p14:creationId xmlns:p14="http://schemas.microsoft.com/office/powerpoint/2010/main" val="145022473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randombar(horizont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randombar(horizontal)">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7" name="矩形 6"/>
          <p:cNvSpPr>
            <a:spLocks noChangeAspect="1"/>
          </p:cNvSpPr>
          <p:nvPr/>
        </p:nvSpPr>
        <p:spPr>
          <a:xfrm>
            <a:off x="349250" y="1060183"/>
            <a:ext cx="10833100" cy="3933384"/>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dirty="0" smtClean="0">
                <a:solidFill>
                  <a:srgbClr val="000000"/>
                </a:solidFill>
                <a:latin typeface="Arial" panose="020B0604020202020204" pitchFamily="34" charset="0"/>
                <a:cs typeface="Times New Roman" panose="02020603050405020304" pitchFamily="18" charset="0"/>
              </a:rPr>
              <a:t>三</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按要求完成句子</a:t>
            </a:r>
            <a:r>
              <a:rPr lang="zh-CN" altLang="zh-CN" dirty="0" smtClean="0">
                <a:solidFill>
                  <a:srgbClr val="000000"/>
                </a:solidFill>
                <a:latin typeface="Arial" panose="020B0604020202020204" pitchFamily="34" charset="0"/>
                <a:cs typeface="Times New Roman" panose="02020603050405020304" pitchFamily="18" charset="0"/>
              </a:rPr>
              <a:t>练习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这么远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箭哪能射得到呢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改为陈述句</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没有太阳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就没有我们这个美丽可爱的世界。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改为反问句</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太阳离地球太远了。太阳看上去只有一个盘子那么大。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用关联词合并成一句话</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dirty="0" smtClean="0">
                <a:ea typeface="宋体" panose="02010600030101010101" pitchFamily="2" charset="-122"/>
                <a:cs typeface="Times New Roman" panose="02020603050405020304" pitchFamily="18" charset="0"/>
              </a:rPr>
              <a:t>略</a:t>
            </a:r>
            <a:endParaRPr lang="zh-CN" altLang="en-US" dirty="0"/>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矩形 6"/>
          <p:cNvSpPr>
            <a:spLocks noChangeAspect="1"/>
          </p:cNvSpPr>
          <p:nvPr/>
        </p:nvSpPr>
        <p:spPr>
          <a:xfrm>
            <a:off x="349250" y="1089679"/>
            <a:ext cx="10833100" cy="3933384"/>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en-US" dirty="0" smtClean="0">
                <a:solidFill>
                  <a:srgbClr val="000000"/>
                </a:solidFill>
                <a:latin typeface="Arial" panose="020B0604020202020204" pitchFamily="34" charset="0"/>
                <a:cs typeface="Times New Roman" panose="02020603050405020304" pitchFamily="18" charset="0"/>
              </a:rPr>
              <a:t>四</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品读句子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回答</a:t>
            </a:r>
            <a:r>
              <a:rPr lang="zh-CN" altLang="zh-CN" dirty="0" smtClean="0">
                <a:solidFill>
                  <a:srgbClr val="000000"/>
                </a:solidFill>
                <a:latin typeface="Arial" panose="020B0604020202020204" pitchFamily="34" charset="0"/>
                <a:cs typeface="Times New Roman" panose="02020603050405020304" pitchFamily="18" charset="0"/>
              </a:rPr>
              <a:t>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有这么一个传说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古时候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天上有十个太阳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晒得地面寸草不生。人们热得受不了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就找一个箭法很好的人射掉九个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只留下一个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地面上才不那么热了。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这个传说名</a:t>
            </a:r>
            <a:r>
              <a:rPr lang="zh-CN" altLang="zh-CN" dirty="0" smtClean="0">
                <a:solidFill>
                  <a:srgbClr val="000000"/>
                </a:solidFill>
                <a:ea typeface="宋体" panose="02010600030101010101" pitchFamily="2" charset="-122"/>
                <a:cs typeface="Times New Roman" panose="02020603050405020304" pitchFamily="18" charset="0"/>
              </a:rPr>
              <a:t>为</a:t>
            </a:r>
            <a:r>
              <a:rPr lang="en-US" altLang="zh-CN" dirty="0" smtClean="0">
                <a:solidFill>
                  <a:srgbClr val="000000"/>
                </a:solidFill>
                <a:ea typeface="宋体" panose="02010600030101010101" pitchFamily="2" charset="-122"/>
                <a:cs typeface="Times New Roman" panose="02020603050405020304" pitchFamily="18" charset="0"/>
              </a:rPr>
              <a:t>___________________</a:t>
            </a:r>
            <a:r>
              <a:rPr lang="zh-CN"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课文开头引用这个故事的作用</a:t>
            </a:r>
            <a:r>
              <a:rPr lang="zh-CN" altLang="zh-CN" dirty="0" smtClean="0">
                <a:solidFill>
                  <a:srgbClr val="000000"/>
                </a:solidFill>
                <a:ea typeface="宋体" panose="02010600030101010101" pitchFamily="2" charset="-122"/>
                <a:cs typeface="Times New Roman" panose="02020603050405020304" pitchFamily="18" charset="0"/>
              </a:rPr>
              <a:t>是</a:t>
            </a:r>
            <a:r>
              <a:rPr lang="en-US" altLang="zh-CN" dirty="0" smtClean="0">
                <a:solidFill>
                  <a:srgbClr val="000000"/>
                </a:solidFill>
                <a:ea typeface="宋体" panose="02010600030101010101" pitchFamily="2" charset="-122"/>
                <a:cs typeface="Times New Roman" panose="02020603050405020304" pitchFamily="18" charset="0"/>
              </a:rPr>
              <a:t>______________________</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8" name="矩形 7"/>
          <p:cNvSpPr/>
          <p:nvPr/>
        </p:nvSpPr>
        <p:spPr>
          <a:xfrm>
            <a:off x="3744813" y="3701631"/>
            <a:ext cx="1832553"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后羿射日</a:t>
            </a:r>
            <a:endParaRPr lang="zh-CN" altLang="en-US" dirty="0"/>
          </a:p>
        </p:txBody>
      </p:sp>
      <p:sp>
        <p:nvSpPr>
          <p:cNvPr id="9" name="矩形 8"/>
          <p:cNvSpPr/>
          <p:nvPr/>
        </p:nvSpPr>
        <p:spPr>
          <a:xfrm>
            <a:off x="6364828" y="4340992"/>
            <a:ext cx="389241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激发读者的阅读兴趣</a:t>
            </a:r>
            <a:endParaRPr lang="zh-CN" altLang="en-US" dirty="0"/>
          </a:p>
        </p:txBody>
      </p:sp>
    </p:spTree>
    <p:extLst>
      <p:ext uri="{BB962C8B-B14F-4D97-AF65-F5344CB8AC3E}">
        <p14:creationId xmlns:p14="http://schemas.microsoft.com/office/powerpoint/2010/main" val="269532085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49250" y="916167"/>
            <a:ext cx="108331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其实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太阳离我们约有一亿五千万千米远。到太阳上去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如果步行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日夜不停地走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差不多要走三千五百年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就是坐飞机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也要飞二十几年。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句中主要运用</a:t>
            </a:r>
            <a:r>
              <a:rPr lang="en-US" altLang="zh-CN" dirty="0">
                <a:solidFill>
                  <a:srgbClr val="000000"/>
                </a:solidFill>
                <a:ea typeface="宋体" panose="02010600030101010101" pitchFamily="2" charset="-122"/>
                <a:cs typeface="Times New Roman" panose="02020603050405020304" pitchFamily="18" charset="0"/>
              </a:rPr>
              <a:t>____________</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____________</a:t>
            </a:r>
            <a:r>
              <a:rPr lang="zh-CN" altLang="zh-CN" dirty="0">
                <a:solidFill>
                  <a:srgbClr val="000000"/>
                </a:solidFill>
                <a:ea typeface="宋体" panose="02010600030101010101" pitchFamily="2" charset="-122"/>
                <a:cs typeface="Times New Roman" panose="02020603050405020304" pitchFamily="18" charset="0"/>
              </a:rPr>
              <a:t>的说明方法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突出太阳</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zh-CN" altLang="zh-CN" dirty="0">
                <a:solidFill>
                  <a:srgbClr val="000000"/>
                </a:solidFill>
                <a:ea typeface="宋体" panose="02010600030101010101" pitchFamily="2" charset="-122"/>
                <a:cs typeface="Times New Roman" panose="02020603050405020304" pitchFamily="18" charset="0"/>
              </a:rPr>
              <a:t>的特点。</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请你运用</a:t>
            </a:r>
            <a:r>
              <a:rPr lang="zh-CN" altLang="zh-CN" dirty="0" smtClean="0">
                <a:solidFill>
                  <a:srgbClr val="000000"/>
                </a:solidFill>
                <a:ea typeface="宋体" panose="02010600030101010101" pitchFamily="2" charset="-122"/>
                <a:cs typeface="Times New Roman" panose="02020603050405020304" pitchFamily="18" charset="0"/>
              </a:rPr>
              <a:t>以上</a:t>
            </a:r>
            <a:r>
              <a:rPr lang="zh-CN" altLang="en-US" dirty="0" smtClean="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说明</a:t>
            </a:r>
            <a:r>
              <a:rPr lang="zh-CN" altLang="zh-CN" dirty="0">
                <a:solidFill>
                  <a:srgbClr val="000000"/>
                </a:solidFill>
                <a:ea typeface="宋体" panose="02010600030101010101" pitchFamily="2" charset="-122"/>
                <a:cs typeface="Times New Roman" panose="02020603050405020304" pitchFamily="18" charset="0"/>
              </a:rPr>
              <a:t>方法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描写一种事物。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dirty="0">
                <a:uFill>
                  <a:solidFill>
                    <a:srgbClr val="000000"/>
                  </a:solidFill>
                </a:uFill>
                <a:ea typeface="宋体" panose="02010600030101010101" pitchFamily="2" charset="-122"/>
                <a:cs typeface="Times New Roman" panose="02020603050405020304" pitchFamily="18" charset="0"/>
              </a:rPr>
              <a:t>略</a:t>
            </a:r>
            <a:r>
              <a:rPr lang="en-US" altLang="zh-CN"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888829" y="2902895"/>
            <a:ext cx="142058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列数字</a:t>
            </a:r>
            <a:endParaRPr lang="zh-CN" altLang="en-US" dirty="0"/>
          </a:p>
        </p:txBody>
      </p:sp>
      <p:sp>
        <p:nvSpPr>
          <p:cNvPr id="5" name="矩形 4"/>
          <p:cNvSpPr/>
          <p:nvPr/>
        </p:nvSpPr>
        <p:spPr>
          <a:xfrm>
            <a:off x="6664375" y="2902895"/>
            <a:ext cx="1420582" cy="584775"/>
          </a:xfrm>
          <a:prstGeom prst="rect">
            <a:avLst/>
          </a:prstGeom>
        </p:spPr>
        <p:txBody>
          <a:bodyPr wrap="none">
            <a:spAutoFit/>
          </a:bodyPr>
          <a:lstStyle/>
          <a:p>
            <a:r>
              <a:rPr lang="zh-CN" altLang="en-US" dirty="0">
                <a:ea typeface="宋体" panose="02010600030101010101" pitchFamily="2" charset="-122"/>
                <a:cs typeface="Times New Roman" panose="02020603050405020304" pitchFamily="18" charset="0"/>
              </a:rPr>
              <a:t>作比较</a:t>
            </a:r>
            <a:endParaRPr lang="zh-CN" altLang="en-US" dirty="0"/>
          </a:p>
        </p:txBody>
      </p:sp>
      <p:sp>
        <p:nvSpPr>
          <p:cNvPr id="6" name="矩形 5"/>
          <p:cNvSpPr/>
          <p:nvPr/>
        </p:nvSpPr>
        <p:spPr>
          <a:xfrm>
            <a:off x="2521976" y="3533079"/>
            <a:ext cx="1832553"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离我们远</a:t>
            </a:r>
            <a:endParaRPr lang="zh-CN" altLang="en-US" dirty="0"/>
          </a:p>
        </p:txBody>
      </p:sp>
    </p:spTree>
    <p:extLst>
      <p:ext uri="{BB962C8B-B14F-4D97-AF65-F5344CB8AC3E}">
        <p14:creationId xmlns:p14="http://schemas.microsoft.com/office/powerpoint/2010/main" val="672938719"/>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1943943"/>
            <a:ext cx="10833100" cy="201285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我们看到太阳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觉得它并不大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实际上它大得很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约这句话运用</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和作比较的说明方法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用我们居住</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和</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作比较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突出太阳</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的特点</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1800597" y="2628488"/>
            <a:ext cx="142058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列</a:t>
            </a:r>
            <a:r>
              <a:rPr lang="zh-CN" altLang="zh-CN" dirty="0" smtClean="0">
                <a:ea typeface="宋体" panose="02010600030101010101" pitchFamily="2" charset="-122"/>
                <a:cs typeface="Times New Roman" panose="02020603050405020304" pitchFamily="18" charset="0"/>
              </a:rPr>
              <a:t>数字</a:t>
            </a:r>
            <a:endParaRPr lang="zh-CN" altLang="en-US" dirty="0"/>
          </a:p>
        </p:txBody>
      </p:sp>
      <p:sp>
        <p:nvSpPr>
          <p:cNvPr id="7" name="矩形 6"/>
          <p:cNvSpPr/>
          <p:nvPr/>
        </p:nvSpPr>
        <p:spPr>
          <a:xfrm>
            <a:off x="740141" y="3266659"/>
            <a:ext cx="1008609" cy="584775"/>
          </a:xfrm>
          <a:prstGeom prst="rect">
            <a:avLst/>
          </a:prstGeom>
        </p:spPr>
        <p:txBody>
          <a:bodyPr wrap="none">
            <a:spAutoFit/>
          </a:bodyPr>
          <a:lstStyle/>
          <a:p>
            <a:r>
              <a:rPr lang="zh-CN" altLang="en-US" dirty="0">
                <a:ea typeface="宋体" panose="02010600030101010101" pitchFamily="2" charset="-122"/>
                <a:cs typeface="Times New Roman" panose="02020603050405020304" pitchFamily="18" charset="0"/>
              </a:rPr>
              <a:t>地球</a:t>
            </a:r>
            <a:endParaRPr lang="zh-CN" altLang="en-US" dirty="0"/>
          </a:p>
        </p:txBody>
      </p:sp>
      <p:sp>
        <p:nvSpPr>
          <p:cNvPr id="8" name="矩形 7"/>
          <p:cNvSpPr/>
          <p:nvPr/>
        </p:nvSpPr>
        <p:spPr>
          <a:xfrm>
            <a:off x="2755868" y="3266659"/>
            <a:ext cx="1008609" cy="584775"/>
          </a:xfrm>
          <a:prstGeom prst="rect">
            <a:avLst/>
          </a:prstGeom>
        </p:spPr>
        <p:txBody>
          <a:bodyPr wrap="none">
            <a:spAutoFit/>
          </a:bodyPr>
          <a:lstStyle/>
          <a:p>
            <a:r>
              <a:rPr lang="zh-CN" altLang="en-US" dirty="0">
                <a:ea typeface="宋体" panose="02010600030101010101" pitchFamily="2" charset="-122"/>
                <a:cs typeface="Times New Roman" panose="02020603050405020304" pitchFamily="18" charset="0"/>
              </a:rPr>
              <a:t>太阳</a:t>
            </a:r>
            <a:endParaRPr lang="zh-CN" altLang="en-US" dirty="0"/>
          </a:p>
        </p:txBody>
      </p:sp>
      <p:sp>
        <p:nvSpPr>
          <p:cNvPr id="9" name="矩形 8"/>
          <p:cNvSpPr/>
          <p:nvPr/>
        </p:nvSpPr>
        <p:spPr>
          <a:xfrm>
            <a:off x="7548135" y="3266659"/>
            <a:ext cx="1420582" cy="584775"/>
          </a:xfrm>
          <a:prstGeom prst="rect">
            <a:avLst/>
          </a:prstGeom>
        </p:spPr>
        <p:txBody>
          <a:bodyPr wrap="none">
            <a:spAutoFit/>
          </a:bodyPr>
          <a:lstStyle/>
          <a:p>
            <a:r>
              <a:rPr lang="zh-CN" altLang="en-US" dirty="0">
                <a:ea typeface="宋体" panose="02010600030101010101" pitchFamily="2" charset="-122"/>
                <a:cs typeface="Times New Roman" panose="02020603050405020304" pitchFamily="18" charset="0"/>
              </a:rPr>
              <a:t>体积大</a:t>
            </a:r>
            <a:endParaRPr lang="zh-CN" altLang="en-US" dirty="0"/>
          </a:p>
        </p:txBody>
      </p:sp>
    </p:spTree>
    <p:extLst>
      <p:ext uri="{BB962C8B-B14F-4D97-AF65-F5344CB8AC3E}">
        <p14:creationId xmlns:p14="http://schemas.microsoft.com/office/powerpoint/2010/main" val="628469619"/>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49250" y="729639"/>
            <a:ext cx="10833100" cy="536339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en-US" dirty="0">
                <a:solidFill>
                  <a:srgbClr val="000000"/>
                </a:solidFill>
                <a:latin typeface="Arial" panose="020B0604020202020204" pitchFamily="34" charset="0"/>
                <a:cs typeface="Times New Roman" panose="02020603050405020304" pitchFamily="18" charset="0"/>
              </a:rPr>
              <a:t>五</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课内</a:t>
            </a:r>
            <a:r>
              <a:rPr lang="zh-CN" altLang="zh-CN" dirty="0" smtClean="0">
                <a:solidFill>
                  <a:srgbClr val="000000"/>
                </a:solidFill>
                <a:latin typeface="Arial" panose="020B0604020202020204" pitchFamily="34" charset="0"/>
                <a:cs typeface="Times New Roman" panose="02020603050405020304" pitchFamily="18" charset="0"/>
              </a:rPr>
              <a:t>阅读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zh-CN" altLang="zh-CN" dirty="0">
                <a:solidFill>
                  <a:srgbClr val="000000"/>
                </a:solidFill>
                <a:ea typeface="楷体" panose="02010609060101010101" pitchFamily="49" charset="-122"/>
                <a:cs typeface="Times New Roman" panose="02020603050405020304" pitchFamily="18" charset="0"/>
              </a:rPr>
              <a:t>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离我们很远很远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它和我们的关系非常密切。有了太阳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地球上的庄稼和树木才能发芽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长叶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开花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结果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鸟、兽、虫、鱼才能生存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繁殖。</a:t>
            </a:r>
            <a:r>
              <a:rPr lang="en-US" altLang="zh-CN" u="wavy"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u="wavy"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wavy"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u="wavy" dirty="0">
                <a:solidFill>
                  <a:srgbClr val="000000"/>
                </a:solidFill>
                <a:uFill>
                  <a:solidFill>
                    <a:srgbClr val="000000"/>
                  </a:solidFill>
                </a:uFill>
                <a:ea typeface="楷体" panose="02010609060101010101" pitchFamily="49" charset="-122"/>
                <a:cs typeface="Times New Roman" panose="02020603050405020304" pitchFamily="18" charset="0"/>
              </a:rPr>
              <a:t>没有太阳</a:t>
            </a:r>
            <a:r>
              <a:rPr lang="en-US" altLang="zh-CN" u="wavy"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u="wavy" dirty="0">
                <a:solidFill>
                  <a:srgbClr val="000000"/>
                </a:solidFill>
                <a:uFill>
                  <a:solidFill>
                    <a:srgbClr val="000000"/>
                  </a:solidFill>
                </a:uFill>
                <a:ea typeface="楷体" panose="02010609060101010101" pitchFamily="49" charset="-122"/>
                <a:cs typeface="Times New Roman" panose="02020603050405020304" pitchFamily="18" charset="0"/>
              </a:rPr>
              <a:t>地球上</a:t>
            </a:r>
            <a:r>
              <a:rPr lang="en-US" altLang="zh-CN" u="wavy"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u="wavy"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wavy"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u="wavy" dirty="0">
                <a:solidFill>
                  <a:srgbClr val="000000"/>
                </a:solidFill>
                <a:uFill>
                  <a:solidFill>
                    <a:srgbClr val="000000"/>
                  </a:solidFill>
                </a:uFill>
                <a:ea typeface="楷体" panose="02010609060101010101" pitchFamily="49" charset="-122"/>
                <a:cs typeface="Times New Roman" panose="02020603050405020304" pitchFamily="18" charset="0"/>
              </a:rPr>
              <a:t>不会有植物</a:t>
            </a:r>
            <a:r>
              <a:rPr lang="en-US" altLang="zh-CN" u="wavy"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u="wavy" dirty="0">
                <a:solidFill>
                  <a:srgbClr val="000000"/>
                </a:solidFill>
                <a:uFill>
                  <a:solidFill>
                    <a:srgbClr val="000000"/>
                  </a:solidFill>
                </a:uFill>
                <a:ea typeface="楷体" panose="02010609060101010101" pitchFamily="49" charset="-122"/>
                <a:cs typeface="Times New Roman" panose="02020603050405020304" pitchFamily="18" charset="0"/>
              </a:rPr>
              <a:t>也不会有动物。</a:t>
            </a:r>
            <a:r>
              <a:rPr lang="zh-CN" altLang="zh-CN" dirty="0">
                <a:solidFill>
                  <a:srgbClr val="000000"/>
                </a:solidFill>
                <a:ea typeface="楷体" panose="02010609060101010101" pitchFamily="49" charset="-122"/>
                <a:cs typeface="Times New Roman" panose="02020603050405020304" pitchFamily="18" charset="0"/>
              </a:rPr>
              <a:t>我们吃的</a:t>
            </a:r>
            <a:r>
              <a:rPr lang="zh-CN" altLang="zh-CN" dirty="0" smtClean="0">
                <a:solidFill>
                  <a:srgbClr val="000000"/>
                </a:solidFill>
                <a:ea typeface="楷体" panose="02010609060101010101" pitchFamily="49" charset="-122"/>
                <a:cs typeface="Times New Roman" panose="02020603050405020304" pitchFamily="18" charset="0"/>
              </a:rPr>
              <a:t>粮食</a:t>
            </a:r>
            <a:r>
              <a:rPr lang="zh-CN" altLang="en-US"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蔬菜</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水果</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肉类</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穿</a:t>
            </a:r>
            <a:r>
              <a:rPr lang="zh-CN" altLang="zh-CN" dirty="0">
                <a:solidFill>
                  <a:srgbClr val="000000"/>
                </a:solidFill>
                <a:ea typeface="楷体" panose="02010609060101010101" pitchFamily="49" charset="-122"/>
                <a:cs typeface="Times New Roman" panose="02020603050405020304" pitchFamily="18" charset="0"/>
              </a:rPr>
              <a:t>的</a:t>
            </a:r>
            <a:r>
              <a:rPr lang="zh-CN" altLang="zh-CN" dirty="0" smtClean="0">
                <a:solidFill>
                  <a:srgbClr val="000000"/>
                </a:solidFill>
                <a:ea typeface="楷体" panose="02010609060101010101" pitchFamily="49" charset="-122"/>
                <a:cs typeface="Times New Roman" panose="02020603050405020304" pitchFamily="18" charset="0"/>
              </a:rPr>
              <a:t>棉</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麻</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毛</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丝</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都</a:t>
            </a:r>
            <a:r>
              <a:rPr lang="zh-CN" altLang="zh-CN" dirty="0">
                <a:solidFill>
                  <a:srgbClr val="000000"/>
                </a:solidFill>
                <a:ea typeface="楷体" panose="02010609060101010101" pitchFamily="49" charset="-122"/>
                <a:cs typeface="Times New Roman" panose="02020603050405020304" pitchFamily="18" charset="0"/>
              </a:rPr>
              <a:t>和太阳有密切的</a:t>
            </a:r>
            <a:r>
              <a:rPr lang="zh-CN" altLang="zh-CN" dirty="0" smtClean="0">
                <a:solidFill>
                  <a:srgbClr val="000000"/>
                </a:solidFill>
                <a:ea typeface="楷体" panose="02010609060101010101" pitchFamily="49" charset="-122"/>
                <a:cs typeface="Times New Roman" panose="02020603050405020304" pitchFamily="18" charset="0"/>
              </a:rPr>
              <a:t>关系</a:t>
            </a:r>
            <a:r>
              <a:rPr lang="zh-CN" altLang="en-US"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埋</a:t>
            </a:r>
            <a:r>
              <a:rPr lang="zh-CN" altLang="zh-CN" dirty="0">
                <a:solidFill>
                  <a:srgbClr val="000000"/>
                </a:solidFill>
                <a:ea typeface="楷体" panose="02010609060101010101" pitchFamily="49" charset="-122"/>
                <a:cs typeface="Times New Roman" panose="02020603050405020304" pitchFamily="18" charset="0"/>
              </a:rPr>
              <a:t>在地下的煤炭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看起来好像跟太阳没有关系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其实离开太阳也不能形成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因为煤炭是由远古时代的植物埋在地层底下变成的。</a:t>
            </a:r>
            <a:r>
              <a:rPr lang="en-US" altLang="zh-CN" dirty="0">
                <a:solidFill>
                  <a:srgbClr val="000000"/>
                </a:solidFill>
                <a:latin typeface="Calibri" panose="020F0502020204030204" pitchFamily="34" charset="0"/>
                <a:ea typeface="楷体" panose="02010609060101010101" pitchFamily="49"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24568919"/>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家庭作业(1)</Template>
  <TotalTime>203</TotalTime>
  <Words>999</Words>
  <Application>Microsoft Office PowerPoint</Application>
  <PresentationFormat>自定义</PresentationFormat>
  <Paragraphs>96</Paragraphs>
  <Slides>21</Slides>
  <Notes>1</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35" baseType="lpstr">
      <vt:lpstr>NEU-BZ-S92</vt:lpstr>
      <vt:lpstr>方正书宋_GBK</vt:lpstr>
      <vt:lpstr>方正宋黑_GBK</vt:lpstr>
      <vt:lpstr>黑体</vt:lpstr>
      <vt:lpstr>楷体</vt:lpstr>
      <vt:lpstr>隶书</vt:lpstr>
      <vt:lpstr>宋体</vt:lpstr>
      <vt:lpstr>Arial</vt:lpstr>
      <vt:lpstr>Calibri</vt:lpstr>
      <vt:lpstr>Cambria Math</vt:lpstr>
      <vt:lpstr>Segoe UI Symbol</vt:lpstr>
      <vt:lpstr>Times New Roman</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36</cp:revision>
  <dcterms:created xsi:type="dcterms:W3CDTF">2020-08-11T00:21:48Z</dcterms:created>
  <dcterms:modified xsi:type="dcterms:W3CDTF">2024-09-14T11:17:18Z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