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731" r:id="rId3"/>
    <p:sldId id="732" r:id="rId4"/>
    <p:sldId id="737" r:id="rId5"/>
    <p:sldId id="756" r:id="rId6"/>
    <p:sldId id="757" r:id="rId7"/>
    <p:sldId id="736" r:id="rId8"/>
    <p:sldId id="754" r:id="rId9"/>
    <p:sldId id="733" r:id="rId10"/>
    <p:sldId id="744" r:id="rId11"/>
    <p:sldId id="745" r:id="rId12"/>
    <p:sldId id="746" r:id="rId13"/>
    <p:sldId id="759" r:id="rId14"/>
    <p:sldId id="760" r:id="rId15"/>
    <p:sldId id="735" r:id="rId1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第三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10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牛郎织女</a:t>
            </a:r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一</a:t>
            </a:r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)</a:t>
            </a:r>
            <a:endParaRPr lang="zh-CN" altLang="en-US" sz="4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材料二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端午节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是中华民族的传统节日之一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至今已有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多年的历史。端午节还有许多别称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午日节、五月节、天中节等。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关于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端午节的由来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说法甚多。据有关学者考证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端午节的起源是中国古代南方吴越民族举行图腾祭的节日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比屈原更早。但千百年来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屈原的爱国精神和感人诗篇已深入人心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故人们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惜而哀之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世论其辞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以相传焉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。因此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纪念屈原之说影响最广最深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占据主流地位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54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79847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端午节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在我国民间是较为隆重的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庆祝活动也是多种多样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比较普遍的活动有以下几种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赛龙舟、吃粽子、佩香囊、插艾草等。香囊做成不同的形状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以五色丝线缠绕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结成一串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玲珑可爱。如今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端午节已成为我国的法定节假日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有些活动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如赛龙舟等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已得到新的发展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突破了时间、地域的限制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成了国际性的体育赛事。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93862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在学校端午文化节活动中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小丁想去观看歌舞表演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他应该去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小兰打算去实验楼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她应该是去参加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材料二是从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这三个方面来介绍端午节的。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84573" y="1884446"/>
            <a:ext cx="20377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2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号教学楼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319389" y="251950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手工制作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880717" y="3148990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端午节的历史及别称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561237" y="3148990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端午节的由来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07417" y="3777439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过端午的风俗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133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054600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根据材料判断下列说法是否正确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对的画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smtClean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错的画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端午节还有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七夕节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这个别称。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端午节这天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小丁特意请了一天假去参加庆祝活动。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芳芳根据活动安排来到实验楼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为朋友制作了香囊。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冬冬在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号教学楼参加了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诗词天地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活动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吟诵了屈原的作品。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70653" y="181959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248381" y="306336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226051" y="245895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522397" y="435956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5092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604119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除了端午节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你还知道哪些中华传统节日及相关习俗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选一个写一写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中秋节</a:t>
            </a: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这一天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是团圆的日子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人们一般要在这一天吃月饼、赏月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0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4817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3213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186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36910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9719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726667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选出加点字的正确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5081271"/>
              </p:ext>
            </p:extLst>
          </p:nvPr>
        </p:nvGraphicFramePr>
        <p:xfrm>
          <a:off x="458625" y="2613838"/>
          <a:ext cx="10807700" cy="14008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文档" r:id="rId3" imgW="3826154" imgH="495943" progId="Word.Document.12">
                  <p:embed/>
                </p:oleObj>
              </mc:Choice>
              <mc:Fallback>
                <p:oleObj name="文档" r:id="rId3" imgW="3826154" imgH="49594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625" y="2613838"/>
                        <a:ext cx="10807700" cy="14008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矩形 10"/>
          <p:cNvSpPr/>
          <p:nvPr/>
        </p:nvSpPr>
        <p:spPr>
          <a:xfrm>
            <a:off x="1348885" y="274402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658623" y="274402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088629" y="344740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4733261" y="344740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49250" y="955495"/>
            <a:ext cx="8402264" cy="4238615"/>
            <a:chOff x="349250" y="1007839"/>
            <a:chExt cx="8402264" cy="4238615"/>
          </a:xfrm>
        </p:grpSpPr>
        <p:grpSp>
          <p:nvGrpSpPr>
            <p:cNvPr id="6" name="组合 5"/>
            <p:cNvGrpSpPr/>
            <p:nvPr/>
          </p:nvGrpSpPr>
          <p:grpSpPr>
            <a:xfrm>
              <a:off x="349250" y="1007839"/>
              <a:ext cx="8402263" cy="4238615"/>
              <a:chOff x="349250" y="1007839"/>
              <a:chExt cx="8402263" cy="4238615"/>
            </a:xfrm>
          </p:grpSpPr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349250" y="1007839"/>
                <a:ext cx="3696846" cy="73250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二、看拼音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写</a:t>
                </a:r>
                <a:r>
                  <a:rPr lang="zh-CN" altLang="zh-CN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词语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770561" y="3627406"/>
                <a:ext cx="5980952" cy="1619048"/>
              </a:xfrm>
              <a:prstGeom prst="rect">
                <a:avLst/>
              </a:prstGeom>
            </p:spPr>
          </p:pic>
        </p:grp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70562" y="1780698"/>
              <a:ext cx="5980952" cy="1641550"/>
            </a:xfrm>
            <a:prstGeom prst="rect">
              <a:avLst/>
            </a:prstGeom>
          </p:spPr>
        </p:pic>
      </p:grpSp>
      <p:sp>
        <p:nvSpPr>
          <p:cNvPr id="12" name="矩形 11"/>
          <p:cNvSpPr/>
          <p:nvPr/>
        </p:nvSpPr>
        <p:spPr>
          <a:xfrm>
            <a:off x="3002480" y="2336638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溜    走</a:t>
            </a:r>
            <a:endParaRPr lang="zh-CN" altLang="en-US" sz="4400" dirty="0"/>
          </a:p>
        </p:txBody>
      </p:sp>
      <p:sp>
        <p:nvSpPr>
          <p:cNvPr id="13" name="矩形 12"/>
          <p:cNvSpPr/>
          <p:nvPr/>
        </p:nvSpPr>
        <p:spPr>
          <a:xfrm>
            <a:off x="6625133" y="2336638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结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婚</a:t>
            </a:r>
            <a:endParaRPr lang="zh-CN" altLang="en-US" sz="4400" dirty="0"/>
          </a:p>
        </p:txBody>
      </p:sp>
      <p:sp>
        <p:nvSpPr>
          <p:cNvPr id="14" name="矩形 13"/>
          <p:cNvSpPr/>
          <p:nvPr/>
        </p:nvSpPr>
        <p:spPr>
          <a:xfrm>
            <a:off x="2991084" y="4213865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妻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子</a:t>
            </a:r>
            <a:endParaRPr lang="zh-CN" altLang="en-US" sz="4400" dirty="0"/>
          </a:p>
        </p:txBody>
      </p:sp>
      <p:sp>
        <p:nvSpPr>
          <p:cNvPr id="15" name="矩形 14"/>
          <p:cNvSpPr/>
          <p:nvPr/>
        </p:nvSpPr>
        <p:spPr>
          <a:xfrm>
            <a:off x="6642131" y="4213865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车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辆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3148888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49250" y="1020855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三、把下列词语补充完整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再选词填空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	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美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恋恋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老牛就是牛郎从小到大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的伴儿。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听到这个好消息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妈妈顿时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88351" y="175199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拘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592685" y="176259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束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276645" y="174456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依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781379" y="175199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命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80655" y="241059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开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592685" y="241058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笑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276645" y="240522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家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777395" y="240522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业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491991" y="304223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2578898" y="305858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足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662742" y="304158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6805483" y="303955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舍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5405184" y="361449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相依为命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5986138" y="424640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眉开眼笑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9164117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spect="1"/>
          </p:cNvSpPr>
          <p:nvPr/>
        </p:nvSpPr>
        <p:spPr>
          <a:xfrm>
            <a:off x="349250" y="944835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四、选择合适的词义填在括号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好歹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好坏。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危险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多指生命危险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不问条件好坏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将就地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做某件事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不管怎样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无论如何。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3103573"/>
              </p:ext>
            </p:extLst>
          </p:nvPr>
        </p:nvGraphicFramePr>
        <p:xfrm>
          <a:off x="452889" y="3036187"/>
          <a:ext cx="10833100" cy="228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文档" r:id="rId3" imgW="3826154" imgH="806088" progId="Word.Document.12">
                  <p:embed/>
                </p:oleObj>
              </mc:Choice>
              <mc:Fallback>
                <p:oleObj name="文档" r:id="rId3" imgW="3826154" imgH="8060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889" y="3036187"/>
                        <a:ext cx="10833100" cy="228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矩形 18"/>
          <p:cNvSpPr/>
          <p:nvPr/>
        </p:nvSpPr>
        <p:spPr>
          <a:xfrm>
            <a:off x="6170237" y="304045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5977061" y="380208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6573644" y="456908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2957517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49250" y="916167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五、按要求完成句子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天上没什么好。你不用回去了。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用合适的关联词连成一句话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既然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天上没什么好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你就不用回去了。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牛郎想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牛那么勤勤恳恳地干活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不好好照看它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怎么对得起它呢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仿写反问句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这潮湿冰冷的地面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?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824933" y="4712927"/>
            <a:ext cx="2347117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怎么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能睡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呢</a:t>
            </a:r>
            <a:r>
              <a:rPr lang="en-US" altLang="zh-CN" dirty="0" smtClean="0"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809759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哥哥嫂子既然这样对待他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他又何必恋恋不舍呢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改为陈述句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既然哥哥嫂子这样对待他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他也不必恋恋不舍。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5689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49250" y="1439887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六、课外阅读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材料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学校端午文化节活动位置示意图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593839411"/>
              </p:ext>
            </p:extLst>
          </p:nvPr>
        </p:nvGraphicFramePr>
        <p:xfrm>
          <a:off x="361950" y="2980231"/>
          <a:ext cx="10807700" cy="1267968"/>
        </p:xfrm>
        <a:graphic>
          <a:graphicData uri="http://schemas.openxmlformats.org/drawingml/2006/table">
            <a:tbl>
              <a:tblPr firstRow="1" firstCol="1" bandRow="1"/>
              <a:tblGrid>
                <a:gridCol w="4679007"/>
                <a:gridCol w="1584176"/>
                <a:gridCol w="4544517"/>
              </a:tblGrid>
              <a:tr h="273483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号教学楼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歌舞表演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通道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操场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旱地龙舟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733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号教学楼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诗词天地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实验楼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手工制作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187</TotalTime>
  <Words>430</Words>
  <Application>Microsoft Office PowerPoint</Application>
  <PresentationFormat>自定义</PresentationFormat>
  <Paragraphs>86</Paragraphs>
  <Slides>15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33</cp:revision>
  <dcterms:created xsi:type="dcterms:W3CDTF">2020-08-11T00:21:48Z</dcterms:created>
  <dcterms:modified xsi:type="dcterms:W3CDTF">2024-09-14T10:50:46Z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