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731" r:id="rId3"/>
    <p:sldId id="732" r:id="rId4"/>
    <p:sldId id="737" r:id="rId5"/>
    <p:sldId id="756" r:id="rId6"/>
    <p:sldId id="736" r:id="rId7"/>
    <p:sldId id="741" r:id="rId8"/>
    <p:sldId id="760" r:id="rId9"/>
    <p:sldId id="761" r:id="rId10"/>
    <p:sldId id="754" r:id="rId11"/>
    <p:sldId id="755" r:id="rId12"/>
    <p:sldId id="749" r:id="rId13"/>
    <p:sldId id="733" r:id="rId14"/>
    <p:sldId id="744" r:id="rId15"/>
    <p:sldId id="745" r:id="rId16"/>
    <p:sldId id="746" r:id="rId17"/>
    <p:sldId id="747" r:id="rId18"/>
    <p:sldId id="748" r:id="rId19"/>
    <p:sldId id="758" r:id="rId20"/>
    <p:sldId id="759" r:id="rId21"/>
    <p:sldId id="735" r:id="rId2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package" Target="../embeddings/Microsoft_Word___3.docx"/><Relationship Id="rId4" Type="http://schemas.openxmlformats.org/officeDocument/2006/relationships/image" Target="../media/image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第六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19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父爱之舟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677295"/>
            <a:ext cx="10833100" cy="5547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初小毕业时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我考取了鹅山高小。要住在鹅山当寄宿生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就要缴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jiǎo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jiāo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饭费、宿费、学杂费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书本费也贵了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于是家里粜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卖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每学期开学要凑一笔不少的钱。钱很紧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但家里愿意把钱都花在我身上。我拿着凑来的钱去缴学费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感到十分心酸。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父亲送我到学校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替我铺好床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他回家时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我偷偷哭了。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这是我第一次真正心酸的哭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与在家里撒娇的哭、发脾气的哭、打架的哭都大不一样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是人生道路中品尝到的新滋味了。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204869" y="2261471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689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给加点字选择正确的读音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jiǎo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jiāo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的句子主要描写人物的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外貌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动作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神态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我拿着凑来的钱去缴学费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感到十分心酸。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心酸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家里把能卖的都卖了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钱紧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因为供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上学经济状况更艰难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这是一家人的血汗钱。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21525" y="168859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00565" y="210762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85835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76207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是人生道路中品尝到的新滋味了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新滋味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离家寄宿的孤独无助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父亲为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无私地付出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这是一种伟大而深沉的爱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拿着凑来的钱去缴学费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感到十分心酸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17837" y="202025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70068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课外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父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深秋的月光斜照在小床上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孩子正睡得香甜。一旁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阿久伯凝视着她红嘟嘟的睡脸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良久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两滴泪水静静地滑了下来。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和以往一样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他下班回家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孩子也放学了。晚饭后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孩子照例要求听他讲故事。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讲你的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‘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拇指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故事嘛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孩子撒娇地抬起晶亮的眼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极可爱的模样。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73655"/>
            <a:ext cx="10833100" cy="448276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他最是不能拒绝这种惹人怜惜的撒娇口吻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尽管他已将这个故事说了数十遍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但孩子爱听嘛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在她的心目中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它正可以证明她爸爸的英雄形象。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那是小琪琪还在妈妈肚子里的时候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一天晚上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小偷进入我们的家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爸爸为了保护妈妈和小偷打起来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小偷走了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但是爸爸右手的大拇指被小偷拿着的小刀削去一片肉。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他随着孩子的目光也瞧了瞧右手大拇指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058463"/>
            <a:ext cx="10833100" cy="19220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痛不痛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孩子照例关切地问。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不痛不痛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爸爸保护妈妈和小琪琪是应该的。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孩子得到她心中满意的回答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再次高兴地笑了。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只有他心里明白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他不过是一个最平凡的爸爸。那拇指上的伤痕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只是他一个爱心的表露罢了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那算不了什么的。他结婚晚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而可怜的小琪琪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一生下来就成了没妈的孩子。两年前的一个夜晚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就是孩子刚满六岁的那晚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她发高烧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口吐白沫。他本该在她嘴里放只汤匙防她啮咬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但又怕伤了她稚嫩的舌头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于是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他仅迟疑了一会儿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决然地将洗净的右指放入孩子的嘴里。那夜过后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小琪琪的烧退了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但他指端的一块肉也被咬掉了。小床上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月光下的孩子正睡得香甜。他擦干了泪水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嘴角隐约地浮起了笑意。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343311"/>
            <a:ext cx="10833100" cy="12818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偶然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睡梦中的孩子翻了翻身。他轻轻地为她盖上滑下去的被子。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57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49250" y="873655"/>
            <a:ext cx="10936739" cy="4675219"/>
            <a:chOff x="349250" y="1367879"/>
            <a:chExt cx="10936739" cy="467521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367879"/>
              <a:ext cx="5538696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理解句子中加点词的意思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52514511"/>
                </p:ext>
              </p:extLst>
            </p:nvPr>
          </p:nvGraphicFramePr>
          <p:xfrm>
            <a:off x="452889" y="2086282"/>
            <a:ext cx="10833100" cy="761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2" name="文档" r:id="rId3" imgW="3826154" imgH="268816" progId="Word.Document.12">
                    <p:embed/>
                  </p:oleObj>
                </mc:Choice>
                <mc:Fallback>
                  <p:oleObj name="文档" r:id="rId3" imgW="3826154" imgH="26881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52889" y="2086282"/>
                          <a:ext cx="10833100" cy="76110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49250" y="2700139"/>
              <a:ext cx="10833100" cy="13038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形容睡得踏实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舒服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又香又甜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6170261"/>
                </p:ext>
              </p:extLst>
            </p:nvPr>
          </p:nvGraphicFramePr>
          <p:xfrm>
            <a:off x="452889" y="4104183"/>
            <a:ext cx="10833100" cy="761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3" name="文档" r:id="rId5" imgW="3826154" imgH="268816" progId="Word.Document.12">
                    <p:embed/>
                  </p:oleObj>
                </mc:Choice>
                <mc:Fallback>
                  <p:oleObj name="文档" r:id="rId5" imgW="3826154" imgH="26881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52889" y="4104183"/>
                          <a:ext cx="10833100" cy="76110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49250" y="4670415"/>
              <a:ext cx="10833100" cy="137268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说话时流露出来的感情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色彩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口音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腔调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189877" y="157337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372989" y="35902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283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6382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读一读文中画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谈谈你的体会。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在父女的对话中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我感受到孩子对父亲的关爱和父亲对孩子深沉的爱。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下列对结尾句的理解错误的一项是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从父亲日常做的一个简单的动作盖被子中足可见真情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盖被子而已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不足一提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父亲陪伴女儿入睡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时刻关注孩子的一举一动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81533" y="288277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890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71935"/>
            <a:ext cx="10833100" cy="19220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想一想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你的父亲给你怎样的印象呢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我的父亲对我要求严格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希望我各方面都很优秀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我知道这是一种严厉的爱。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8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49250" y="1358047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3551123"/>
              </p:ext>
            </p:extLst>
          </p:nvPr>
        </p:nvGraphicFramePr>
        <p:xfrm>
          <a:off x="458625" y="2344800"/>
          <a:ext cx="10807700" cy="2101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文档" r:id="rId3" imgW="3826154" imgH="743915" progId="Word.Document.12">
                  <p:embed/>
                </p:oleObj>
              </mc:Choice>
              <mc:Fallback>
                <p:oleObj name="文档" r:id="rId3" imgW="3826154" imgH="74391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2344800"/>
                        <a:ext cx="10807700" cy="2101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/>
          <p:nvPr/>
        </p:nvSpPr>
        <p:spPr>
          <a:xfrm>
            <a:off x="1512565" y="253114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028495" y="253114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251821" y="253114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319389" y="390438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867445" y="390438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8353325" y="390894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78343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31" y="1862465"/>
            <a:ext cx="11274012" cy="3099448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74522" y="233879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凉   席</a:t>
            </a:r>
            <a:endParaRPr lang="zh-CN" altLang="en-US" sz="4400" dirty="0"/>
          </a:p>
        </p:txBody>
      </p:sp>
      <p:sp>
        <p:nvSpPr>
          <p:cNvPr id="14" name="矩形 13"/>
          <p:cNvSpPr/>
          <p:nvPr/>
        </p:nvSpPr>
        <p:spPr>
          <a:xfrm>
            <a:off x="3369413" y="2338797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陪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伴</a:t>
            </a:r>
            <a:endParaRPr lang="zh-CN" altLang="en-US" sz="4400" dirty="0"/>
          </a:p>
        </p:txBody>
      </p:sp>
      <p:sp>
        <p:nvSpPr>
          <p:cNvPr id="15" name="矩形 14"/>
          <p:cNvSpPr/>
          <p:nvPr/>
        </p:nvSpPr>
        <p:spPr>
          <a:xfrm>
            <a:off x="6428103" y="2338796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煮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饭</a:t>
            </a:r>
            <a:endParaRPr lang="zh-CN" altLang="en-US" sz="4400" dirty="0"/>
          </a:p>
        </p:txBody>
      </p:sp>
      <p:sp>
        <p:nvSpPr>
          <p:cNvPr id="16" name="矩形 15"/>
          <p:cNvSpPr/>
          <p:nvPr/>
        </p:nvSpPr>
        <p:spPr>
          <a:xfrm>
            <a:off x="9496625" y="233879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枕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头</a:t>
            </a:r>
            <a:endParaRPr lang="zh-CN" altLang="en-US" sz="4400" dirty="0"/>
          </a:p>
        </p:txBody>
      </p:sp>
      <p:sp>
        <p:nvSpPr>
          <p:cNvPr id="17" name="矩形 16"/>
          <p:cNvSpPr/>
          <p:nvPr/>
        </p:nvSpPr>
        <p:spPr>
          <a:xfrm>
            <a:off x="274522" y="4035158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纸   屑</a:t>
            </a:r>
            <a:endParaRPr lang="zh-CN" altLang="en-US" sz="4400" dirty="0"/>
          </a:p>
        </p:txBody>
      </p:sp>
      <p:sp>
        <p:nvSpPr>
          <p:cNvPr id="18" name="矩形 17"/>
          <p:cNvSpPr/>
          <p:nvPr/>
        </p:nvSpPr>
        <p:spPr>
          <a:xfrm>
            <a:off x="3369412" y="4044990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毕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业</a:t>
            </a:r>
            <a:endParaRPr lang="zh-CN" altLang="en-US" sz="4400" dirty="0"/>
          </a:p>
        </p:txBody>
      </p:sp>
      <p:sp>
        <p:nvSpPr>
          <p:cNvPr id="19" name="矩形 18"/>
          <p:cNvSpPr/>
          <p:nvPr/>
        </p:nvSpPr>
        <p:spPr>
          <a:xfrm>
            <a:off x="6434806" y="4044989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糖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果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88348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、补全下列词语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密密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恋恋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千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化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仿写画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的词语。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 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﹏﹏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的词语写一句话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100181" y="159617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山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608115" y="15961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海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09325" y="1617333"/>
            <a:ext cx="17251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483069" y="2278048"/>
            <a:ext cx="17251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舍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83560" y="2278047"/>
            <a:ext cx="17251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变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万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62989" y="3408644"/>
            <a:ext cx="4817344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自由自在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不慌不忙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40446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1099511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朦胧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父亲和母亲在半夜起来给蚕宝宝添桑叶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每年卖茧子的时候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我总跟在父亲身后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卖了茧子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父亲便给我买枇杷吃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第一处省略号省略了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第二处省略号省略了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209541" y="4350366"/>
            <a:ext cx="51267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父亲还给</a:t>
            </a:r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买的其他东西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417242" y="3627027"/>
            <a:ext cx="5642891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父母辛劳地照料蚕宝宝的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过程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49250" y="1564239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我什么时候能够用自己手中的笔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把那只载着父爱的小船画出来就好了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父爱具体化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生动描绘出父爱的深沉。这个句子表达了作者对父亲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情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66829" y="29036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载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734848" y="3544684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无限感激和怀念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49250" y="925999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五、课文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备忘录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请按顺序填写文章中的场景。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OC5KR07G.eps" descr="id:2147489525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441267"/>
            <a:ext cx="10807700" cy="261868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129489" y="4392215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宋体" panose="02010600030101010101" pitchFamily="2" charset="-122"/>
                <a:cs typeface="Times New Roman" panose="02020603050405020304" pitchFamily="18" charset="0"/>
              </a:rPr>
              <a:t>花钱住客栈</a:t>
            </a:r>
            <a:endParaRPr lang="zh-CN" altLang="en-US" sz="2400" dirty="0"/>
          </a:p>
        </p:txBody>
      </p:sp>
      <p:sp>
        <p:nvSpPr>
          <p:cNvPr id="12" name="矩形 11"/>
          <p:cNvSpPr/>
          <p:nvPr/>
        </p:nvSpPr>
        <p:spPr>
          <a:xfrm>
            <a:off x="3248637" y="2463676"/>
            <a:ext cx="23487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宋体" panose="02010600030101010101" pitchFamily="2" charset="-122"/>
                <a:cs typeface="Times New Roman" panose="02020603050405020304" pitchFamily="18" charset="0"/>
              </a:rPr>
              <a:t>买豆腐脑</a:t>
            </a:r>
            <a:r>
              <a:rPr lang="zh-CN" altLang="zh-CN" sz="2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r>
              <a:rPr lang="en-US" altLang="zh-CN" sz="2400" dirty="0" smtClean="0">
                <a:ea typeface="宋体" panose="02010600030101010101" pitchFamily="2" charset="-122"/>
              </a:rPr>
              <a:t>“</a:t>
            </a:r>
            <a:r>
              <a:rPr lang="zh-CN" altLang="zh-CN" sz="2400" dirty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sz="2400" dirty="0" smtClean="0">
                <a:ea typeface="宋体" panose="02010600030101010101" pitchFamily="2" charset="-122"/>
              </a:rPr>
              <a:t>”</a:t>
            </a:r>
          </a:p>
          <a:p>
            <a:r>
              <a:rPr lang="zh-CN" altLang="zh-CN" sz="2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吃</a:t>
            </a:r>
            <a:r>
              <a:rPr lang="en-US" altLang="zh-CN" sz="2400" dirty="0">
                <a:ea typeface="宋体" panose="02010600030101010101" pitchFamily="2" charset="-122"/>
              </a:rPr>
              <a:t>,</a:t>
            </a:r>
            <a:r>
              <a:rPr lang="zh-CN" altLang="zh-CN" sz="2400" dirty="0">
                <a:ea typeface="宋体" panose="02010600030101010101" pitchFamily="2" charset="-122"/>
                <a:cs typeface="Times New Roman" panose="02020603050405020304" pitchFamily="18" charset="0"/>
              </a:rPr>
              <a:t>做万花筒</a:t>
            </a:r>
            <a:endParaRPr lang="zh-CN" altLang="en-US" sz="2400" dirty="0"/>
          </a:p>
        </p:txBody>
      </p:sp>
      <p:sp>
        <p:nvSpPr>
          <p:cNvPr id="13" name="矩形 12"/>
          <p:cNvSpPr/>
          <p:nvPr/>
        </p:nvSpPr>
        <p:spPr>
          <a:xfrm>
            <a:off x="7510389" y="452580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ea typeface="宋体" panose="02010600030101010101" pitchFamily="2" charset="-122"/>
                <a:cs typeface="Times New Roman" panose="02020603050405020304" pitchFamily="18" charset="0"/>
              </a:rPr>
              <a:t>报考师范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9040725" y="2490930"/>
            <a:ext cx="2065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dirty="0">
                <a:ea typeface="宋体" panose="02010600030101010101" pitchFamily="2" charset="-122"/>
                <a:cs typeface="Times New Roman" panose="02020603050405020304" pitchFamily="18" charset="0"/>
              </a:rPr>
              <a:t>父亲送</a:t>
            </a:r>
            <a:r>
              <a:rPr lang="en-US" altLang="zh-CN" sz="2400" dirty="0">
                <a:ea typeface="宋体" panose="02010600030101010101" pitchFamily="2" charset="-122"/>
              </a:rPr>
              <a:t>“</a:t>
            </a:r>
            <a:r>
              <a:rPr lang="zh-CN" altLang="zh-CN" sz="2400" dirty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sz="2400" dirty="0" smtClean="0">
                <a:ea typeface="宋体" panose="02010600030101010101" pitchFamily="2" charset="-122"/>
              </a:rPr>
              <a:t>”</a:t>
            </a:r>
            <a:r>
              <a:rPr lang="zh-CN" altLang="zh-CN" sz="2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去无锡师范上学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9120215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23863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我发现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这篇文章围绕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这一主题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形式回忆往事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抒发了儿子对父亲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对父亲的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深深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题目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父爱之舟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既指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也指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两者已经融为一体。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71501" y="130570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父爱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65493" y="13057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梦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728101" y="194521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怀念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723685" y="256824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感激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673033" y="3210943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姑爹的渔船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530531" y="321094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父亲的爱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883535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254</TotalTime>
  <Words>805</Words>
  <Application>Microsoft Office PowerPoint</Application>
  <PresentationFormat>自定义</PresentationFormat>
  <Paragraphs>109</Paragraphs>
  <Slides>21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32</cp:revision>
  <dcterms:created xsi:type="dcterms:W3CDTF">2020-08-11T00:21:48Z</dcterms:created>
  <dcterms:modified xsi:type="dcterms:W3CDTF">2024-09-14T11:19:58Z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