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731" r:id="rId3"/>
    <p:sldId id="732" r:id="rId4"/>
    <p:sldId id="737" r:id="rId5"/>
    <p:sldId id="738" r:id="rId6"/>
    <p:sldId id="739" r:id="rId7"/>
    <p:sldId id="736" r:id="rId8"/>
    <p:sldId id="740" r:id="rId9"/>
    <p:sldId id="741" r:id="rId10"/>
    <p:sldId id="747" r:id="rId11"/>
    <p:sldId id="742" r:id="rId12"/>
    <p:sldId id="733" r:id="rId13"/>
    <p:sldId id="743" r:id="rId14"/>
    <p:sldId id="744" r:id="rId15"/>
    <p:sldId id="745" r:id="rId16"/>
    <p:sldId id="746" r:id="rId17"/>
    <p:sldId id="735" r:id="rId1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1</a:t>
            </a:r>
            <a:r>
              <a:rPr lang="zh-CN" altLang="zh-CN" sz="4400" dirty="0">
                <a:solidFill>
                  <a:srgbClr val="D60093"/>
                </a:solidFill>
              </a:rPr>
              <a:t>　观　潮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spect="1"/>
          </p:cNvSpPr>
          <p:nvPr/>
        </p:nvSpPr>
        <p:spPr>
          <a:xfrm>
            <a:off x="361950" y="1727919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“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句子用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手法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写出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endParaRPr lang="en-US" altLang="zh-CN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请仿照这样的手法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再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一个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句子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392885" y="1727919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夸张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504453" y="2290573"/>
            <a:ext cx="481894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大潮来时发出的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声音</a:t>
            </a:r>
            <a:r>
              <a:rPr lang="zh-CN" altLang="en-US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巨大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7417221" y="2880047"/>
            <a:ext cx="69923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0761980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15185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千百年来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钱塘江大潮吸引了无数游客前来一睹盛况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许多文人留下了流传千古的诗作。阅读下列诗句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从文段中找出对应的句子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抄写下来。再搜集资料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另写一句描写钱塘江的诗句。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漫漫平沙走白虹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我的积累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176861" y="3523951"/>
            <a:ext cx="55402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那条白线很快地向我们移来。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166590" y="4081472"/>
            <a:ext cx="7560840" cy="626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八月十八潮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壮观天下无。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5486280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9181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八、课外阅读我能行。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钱塘秋潮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钱塘秋潮被誉为天下奇观。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天地黯惨忽异色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波涛万顷堆琉璃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正是对钱塘秋潮的生动写照。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农历八月十八这一天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中外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游客云集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海宁市盐官镇附近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观赏钱塘秋潮。中午时分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远处猛然间传来隆隆的响声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恰似闷雷在滚动一般。大潮来了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向东眺望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只见那潮头像一匹素练缓缓地向前涌动。转眼间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轰鸣的潮声更响了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大潮忽又化作无数挤挤挨挨的洁白如雪的天鹅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仿佛被什么驱赶着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急匆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920922"/>
            <a:ext cx="10807700" cy="478086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匆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奔跑而过。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潮水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的声势更加浩大了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好似春雷炸响轰鸣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不绝于耳。过了没一会儿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素练突然变成了高耸的城墙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天鹅陡然化作了壮伟的潮峰。它像凶猛的银龙直扑海塘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咆哮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的雄狮横扫大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堤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又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恰似威勇的千军凌波争渡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奔腾的万马踏水而来。潮声震耳欲聋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浪头汹涌澎湃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雷霆万钧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气势磅礴。几分钟后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便可看到一阵从南面呼啸而来的回头潮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扑向从东边咆哮而来的浪头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翻翻滚滚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形成叠起的巨浪。紧接着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先到的潮头撞在北岸上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形成一股更为迅猛的回头潮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于是三股迅疾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064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27919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潮头在江中猛然撞击。霎时间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激起十几米高的冲天水柱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</a:rPr>
              <a:t>,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发出轰然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巨响。看吧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水柱耸如山岳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巍然立于浩荡钱塘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听吧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轰鸣响似雷霆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沸腾灌响在寥廓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liáo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kuò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晴空。这真是雄浑之极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壮观之极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!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47683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39082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文中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时间很短的词语有很多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画出三个。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u="wavy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转眼间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陡然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霎时间</a:t>
            </a:r>
            <a:endParaRPr lang="zh-CN" altLang="en-US" dirty="0"/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选文重点描述潮声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起初像闷雷滚动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转眼间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大潮像是化作无数的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被驱赶着前进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潮声好似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大潮继续推进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像银龙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气势磅礴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迅猛异常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潮声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到高潮时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________________________,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水柱冲天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发出轰然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巨响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800597" y="2592016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白天鹅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471720" y="2592015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春雷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炸响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3402699" y="318842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雄狮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5162700" y="3187183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千军万马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89258" y="3773462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震耳欲聋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4587917" y="3782203"/>
            <a:ext cx="47163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股潮</a:t>
            </a:r>
            <a:r>
              <a:rPr lang="zh-CN" altLang="en-US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头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江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zh-CN" altLang="en-US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猛然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撞击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82399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57500"/>
            <a:ext cx="10807700" cy="1786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选文抓住声音、形状写出了钱塘秋潮的雄浑壮观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请发挥想象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模仿写几句话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描写下雨时的景象。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略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275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61950" y="1465739"/>
            <a:ext cx="11650663" cy="2917349"/>
            <a:chOff x="361950" y="1295871"/>
            <a:chExt cx="11650663" cy="2917349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1295871"/>
              <a:ext cx="10807700" cy="63594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一、用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“____”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画出加点字的正确读音。</a:t>
              </a:r>
              <a:r>
                <a:rPr lang="en-US" altLang="zh-CN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4" name="对象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93993729"/>
                </p:ext>
              </p:extLst>
            </p:nvPr>
          </p:nvGraphicFramePr>
          <p:xfrm>
            <a:off x="368300" y="2016120"/>
            <a:ext cx="11644313" cy="2197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7" name="文档" r:id="rId3" imgW="3829305" imgH="728360" progId="Word.Document.12">
                    <p:embed/>
                  </p:oleObj>
                </mc:Choice>
                <mc:Fallback>
                  <p:oleObj name="文档" r:id="rId3" imgW="3829305" imgH="728360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368300" y="2016120"/>
                          <a:ext cx="11644313" cy="21971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6" name="直接连接符 5"/>
          <p:cNvCxnSpPr/>
          <p:nvPr/>
        </p:nvCxnSpPr>
        <p:spPr>
          <a:xfrm>
            <a:off x="1247380" y="2709539"/>
            <a:ext cx="1044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7881948" y="2712203"/>
            <a:ext cx="936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2286100" y="3446199"/>
            <a:ext cx="720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7911444" y="3452467"/>
            <a:ext cx="371675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2646100" y="4182379"/>
            <a:ext cx="828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7911443" y="4182379"/>
            <a:ext cx="936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361950" y="751747"/>
            <a:ext cx="8717155" cy="5296652"/>
            <a:chOff x="361950" y="647799"/>
            <a:chExt cx="8717155" cy="5296652"/>
          </a:xfrm>
        </p:grpSpPr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361950" y="647799"/>
              <a:ext cx="4108817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二、看拼音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写词语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en-US" dirty="0"/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/>
            <a:srcRect r="34878"/>
            <a:stretch/>
          </p:blipFill>
          <p:spPr>
            <a:xfrm>
              <a:off x="1946730" y="1377711"/>
              <a:ext cx="7132375" cy="2161905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3"/>
            <a:srcRect l="55625"/>
            <a:stretch/>
          </p:blipFill>
          <p:spPr>
            <a:xfrm>
              <a:off x="5875557" y="3753975"/>
              <a:ext cx="3102044" cy="2190476"/>
            </a:xfrm>
            <a:prstGeom prst="rect">
              <a:avLst/>
            </a:prstGeom>
          </p:spPr>
        </p:pic>
      </p:grpSp>
      <p:sp>
        <p:nvSpPr>
          <p:cNvPr id="7" name="矩形 6"/>
          <p:cNvSpPr>
            <a:spLocks noChangeAspect="1"/>
          </p:cNvSpPr>
          <p:nvPr/>
        </p:nvSpPr>
        <p:spPr>
          <a:xfrm>
            <a:off x="2232645" y="2182815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潮   水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139215" y="2182815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宽   阔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193085" y="4588575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逐   渐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/>
          <a:srcRect l="71375"/>
          <a:stretch/>
        </p:blipFill>
        <p:spPr>
          <a:xfrm>
            <a:off x="1800597" y="3886494"/>
            <a:ext cx="3135073" cy="2161905"/>
          </a:xfrm>
          <a:prstGeom prst="rect">
            <a:avLst/>
          </a:prstGeom>
        </p:spPr>
      </p:pic>
      <p:sp>
        <p:nvSpPr>
          <p:cNvPr id="16" name="矩形 15"/>
          <p:cNvSpPr>
            <a:spLocks noChangeAspect="1"/>
          </p:cNvSpPr>
          <p:nvPr/>
        </p:nvSpPr>
        <p:spPr>
          <a:xfrm>
            <a:off x="2119627" y="4588575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滚   动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94430667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4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0381207"/>
              </p:ext>
            </p:extLst>
          </p:nvPr>
        </p:nvGraphicFramePr>
        <p:xfrm>
          <a:off x="432445" y="853991"/>
          <a:ext cx="11671959" cy="17691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文档" r:id="rId3" imgW="3826872" imgH="580038" progId="Word.Document.12">
                  <p:embed/>
                </p:oleObj>
              </mc:Choice>
              <mc:Fallback>
                <p:oleObj name="文档" r:id="rId3" imgW="3826872" imgH="58003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2445" y="853991"/>
                        <a:ext cx="11671959" cy="17691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矩形 6"/>
          <p:cNvSpPr>
            <a:spLocks noChangeAspect="1"/>
          </p:cNvSpPr>
          <p:nvPr/>
        </p:nvSpPr>
        <p:spPr>
          <a:xfrm>
            <a:off x="361950" y="2934438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四、把下列词语补充完整。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鼎沸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隐若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漫天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512068" y="136787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堤岸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485161" y="208117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提高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636685" y="140720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盼望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636685" y="210582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打扮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761302" y="139918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优秀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9778377" y="210157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犹如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129677" y="360073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声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5296474" y="3587523"/>
            <a:ext cx="21387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崩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</a:rPr>
              <a:t>      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裂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1936485" y="416246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现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5347770" y="4172298"/>
            <a:ext cx="21387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山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</a:rPr>
              <a:t>      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海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1123602" y="4764039"/>
            <a:ext cx="21387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平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</a:rPr>
              <a:t>      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静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5718870" y="476267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卷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7468711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589237"/>
            <a:ext cx="10807700" cy="56850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五、句子万花筒。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用加点词语仿写比喻句。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浪潮越来越近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犹如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千万匹白色战马齐头并进。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草原上开满了五颜六色的小花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犹如美丽的花地毯。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读一读下面的两句话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思考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句话有什么不同。你认为哪句话写得好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说明理由。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宽阔的钱塘江出现在眼前。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宽阔的钱塘江横卧在眼前。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句话写得好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ea typeface="宋体" panose="02010600030101010101" pitchFamily="2" charset="-122"/>
              </a:rPr>
              <a:t>“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横卧</a:t>
            </a:r>
            <a:r>
              <a:rPr lang="en-US" altLang="zh-CN" smtClean="0">
                <a:ea typeface="宋体" panose="02010600030101010101" pitchFamily="2" charset="-122"/>
              </a:rPr>
              <a:t>”</a:t>
            </a: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代替</a:t>
            </a:r>
            <a:r>
              <a:rPr lang="en-US" altLang="zh-CN" smtClean="0">
                <a:ea typeface="宋体" panose="02010600030101010101" pitchFamily="2" charset="-122"/>
              </a:rPr>
              <a:t>“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出现</a:t>
            </a:r>
            <a:r>
              <a:rPr lang="en-US" altLang="zh-CN" smtClean="0">
                <a:ea typeface="宋体" panose="02010600030101010101" pitchFamily="2" charset="-122"/>
              </a:rPr>
              <a:t>”</a:t>
            </a: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更加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生动地写出了钱塘江的姿态和气势。 </a:t>
            </a:r>
            <a:r>
              <a:rPr lang="en-US" altLang="zh-CN" dirty="0" smtClean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82344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2556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根据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课文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内容填空。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本文标题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观潮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观潮日是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本文作者是按照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的顺序写的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写出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钱塘江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大潮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769149" y="1943943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钱塘江大潮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04453" y="2556669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农历八月十八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960837" y="3140068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潮来前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410893" y="3123588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潮来时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871909" y="3133419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潮过后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410893" y="372484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壮观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72963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七、课内阅读我最棒。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那条白线很快地向我们移来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逐渐拉长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变粗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横贯江面。再近些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只见白浪翻滚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形成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堵</a:t>
            </a:r>
            <a:r>
              <a:rPr lang="zh-CN" altLang="en-US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高高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水墙。浪潮越来越近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犹如千万匹白色战马齐头并进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浩浩荡荡地飞奔而来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那声音如同山崩地裂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好像大地都被震得颤动起来。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再近些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一词知道这一段是按照由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的观察顺序来写的。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本段是从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两方面来写潮水来时的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景象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填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序号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   </a:t>
            </a:r>
            <a:r>
              <a:rPr lang="zh-CN" altLang="zh-CN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速度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声音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态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065293" y="374414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远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9937501" y="374414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近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969205" y="485375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972133" y="486250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1956970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89237"/>
            <a:ext cx="10807700" cy="56850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语言生动形象是本文在写作方面的一大特色。请分析下面三个句子并填空。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浪潮越来越近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犹如战马飞奔而来。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浪潮越来越近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犹如千万匹白色战马飞奔而来。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浪潮越来越近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犹如千万匹白色战马齐头并进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浩浩荡荡地飞奔而来。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增加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了词语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“_________”“ _________”,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从数量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方面对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浪潮形态作了更生动的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描绘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与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</a:t>
            </a:r>
            <a:r>
              <a:rPr lang="zh-CN" altLang="zh-CN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增加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了词语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“_________”“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更形象地突出了大潮来时的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33677" y="3989663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千万匹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013177" y="398966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白色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008509" y="456033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颜色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115823" y="5115612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齐头并进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471121" y="5093839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浩浩荡荡地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509077" y="5678614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声势浩大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1562058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62</TotalTime>
  <Words>885</Words>
  <Application>Microsoft Office PowerPoint</Application>
  <PresentationFormat>自定义</PresentationFormat>
  <Paragraphs>99</Paragraphs>
  <Slides>17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30" baseType="lpstr">
      <vt:lpstr>NEU-BZ-S92</vt:lpstr>
      <vt:lpstr>方正书宋_GBK</vt:lpstr>
      <vt:lpstr>方正宋黑_GBK</vt:lpstr>
      <vt:lpstr>黑体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Microsoft Word 文档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24</cp:revision>
  <dcterms:created xsi:type="dcterms:W3CDTF">2020-08-17T02:46:32Z</dcterms:created>
  <dcterms:modified xsi:type="dcterms:W3CDTF">2024-09-11T09:12:15Z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