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7" r:id="rId5"/>
    <p:sldId id="738" r:id="rId6"/>
    <p:sldId id="739" r:id="rId7"/>
    <p:sldId id="740" r:id="rId8"/>
    <p:sldId id="736" r:id="rId9"/>
    <p:sldId id="741" r:id="rId10"/>
    <p:sldId id="745" r:id="rId11"/>
    <p:sldId id="733" r:id="rId12"/>
    <p:sldId id="744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22</a:t>
            </a:r>
            <a:r>
              <a:rPr lang="zh-CN" altLang="zh-CN" sz="4400" dirty="0">
                <a:solidFill>
                  <a:srgbClr val="D60093"/>
                </a:solidFill>
              </a:rPr>
              <a:t>　为中华之崛起而读书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014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解释下列词语。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抱负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60637" y="1291074"/>
            <a:ext cx="275908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远大的志向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160637" y="1865729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称赞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56526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请仿照画线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一句话。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靠什么呼风唤雨呢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靠的是现代科学技术。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有志者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________, 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有志者当效此生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你为什么而读书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请联系生活实际写一写。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176861" y="3773795"/>
            <a:ext cx="23471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有志向的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289429" y="3765576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周恩来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225613" y="4342772"/>
            <a:ext cx="615204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有志向的人都应该向周恩来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5556814"/>
            <a:ext cx="3688830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答案合理即可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 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193797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52663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八、课外阅读我能行。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派克</a:t>
            </a:r>
            <a:r>
              <a:rPr lang="zh-CN" altLang="en-US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笔</a:t>
            </a:r>
            <a:r>
              <a:rPr lang="zh-CN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来历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周恩来和一位美国记者谈话时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记者看到总理办公室里有一支派克钢笔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便带着几分讽刺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地发问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总理阁下也迷信我国的钢笔吗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周恩来听了风趣地说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这是一位朝鲜朋友作为礼物赠送给我的。这位朋友对我说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‘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这是美军在板门店停战签字仪式上用过的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你留下作个纪念吧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’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我觉得这支钢笔的来历很有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就留下了贵国的这支钢笔。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美国记者的脸一直红到了耳根。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5698636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“\”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画去括号中使用不恰当的词语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777261" y="2378613"/>
            <a:ext cx="576064" cy="5107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417221" y="4741382"/>
            <a:ext cx="513888" cy="50078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美国记者的发问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en-US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出于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肯定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总理阁下很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迷信美国的钢笔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关心周总理是不是喜欢美国的钢笔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挖苦我国连一支好的钢笔都不能生产出来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怎样理解周总理的回答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这支钢笔是一位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朝鲜朋友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很珍贵。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这支钢笔是中国在朝鲜战场上打败美国的见证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周总理并不认为这支钢笔是好东西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读完此文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我知道周总理是一个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勤劳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机智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勇敢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爱国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能言善辩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41827" y="5757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374946" y="288847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769149" y="5184303"/>
            <a:ext cx="10294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BDE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41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0303285"/>
              </p:ext>
            </p:extLst>
          </p:nvPr>
        </p:nvGraphicFramePr>
        <p:xfrm>
          <a:off x="504453" y="1799927"/>
          <a:ext cx="11671959" cy="2080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文档" r:id="rId3" imgW="3826872" imgH="682102" progId="Word.Document.12">
                  <p:embed/>
                </p:oleObj>
              </mc:Choice>
              <mc:Fallback>
                <p:oleObj name="文档" r:id="rId3" imgW="3826872" imgH="6821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4453" y="1799927"/>
                        <a:ext cx="11671959" cy="2080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2321069" y="2909543"/>
            <a:ext cx="68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093301" y="2893989"/>
            <a:ext cx="792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388213" y="3619791"/>
            <a:ext cx="46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073637" y="3619791"/>
            <a:ext cx="972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369684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61950" y="1295871"/>
            <a:ext cx="11087719" cy="4831394"/>
            <a:chOff x="361950" y="1295871"/>
            <a:chExt cx="11087719" cy="4831394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799927"/>
              <a:ext cx="11087719" cy="43273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在出租屋里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负责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     </a:t>
              </a:r>
              <a:r>
                <a:rPr lang="zh-CN" altLang="en-US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的那位老人告诉他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一个人</a:t>
              </a:r>
              <a:r>
                <a:rPr lang="zh-CN" altLang="en-US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endPara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en-US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  有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多么宽广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格局就会有多大。听了老人的话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en-US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</a:t>
              </a:r>
              <a:endPara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endPara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决心                       精神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争取做一个让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别人 </a:t>
              </a:r>
              <a:r>
                <a:rPr lang="zh-CN" altLang="en-US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    的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人。</a:t>
              </a:r>
            </a:p>
            <a:p>
              <a:pPr>
                <a:lnSpc>
                  <a:spcPct val="120000"/>
                </a:lnSpc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28789" y="1295871"/>
              <a:ext cx="2232248" cy="1586071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1950" y="2592015"/>
              <a:ext cx="2304256" cy="158587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33929" y="4153249"/>
              <a:ext cx="2311828" cy="1588537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49269" y="4090484"/>
              <a:ext cx="2376264" cy="1651302"/>
            </a:xfrm>
            <a:prstGeom prst="rect">
              <a:avLst/>
            </a:prstGeom>
          </p:spPr>
        </p:pic>
      </p:grpSp>
      <p:sp>
        <p:nvSpPr>
          <p:cNvPr id="21" name="矩形 20"/>
          <p:cNvSpPr>
            <a:spLocks noChangeAspect="1"/>
          </p:cNvSpPr>
          <p:nvPr/>
        </p:nvSpPr>
        <p:spPr>
          <a:xfrm>
            <a:off x="3775773" y="1769951"/>
            <a:ext cx="1954381" cy="9273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5000" smtClean="0">
                <a:ea typeface="宋体" panose="02010600030101010101" pitchFamily="2" charset="-122"/>
                <a:cs typeface="Times New Roman" panose="02020603050405020304" pitchFamily="18" charset="0"/>
              </a:rPr>
              <a:t>照</a:t>
            </a:r>
            <a:r>
              <a:rPr lang="en-US" altLang="zh-CN" sz="500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5000" smtClean="0">
                <a:ea typeface="宋体" panose="02010600030101010101" pitchFamily="2" charset="-122"/>
                <a:cs typeface="Times New Roman" panose="02020603050405020304" pitchFamily="18" charset="0"/>
              </a:rPr>
              <a:t>顾</a:t>
            </a:r>
            <a:r>
              <a:rPr lang="en-US" altLang="zh-CN" sz="500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50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65556" y="3063520"/>
            <a:ext cx="1954381" cy="9273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000" smtClean="0">
                <a:ea typeface="宋体" panose="02010600030101010101" pitchFamily="2" charset="-122"/>
                <a:cs typeface="Times New Roman" panose="02020603050405020304" pitchFamily="18" charset="0"/>
              </a:rPr>
              <a:t>胸   怀</a:t>
            </a:r>
            <a:endParaRPr lang="zh-CN" altLang="en-US" sz="50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442746" y="4650850"/>
            <a:ext cx="1954381" cy="9273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000" smtClean="0">
                <a:ea typeface="宋体" panose="02010600030101010101" pitchFamily="2" charset="-122"/>
                <a:cs typeface="Times New Roman" panose="02020603050405020304" pitchFamily="18" charset="0"/>
              </a:rPr>
              <a:t>振   作</a:t>
            </a:r>
            <a:endParaRPr lang="zh-CN" altLang="en-US" sz="50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085389" y="4620705"/>
            <a:ext cx="1954381" cy="9273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000" smtClean="0">
                <a:ea typeface="宋体" panose="02010600030101010101" pitchFamily="2" charset="-122"/>
                <a:cs typeface="Times New Roman" panose="02020603050405020304" pitchFamily="18" charset="0"/>
              </a:rPr>
              <a:t>称   赞</a:t>
            </a:r>
            <a:endParaRPr lang="zh-CN" altLang="en-US" sz="5000"/>
          </a:p>
        </p:txBody>
      </p:sp>
    </p:spTree>
    <p:extLst>
      <p:ext uri="{BB962C8B-B14F-4D97-AF65-F5344CB8AC3E}">
        <p14:creationId xmlns:p14="http://schemas.microsoft.com/office/powerpoint/2010/main" val="78541943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1010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三、给句中加点字选择正确的解释。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魏校长听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为之一</a:t>
            </a:r>
            <a:r>
              <a:rPr lang="zh-CN" altLang="zh-CN" smtClean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振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摇动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挥动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奋起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振作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有志者当</a:t>
            </a:r>
            <a:r>
              <a:rPr lang="zh-CN" altLang="zh-CN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效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效验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功用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模仿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896941" y="194394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104853" y="309607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29053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四、把下列词语补充完整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并根据意思写词语。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难以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好像在思考着什么似的。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向左右两边看。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68749" y="18719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凡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929389" y="19439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思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70880" y="19229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872660" y="25389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忘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572561" y="254810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顾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929389" y="25389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盼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187245" y="312375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若有所思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527069" y="369940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左顾右盼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781462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48803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五、选词填空。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严肃　严格　严厉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王老师对我们的学习要求非常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魏校长向学生们提出了一个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对于最近被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打击的车匪团伙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旅客们无不切齿痛恨。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81117" y="220969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严格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93085" y="283697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严肃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12765" y="342175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严厉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922545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6168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外国人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占据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地盘里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谁又敢怎么样呢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改为陈述句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外国人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占据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地盘里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谁也不敢怎么样。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中国人不想受帝国主义的欺凌。中国人要振兴中华。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用恰当的关联词连成一句话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中国人如果不想受帝国主义的欺凌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就要振兴中华。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01334"/>
            <a:ext cx="10807700" cy="57349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为中华之崛起而读书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魏校长听了为之一振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他怎么也没想到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一个十二三岁的孩子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竟然有如此的抱负和胸怀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他睁大眼睛又追问了一句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你再说一遍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为什么而读书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为中华之崛起而读书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魏校长听了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连声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赞叹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为中华之崛起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有志者当效此生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这位同学是谁呢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他就是周恩来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后来成为了中华人民共和国的第一任总理。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5898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35</TotalTime>
  <Words>415</Words>
  <Application>Microsoft Office PowerPoint</Application>
  <PresentationFormat>自定义</PresentationFormat>
  <Paragraphs>93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2024-09-12T01:11:12Z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