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9"/>
  </p:notesMasterIdLst>
  <p:sldIdLst>
    <p:sldId id="256" r:id="rId2"/>
    <p:sldId id="732" r:id="rId3"/>
    <p:sldId id="736" r:id="rId4"/>
    <p:sldId id="737" r:id="rId5"/>
    <p:sldId id="738" r:id="rId6"/>
    <p:sldId id="739" r:id="rId7"/>
    <p:sldId id="735" r:id="rId8"/>
  </p:sldIdLst>
  <p:sldSz cx="11522075" cy="6480175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5pPr>
    <a:lvl6pPr marL="22860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6pPr>
    <a:lvl7pPr marL="27432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7pPr>
    <a:lvl8pPr marL="32004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8pPr>
    <a:lvl9pPr marL="36576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59">
          <p15:clr>
            <a:srgbClr val="A4A3A4"/>
          </p15:clr>
        </p15:guide>
        <p15:guide id="2" pos="362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0093"/>
    <a:srgbClr val="339966"/>
    <a:srgbClr val="E3261E"/>
    <a:srgbClr val="B53D5A"/>
    <a:srgbClr val="5F5F5F"/>
    <a:srgbClr val="993366"/>
    <a:srgbClr val="FF3399"/>
    <a:srgbClr val="DDDDDD"/>
    <a:srgbClr val="B2B2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591" autoAdjust="0"/>
  </p:normalViewPr>
  <p:slideViewPr>
    <p:cSldViewPr>
      <p:cViewPr varScale="1">
        <p:scale>
          <a:sx n="97" d="100"/>
          <a:sy n="97" d="100"/>
        </p:scale>
        <p:origin x="72" y="72"/>
      </p:cViewPr>
      <p:guideLst>
        <p:guide orient="horz" pos="2059"/>
        <p:guide pos="362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124" name="幻灯片图像占位符 3"/>
          <p:cNvSpPr>
            <a:spLocks noGrp="1" noRot="1" noChangeAspect="1" noChangeArrowheads="1"/>
          </p:cNvSpPr>
          <p:nvPr>
            <p:ph type="sldImg" idx="4294967295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noProof="1" dirty="0">
                <a:ea typeface="黑体" panose="02010609060101010101" pitchFamily="49" charset="-122"/>
              </a:defRPr>
            </a:lvl1pPr>
          </a:lstStyle>
          <a:p>
            <a:fld id="{A64CA497-71E0-4184-919F-D45F39379D11}" type="slidenum">
              <a:rPr lang="zh-CN" altLang="en-US"/>
              <a:pPr/>
              <a:t>‹#›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4782253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4CA497-71E0-4184-919F-D45F39379D11}" type="slidenum">
              <a:rPr lang="zh-CN" altLang="en-US" smtClean="0"/>
              <a:pPr/>
              <a:t>7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8581476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标题幻灯片"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2000">
              <a:schemeClr val="accent1">
                <a:lumMod val="45000"/>
                <a:lumOff val="55000"/>
              </a:schemeClr>
            </a:gs>
            <a:gs pos="70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图片 7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127832" y="503783"/>
            <a:ext cx="7521637" cy="4620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61196167"/>
      </p:ext>
    </p:extLst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10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9799573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093681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4103702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12894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标题幻灯片">
    <p:bg>
      <p:bgPr>
        <a:gradFill>
          <a:gsLst>
            <a:gs pos="58000">
              <a:schemeClr val="accent1">
                <a:lumMod val="5000"/>
                <a:lumOff val="95000"/>
              </a:schemeClr>
            </a:gs>
            <a:gs pos="2000">
              <a:schemeClr val="accent1">
                <a:lumMod val="45000"/>
                <a:lumOff val="55000"/>
              </a:schemeClr>
            </a:gs>
            <a:gs pos="89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2607902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>
            <a:alpha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矩形 11">
            <a:extLst>
              <a:ext uri="{FF2B5EF4-FFF2-40B4-BE49-F238E27FC236}">
                <a16:creationId xmlns:a16="http://schemas.microsoft.com/office/drawing/2014/main" xmlns="" id="{F4BE031C-B885-491B-AFE9-3136DB3D16BC}"/>
              </a:ext>
            </a:extLst>
          </p:cNvPr>
          <p:cNvSpPr/>
          <p:nvPr userDrawn="1"/>
        </p:nvSpPr>
        <p:spPr>
          <a:xfrm>
            <a:off x="0" y="6240412"/>
            <a:ext cx="11522075" cy="239763"/>
          </a:xfrm>
          <a:prstGeom prst="rect">
            <a:avLst/>
          </a:prstGeom>
          <a:solidFill>
            <a:schemeClr val="accent1">
              <a:lumMod val="75000"/>
            </a:schemeClr>
          </a:solidFill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3024" b="0" cap="none" spc="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</p:txBody>
      </p:sp>
      <p:cxnSp>
        <p:nvCxnSpPr>
          <p:cNvPr id="20" name="直接连接符 19">
            <a:extLst>
              <a:ext uri="{FF2B5EF4-FFF2-40B4-BE49-F238E27FC236}">
                <a16:creationId xmlns:a16="http://schemas.microsoft.com/office/drawing/2014/main" xmlns="" id="{B1BE55F9-2A5E-4E28-8E5F-1BBB89835B59}"/>
              </a:ext>
            </a:extLst>
          </p:cNvPr>
          <p:cNvCxnSpPr/>
          <p:nvPr userDrawn="1"/>
        </p:nvCxnSpPr>
        <p:spPr>
          <a:xfrm>
            <a:off x="0" y="633267"/>
            <a:ext cx="11522075" cy="0"/>
          </a:xfrm>
          <a:prstGeom prst="line">
            <a:avLst/>
          </a:prstGeom>
          <a:ln>
            <a:solidFill>
              <a:srgbClr val="339966"/>
            </a:solidFill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1" name="矩形 10">
            <a:extLst>
              <a:ext uri="{FF2B5EF4-FFF2-40B4-BE49-F238E27FC236}">
                <a16:creationId xmlns:a16="http://schemas.microsoft.com/office/drawing/2014/main" xmlns="" id="{3C8BB19B-3BF3-48F9-BA5C-0CEE270043F5}"/>
              </a:ext>
            </a:extLst>
          </p:cNvPr>
          <p:cNvSpPr/>
          <p:nvPr userDrawn="1"/>
        </p:nvSpPr>
        <p:spPr>
          <a:xfrm>
            <a:off x="0" y="0"/>
            <a:ext cx="11522075" cy="628635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024" dirty="0"/>
          </a:p>
        </p:txBody>
      </p:sp>
    </p:spTree>
    <p:extLst>
      <p:ext uri="{BB962C8B-B14F-4D97-AF65-F5344CB8AC3E}">
        <p14:creationId xmlns:p14="http://schemas.microsoft.com/office/powerpoint/2010/main" val="1345586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95" r:id="rId2"/>
    <p:sldLayoutId id="2147483689" r:id="rId3"/>
    <p:sldLayoutId id="2147483691" r:id="rId4"/>
    <p:sldLayoutId id="2147483692" r:id="rId5"/>
    <p:sldLayoutId id="2147483694" r:id="rId6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158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5pPr>
      <a:lvl6pPr marL="432008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6pPr>
      <a:lvl7pPr marL="864017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7pPr>
      <a:lvl8pPr marL="1296025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8pPr>
      <a:lvl9pPr marL="1728033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9pPr>
    </p:titleStyle>
    <p:bodyStyle>
      <a:lvl1pPr marL="324006" indent="-324006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1pPr>
      <a:lvl2pPr marL="702013" indent="-270005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080021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512029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44037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»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376046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08054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240062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672070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1pPr>
      <a:lvl2pPr marL="43200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64017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296025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728033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160041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59205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02405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456066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gradFill>
          <a:gsLst>
            <a:gs pos="90000">
              <a:srgbClr val="DFF4CE"/>
            </a:gs>
            <a:gs pos="0">
              <a:schemeClr val="accent1">
                <a:lumMod val="5000"/>
                <a:lumOff val="95000"/>
              </a:schemeClr>
            </a:gs>
            <a:gs pos="30000">
              <a:schemeClr val="accent1">
                <a:lumMod val="45000"/>
                <a:lumOff val="55000"/>
              </a:schemeClr>
            </a:gs>
            <a:gs pos="65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棱台 3"/>
          <p:cNvSpPr/>
          <p:nvPr/>
        </p:nvSpPr>
        <p:spPr>
          <a:xfrm>
            <a:off x="432445" y="3722371"/>
            <a:ext cx="10801200" cy="1785933"/>
          </a:xfrm>
          <a:prstGeom prst="bevel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44000">
                <a:schemeClr val="accent1">
                  <a:lumMod val="45000"/>
                  <a:lumOff val="55000"/>
                </a:schemeClr>
              </a:gs>
              <a:gs pos="8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zh-CN" sz="4400" dirty="0">
                <a:solidFill>
                  <a:srgbClr val="D60093"/>
                </a:solidFill>
              </a:rPr>
              <a:t>语文园地三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34" presetClass="emph" presetSubtype="0" fill="hold" grpId="1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12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13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4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5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6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4" grpId="1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组合 4"/>
          <p:cNvGrpSpPr/>
          <p:nvPr/>
        </p:nvGrpSpPr>
        <p:grpSpPr>
          <a:xfrm>
            <a:off x="361950" y="1583903"/>
            <a:ext cx="10807700" cy="2664296"/>
            <a:chOff x="361950" y="1439887"/>
            <a:chExt cx="10807700" cy="2664296"/>
          </a:xfrm>
        </p:grpSpPr>
        <p:sp>
          <p:nvSpPr>
            <p:cNvPr id="3" name="矩形 2"/>
            <p:cNvSpPr>
              <a:spLocks noChangeAspect="1"/>
            </p:cNvSpPr>
            <p:nvPr/>
          </p:nvSpPr>
          <p:spPr>
            <a:xfrm>
              <a:off x="361950" y="1439887"/>
              <a:ext cx="10807700" cy="626710"/>
            </a:xfrm>
            <a:prstGeom prst="rect">
              <a:avLst/>
            </a:prstGeom>
          </p:spPr>
          <p:txBody>
            <a:bodyPr>
              <a:spAutoFit/>
            </a:bodyPr>
            <a:lstStyle/>
            <a:p>
              <a:pPr>
                <a:lnSpc>
                  <a:spcPct val="120000"/>
                </a:lnSpc>
              </a:pPr>
              <a:r>
                <a:rPr lang="zh-CN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一、我能正确规范地书写下列词语。</a:t>
              </a:r>
              <a:endParaRPr lang="zh-CN" altLang="en-US" dirty="0"/>
            </a:p>
          </p:txBody>
        </p:sp>
        <p:pic>
          <p:nvPicPr>
            <p:cNvPr id="4" name="图片 3"/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>
              <a:off x="369458" y="2246647"/>
              <a:ext cx="10783156" cy="1857536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8624512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1026874"/>
            <a:ext cx="10807700" cy="3581365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二、读句子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注意加点的词语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先说出每组句子意思的不同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再用加点词语仿写一句话。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触着墙的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细丝和小圆片变成灰色。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触着墙的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细丝和小圆片</a:t>
            </a:r>
            <a:r>
              <a:rPr lang="zh-CN" altLang="zh-CN" dirty="0">
                <a:solidFill>
                  <a:srgbClr val="E46C0A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逐渐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变成灰色。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不同点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:__________________________________________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仿写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:__________________________________________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6" name="矩形 5"/>
          <p:cNvSpPr>
            <a:spLocks noChangeAspect="1"/>
          </p:cNvSpPr>
          <p:nvPr/>
        </p:nvSpPr>
        <p:spPr>
          <a:xfrm>
            <a:off x="1430725" y="3387468"/>
            <a:ext cx="8352928" cy="12741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   “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逐渐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写出了爬山虎成长的变化过程。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太阳落山了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大地逐渐陷入一片黑暗之中。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284075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935789"/>
            <a:ext cx="10807700" cy="422885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隧道顺着地势弯弯曲曲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九寸深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一指宽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这便是蟋蟀的住宅。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隧道顺着地势弯弯曲曲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E46C0A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最多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九寸深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一指宽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这便是蟋蟀的住宅。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不同点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:__________________________________________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en-US" dirty="0">
                <a:ea typeface="宋体" panose="02010600030101010101" pitchFamily="2" charset="-122"/>
              </a:rPr>
              <a:t>“最多”写出了蟋蟀隧道有深有浅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en-US" dirty="0">
                <a:ea typeface="宋体" panose="02010600030101010101" pitchFamily="2" charset="-122"/>
              </a:rPr>
              <a:t>但最深是九寸深。句子用词严谨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en-US" dirty="0">
                <a:ea typeface="宋体" panose="02010600030101010101" pitchFamily="2" charset="-122"/>
              </a:rPr>
              <a:t>表现出作者的科学态度。</a:t>
            </a:r>
            <a:endParaRPr lang="zh-CN" altLang="en-US" dirty="0"/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仿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写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:__________________________________________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4" name="矩形 3"/>
          <p:cNvSpPr>
            <a:spLocks noChangeAspect="1"/>
          </p:cNvSpPr>
          <p:nvPr/>
        </p:nvSpPr>
        <p:spPr>
          <a:xfrm>
            <a:off x="1420893" y="4434685"/>
            <a:ext cx="10807700" cy="62671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对面走过来一个小女孩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最多九岁的样子</a:t>
            </a:r>
            <a:r>
              <a:rPr lang="zh-CN" altLang="zh-CN" dirty="0" smtClean="0"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r>
              <a:rPr lang="en-US" altLang="zh-CN" dirty="0" smtClean="0">
                <a:ea typeface="楷体" panose="02010609060101010101" pitchFamily="49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8274159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1017042"/>
            <a:ext cx="10807700" cy="422885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三、日积月累。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 ______________,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把扇丢。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</a:t>
            </a:r>
            <a:r>
              <a:rPr lang="en-US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八月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暖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______________,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 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latin typeface="宋体" panose="02010600030101010101" pitchFamily="2" charset="-122"/>
                <a:ea typeface="NEU-BZ-S92" panose="02020503000000020003" pitchFamily="18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 ______________,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秋霜早。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4.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一场秋雨一场寒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 ______________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5.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八月的街上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人们穿着各季的衣服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真是</a:t>
            </a:r>
            <a:r>
              <a:rPr lang="zh-CN" altLang="en-US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en-US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_________,_________</a:t>
            </a:r>
            <a:r>
              <a:rPr lang="zh-CN" altLang="en-US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656581" y="1646079"/>
            <a:ext cx="142058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立了秋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2664693" y="2176627"/>
            <a:ext cx="5434501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九月温　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      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十月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还有小阳春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1652447" y="2817334"/>
            <a:ext cx="142058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夏雨少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3672805" y="3402109"/>
            <a:ext cx="306846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十场秋雨要穿棉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1130458" y="4529102"/>
            <a:ext cx="3068469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二八月　乱穿衣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9064659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4" grpId="0"/>
      <p:bldP spid="5" grpId="0"/>
      <p:bldP spid="6" grpId="0"/>
      <p:bldP spid="7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矩形 7"/>
          <p:cNvSpPr>
            <a:spLocks noChangeAspect="1"/>
          </p:cNvSpPr>
          <p:nvPr/>
        </p:nvSpPr>
        <p:spPr>
          <a:xfrm>
            <a:off x="361950" y="1943943"/>
            <a:ext cx="10807700" cy="1865126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chemeClr val="tx1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四、与同学交流一下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chemeClr val="tx1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生活中你是怎样观察事物的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chemeClr val="tx1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用一段话写下你的交流心得</a:t>
            </a:r>
            <a:r>
              <a:rPr lang="zh-CN" altLang="zh-CN" dirty="0" smtClean="0">
                <a:solidFill>
                  <a:schemeClr val="tx1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。</a:t>
            </a:r>
            <a:endParaRPr lang="en-US" altLang="zh-CN" dirty="0" smtClean="0">
              <a:solidFill>
                <a:schemeClr val="tx1"/>
              </a:solidFill>
              <a:latin typeface="Arial" panose="020B060402020202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略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6503443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880717" y="1295871"/>
            <a:ext cx="5400600" cy="2800767"/>
          </a:xfrm>
          <a:prstGeom prst="rect">
            <a:avLst/>
          </a:prstGeom>
          <a:gradFill>
            <a:gsLst>
              <a:gs pos="47000">
                <a:schemeClr val="accent1">
                  <a:lumMod val="5000"/>
                  <a:lumOff val="95000"/>
                </a:schemeClr>
              </a:gs>
              <a:gs pos="2000">
                <a:schemeClr val="accent1">
                  <a:lumMod val="45000"/>
                  <a:lumOff val="55000"/>
                </a:schemeClr>
              </a:gs>
              <a:gs pos="89000">
                <a:srgbClr val="C5EAA7"/>
              </a:gs>
              <a:gs pos="100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  <a:effectLst>
            <a:glow rad="533400">
              <a:schemeClr val="accent1">
                <a:alpha val="40000"/>
              </a:schemeClr>
            </a:glow>
            <a:outerShdw blurRad="50800" dist="50800" dir="3720000" algn="ctr" rotWithShape="0">
              <a:srgbClr val="000000">
                <a:alpha val="43137"/>
              </a:srgbClr>
            </a:outerShdw>
            <a:reflection endPos="0" dist="50800" dir="5400000" sy="-100000" algn="bl" rotWithShape="0"/>
            <a:softEdge rad="127000"/>
          </a:effectLst>
        </p:spPr>
        <p:txBody>
          <a:bodyPr wrap="square" rtlCol="0">
            <a:spAutoFit/>
          </a:bodyPr>
          <a:lstStyle/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练习结束，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少年加油！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9790819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">
        <p14:warp dir="i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专业教辅课件Q:251490010">
  <a:themeElements>
    <a:clrScheme name="穿越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ffice 经典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演示文稿3" id="{8BD615A3-ED6F-4864-AAC0-0556D364D909}" vid="{BB39B361-BEE4-4C79-9337-7BDCCC8254BC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家庭作业</Template>
  <TotalTime>16</TotalTime>
  <Words>238</Words>
  <Application>Microsoft Office PowerPoint</Application>
  <PresentationFormat>自定义</PresentationFormat>
  <Paragraphs>31</Paragraphs>
  <Slides>7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7" baseType="lpstr">
      <vt:lpstr>NEU-BZ-S92</vt:lpstr>
      <vt:lpstr>方正书宋_GBK</vt:lpstr>
      <vt:lpstr>黑体</vt:lpstr>
      <vt:lpstr>楷体</vt:lpstr>
      <vt:lpstr>隶书</vt:lpstr>
      <vt:lpstr>宋体</vt:lpstr>
      <vt:lpstr>Arial</vt:lpstr>
      <vt:lpstr>Calibri</vt:lpstr>
      <vt:lpstr>Times New Roman</vt:lpstr>
      <vt:lpstr>专业教辅课件Q:251490010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微软中国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123</cp:lastModifiedBy>
  <cp:revision>13</cp:revision>
  <dcterms:created xsi:type="dcterms:W3CDTF">2020-08-17T02:46:32Z</dcterms:created>
  <dcterms:modified xsi:type="dcterms:W3CDTF">2024-09-11T10:21:33Z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XTAG2">
    <vt:lpwstr>0008007650000000000001024140</vt:lpwstr>
  </property>
  <property fmtid="{D5CDD505-2E9C-101B-9397-08002B2CF9AE}" pid="3" name="KSOProductBuildVer">
    <vt:lpwstr>2052-10.1.0.7698</vt:lpwstr>
  </property>
</Properties>
</file>

<file path=docProps/thumbnail.jpeg>
</file>