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7" r:id="rId5"/>
    <p:sldId id="738" r:id="rId6"/>
    <p:sldId id="736" r:id="rId7"/>
    <p:sldId id="742" r:id="rId8"/>
    <p:sldId id="733" r:id="rId9"/>
    <p:sldId id="739" r:id="rId10"/>
    <p:sldId id="743" r:id="rId11"/>
    <p:sldId id="744" r:id="rId12"/>
    <p:sldId id="745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17</a:t>
            </a:r>
            <a:r>
              <a:rPr lang="zh-CN" altLang="zh-CN" sz="4400" dirty="0">
                <a:solidFill>
                  <a:srgbClr val="D60093"/>
                </a:solidFill>
              </a:rPr>
              <a:t>　爬天都峰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下列对短文主要内容的概括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最准确的一项是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短文写了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在风雪中摔了一跤的事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短文写了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在风雪中摔倒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人们帮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捡书和本子的事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从哪些地方可以看出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需要帮助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在文中画出相关的句子。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8857381" y="1007839"/>
            <a:ext cx="561372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mtClean="0">
                <a:ea typeface="宋体" panose="02010600030101010101" pitchFamily="2" charset="-122"/>
              </a:rPr>
              <a:t>B </a:t>
            </a:r>
            <a:endParaRPr lang="zh-CN" altLang="en-US"/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3998273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突然脚下一滑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我跪在地上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手里的书和本子全掉在地上。风像炫耀自己的力量似的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吹得书和本子四处翻滚。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779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短文是怎样把人们帮助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的过程写清楚的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根据短文内容填写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表格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704303591"/>
              </p:ext>
            </p:extLst>
          </p:nvPr>
        </p:nvGraphicFramePr>
        <p:xfrm>
          <a:off x="361950" y="2009456"/>
          <a:ext cx="10807701" cy="3534887"/>
        </p:xfrm>
        <a:graphic>
          <a:graphicData uri="http://schemas.openxmlformats.org/drawingml/2006/table">
            <a:tbl>
              <a:tblPr firstRow="1" firstCol="1" bandRow="1"/>
              <a:tblGrid>
                <a:gridCol w="1294631"/>
                <a:gridCol w="5184576"/>
                <a:gridCol w="432849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热心人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怎么做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怎么说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094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小女孩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　　　</a:t>
                      </a:r>
                      <a:r>
                        <a:rPr lang="en-US" sz="3200" b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</a:t>
                      </a:r>
                      <a:r>
                        <a:rPr lang="zh-CN" sz="3200" b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　　　　　　　　　</a:t>
                      </a:r>
                      <a:r>
                        <a:rPr lang="en-US" sz="3200" b="1" u="sng">
                          <a:solidFill>
                            <a:srgbClr val="FF0000"/>
                          </a:solidFill>
                          <a:effectLst/>
                          <a:uFill>
                            <a:solidFill>
                              <a:srgbClr val="000000"/>
                            </a:solidFill>
                          </a:uFill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21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老人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3200" b="0" u="none" smtClean="0">
                          <a:solidFill>
                            <a:schemeClr val="tx1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__________________________________________________</a:t>
                      </a:r>
                      <a:endParaRPr lang="zh-CN" sz="3200" b="0" u="none">
                        <a:solidFill>
                          <a:schemeClr val="tx1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_____________________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姑娘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3200" b="0" smtClean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___________________________________________</a:t>
                      </a:r>
                      <a:endParaRPr lang="zh-CN" sz="3200" b="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altLang="zh-CN" sz="3200" smtClean="0">
                          <a:solidFill>
                            <a:srgbClr val="000000"/>
                          </a:solidFill>
                          <a:effectLst/>
                          <a:latin typeface="NEU-BZ-S92"/>
                          <a:ea typeface="方正书宋_GBK"/>
                          <a:cs typeface="Times New Roman" panose="02020603050405020304" pitchFamily="18" charset="0"/>
                        </a:rPr>
                        <a:t>____________________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/>
                        <a:ea typeface="方正书宋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1656581" y="2447999"/>
            <a:ext cx="481894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举起那双冻得发红的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小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手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6475529" y="2447999"/>
            <a:ext cx="404149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小姐姐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你的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书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……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800597" y="3098962"/>
            <a:ext cx="4896544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拄着拐杖弯下腰去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把本子拾起</a:t>
            </a:r>
            <a:endParaRPr lang="zh-CN" altLang="en-US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535039" y="3394427"/>
            <a:ext cx="4144083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给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快拿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着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……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1585329" y="4333686"/>
            <a:ext cx="5327079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大步跨到</a:t>
            </a:r>
            <a:r>
              <a:rPr lang="en-US" altLang="zh-CN">
                <a:ea typeface="宋体" panose="02010600030101010101" pitchFamily="2" charset="-122"/>
              </a:rPr>
              <a:t>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ea typeface="宋体" panose="02010600030101010101" pitchFamily="2" charset="-122"/>
              </a:rPr>
              <a:t>”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身边</a:t>
            </a:r>
            <a:r>
              <a:rPr lang="en-US" altLang="zh-CN">
                <a:ea typeface="宋体" panose="02010600030101010101" pitchFamily="2" charset="-122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拂去书本上的雪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6535039" y="4596850"/>
            <a:ext cx="311495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这是你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……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490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01595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短文多处写到大雪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这有什么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作用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638674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多处写到大雪突出天气寒冷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反衬人们助人为乐的高尚精神。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8497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03474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写词语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7534" y="1559825"/>
            <a:ext cx="7161905" cy="2066667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7367" y="3941147"/>
            <a:ext cx="7123809" cy="2009524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2655985" y="221231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铁  链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798645" y="2209127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颤   抖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2664693" y="459175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攀   爬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985173" y="456891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纪  念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3586847"/>
              </p:ext>
            </p:extLst>
          </p:nvPr>
        </p:nvGraphicFramePr>
        <p:xfrm>
          <a:off x="360437" y="1896868"/>
          <a:ext cx="11671959" cy="19192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3" name="文档" r:id="rId3" imgW="3826872" imgH="629273" progId="Word.Document.12">
                  <p:embed/>
                </p:oleObj>
              </mc:Choice>
              <mc:Fallback>
                <p:oleObj name="文档" r:id="rId3" imgW="3826872" imgH="62927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0437" y="1896868"/>
                        <a:ext cx="11671959" cy="19192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1463405" y="254445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爬山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1445833" y="324569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抓住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652783" y="256412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辫子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605715" y="321237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花瓣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691981" y="256860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可以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9703757" y="32051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相似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1004585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52160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三、选词填空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Arial" panose="020B0604020202020204" pitchFamily="34" charset="0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老爷爷这么大年纪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也爬上天都峰了。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上午天还好好的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下起雨来了。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天气预报说今天要降温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下降了。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241831" y="230638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居然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4896941" y="293048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忽然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49069" y="349915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果然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562312" y="1570189"/>
            <a:ext cx="440697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居然　　果然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忽然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025299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四、熟读课文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完成下面的练习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课文写了一件什么事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简要概括。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254481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假日里</a:t>
            </a:r>
            <a:r>
              <a:rPr lang="en-US" altLang="zh-CN">
                <a:ea typeface="宋体" panose="02010600030101010101" pitchFamily="2" charset="-122"/>
              </a:rPr>
              <a:t>,“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>
                <a:ea typeface="宋体" panose="02010600030101010101" pitchFamily="2" charset="-122"/>
              </a:rPr>
              <a:t>”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和爸爸去爬天都峰</a:t>
            </a:r>
            <a:r>
              <a:rPr lang="en-US" altLang="zh-CN">
                <a:ea typeface="宋体" panose="02010600030101010101" pitchFamily="2" charset="-122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路上遇到一位素不相识的老爷爷</a:t>
            </a:r>
            <a:r>
              <a:rPr lang="en-US" altLang="zh-CN">
                <a:ea typeface="宋体" panose="02010600030101010101" pitchFamily="2" charset="-122"/>
              </a:rPr>
              <a:t>,“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我们</a:t>
            </a:r>
            <a:r>
              <a:rPr lang="en-US" altLang="zh-CN">
                <a:ea typeface="宋体" panose="02010600030101010101" pitchFamily="2" charset="-122"/>
              </a:rPr>
              <a:t>”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互相鼓励</a:t>
            </a:r>
            <a:r>
              <a:rPr lang="en-US" altLang="zh-CN">
                <a:ea typeface="宋体" panose="02010600030101010101" pitchFamily="2" charset="-122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克服山高路陡的困难</a:t>
            </a:r>
            <a:r>
              <a:rPr lang="en-US" altLang="zh-CN">
                <a:ea typeface="宋体" panose="02010600030101010101" pitchFamily="2" charset="-122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终于一起爬上了天都峰。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根据下面的提示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梳理写作顺序。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我站在天都峰脚下抬头望。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我奋力向峰顶爬去。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我和老爷爷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还有爸爸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终于爬上了天都峰顶。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从上面的语句可以看出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课文是按照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→__________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的顺序写的。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8713365" y="3384103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爬山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时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152525" y="3979083"/>
            <a:ext cx="142058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爬山后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45533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151855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五、课外阅读我能行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方正宋黑_GBK"/>
                <a:cs typeface="Times New Roman" panose="02020603050405020304" pitchFamily="18" charset="0"/>
              </a:rPr>
              <a:t>风雪中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鹅毛大雪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漫天飞舞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凛冽的北风横冲直撞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呼啸而来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突然脚下一滑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我跪在地上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手里的书和本子全掉在地上。风像炫耀自己的力量似的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吹得书和本子四处翻滚。我顾不得拍身上的雪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向那些远去的书和本子冲去。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冒着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一些人向我走过来。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个满脸稚气的小女孩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举起那双冻得发红的小手说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小姐姐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你的书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位胡须花白的老人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拄着拐杖弯下腰去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把本子拾起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嘶哑着喉咙说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孩子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快拿着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个年龄和我相仿的姑娘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大步跨到我身边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一边拂着书本上的雪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一边说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这是你的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……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雪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下得更大了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我眼前的一切都模糊了。我把书和本子紧紧抱在胸前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对着匆匆离去的背影大声说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谢谢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谢谢大家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!”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18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30</TotalTime>
  <Words>584</Words>
  <Application>Microsoft Office PowerPoint</Application>
  <PresentationFormat>自定义</PresentationFormat>
  <Paragraphs>78</Paragraphs>
  <Slides>13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5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11</cp:revision>
  <dcterms:created xsi:type="dcterms:W3CDTF">2020-08-17T02:46:32Z</dcterms:created>
  <dcterms:modified xsi:type="dcterms:W3CDTF">2024-09-12T00:52:47Z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