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7" r:id="rId5"/>
    <p:sldId id="738" r:id="rId6"/>
    <p:sldId id="739" r:id="rId7"/>
    <p:sldId id="736" r:id="rId8"/>
    <p:sldId id="750" r:id="rId9"/>
    <p:sldId id="740" r:id="rId10"/>
    <p:sldId id="747" r:id="rId11"/>
    <p:sldId id="742" r:id="rId12"/>
    <p:sldId id="733" r:id="rId13"/>
    <p:sldId id="744" r:id="rId14"/>
    <p:sldId id="748" r:id="rId15"/>
    <p:sldId id="746" r:id="rId16"/>
    <p:sldId id="745" r:id="rId17"/>
    <p:sldId id="749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</a:t>
            </a:r>
            <a:r>
              <a:rPr lang="zh-CN" altLang="zh-CN" sz="4400" dirty="0">
                <a:solidFill>
                  <a:srgbClr val="D60093"/>
                </a:solidFill>
              </a:rPr>
              <a:t>　走月亮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3356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文段表达了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和阿妈在走月亮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37552" y="80187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在月光下散步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320877" y="1325367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无比幸福和喜悦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06403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作者描写了月光下的哪些景物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溪水、鹅卵石、小水塘。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33742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每个小水塘都抱着一个月亮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能换成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457270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不能。　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抱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字给人亲切、可爱的感觉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也让人感受到作者对家乡的和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和热爱。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97059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7193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回忆课文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我和阿妈走月亮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在课文中共出现了几次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107210"/>
            <a:ext cx="296427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共出现了</a:t>
            </a:r>
            <a:r>
              <a:rPr lang="en-US" altLang="zh-CN" dirty="0">
                <a:ea typeface="宋体" panose="02010600030101010101" pitchFamily="2" charset="-122"/>
              </a:rPr>
              <a:t>4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85483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七、课外阅读我能行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乡月情怀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		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天福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明朗、美润、多情、动人的月是故乡的月。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缕春风首先吹弯的是霞妹的两道春眉。霞妹那天晚上坐在窗前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对着镜子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借着月光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照着月牙画眉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喜上眉梢。霞妹从此有了自己的秘密。霞妹画着月牙般的眉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放牧一群羊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赶了趟庙会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天空中满是烧红了的漫天的霞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种了垧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shǎng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种子在泥土里饱涨了粒儿。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最惬意的是在朦胧的月夜里酿酒、织锦、刺绣、遐思。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最爽的是夏夜里月亮升起的时候。热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凉爽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升了起来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弥漫到夜空里、村子里、各家各户的院子里。劳作了一天的人们洗去一天的疲劳坐在院子里歇凉。竹凉席、蒜汁调凉粉、井凉水镇啤酒、泉水拔瓜果。偶尔来一阵风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那凉爽劲儿美极了。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5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秋季是收获的季节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一切都显得率真、袒露和成熟。谷子袒露灿灿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枫叶袒露熟红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山岳袒露朗润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溪流袒露清澈。如果经霜抚摩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那月更加金灿厚重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若一块古朴的金色的玉。月光铺下来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铺到田野里、村庄里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我和这大千世界浴在乳一般的月光海底里。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把冬天唤来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清清的冰月也被唤来。冬天的人们把激情冷冻了起来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储存了起来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喜欢把冰月关在门外、窗外。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7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99927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我是踩着故乡的月光长大的。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那个月色朦胧的夜晚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父亲和乡亲们叮咛的话语包裹在月光里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把我送上出行的路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故乡的月就成了我魂牵梦萦、牵肠挂肚的所在。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85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画出短文中概括故乡的月的特点的句子。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短文按照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顺序写了月光下故乡的人们生活、劳动的场景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表达了作者对故乡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6555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最明朗、美润、多情、动人的月是故乡的月。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07205" y="2744002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17021" y="3312095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浓浓的思念之情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980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对短文中画线句的理解正确的一项是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最喜欢在有月亮的夜晚出来玩耍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与月亮相处的时间非常长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这句话形象地说明了作者在故乡美好月光的陪伴下生活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在故乡美好情怀的孕育下成长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表达了作者对故乡的无限感激与思念之情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23413" y="11616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24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500808"/>
              </p:ext>
            </p:extLst>
          </p:nvPr>
        </p:nvGraphicFramePr>
        <p:xfrm>
          <a:off x="432445" y="1511895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4" imgW="3826872" imgH="923605" progId="Word.Document.12">
                  <p:embed/>
                </p:oleObj>
              </mc:Choice>
              <mc:Fallback>
                <p:oleObj name="文档" r:id="rId4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511895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6697140" y="2605031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927900" y="3384103"/>
            <a:ext cx="97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013180" y="4097535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88429" y="794842"/>
            <a:ext cx="10004262" cy="5181549"/>
            <a:chOff x="288429" y="719807"/>
            <a:chExt cx="10004262" cy="518154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19807"/>
              <a:ext cx="410881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1485841"/>
              <a:ext cx="3038095" cy="21142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8789" y="1477670"/>
              <a:ext cx="4514286" cy="211428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950" y="3739451"/>
              <a:ext cx="3047619" cy="216190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4813" y="3723109"/>
              <a:ext cx="3085714" cy="211428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78405" y="3742157"/>
              <a:ext cx="3114286" cy="2095238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533949" y="226898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牵   手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788645" y="2235831"/>
            <a:ext cx="543610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鹅   卵   石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7801" y="1469383"/>
            <a:ext cx="3111429" cy="2201048"/>
          </a:xfrm>
          <a:prstGeom prst="rect">
            <a:avLst/>
          </a:prstGeom>
        </p:spPr>
      </p:pic>
      <p:sp>
        <p:nvSpPr>
          <p:cNvPr id="22" name="矩形 21"/>
          <p:cNvSpPr>
            <a:spLocks noChangeAspect="1"/>
          </p:cNvSpPr>
          <p:nvPr/>
        </p:nvSpPr>
        <p:spPr>
          <a:xfrm>
            <a:off x="8507501" y="2206335"/>
            <a:ext cx="315342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淘   洗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endParaRPr lang="zh-CN" altLang="en-US" sz="66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82308" y="4524258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庄   稼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991210" y="4504594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稻   谷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430027" y="4494762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葡   萄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8948708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439887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柔和　　柔软　　柔弱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月盘是那样明亮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月光是那样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的幼芽哪能禁得起暴风雨的洗礼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那位表演杂技的大姐姐身体很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2941" y="26541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柔和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152028" y="319453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柔弱</a:t>
            </a:r>
            <a:endParaRPr lang="zh-CN" altLang="en-US" sz="32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28773" y="3773639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柔软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439472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四、给句中加点字选择正确的解释。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不干枯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滋味美好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新鲜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食物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有光彩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760206"/>
              </p:ext>
            </p:extLst>
          </p:nvPr>
        </p:nvGraphicFramePr>
        <p:xfrm>
          <a:off x="357188" y="2911475"/>
          <a:ext cx="11645900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3" imgW="3829305" imgH="649394" progId="Word.Document.12">
                  <p:embed/>
                </p:oleObj>
              </mc:Choice>
              <mc:Fallback>
                <p:oleObj name="文档" r:id="rId3" imgW="3829305" imgH="649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188" y="2911475"/>
                        <a:ext cx="11645900" cy="196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8857381" y="28399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797364" y="35660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25965" y="41969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32513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五、句子万花筒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【甲】秋虫唱着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夜鸟拍打着翅膀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鱼儿跃出水面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泼剌声里银光一闪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【乙】偶尔夏蝉和昆虫的几声鸣叫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和着远处山冈传来的断断续续的笛声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以及夜晚小溪的潺潺流水声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为这夜晚增添了一份幽静。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这两段话都写了夜晚的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衬托出夜晚的宁静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动静结合　以动衬静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的写法。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0199" y="424819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4453" y="4851869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以动衬静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请你也运用这种写法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写一两句话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来表现乡村夜晚的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宁静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2068403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走在乡间的小路上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蝉鸣、狗叫、蛐蛐儿的歌声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带我们进入乡村的宁静之夜。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665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3356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的溪水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的香味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。灰白色的鹅卵石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河床。哟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卵石间有多少可爱的小水塘啊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每个小水塘都抱着一个月亮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白天你在溪里洗衣裳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用树叶做小船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运载许多新鲜的花瓣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我们到溪边去吧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去看看小水塘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看看水塘里的月亮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看看我采过野花的地方。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我和阿妈走月亮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回忆课文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将选文补充完整。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56581" y="124522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细细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17021" y="128452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山草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13022" y="129435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野花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656581" y="192106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月光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41157" y="1937524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布满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73683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656</Words>
  <Application>Microsoft Office PowerPoint</Application>
  <PresentationFormat>自定义</PresentationFormat>
  <Paragraphs>82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2024-09-11T09:15:40Z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