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8"/>
  </p:notesMasterIdLst>
  <p:sldIdLst>
    <p:sldId id="256" r:id="rId2"/>
    <p:sldId id="731" r:id="rId3"/>
    <p:sldId id="732" r:id="rId4"/>
    <p:sldId id="737" r:id="rId5"/>
    <p:sldId id="738" r:id="rId6"/>
    <p:sldId id="739" r:id="rId7"/>
    <p:sldId id="736" r:id="rId8"/>
    <p:sldId id="740" r:id="rId9"/>
    <p:sldId id="741" r:id="rId10"/>
    <p:sldId id="742" r:id="rId11"/>
    <p:sldId id="743" r:id="rId12"/>
    <p:sldId id="744" r:id="rId13"/>
    <p:sldId id="745" r:id="rId14"/>
    <p:sldId id="733" r:id="rId15"/>
    <p:sldId id="747" r:id="rId16"/>
    <p:sldId id="735" r:id="rId1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audio1.wav>
</file>

<file path=ppt/media/audio2.wav>
</file>

<file path=ppt/media/image1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1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__1.docx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11</a:t>
            </a:r>
            <a:r>
              <a:rPr lang="zh-CN" altLang="zh-CN" sz="4400" dirty="0">
                <a:solidFill>
                  <a:srgbClr val="D60093"/>
                </a:solidFill>
              </a:rPr>
              <a:t>　蟋蟀的住宅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935571"/>
            <a:ext cx="10807700" cy="180857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对于这个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伟大的工程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的建造者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——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我们应该如何评价呢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蟋蟀真是个既会设计又能亲自施工的优秀工程师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!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8316622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803045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七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、课内阅读我最棒。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蟋蟀盖房子大多是在十月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秋天初寒的时候。它用前足扒土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还用钳子似的大颚搬掉较大的土块。它用强有力的后足踏地。后腿上有两排锯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用它们将泥土推到后面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倾斜地铺开。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工作做得很快。蟋蟀钻到土底下干活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如果感到疲劳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它就在未完工的家门口休息一会儿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头朝着外面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触须轻微地摆动。不大一会儿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它又进去继续工作。我一连看了两个钟头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看得有些不耐烦了。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988250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583903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加点的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加点的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指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填序号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后腿上的两排锯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找出选文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第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自然段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中写蟋蟀建造住宅的动作的词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3806989" y="1671301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8281317" y="1671301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1080517" y="4028258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扒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3096741" y="402688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搬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5040957" y="402688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踏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7069244" y="4026880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推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8989994" y="4026880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铺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48509212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98882"/>
            <a:ext cx="10807700" cy="363791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我一连看了两个钟头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看得有些不耐烦了。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从这句话中你体会到了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蟋蟀不辞劳苦地挖它的住宅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的不耐烦则侧面描写了时间的长久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是个非常热爱研究昆虫的科学家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却不喜欢蟋蟀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一点儿也不喜欢蟋蟀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看它看得不耐烦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2376661" y="1727919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904662038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696231"/>
            <a:ext cx="10807700" cy="550920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八、课外阅读我能行。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救生员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 smtClean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海豚</a:t>
            </a:r>
            <a:endParaRPr lang="en-US" altLang="zh-CN" dirty="0" smtClean="0">
              <a:solidFill>
                <a:srgbClr val="000000"/>
              </a:solidFill>
              <a:latin typeface="NEU-BZ-S92"/>
              <a:ea typeface="方正宋黑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海豚是出色的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救生员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。近几十年来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世界各地的报刊竞相报道了海豚营救海中遇险者的事。海豚救人的方法是多种多样的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一种是当海上落难的人遭到鲨鱼袭击时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海豚会奋不顾身地驱赶鲨鱼。海豚救人的另一种方式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是把落难的人推到岸边去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这种行为与海豚奇特的呼吸方式有关。原来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海豚的呼吸只有在头探出水面时才能进行。当一只受伤的海豚无力从水下浮起时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就会向同伴发出遇险信号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赶来营救的其他海豚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便把它推出海面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促使它能够呼吸。所以当别的动物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包括人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出现垂死状态时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也会激发海豚的推动营救动作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19807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找出本文的中心句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写在下面。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海豚是出色的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救生员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en-US" altLang="zh-CN" dirty="0" smtClean="0">
              <a:latin typeface="宋体" panose="02010600030101010101" pitchFamily="2" charset="-12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文中介绍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两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种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海豚救人的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方法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种是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_____,</a:t>
            </a: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另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一种是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把落难的人推到岸边去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与海豚奇特的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有关。海豚的呼吸只有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时才能进行。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文中把海豚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比作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这样写表现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2049301" y="2545240"/>
            <a:ext cx="8640762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当落难的人遭到鲨鱼袭击时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海豚会驱赶鲨鱼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3816821" y="3123213"/>
            <a:ext cx="430438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把落难的人推到岸边去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7849269" y="3714790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呼吸方式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3382142" y="4285961"/>
            <a:ext cx="265649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在头探出水面</a:t>
            </a:r>
            <a:endParaRPr lang="zh-CN" altLang="en-US" dirty="0"/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3781968" y="4824606"/>
            <a:ext cx="1523174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救生员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6625133" y="5430492"/>
            <a:ext cx="4406976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作者对海豚的赞美之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情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753597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graphicFrame>
        <p:nvGraphicFramePr>
          <p:cNvPr id="3" name="对象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14689674"/>
              </p:ext>
            </p:extLst>
          </p:nvPr>
        </p:nvGraphicFramePr>
        <p:xfrm>
          <a:off x="430213" y="1506538"/>
          <a:ext cx="11661775" cy="2806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7" name="文档" r:id="rId4" imgW="3826872" imgH="923605" progId="Word.Document.12">
                  <p:embed/>
                </p:oleObj>
              </mc:Choice>
              <mc:Fallback>
                <p:oleObj name="文档" r:id="rId4" imgW="3826872" imgH="923605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430213" y="1506538"/>
                        <a:ext cx="11661775" cy="2806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4" name="直接连接符 3"/>
          <p:cNvCxnSpPr/>
          <p:nvPr/>
        </p:nvCxnSpPr>
        <p:spPr>
          <a:xfrm>
            <a:off x="1368548" y="2634527"/>
            <a:ext cx="576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9613565" y="2568848"/>
            <a:ext cx="900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" name="直接连接符 5"/>
          <p:cNvCxnSpPr/>
          <p:nvPr/>
        </p:nvCxnSpPr>
        <p:spPr>
          <a:xfrm>
            <a:off x="2242476" y="3374271"/>
            <a:ext cx="648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7983452" y="3279415"/>
            <a:ext cx="684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>
            <a:off x="1420892" y="4114015"/>
            <a:ext cx="792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9112732" y="4094351"/>
            <a:ext cx="720000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组合 7"/>
          <p:cNvGrpSpPr/>
          <p:nvPr/>
        </p:nvGrpSpPr>
        <p:grpSpPr>
          <a:xfrm>
            <a:off x="361950" y="647799"/>
            <a:ext cx="9935591" cy="5557154"/>
            <a:chOff x="361950" y="647799"/>
            <a:chExt cx="9935591" cy="5557154"/>
          </a:xfrm>
        </p:grpSpPr>
        <p:sp>
          <p:nvSpPr>
            <p:cNvPr id="4" name="矩形 3"/>
            <p:cNvSpPr>
              <a:spLocks noChangeAspect="1"/>
            </p:cNvSpPr>
            <p:nvPr/>
          </p:nvSpPr>
          <p:spPr>
            <a:xfrm>
              <a:off x="361950" y="647799"/>
              <a:ext cx="4108817" cy="68326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二、看拼音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写词语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。</a:t>
              </a:r>
              <a:r>
                <a:rPr lang="en-US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 </a:t>
              </a:r>
              <a:endParaRPr lang="zh-CN" altLang="en-US" dirty="0"/>
            </a:p>
          </p:txBody>
        </p:sp>
        <p:pic>
          <p:nvPicPr>
            <p:cNvPr id="5" name="图片 4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459035" y="1300191"/>
              <a:ext cx="3057143" cy="4904762"/>
            </a:xfrm>
            <a:prstGeom prst="rect">
              <a:avLst/>
            </a:prstGeom>
          </p:spPr>
        </p:pic>
        <p:pic>
          <p:nvPicPr>
            <p:cNvPr id="6" name="图片 5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3825470" y="1300191"/>
              <a:ext cx="3095238" cy="4895238"/>
            </a:xfrm>
            <a:prstGeom prst="rect">
              <a:avLst/>
            </a:prstGeom>
          </p:spPr>
        </p:pic>
        <p:pic>
          <p:nvPicPr>
            <p:cNvPr id="7" name="图片 6"/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7221351" y="1300191"/>
              <a:ext cx="3076190" cy="4904762"/>
            </a:xfrm>
            <a:prstGeom prst="rect">
              <a:avLst/>
            </a:prstGeom>
          </p:spPr>
        </p:pic>
      </p:grpSp>
      <p:sp>
        <p:nvSpPr>
          <p:cNvPr id="9" name="矩形 8"/>
          <p:cNvSpPr>
            <a:spLocks noChangeAspect="1"/>
          </p:cNvSpPr>
          <p:nvPr/>
        </p:nvSpPr>
        <p:spPr>
          <a:xfrm>
            <a:off x="720477" y="1970532"/>
            <a:ext cx="3589444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住   宅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 </a:t>
            </a:r>
            <a:endParaRPr lang="zh-CN" altLang="en-US" sz="6600" dirty="0"/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4095021" y="1980364"/>
            <a:ext cx="3589444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选   择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 </a:t>
            </a:r>
            <a:endParaRPr lang="zh-CN" altLang="en-US" sz="6600" dirty="0"/>
          </a:p>
        </p:txBody>
      </p:sp>
      <p:sp>
        <p:nvSpPr>
          <p:cNvPr id="11" name="矩形 10"/>
          <p:cNvSpPr>
            <a:spLocks noChangeAspect="1"/>
          </p:cNvSpPr>
          <p:nvPr/>
        </p:nvSpPr>
        <p:spPr>
          <a:xfrm>
            <a:off x="7489229" y="1990196"/>
            <a:ext cx="3589444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卧   室 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 </a:t>
            </a:r>
            <a:endParaRPr lang="zh-CN" altLang="en-US" sz="6600" dirty="0"/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700813" y="4762087"/>
            <a:ext cx="3589444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临   时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 </a:t>
            </a:r>
            <a:endParaRPr lang="zh-CN" altLang="en-US" sz="6600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4061163" y="4771351"/>
            <a:ext cx="3589444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比   较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 </a:t>
            </a:r>
            <a:endParaRPr lang="zh-CN" altLang="en-US" sz="6600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7526203" y="4805881"/>
            <a:ext cx="3377848" cy="13111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地   址</a:t>
            </a:r>
            <a:r>
              <a:rPr lang="en-US" altLang="zh-CN" sz="66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	  </a:t>
            </a:r>
            <a:endParaRPr lang="zh-CN" altLang="en-US" sz="6600" dirty="0"/>
          </a:p>
        </p:txBody>
      </p:sp>
    </p:spTree>
    <p:extLst>
      <p:ext uri="{BB962C8B-B14F-4D97-AF65-F5344CB8AC3E}">
        <p14:creationId xmlns:p14="http://schemas.microsoft.com/office/powerpoint/2010/main" val="2388661022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  <p:bldP spid="11" grpId="0"/>
      <p:bldP spid="12" grpId="0"/>
      <p:bldP spid="13" grpId="0"/>
      <p:bldP spid="1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98882"/>
            <a:ext cx="10807700" cy="363791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三、给句中加点字词选择正确的解释。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它的出名不</a:t>
            </a:r>
            <a:r>
              <a:rPr lang="zh-CN" altLang="zh-CN" dirty="0">
                <a:solidFill>
                  <a:srgbClr val="E46C0A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光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由于它的唱歌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还由于它的住宅。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只　　　　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光线　　　　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光滑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平滑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蟋蟀和它们不同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不肯</a:t>
            </a:r>
            <a:r>
              <a:rPr lang="zh-CN" altLang="zh-CN" dirty="0">
                <a:solidFill>
                  <a:srgbClr val="E46C0A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随遇而安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遇到任何东西都能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安静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能适应各种环境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在任何环境中都能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满足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9289429" y="1727919"/>
            <a:ext cx="59503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z="3200" dirty="0">
                <a:solidFill>
                  <a:srgbClr val="FF0000"/>
                </a:solidFill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6841157" y="2889564"/>
            <a:ext cx="59503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z="3200" dirty="0">
                <a:solidFill>
                  <a:srgbClr val="FF0000"/>
                </a:solidFill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35324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781116"/>
            <a:ext cx="10807700" cy="476322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四、词语巧搭配。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温和的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倾斜的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	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rPr>
              <a:t>	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简朴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	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抛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摆动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五、在括号里填上恰当的关联词。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蟋蟀并不是挖掘技术的专家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它的工具是那样柔弱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人们对它的劳动成果感到惊奇。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屋子的内部没什么布置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墙壁很光滑。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2160637" y="136787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阳光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6314253" y="1376335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隧道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137789" y="195464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工程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6314252" y="2020714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住所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785860" y="257976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泥土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5920043" y="262189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触须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1281555" y="376966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因为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1440557" y="4374791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所以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1252291" y="494318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虽然</a:t>
            </a:r>
            <a:endParaRPr lang="zh-CN" altLang="en-US" dirty="0"/>
          </a:p>
        </p:txBody>
      </p:sp>
      <p:sp>
        <p:nvSpPr>
          <p:cNvPr id="12" name="矩形 11"/>
          <p:cNvSpPr/>
          <p:nvPr/>
        </p:nvSpPr>
        <p:spPr>
          <a:xfrm>
            <a:off x="7342525" y="496285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但是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894478033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1583903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六、句子万花筒。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蟋蟀的出名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由于它的唱歌。蟋蟀的出名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由于它的住宅。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用恰当的关联词连成一句话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3449029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蟋蟀的出名不光由于它的唱歌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还由于它的住宅。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997965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品读句子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完成练习。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蟋蟀振动翅膀就可以发出声响。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当四周很安静的时候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蟋蟀就在这平台上弹琴。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上面的句子中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 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句更加生动、富有情趣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因为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______________________________________________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我也能写这样的句子。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天晴了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那是彩虹妹妹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176861" y="2791725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648758" y="3385241"/>
            <a:ext cx="979308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运用了拟人的修辞手法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表达了作者对蟋蟀的喜爱之情。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275181" y="4561548"/>
            <a:ext cx="430438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在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展现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她美丽的身影。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0970524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800780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假使我们想到蟋蟀用来挖掘的工具是那样简单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这座住宅真可以算是伟大的工程了。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下列对这句话理解正确的一项是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伟大的工程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来形容蟋蟀挖掘的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洞穴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运用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了夸张的手法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只有用简单的工具挖掘出的住宅才可以算是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伟大的工程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蟋蟀仅用简单的工具就建成了复杂的住宅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所以说它的住宅是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伟大的工程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6945845" y="2048631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C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791099741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58</TotalTime>
  <Words>717</Words>
  <Application>Microsoft Office PowerPoint</Application>
  <PresentationFormat>自定义</PresentationFormat>
  <Paragraphs>99</Paragraphs>
  <Slides>16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28" baseType="lpstr">
      <vt:lpstr>NEU-BZ-S92</vt:lpstr>
      <vt:lpstr>方正书宋_GBK</vt:lpstr>
      <vt:lpstr>方正宋黑_GBK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14</cp:revision>
  <dcterms:created xsi:type="dcterms:W3CDTF">2020-08-17T02:46:32Z</dcterms:created>
  <dcterms:modified xsi:type="dcterms:W3CDTF">2024-09-11T10:19:18Z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