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docx" ContentType="application/vnd.openxmlformats-officedocument.wordprocessingml.document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731" r:id="rId3"/>
    <p:sldId id="732" r:id="rId4"/>
    <p:sldId id="737" r:id="rId5"/>
    <p:sldId id="738" r:id="rId6"/>
    <p:sldId id="739" r:id="rId7"/>
    <p:sldId id="740" r:id="rId8"/>
    <p:sldId id="736" r:id="rId9"/>
    <p:sldId id="741" r:id="rId10"/>
    <p:sldId id="742" r:id="rId11"/>
    <p:sldId id="743" r:id="rId12"/>
    <p:sldId id="744" r:id="rId13"/>
    <p:sldId id="745" r:id="rId14"/>
    <p:sldId id="748" r:id="rId15"/>
    <p:sldId id="733" r:id="rId16"/>
    <p:sldId id="746" r:id="rId17"/>
    <p:sldId id="747" r:id="rId18"/>
    <p:sldId id="735" r:id="rId19"/>
  </p:sldIdLst>
  <p:sldSz cx="11522075" cy="6480175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6pPr>
    <a:lvl7pPr marL="27432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7pPr>
    <a:lvl8pPr marL="32004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8pPr>
    <a:lvl9pPr marL="3657600" algn="l" defTabSz="914400" rtl="0" eaLnBrk="1" latinLnBrk="0" hangingPunct="1">
      <a:defRPr sz="3200" b="1" kern="1200">
        <a:solidFill>
          <a:srgbClr val="FF0000"/>
        </a:solidFill>
        <a:latin typeface="Times New Roman" panose="02020603050405020304" pitchFamily="18" charset="0"/>
        <a:ea typeface="黑体" panose="02010609060101010101" pitchFamily="49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59">
          <p15:clr>
            <a:srgbClr val="A4A3A4"/>
          </p15:clr>
        </p15:guide>
        <p15:guide id="2" pos="362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339966"/>
    <a:srgbClr val="E3261E"/>
    <a:srgbClr val="B53D5A"/>
    <a:srgbClr val="5F5F5F"/>
    <a:srgbClr val="993366"/>
    <a:srgbClr val="FF3399"/>
    <a:srgbClr val="DDDDDD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591" autoAdjust="0"/>
  </p:normalViewPr>
  <p:slideViewPr>
    <p:cSldViewPr>
      <p:cViewPr varScale="1">
        <p:scale>
          <a:sx n="97" d="100"/>
          <a:sy n="97" d="100"/>
        </p:scale>
        <p:origin x="90" y="72"/>
      </p:cViewPr>
      <p:guideLst>
        <p:guide orient="horz" pos="2059"/>
        <p:guide pos="362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124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buFontTx/>
              <a:buNone/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noProof="1" dirty="0">
                <a:ea typeface="黑体" panose="02010609060101010101" pitchFamily="49" charset="-122"/>
              </a:defRPr>
            </a:lvl1pPr>
          </a:lstStyle>
          <a:p>
            <a:fld id="{A64CA497-71E0-4184-919F-D45F39379D11}" type="slidenum">
              <a:rPr lang="zh-CN" altLang="en-US"/>
              <a:pPr/>
              <a:t>‹#›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4782253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4CA497-71E0-4184-919F-D45F39379D11}" type="slidenum">
              <a:rPr lang="zh-CN" altLang="en-US" smtClean="0"/>
              <a:pPr/>
              <a:t>18</a:t>
            </a:fld>
            <a:endParaRPr lang="zh-CN" altLang="en-US"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81476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标题幻灯片"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32000">
              <a:schemeClr val="accent1">
                <a:lumMod val="45000"/>
                <a:lumOff val="55000"/>
              </a:schemeClr>
            </a:gs>
            <a:gs pos="70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7832" y="503783"/>
            <a:ext cx="7521637" cy="462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19616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97995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93681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469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1037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2894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标题幻灯片">
    <p:bg>
      <p:bgPr>
        <a:gradFill>
          <a:gsLst>
            <a:gs pos="58000">
              <a:schemeClr val="accent1">
                <a:lumMod val="5000"/>
                <a:lumOff val="95000"/>
              </a:schemeClr>
            </a:gs>
            <a:gs pos="2000">
              <a:schemeClr val="accent1">
                <a:lumMod val="45000"/>
                <a:lumOff val="55000"/>
              </a:schemeClr>
            </a:gs>
            <a:gs pos="89000">
              <a:srgbClr val="C5EAA7"/>
            </a:gs>
            <a:gs pos="100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079027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4402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audio" Target="../media/audio1.wav"/><Relationship Id="rId5" Type="http://schemas.openxmlformats.org/officeDocument/2006/relationships/slideLayout" Target="../slideLayouts/slideLayout5.xml"/><Relationship Id="rId10" Type="http://schemas.openxmlformats.org/officeDocument/2006/relationships/slide" Target="../slides/slide2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F4BE031C-B885-491B-AFE9-3136DB3D16BC}"/>
              </a:ext>
            </a:extLst>
          </p:cNvPr>
          <p:cNvSpPr/>
          <p:nvPr userDrawn="1"/>
        </p:nvSpPr>
        <p:spPr>
          <a:xfrm>
            <a:off x="0" y="6240412"/>
            <a:ext cx="11522075" cy="239763"/>
          </a:xfrm>
          <a:prstGeom prst="rect">
            <a:avLst/>
          </a:prstGeom>
          <a:solidFill>
            <a:schemeClr val="accent1">
              <a:lumMod val="75000"/>
            </a:schemeClr>
          </a:solidFill>
          <a:ln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sz="3024" b="0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cxnSp>
        <p:nvCxnSpPr>
          <p:cNvPr id="20" name="直接连接符 19">
            <a:extLst>
              <a:ext uri="{FF2B5EF4-FFF2-40B4-BE49-F238E27FC236}">
                <a16:creationId xmlns:a16="http://schemas.microsoft.com/office/drawing/2014/main" xmlns="" id="{B1BE55F9-2A5E-4E28-8E5F-1BBB89835B59}"/>
              </a:ext>
            </a:extLst>
          </p:cNvPr>
          <p:cNvCxnSpPr/>
          <p:nvPr userDrawn="1"/>
        </p:nvCxnSpPr>
        <p:spPr>
          <a:xfrm>
            <a:off x="0" y="633267"/>
            <a:ext cx="11522075" cy="0"/>
          </a:xfrm>
          <a:prstGeom prst="line">
            <a:avLst/>
          </a:prstGeom>
          <a:ln>
            <a:solidFill>
              <a:srgbClr val="339966"/>
            </a:solidFill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C8BB19B-3BF3-48F9-BA5C-0CEE270043F5}"/>
              </a:ext>
            </a:extLst>
          </p:cNvPr>
          <p:cNvSpPr/>
          <p:nvPr userDrawn="1"/>
        </p:nvSpPr>
        <p:spPr>
          <a:xfrm>
            <a:off x="0" y="0"/>
            <a:ext cx="11522075" cy="628635"/>
          </a:xfrm>
          <a:prstGeom prst="rect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024" dirty="0"/>
          </a:p>
        </p:txBody>
      </p:sp>
      <p:sp>
        <p:nvSpPr>
          <p:cNvPr id="2" name="动作按钮: 第一张 1">
            <a:hlinkClick r:id="rId10" action="ppaction://hlinksldjump" highlightClick="1">
              <a:snd r:embed="rId11" name="camera.wav"/>
            </a:hlinkClick>
          </p:cNvPr>
          <p:cNvSpPr/>
          <p:nvPr userDrawn="1"/>
        </p:nvSpPr>
        <p:spPr>
          <a:xfrm>
            <a:off x="10596459" y="5560029"/>
            <a:ext cx="864096" cy="898646"/>
          </a:xfrm>
          <a:prstGeom prst="actionButtonHome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74000">
                <a:schemeClr val="accent1">
                  <a:lumMod val="45000"/>
                  <a:lumOff val="55000"/>
                </a:schemeClr>
              </a:gs>
              <a:gs pos="83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5861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95" r:id="rId2"/>
    <p:sldLayoutId id="2147483689" r:id="rId3"/>
    <p:sldLayoutId id="2147483690" r:id="rId4"/>
    <p:sldLayoutId id="2147483691" r:id="rId5"/>
    <p:sldLayoutId id="2147483692" r:id="rId6"/>
    <p:sldLayoutId id="2147483694" r:id="rId7"/>
    <p:sldLayoutId id="2147483696" r:id="rId8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158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5pPr>
      <a:lvl6pPr marL="432008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6pPr>
      <a:lvl7pPr marL="864017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7pPr>
      <a:lvl8pPr marL="1296025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8pPr>
      <a:lvl9pPr marL="1728033" algn="ctr" rtl="0" eaLnBrk="1" fontAlgn="base" hangingPunct="1">
        <a:spcBef>
          <a:spcPct val="0"/>
        </a:spcBef>
        <a:spcAft>
          <a:spcPct val="0"/>
        </a:spcAft>
        <a:defRPr sz="4158">
          <a:solidFill>
            <a:schemeClr val="tx1"/>
          </a:solidFill>
          <a:latin typeface="Arial" charset="0"/>
          <a:ea typeface="黑体" pitchFamily="2" charset="-122"/>
        </a:defRPr>
      </a:lvl9pPr>
    </p:titleStyle>
    <p:bodyStyle>
      <a:lvl1pPr marL="324006" indent="-324006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024" kern="1200">
          <a:solidFill>
            <a:schemeClr val="tx1"/>
          </a:solidFill>
          <a:latin typeface="+mn-lt"/>
          <a:ea typeface="+mn-ea"/>
          <a:cs typeface="+mn-cs"/>
        </a:defRPr>
      </a:lvl1pPr>
      <a:lvl2pPr marL="702013" indent="-270005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080021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268" kern="1200">
          <a:solidFill>
            <a:schemeClr val="tx1"/>
          </a:solidFill>
          <a:latin typeface="+mn-lt"/>
          <a:ea typeface="+mn-ea"/>
          <a:cs typeface="+mn-cs"/>
        </a:defRPr>
      </a:lvl3pPr>
      <a:lvl4pPr marL="1512029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890" kern="1200">
          <a:solidFill>
            <a:schemeClr val="tx1"/>
          </a:solidFill>
          <a:latin typeface="+mn-lt"/>
          <a:ea typeface="+mn-ea"/>
          <a:cs typeface="+mn-cs"/>
        </a:defRPr>
      </a:lvl4pPr>
      <a:lvl5pPr marL="1944037" indent="-216004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890" kern="1200">
          <a:solidFill>
            <a:schemeClr val="tx1"/>
          </a:solidFill>
          <a:latin typeface="+mn-lt"/>
          <a:ea typeface="+mn-ea"/>
          <a:cs typeface="+mn-cs"/>
        </a:defRPr>
      </a:lvl5pPr>
      <a:lvl6pPr marL="2376046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6pPr>
      <a:lvl7pPr marL="2808054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7pPr>
      <a:lvl8pPr marL="3240062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8pPr>
      <a:lvl9pPr marL="3672070" indent="-216004" algn="l" defTabSz="864017" rtl="0" eaLnBrk="1" latinLnBrk="0" hangingPunct="1">
        <a:spcBef>
          <a:spcPct val="20000"/>
        </a:spcBef>
        <a:buFont typeface="Arial" pitchFamily="34" charset="0"/>
        <a:buChar char="•"/>
        <a:defRPr sz="18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200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4017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6025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8033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60041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2050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4058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6066" algn="l" defTabSz="864017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5" Type="http://schemas.openxmlformats.org/officeDocument/2006/relationships/slide" Target="slide3.xml"/><Relationship Id="rId4" Type="http://schemas.openxmlformats.org/officeDocument/2006/relationships/slide" Target="slide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Word___1.docx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4.emf"/><Relationship Id="rId4" Type="http://schemas.openxmlformats.org/officeDocument/2006/relationships/package" Target="../embeddings/Microsoft_Word___2.docx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5.emf"/><Relationship Id="rId4" Type="http://schemas.openxmlformats.org/officeDocument/2006/relationships/package" Target="../embeddings/Microsoft_Word___3.docx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bg>
      <p:bgPr>
        <a:gradFill>
          <a:gsLst>
            <a:gs pos="90000">
              <a:srgbClr val="DFF4CE"/>
            </a:gs>
            <a:gs pos="0">
              <a:schemeClr val="accent1">
                <a:lumMod val="5000"/>
                <a:lumOff val="95000"/>
              </a:schemeClr>
            </a:gs>
            <a:gs pos="30000">
              <a:schemeClr val="accent1">
                <a:lumMod val="45000"/>
                <a:lumOff val="55000"/>
              </a:schemeClr>
            </a:gs>
            <a:gs pos="65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棱台 3"/>
          <p:cNvSpPr/>
          <p:nvPr/>
        </p:nvSpPr>
        <p:spPr>
          <a:xfrm>
            <a:off x="432445" y="3722371"/>
            <a:ext cx="10801200" cy="1785933"/>
          </a:xfrm>
          <a:prstGeom prst="bevel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44000">
                <a:schemeClr val="accent1">
                  <a:lumMod val="45000"/>
                  <a:lumOff val="55000"/>
                </a:schemeClr>
              </a:gs>
              <a:gs pos="8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400" dirty="0">
                <a:solidFill>
                  <a:srgbClr val="D60093"/>
                </a:solidFill>
              </a:rPr>
              <a:t>10</a:t>
            </a:r>
            <a:r>
              <a:rPr lang="zh-CN" altLang="zh-CN" sz="4400" dirty="0">
                <a:solidFill>
                  <a:srgbClr val="D60093"/>
                </a:solidFill>
              </a:rPr>
              <a:t>　爬山虎的脚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2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3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4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5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6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29773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七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、</a:t>
            </a:r>
            <a:r>
              <a:rPr lang="zh-CN" altLang="en-US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根据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课文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内容填空。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《爬山虎的脚》的作者是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。作者先介绍了爬山虎的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再介绍爬山虎的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最后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介绍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爬山虎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是怎样往上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爬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的。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从中可以看出作者观察得十分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而且是抓住爬山虎的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来观察。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82837" y="1986455"/>
            <a:ext cx="142058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叶圣陶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1656581" y="2542434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叶</a:t>
            </a:r>
            <a:r>
              <a:rPr lang="zh-CN" altLang="en-US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子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6915482" y="2562098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脚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1041189" y="372132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仔细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748824" y="371576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特征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9769363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98882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八、课内阅读我最棒。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爬山虎刚长出来的叶子是嫩红的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不几天叶子长大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就变成嫩绿的。爬山虎的嫩叶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不大引人注意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引人注意的是长大了的叶子。那些叶子绿得那么新鲜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看着非常舒服。叶尖一顺儿朝下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在墙上铺得那么均匀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没有重叠起来的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也不留一点儿空隙。一阵风拂过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一墙的叶子就漾起波纹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好看得很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314236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423710"/>
            <a:ext cx="10807700" cy="3008068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以前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我只知道这种植物叫爬山虎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可不知道它怎么能爬。今年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我注意了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原来爬山虎是有脚的。爬山虎的脚长在茎上。茎上长叶柄的地方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反面伸出枝状的六七根细丝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这些细丝很像蜗牛的触角。细丝跟新叶子一样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也是嫩红的。这就是爬山虎的脚。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72270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657631"/>
            <a:ext cx="10807700" cy="57349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把选文中的比喻句用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这句话把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比作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茎上长叶柄的地方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反面伸出枝状的六七根细丝</a:t>
            </a:r>
            <a:r>
              <a:rPr lang="en-US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</a:rPr>
              <a:t>,</a:t>
            </a:r>
            <a:r>
              <a:rPr lang="zh-CN" altLang="zh-CN" u="sng" dirty="0"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这些细丝很像蜗牛的触角。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爬山虎长大了的叶子有三个特点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一是颜色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二是叶子的方向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三是在墙上铺得很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也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选文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第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自然段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主要写的是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①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爬山虎的脚是怎样一步一步爬的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ts val="44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NEU-BZ-S92"/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爬山虎的脚的位置、形状和颜色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8641357" y="2920643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绿得新鲜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370647" y="3481481"/>
            <a:ext cx="224452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一顺儿朝下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9437749" y="3505418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均匀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03767" y="406625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没有重叠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3258473" y="4066256"/>
            <a:ext cx="18325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没有空隙</a:t>
            </a:r>
            <a:endParaRPr lang="zh-CN" altLang="en-US" dirty="0"/>
          </a:p>
        </p:txBody>
      </p:sp>
      <p:sp>
        <p:nvSpPr>
          <p:cNvPr id="8" name="矩形 7"/>
          <p:cNvSpPr>
            <a:spLocks noChangeAspect="1"/>
          </p:cNvSpPr>
          <p:nvPr/>
        </p:nvSpPr>
        <p:spPr>
          <a:xfrm>
            <a:off x="5698861" y="4576714"/>
            <a:ext cx="595035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sz="3200" dirty="0">
                <a:solidFill>
                  <a:srgbClr val="FF0000"/>
                </a:solidFill>
                <a:ea typeface="宋体" panose="02010600030101010101" pitchFamily="2" charset="-122"/>
                <a:cs typeface="宋体" panose="02010600030101010101" pitchFamily="2" charset="-122"/>
              </a:rPr>
              <a:t>②</a:t>
            </a:r>
            <a:endParaRPr lang="zh-CN" altLang="en-US" sz="3200" dirty="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8929389" y="657631"/>
            <a:ext cx="1111202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细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丝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1430725" y="1198503"/>
            <a:ext cx="2347117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蜗牛的</a:t>
            </a:r>
            <a:r>
              <a:rPr lang="zh-CN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触角</a:t>
            </a:r>
            <a:r>
              <a:rPr lang="en-US" altLang="zh-CN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0254596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>
            <a:spLocks noChangeAspect="1"/>
          </p:cNvSpPr>
          <p:nvPr/>
        </p:nvSpPr>
        <p:spPr>
          <a:xfrm>
            <a:off x="361950" y="1947671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作者是从哪些角度观察的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你从作者身上学到了什么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2592015"/>
            <a:ext cx="10807700" cy="1217641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示例</a:t>
            </a:r>
            <a:r>
              <a:rPr lang="en-US" altLang="zh-CN" dirty="0">
                <a:ea typeface="宋体" panose="02010600030101010101" pitchFamily="2" charset="-122"/>
              </a:rPr>
              <a:t>: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作者是从爬山虎的叶子和脚的位置及形状等角度观察的。观察时要细心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对于有变化的观察对象要进行连续观察。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4697963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930167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九、课外阅读我能行。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经历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了寒冬腊月的柿子树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沐浴着春天的阳光雨露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开始吐芽抽枝长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叶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en-US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然后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开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满了细小的黄色花朵。随着夏季的到来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天渐渐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热</a:t>
            </a:r>
            <a:r>
              <a:rPr lang="zh-CN" altLang="en-US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了</a:t>
            </a:r>
            <a:r>
              <a:rPr lang="zh-CN" altLang="zh-CN" dirty="0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起来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。这时的柿子树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绿叶</a:t>
            </a:r>
            <a:r>
              <a:rPr lang="zh-CN" altLang="zh-CN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覆盖</a:t>
            </a:r>
            <a:r>
              <a:rPr lang="en-US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smtClean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一把巨大的绿伞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为人们挡住骄阳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让人们在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下乘凉。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45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42898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金色的秋天来了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柿子树的一身绿叶悄悄地变红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青绿的果实也悄悄地变成了金黄色。这时的柿子树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像燃烧的火炬一样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装点着家乡的河山大地。几经银霜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柿子树脱下美丽的红装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留下满树又大又圆的果实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在秋风中摇摇欲坠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在太阳下露出诱人的笑脸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仿佛告诉人们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: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快来收获吧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7200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我爱家乡的柿子树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楷体" panose="02010609060101010101" pitchFamily="49" charset="-122"/>
                <a:cs typeface="Times New Roman" panose="02020603050405020304" pitchFamily="18" charset="0"/>
              </a:rPr>
              <a:t>我更爱我的家乡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9341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791815"/>
            <a:ext cx="10807700" cy="44101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画出本文的中心句。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u="sng" dirty="0">
                <a:ea typeface="楷体" panose="02010609060101010101" pitchFamily="49" charset="-122"/>
                <a:cs typeface="Times New Roman" panose="02020603050405020304" pitchFamily="18" charset="0"/>
              </a:rPr>
              <a:t>我爱家乡的柿子树</a:t>
            </a:r>
            <a:r>
              <a:rPr lang="en-US" altLang="zh-CN" u="sng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ea typeface="楷体" panose="02010609060101010101" pitchFamily="49" charset="-122"/>
                <a:cs typeface="Times New Roman" panose="02020603050405020304" pitchFamily="18" charset="0"/>
              </a:rPr>
              <a:t>我更爱我的家乡</a:t>
            </a:r>
            <a:r>
              <a:rPr lang="en-US" altLang="zh-CN" u="sng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!</a:t>
            </a:r>
            <a:endParaRPr lang="zh-CN" altLang="zh-CN" u="sng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给短文加个合适的题目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家乡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的柿子树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这篇短文是按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顺序来写</a:t>
            </a:r>
            <a:r>
              <a:rPr lang="zh-CN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en-US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填序号</a:t>
            </a:r>
            <a:r>
              <a:rPr lang="en-US" altLang="zh-CN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地点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时间　　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C.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观察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1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作者观察了柿子树春、夏、秋三季的不同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与叶圣陶的《爬山虎的脚》有哪些相似之处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888829" y="2880047"/>
            <a:ext cx="458780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B</a:t>
            </a:r>
            <a:endParaRPr lang="zh-CN" alt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矩形 3"/>
          <p:cNvSpPr>
            <a:spLocks noChangeAspect="1"/>
          </p:cNvSpPr>
          <p:nvPr/>
        </p:nvSpPr>
        <p:spPr>
          <a:xfrm>
            <a:off x="361950" y="5014445"/>
            <a:ext cx="10807700" cy="127419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>
                <a:ea typeface="宋体" panose="02010600030101010101" pitchFamily="2" charset="-122"/>
                <a:cs typeface="Times New Roman" panose="02020603050405020304" pitchFamily="18" charset="0"/>
              </a:rPr>
              <a:t>两篇文章的作者都进行了</a:t>
            </a:r>
            <a:r>
              <a:rPr lang="zh-CN" altLang="zh-CN" smtClean="0">
                <a:ea typeface="宋体" panose="02010600030101010101" pitchFamily="2" charset="-122"/>
                <a:cs typeface="Times New Roman" panose="02020603050405020304" pitchFamily="18" charset="0"/>
              </a:rPr>
              <a:t>细致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的连续观察</a:t>
            </a:r>
            <a:r>
              <a:rPr lang="en-US" altLang="zh-CN" dirty="0">
                <a:ea typeface="宋体" panose="02010600030101010101" pitchFamily="2" charset="-122"/>
              </a:rPr>
              <a:t>,</a:t>
            </a:r>
            <a:r>
              <a:rPr lang="zh-CN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写出了植物在生长过程中的变化。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08572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717" y="1295871"/>
            <a:ext cx="5400600" cy="2800767"/>
          </a:xfrm>
          <a:prstGeom prst="rect">
            <a:avLst/>
          </a:prstGeom>
          <a:gradFill>
            <a:gsLst>
              <a:gs pos="47000">
                <a:schemeClr val="accent1">
                  <a:lumMod val="5000"/>
                  <a:lumOff val="95000"/>
                </a:schemeClr>
              </a:gs>
              <a:gs pos="2000">
                <a:schemeClr val="accent1">
                  <a:lumMod val="45000"/>
                  <a:lumOff val="55000"/>
                </a:schemeClr>
              </a:gs>
              <a:gs pos="89000">
                <a:srgbClr val="C5EAA7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  <a:effectLst>
            <a:glow rad="533400">
              <a:schemeClr val="accent1">
                <a:alpha val="40000"/>
              </a:schemeClr>
            </a:glow>
            <a:outerShdw blurRad="50800" dist="50800" dir="3720000" algn="ctr" rotWithShape="0">
              <a:srgbClr val="000000">
                <a:alpha val="43137"/>
              </a:srgbClr>
            </a:outerShdw>
            <a:reflection endPos="0" dist="50800" dir="5400000" sy="-100000" algn="bl" rotWithShape="0"/>
            <a:softEdge rad="127000"/>
          </a:effectLst>
        </p:spPr>
        <p:txBody>
          <a:bodyPr wrap="square" rtlCol="0">
            <a:spAutoFit/>
          </a:bodyPr>
          <a:lstStyle/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练习结束，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  <a:p>
            <a:r>
              <a:rPr lang="zh-CN" altLang="en-US" sz="8800" dirty="0" smtClean="0">
                <a:solidFill>
                  <a:schemeClr val="accent2"/>
                </a:solidFill>
                <a:effectLst>
                  <a:outerShdw dist="50800" dir="5400000" algn="ctr" rotWithShape="0">
                    <a:srgbClr val="000000">
                      <a:alpha val="60000"/>
                    </a:srgbClr>
                  </a:outerShdw>
                </a:effectLst>
                <a:latin typeface="隶书" panose="02010509060101010101" pitchFamily="49" charset="-122"/>
                <a:ea typeface="隶书" panose="02010509060101010101" pitchFamily="49" charset="-122"/>
              </a:rPr>
              <a:t>少年加油！</a:t>
            </a:r>
            <a:endParaRPr lang="en-US" altLang="zh-CN" sz="8800" dirty="0" smtClean="0">
              <a:solidFill>
                <a:schemeClr val="accent2"/>
              </a:solidFill>
              <a:effectLst>
                <a:outerShdw dist="50800" dir="5400000" algn="ctr" rotWithShape="0">
                  <a:srgbClr val="000000">
                    <a:alpha val="60000"/>
                  </a:srgbClr>
                </a:outerShdw>
              </a:effectLst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908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竖卷形 2"/>
          <p:cNvSpPr/>
          <p:nvPr/>
        </p:nvSpPr>
        <p:spPr>
          <a:xfrm>
            <a:off x="504453" y="951187"/>
            <a:ext cx="1872188" cy="4449140"/>
          </a:xfrm>
          <a:prstGeom prst="vertic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导</a:t>
            </a:r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endParaRPr lang="en-US" altLang="zh-CN" sz="5400" dirty="0" smtClean="0">
              <a:latin typeface="+mj-ea"/>
              <a:ea typeface="+mj-ea"/>
            </a:endParaRPr>
          </a:p>
          <a:p>
            <a:pPr algn="ctr"/>
            <a:r>
              <a:rPr lang="zh-CN" altLang="en-US" sz="5400" dirty="0" smtClean="0">
                <a:latin typeface="+mj-ea"/>
                <a:ea typeface="+mj-ea"/>
              </a:rPr>
              <a:t>航</a:t>
            </a:r>
            <a:endParaRPr lang="zh-CN" altLang="en-US" sz="5400" dirty="0">
              <a:latin typeface="+mj-ea"/>
              <a:ea typeface="+mj-ea"/>
            </a:endParaRPr>
          </a:p>
        </p:txBody>
      </p:sp>
      <p:sp>
        <p:nvSpPr>
          <p:cNvPr id="2" name="折角形 1"/>
          <p:cNvSpPr/>
          <p:nvPr/>
        </p:nvSpPr>
        <p:spPr>
          <a:xfrm>
            <a:off x="3960837" y="1293840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1" name="折角形 10"/>
          <p:cNvSpPr/>
          <p:nvPr/>
        </p:nvSpPr>
        <p:spPr>
          <a:xfrm>
            <a:off x="3960837" y="2538614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3" name="折角形 12"/>
          <p:cNvSpPr/>
          <p:nvPr/>
        </p:nvSpPr>
        <p:spPr>
          <a:xfrm>
            <a:off x="3939125" y="3783657"/>
            <a:ext cx="4558216" cy="981927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智慧拓展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6" name="动作按钮: 自定义 15">
            <a:hlinkClick r:id="rId2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24800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7" name="动作按钮: 自定义 16">
            <a:hlinkClick r:id="rId4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2" y="37297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9" name="动作按钮: 自定义 18">
            <a:hlinkClick r:id="rId5" action="ppaction://hlinksldjump" highlightClick="1">
              <a:snd r:embed="rId3" name="chimes.wav"/>
            </a:hlinkClick>
          </p:cNvPr>
          <p:cNvSpPr/>
          <p:nvPr/>
        </p:nvSpPr>
        <p:spPr>
          <a:xfrm>
            <a:off x="3744813" y="1230331"/>
            <a:ext cx="5278297" cy="109453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60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35133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150"/>
                            </p:stCondLst>
                            <p:childTnLst>
                              <p:par>
                                <p:cTn id="1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800"/>
                            </p:stCondLst>
                            <p:childTnLst>
                              <p:par>
                                <p:cTn id="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" grpId="0" animBg="1"/>
      <p:bldP spid="11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基础梳理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361950" y="1410391"/>
            <a:ext cx="10807700" cy="64434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一、用</a:t>
            </a:r>
            <a:r>
              <a:rPr lang="en-US" altLang="zh-CN" dirty="0" smtClean="0">
                <a:solidFill>
                  <a:schemeClr val="tx1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“____”</a:t>
            </a:r>
            <a:r>
              <a:rPr lang="zh-CN" altLang="zh-CN" dirty="0">
                <a:solidFill>
                  <a:schemeClr val="tx1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画出加点字的正确读音</a:t>
            </a:r>
            <a:r>
              <a:rPr lang="en-US" altLang="zh-CN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  <a:endParaRPr lang="zh-CN" altLang="zh-CN" dirty="0">
              <a:solidFill>
                <a:schemeClr val="tx1"/>
              </a:solidFill>
              <a:effectLst/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11" name="对象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27824811"/>
              </p:ext>
            </p:extLst>
          </p:nvPr>
        </p:nvGraphicFramePr>
        <p:xfrm>
          <a:off x="388938" y="2165350"/>
          <a:ext cx="10583862" cy="2259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文档" r:id="rId3" imgW="3829305" imgH="822830" progId="Word.Document.12">
                  <p:embed/>
                </p:oleObj>
              </mc:Choice>
              <mc:Fallback>
                <p:oleObj name="文档" r:id="rId3" imgW="3829305" imgH="82283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8938" y="2165350"/>
                        <a:ext cx="10583862" cy="22590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直接连接符 11"/>
          <p:cNvCxnSpPr/>
          <p:nvPr/>
        </p:nvCxnSpPr>
        <p:spPr>
          <a:xfrm>
            <a:off x="2314485" y="2621511"/>
            <a:ext cx="5486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>
            <a:off x="6985173" y="2611679"/>
            <a:ext cx="5486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>
            <a:off x="2223680" y="3217239"/>
            <a:ext cx="73027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5726472" y="3197575"/>
            <a:ext cx="73027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5765800" y="4287527"/>
            <a:ext cx="5486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>
            <a:off x="6839057" y="4297359"/>
            <a:ext cx="548668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2451225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782" y="1363743"/>
            <a:ext cx="10954621" cy="3634477"/>
          </a:xfrm>
          <a:prstGeom prst="rect">
            <a:avLst/>
          </a:prstGeom>
        </p:spPr>
      </p:pic>
      <p:sp>
        <p:nvSpPr>
          <p:cNvPr id="4" name="矩形 3"/>
          <p:cNvSpPr>
            <a:spLocks noChangeAspect="1"/>
          </p:cNvSpPr>
          <p:nvPr/>
        </p:nvSpPr>
        <p:spPr>
          <a:xfrm>
            <a:off x="361950" y="680479"/>
            <a:ext cx="41088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二、看拼音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</a:rPr>
              <a:t>,</a:t>
            </a: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写词语</a:t>
            </a:r>
            <a:r>
              <a:rPr lang="zh-CN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。</a:t>
            </a:r>
            <a:r>
              <a:rPr lang="en-US" altLang="zh-CN" dirty="0" smtClean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504453" y="1943943"/>
            <a:ext cx="2492990" cy="8938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重   叠</a:t>
            </a:r>
            <a:r>
              <a:rPr lang="en-US" altLang="zh-CN" sz="4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4800" dirty="0"/>
          </a:p>
        </p:txBody>
      </p:sp>
      <p:sp>
        <p:nvSpPr>
          <p:cNvPr id="10" name="矩形 9"/>
          <p:cNvSpPr>
            <a:spLocks noChangeAspect="1"/>
          </p:cNvSpPr>
          <p:nvPr/>
        </p:nvSpPr>
        <p:spPr>
          <a:xfrm>
            <a:off x="4621433" y="1943943"/>
            <a:ext cx="2492990" cy="9787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占   领</a:t>
            </a:r>
            <a:r>
              <a:rPr lang="en-US" altLang="zh-CN" sz="4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4800" dirty="0"/>
          </a:p>
        </p:txBody>
      </p:sp>
      <p:sp>
        <p:nvSpPr>
          <p:cNvPr id="11" name="矩形 10"/>
          <p:cNvSpPr>
            <a:spLocks noChangeAspect="1"/>
          </p:cNvSpPr>
          <p:nvPr/>
        </p:nvSpPr>
        <p:spPr>
          <a:xfrm>
            <a:off x="8881550" y="1943943"/>
            <a:ext cx="1883849" cy="8938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smtClean="0">
                <a:ea typeface="宋体" panose="02010600030101010101" pitchFamily="2" charset="-122"/>
                <a:cs typeface="Times New Roman" panose="02020603050405020304" pitchFamily="18" charset="0"/>
              </a:rPr>
              <a:t>体   操</a:t>
            </a:r>
            <a:endParaRPr lang="zh-CN" altLang="en-US" sz="4800" dirty="0"/>
          </a:p>
        </p:txBody>
      </p:sp>
      <p:sp>
        <p:nvSpPr>
          <p:cNvPr id="12" name="矩形 11"/>
          <p:cNvSpPr>
            <a:spLocks noChangeAspect="1"/>
          </p:cNvSpPr>
          <p:nvPr/>
        </p:nvSpPr>
        <p:spPr>
          <a:xfrm>
            <a:off x="504453" y="3831363"/>
            <a:ext cx="2492990" cy="9787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枯   萎</a:t>
            </a:r>
            <a:r>
              <a:rPr lang="en-US" altLang="zh-CN" sz="4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4800" dirty="0"/>
          </a:p>
        </p:txBody>
      </p:sp>
      <p:sp>
        <p:nvSpPr>
          <p:cNvPr id="13" name="矩形 12"/>
          <p:cNvSpPr>
            <a:spLocks noChangeAspect="1"/>
          </p:cNvSpPr>
          <p:nvPr/>
        </p:nvSpPr>
        <p:spPr>
          <a:xfrm>
            <a:off x="4660818" y="3831363"/>
            <a:ext cx="2492990" cy="9787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牢   固</a:t>
            </a:r>
            <a:r>
              <a:rPr lang="en-US" altLang="zh-CN" sz="4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4800" dirty="0"/>
          </a:p>
        </p:txBody>
      </p:sp>
      <p:sp>
        <p:nvSpPr>
          <p:cNvPr id="14" name="矩形 13"/>
          <p:cNvSpPr>
            <a:spLocks noChangeAspect="1"/>
          </p:cNvSpPr>
          <p:nvPr/>
        </p:nvSpPr>
        <p:spPr>
          <a:xfrm>
            <a:off x="8888454" y="3830750"/>
            <a:ext cx="2492990" cy="9787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4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瞧   见</a:t>
            </a:r>
            <a:r>
              <a:rPr lang="en-US" altLang="zh-CN" sz="4800" dirty="0" smtClean="0">
                <a:ea typeface="宋体" panose="02010600030101010101" pitchFamily="2" charset="-122"/>
                <a:cs typeface="Times New Roman" panose="02020603050405020304" pitchFamily="18" charset="0"/>
              </a:rPr>
              <a:t>	   </a:t>
            </a:r>
            <a:endParaRPr lang="zh-CN" altLang="en-US" sz="4800" dirty="0"/>
          </a:p>
        </p:txBody>
      </p:sp>
    </p:spTree>
    <p:extLst>
      <p:ext uri="{BB962C8B-B14F-4D97-AF65-F5344CB8AC3E}">
        <p14:creationId xmlns:p14="http://schemas.microsoft.com/office/powerpoint/2010/main" val="351975649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spect="1"/>
          </p:cNvSpPr>
          <p:nvPr/>
        </p:nvSpPr>
        <p:spPr>
          <a:xfrm>
            <a:off x="361950" y="1367879"/>
            <a:ext cx="10807700" cy="18651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三、给句中加点字选择正确的解释。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A.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全部充实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;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达到容量的极点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B.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达到一定期限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endParaRPr lang="en-US" altLang="zh-CN" dirty="0" smtClean="0">
              <a:solidFill>
                <a:srgbClr val="000000"/>
              </a:solidFill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C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完全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D.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满足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 E.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骄傲</a:t>
            </a:r>
            <a:endParaRPr lang="zh-CN" altLang="zh-CN" dirty="0">
              <a:solidFill>
                <a:srgbClr val="000000"/>
              </a:solidFill>
              <a:latin typeface="NEU-BZ-S92" panose="02020503000000020003" pitchFamily="18" charset="-122"/>
              <a:ea typeface="NEU-BZ-S92" panose="02020503000000020003" pitchFamily="18" charset="-122"/>
              <a:cs typeface="Times New Roman" panose="02020603050405020304" pitchFamily="18" charset="0"/>
            </a:endParaRPr>
          </a:p>
        </p:txBody>
      </p:sp>
      <p:graphicFrame>
        <p:nvGraphicFramePr>
          <p:cNvPr id="7" name="对象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26644857"/>
              </p:ext>
            </p:extLst>
          </p:nvPr>
        </p:nvGraphicFramePr>
        <p:xfrm>
          <a:off x="380101" y="3249304"/>
          <a:ext cx="11671959" cy="13164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文档" r:id="rId4" imgW="3826872" imgH="431614" progId="Word.Document.12">
                  <p:embed/>
                </p:oleObj>
              </mc:Choice>
              <mc:Fallback>
                <p:oleObj name="文档" r:id="rId4" imgW="3826872" imgH="43161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80101" y="3249304"/>
                        <a:ext cx="11671959" cy="13164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矩形 7"/>
          <p:cNvSpPr/>
          <p:nvPr/>
        </p:nvSpPr>
        <p:spPr>
          <a:xfrm>
            <a:off x="6723453" y="3239472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smtClean="0">
                <a:ea typeface="宋体" panose="02010600030101010101" pitchFamily="2" charset="-122"/>
              </a:rPr>
              <a:t>A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7364877" y="3824247"/>
            <a:ext cx="4812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>
                <a:ea typeface="宋体" panose="02010600030101010101" pitchFamily="2" charset="-122"/>
              </a:rPr>
              <a:t>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5644228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>
            <a:spLocks noChangeAspect="1"/>
          </p:cNvSpPr>
          <p:nvPr/>
        </p:nvSpPr>
        <p:spPr>
          <a:xfrm>
            <a:off x="361950" y="1089050"/>
            <a:ext cx="10807700" cy="35813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四、选择恰当的动词填入句子中。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algn="ctr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爬　拉　变　贴　巴　触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 indent="266700"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爬山虎的脚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着墙的时候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六七根细丝的头上就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成小圆片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住墙。细丝原先是直的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现在弯曲了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把爬山虎的嫩茎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使它紧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在墙上。爬山虎就是这样一脚一脚地往上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024733" y="231353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触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9875325" y="2319091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变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2420493" y="287973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巴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2324317" y="349251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拉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617021" y="3478412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贴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596769" y="4063187"/>
            <a:ext cx="59663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爬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34186200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2919735"/>
              </p:ext>
            </p:extLst>
          </p:nvPr>
        </p:nvGraphicFramePr>
        <p:xfrm>
          <a:off x="432445" y="1223863"/>
          <a:ext cx="11671959" cy="3354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0" name="文档" r:id="rId4" imgW="3826872" imgH="1099700" progId="Word.Document.12">
                  <p:embed/>
                </p:oleObj>
              </mc:Choice>
              <mc:Fallback>
                <p:oleObj name="文档" r:id="rId4" imgW="3826872" imgH="10997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32445" y="1223863"/>
                        <a:ext cx="11671959" cy="33540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矩形 2"/>
          <p:cNvSpPr/>
          <p:nvPr/>
        </p:nvSpPr>
        <p:spPr>
          <a:xfrm>
            <a:off x="8209309" y="1799927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难受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6615301" y="2579021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笔直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7623910" y="3993173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马虎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547965" y="3993172"/>
            <a:ext cx="10086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粗大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10126878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折角形 1"/>
          <p:cNvSpPr/>
          <p:nvPr/>
        </p:nvSpPr>
        <p:spPr>
          <a:xfrm>
            <a:off x="3507077" y="120994"/>
            <a:ext cx="4558216" cy="609699"/>
          </a:xfrm>
          <a:prstGeom prst="foldedCorner">
            <a:avLst/>
          </a:prstGeom>
          <a:gradFill>
            <a:gsLst>
              <a:gs pos="0">
                <a:schemeClr val="accent1">
                  <a:lumMod val="5000"/>
                  <a:lumOff val="9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8000">
                <a:schemeClr val="accent1">
                  <a:lumMod val="45000"/>
                  <a:lumOff val="55000"/>
                </a:schemeClr>
              </a:gs>
              <a:gs pos="89000">
                <a:schemeClr val="accent1">
                  <a:lumMod val="30000"/>
                  <a:lumOff val="70000"/>
                </a:schemeClr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5400" dirty="0" smtClean="0">
                <a:solidFill>
                  <a:srgbClr val="D60093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能力提升</a:t>
            </a:r>
            <a:endParaRPr lang="zh-CN" altLang="zh-CN" sz="5400" dirty="0">
              <a:solidFill>
                <a:srgbClr val="D60093"/>
              </a:solidFill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  <p:sp>
        <p:nvSpPr>
          <p:cNvPr id="3" name="矩形 2"/>
          <p:cNvSpPr>
            <a:spLocks noChangeAspect="1"/>
          </p:cNvSpPr>
          <p:nvPr/>
        </p:nvSpPr>
        <p:spPr>
          <a:xfrm>
            <a:off x="361950" y="1104504"/>
            <a:ext cx="10807700" cy="36379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六、句子万花筒。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1.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那些叶子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绿得那么新鲜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u="sng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ea typeface="宋体" panose="02010600030101010101" pitchFamily="2" charset="-122"/>
                <a:cs typeface="Times New Roman" panose="02020603050405020304" pitchFamily="18" charset="0"/>
              </a:rPr>
              <a:t>看着非常舒服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仿写句子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山上的枫叶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看着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______________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2.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你的手指不费一点儿劲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休想拉下爬山虎的一根茎。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改为反问句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你的手指不费一点儿劲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怎么能拉下爬山虎的一根茎呢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?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>
            <a:spLocks noChangeAspect="1"/>
          </p:cNvSpPr>
          <p:nvPr/>
        </p:nvSpPr>
        <p:spPr>
          <a:xfrm>
            <a:off x="2520677" y="2324874"/>
            <a:ext cx="596638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红</a:t>
            </a:r>
            <a:endParaRPr lang="zh-CN" altLang="en-US" dirty="0"/>
          </a:p>
        </p:txBody>
      </p:sp>
      <p:sp>
        <p:nvSpPr>
          <p:cNvPr id="7" name="矩形 6"/>
          <p:cNvSpPr>
            <a:spLocks noChangeAspect="1"/>
          </p:cNvSpPr>
          <p:nvPr/>
        </p:nvSpPr>
        <p:spPr>
          <a:xfrm>
            <a:off x="4010324" y="2285546"/>
            <a:ext cx="1832553" cy="626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那么耀眼</a:t>
            </a:r>
            <a:endParaRPr lang="zh-CN" altLang="en-US" dirty="0"/>
          </a:p>
        </p:txBody>
      </p:sp>
      <p:sp>
        <p:nvSpPr>
          <p:cNvPr id="9" name="矩形 8"/>
          <p:cNvSpPr>
            <a:spLocks noChangeAspect="1"/>
          </p:cNvSpPr>
          <p:nvPr/>
        </p:nvSpPr>
        <p:spPr>
          <a:xfrm>
            <a:off x="7387725" y="2295378"/>
            <a:ext cx="2347117" cy="6832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非常有</a:t>
            </a:r>
            <a:r>
              <a:rPr lang="zh-CN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活力</a:t>
            </a:r>
            <a:r>
              <a:rPr lang="en-US" altLang="zh-CN" dirty="0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3699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>
            <a:spLocks noChangeAspect="1"/>
          </p:cNvSpPr>
          <p:nvPr/>
        </p:nvSpPr>
        <p:spPr>
          <a:xfrm>
            <a:off x="361950" y="1295871"/>
            <a:ext cx="108077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3.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爬山虎的脚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要是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没触着墙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不几天</a:t>
            </a:r>
            <a:r>
              <a:rPr lang="zh-CN" altLang="zh-CN" dirty="0">
                <a:solidFill>
                  <a:srgbClr val="E46C0A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萎了。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用加点词语写句子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要是你认真学习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你的成绩就会提高。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4.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一阵风拂过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一墙的叶子好看得很。</a:t>
            </a:r>
            <a:r>
              <a:rPr lang="en-US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zh-CN" altLang="zh-CN" dirty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把句子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写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得</a:t>
            </a:r>
            <a:r>
              <a:rPr lang="zh-CN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具体</a:t>
            </a:r>
            <a:r>
              <a:rPr lang="zh-CN" altLang="en-US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生动</a:t>
            </a:r>
            <a:r>
              <a:rPr lang="en-US" altLang="zh-CN" dirty="0" smtClean="0">
                <a:solidFill>
                  <a:srgbClr val="000000"/>
                </a:solidFill>
                <a:ea typeface="宋体" panose="02010600030101010101" pitchFamily="2" charset="-122"/>
                <a:cs typeface="Times New Roman" panose="02020603050405020304" pitchFamily="18" charset="0"/>
              </a:rPr>
              <a:t>)</a:t>
            </a:r>
            <a:endParaRPr lang="zh-CN" altLang="zh-CN" dirty="0">
              <a:solidFill>
                <a:srgbClr val="000000"/>
              </a:solidFill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spcAft>
                <a:spcPts val="0"/>
              </a:spcAft>
              <a:tabLst>
                <a:tab pos="1188085" algn="l"/>
                <a:tab pos="2163445" algn="l"/>
                <a:tab pos="3142615" algn="l"/>
                <a:tab pos="4190365" algn="l"/>
              </a:tabLst>
            </a:pPr>
            <a:r>
              <a:rPr lang="zh-CN" altLang="en-US">
                <a:ea typeface="楷体" panose="02010609060101010101" pitchFamily="49" charset="-122"/>
                <a:cs typeface="Times New Roman" panose="02020603050405020304" pitchFamily="18" charset="0"/>
              </a:rPr>
              <a:t>一阵风轻轻</a:t>
            </a:r>
            <a:r>
              <a:rPr lang="zh-CN" altLang="zh-CN" smtClean="0">
                <a:ea typeface="楷体" panose="02010609060101010101" pitchFamily="49" charset="-122"/>
                <a:cs typeface="Times New Roman" panose="02020603050405020304" pitchFamily="18" charset="0"/>
              </a:rPr>
              <a:t>拂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过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一墙碧绿的叶子就漾起波纹</a:t>
            </a:r>
            <a:r>
              <a:rPr lang="en-US" altLang="zh-CN" dirty="0">
                <a:ea typeface="宋体" panose="02010600030101010101" pitchFamily="2" charset="-122"/>
                <a:cs typeface="Times New Roman" panose="02020603050405020304" pitchFamily="18" charset="0"/>
              </a:rPr>
              <a:t>,</a:t>
            </a:r>
            <a:r>
              <a:rPr lang="zh-CN" altLang="zh-CN" dirty="0">
                <a:ea typeface="楷体" panose="02010609060101010101" pitchFamily="49" charset="-122"/>
                <a:cs typeface="Times New Roman" panose="02020603050405020304" pitchFamily="18" charset="0"/>
              </a:rPr>
              <a:t>好看得很。</a:t>
            </a:r>
            <a:r>
              <a:rPr lang="en-US" altLang="zh-CN" dirty="0">
                <a:latin typeface="宋体" panose="02010600030101010101" pitchFamily="2" charset="-122"/>
                <a:ea typeface="方正书宋_GBK" panose="03000509000000000000" pitchFamily="65" charset="-122"/>
                <a:cs typeface="Times New Roman" panose="02020603050405020304" pitchFamily="18" charset="0"/>
              </a:rPr>
              <a:t> </a:t>
            </a:r>
            <a:endParaRPr lang="zh-CN" altLang="zh-CN" dirty="0">
              <a:solidFill>
                <a:srgbClr val="000000"/>
              </a:solidFill>
              <a:effectLst/>
              <a:latin typeface="NEU-BZ-S92"/>
              <a:ea typeface="方正书宋_GBK" panose="03000509000000000000" pitchFamily="65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996861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专业教辅课件Q:251490010">
  <a:themeElements>
    <a:clrScheme name="穿越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ffice 经典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8BD615A3-ED6F-4864-AAC0-0556D364D909}" vid="{BB39B361-BEE4-4C79-9337-7BDCCC8254BC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家庭作业</Template>
  <TotalTime>46</TotalTime>
  <Words>693</Words>
  <Application>Microsoft Office PowerPoint</Application>
  <PresentationFormat>自定义</PresentationFormat>
  <Paragraphs>91</Paragraphs>
  <Slides>18</Slides>
  <Notes>1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18</vt:i4>
      </vt:variant>
    </vt:vector>
  </HeadingPairs>
  <TitlesOfParts>
    <vt:vector size="30" baseType="lpstr">
      <vt:lpstr>NEU-BZ-S92</vt:lpstr>
      <vt:lpstr>方正书宋_GBK</vt:lpstr>
      <vt:lpstr>黑体</vt:lpstr>
      <vt:lpstr>楷体</vt:lpstr>
      <vt:lpstr>隶书</vt:lpstr>
      <vt:lpstr>宋体</vt:lpstr>
      <vt:lpstr>Arial</vt:lpstr>
      <vt:lpstr>Calibri</vt:lpstr>
      <vt:lpstr>Times New Roman</vt:lpstr>
      <vt:lpstr>专业教辅课件Q:251490010</vt:lpstr>
      <vt:lpstr>Microsoft Word 文档</vt:lpstr>
      <vt:lpstr>文档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123</cp:lastModifiedBy>
  <cp:revision>22</cp:revision>
  <dcterms:created xsi:type="dcterms:W3CDTF">2020-08-17T02:46:32Z</dcterms:created>
  <dcterms:modified xsi:type="dcterms:W3CDTF">2024-09-11T10:07:21Z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0008007650000000000001024140</vt:lpwstr>
  </property>
  <property fmtid="{D5CDD505-2E9C-101B-9397-08002B2CF9AE}" pid="3" name="KSOProductBuildVer">
    <vt:lpwstr>2052-10.1.0.7698</vt:lpwstr>
  </property>
</Properties>
</file>