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731" r:id="rId3"/>
    <p:sldId id="732" r:id="rId4"/>
    <p:sldId id="737" r:id="rId5"/>
    <p:sldId id="736" r:id="rId6"/>
    <p:sldId id="739" r:id="rId7"/>
    <p:sldId id="733" r:id="rId8"/>
    <p:sldId id="740" r:id="rId9"/>
    <p:sldId id="735" r:id="rId10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9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13</a:t>
            </a:r>
            <a:r>
              <a:rPr lang="zh-CN" altLang="zh-CN" sz="4400" dirty="0">
                <a:solidFill>
                  <a:srgbClr val="D60093"/>
                </a:solidFill>
              </a:rPr>
              <a:t>　精卫填海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655911"/>
            <a:ext cx="10807700" cy="245605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一、下列</a:t>
            </a:r>
            <a:r>
              <a:rPr lang="zh-CN" altLang="zh-CN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汉字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的</a:t>
            </a:r>
            <a:r>
              <a:rPr lang="zh-CN" altLang="en-US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读</a:t>
            </a:r>
            <a:r>
              <a:rPr lang="zh-CN" altLang="zh-CN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音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全都正确的一项是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chemeClr val="tx1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ruò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yīn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yuē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nì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yān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rì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溺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nì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堙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yīn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zh-CN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曰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dirty="0" err="1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yuē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chemeClr val="tx1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695421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361950" y="656734"/>
            <a:ext cx="10807700" cy="4789185"/>
            <a:chOff x="361950" y="656734"/>
            <a:chExt cx="10807700" cy="4789185"/>
          </a:xfrm>
        </p:grpSpPr>
        <p:sp>
          <p:nvSpPr>
            <p:cNvPr id="10" name="矩形 9"/>
            <p:cNvSpPr>
              <a:spLocks noChangeAspect="1"/>
            </p:cNvSpPr>
            <p:nvPr/>
          </p:nvSpPr>
          <p:spPr>
            <a:xfrm>
              <a:off x="361950" y="656734"/>
              <a:ext cx="10807700" cy="4622804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Aft>
                  <a:spcPts val="0"/>
                </a:spcAft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二、选字组词。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lvl="6">
                <a:lnSpc>
                  <a:spcPct val="20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大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接　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道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lvl="6">
                <a:lnSpc>
                  <a:spcPct val="20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小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爱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微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lvl="6">
                <a:lnSpc>
                  <a:spcPct val="20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en-US" altLang="zh-CN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月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孔子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记</a:t>
              </a:r>
              <a:endParaRPr lang="zh-CN" altLang="zh-CN" dirty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  <a:p>
              <a:pPr lvl="6">
                <a:lnSpc>
                  <a:spcPct val="200000"/>
                </a:lnSpc>
                <a:tabLst>
                  <a:tab pos="1188085" algn="l"/>
                  <a:tab pos="2163445" algn="l"/>
                  <a:tab pos="3142615" algn="l"/>
                  <a:tab pos="4190365" algn="l"/>
                </a:tabLst>
              </a:pP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吃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</a:t>
              </a:r>
              <a:r>
                <a:rPr lang="zh-CN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木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	</a:t>
              </a:r>
              <a:r>
                <a:rPr lang="en-US" altLang="zh-CN" dirty="0" smtClean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	(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　　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)</a:t>
              </a:r>
              <a:r>
                <a:rPr lang="zh-CN" altLang="zh-CN" dirty="0">
                  <a:solidFill>
                    <a:srgbClr val="000000"/>
                  </a:solidFill>
                  <a:ea typeface="宋体" panose="02010600030101010101" pitchFamily="2" charset="-122"/>
                  <a:cs typeface="Times New Roman" panose="02020603050405020304" pitchFamily="18" charset="0"/>
                </a:rPr>
                <a:t>回</a:t>
              </a:r>
              <a:endParaRPr lang="zh-CN" altLang="zh-CN" dirty="0">
                <a:solidFill>
                  <a:srgbClr val="000000"/>
                </a:solidFill>
                <a:effectLst/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endParaRPr>
            </a:p>
          </p:txBody>
        </p:sp>
        <p:pic>
          <p:nvPicPr>
            <p:cNvPr id="11" name="20ZQ04.eps" descr="id:214748943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648469" y="1403601"/>
              <a:ext cx="2088232" cy="880718"/>
            </a:xfrm>
            <a:prstGeom prst="rect">
              <a:avLst/>
            </a:prstGeom>
          </p:spPr>
        </p:pic>
        <p:pic>
          <p:nvPicPr>
            <p:cNvPr id="12" name="20ZQ05.eps" descr="id:2147489446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648469" y="2384492"/>
              <a:ext cx="2088232" cy="848038"/>
            </a:xfrm>
            <a:prstGeom prst="rect">
              <a:avLst/>
            </a:prstGeom>
          </p:spPr>
        </p:pic>
        <p:pic>
          <p:nvPicPr>
            <p:cNvPr id="14" name="20ZQ07.eps" descr="id:2147489460;FounderCES"/>
            <p:cNvPicPr/>
            <p:nvPr/>
          </p:nvPicPr>
          <p:blipFill>
            <a:blip r:embed="rId4"/>
            <a:stretch>
              <a:fillRect/>
            </a:stretch>
          </p:blipFill>
          <p:spPr>
            <a:xfrm>
              <a:off x="648469" y="3456111"/>
              <a:ext cx="2088232" cy="880718"/>
            </a:xfrm>
            <a:prstGeom prst="rect">
              <a:avLst/>
            </a:prstGeom>
          </p:spPr>
        </p:pic>
        <p:pic>
          <p:nvPicPr>
            <p:cNvPr id="15" name="20ZQ08.eps" descr="id:2147489467;FounderCES"/>
            <p:cNvPicPr/>
            <p:nvPr/>
          </p:nvPicPr>
          <p:blipFill>
            <a:blip r:embed="rId5"/>
            <a:stretch>
              <a:fillRect/>
            </a:stretch>
          </p:blipFill>
          <p:spPr>
            <a:xfrm>
              <a:off x="648469" y="4565201"/>
              <a:ext cx="2088232" cy="880718"/>
            </a:xfrm>
            <a:prstGeom prst="rect">
              <a:avLst/>
            </a:prstGeom>
          </p:spPr>
        </p:pic>
      </p:grpSp>
      <p:sp>
        <p:nvSpPr>
          <p:cNvPr id="2" name="矩形 1"/>
          <p:cNvSpPr/>
          <p:nvPr/>
        </p:nvSpPr>
        <p:spPr>
          <a:xfrm>
            <a:off x="3869165" y="15909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街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193085" y="159090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衔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981733" y="15989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街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456781" y="257194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弱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193085" y="256073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溺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61437" y="257194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弱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456781" y="35625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032874" y="354344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曰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8971993" y="35532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905121" y="454973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饭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6663546" y="453578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板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9029752" y="4548645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返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6250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折角形 4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1012007"/>
            <a:ext cx="10807700" cy="417229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三、写出下列句子的意思。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炎帝之少女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名曰女娃。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炎帝的小女儿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名叫女娃。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女娃游于东海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溺而不返。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有一次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女娃去东海游泳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溺水而死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再也没有回来。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常衔西山之木石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以堙于东海。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精卫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经常叼着西山上的树枝和石块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用来填塞东海。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0437" y="647799"/>
            <a:ext cx="10807700" cy="544302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四、续写神话故事。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想象一下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大海看到填海的精卫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会对她说什么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精卫又会如何回答。试着写一写他们之间的对话。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大海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精卫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____________________________</a:t>
            </a:r>
            <a:endParaRPr lang="zh-CN" altLang="zh-CN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略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18801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729639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炎帝之少女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名曰女娃。女娃游于东海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溺而不返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故为精卫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常衔西山之木石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以堙于东海。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根据课文内容填空。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《精卫填海》选自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这是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体裁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故事。我们现在常用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精卫填海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比喻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精神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下面几则故事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精卫填海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的精神相似的是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夸父逐日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愚公移山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盘古开天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D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女娲补天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4013181" y="3092724"/>
            <a:ext cx="3275256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山海经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北山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经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9073405" y="3077151"/>
            <a:ext cx="1215397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神话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365689" y="3648906"/>
            <a:ext cx="3894015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不畏艰难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努力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奋斗</a:t>
            </a:r>
            <a:r>
              <a:rPr lang="en-US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8939221" y="4835274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>
            <a:spLocks noChangeAspect="1"/>
          </p:cNvSpPr>
          <p:nvPr/>
        </p:nvSpPr>
        <p:spPr>
          <a:xfrm>
            <a:off x="361950" y="1655911"/>
            <a:ext cx="10807700" cy="237757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读了这篇神话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你有什么感想或体会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提示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这则神话故事刻画了英勇顽强的精卫鸟的形象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反映了古代人民征服水患的强烈愿望和不畏艰苦、勤奋不止、不达目的誓不罢休的精神。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3157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35</TotalTime>
  <Words>297</Words>
  <Application>Microsoft Office PowerPoint</Application>
  <PresentationFormat>自定义</PresentationFormat>
  <Paragraphs>63</Paragraphs>
  <Slides>9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9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11</cp:revision>
  <dcterms:created xsi:type="dcterms:W3CDTF">2020-08-17T02:46:32Z</dcterms:created>
  <dcterms:modified xsi:type="dcterms:W3CDTF">2024-09-12T00:12:51Z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