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731" r:id="rId3"/>
    <p:sldId id="732" r:id="rId4"/>
    <p:sldId id="737" r:id="rId5"/>
    <p:sldId id="736" r:id="rId6"/>
    <p:sldId id="738" r:id="rId7"/>
    <p:sldId id="739" r:id="rId8"/>
    <p:sldId id="740" r:id="rId9"/>
    <p:sldId id="746" r:id="rId10"/>
    <p:sldId id="750" r:id="rId11"/>
    <p:sldId id="733" r:id="rId12"/>
    <p:sldId id="742" r:id="rId13"/>
    <p:sldId id="747" r:id="rId14"/>
    <p:sldId id="748" r:id="rId15"/>
    <p:sldId id="749" r:id="rId16"/>
    <p:sldId id="735" r:id="rId1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72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16</a:t>
            </a:r>
            <a:r>
              <a:rPr lang="zh-CN" altLang="zh-CN" sz="4400" dirty="0">
                <a:solidFill>
                  <a:srgbClr val="D60093"/>
                </a:solidFill>
              </a:rPr>
              <a:t>　麻　雀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1943943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凶恶的猎狗走后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会发生什么事情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请你为课文续写一个精彩的结尾。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61950" y="3178413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老麻雀爱怜地抚摸着小麻雀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语重心长地说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孩子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今天的事情多危险啊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以后可不要自作主张地往下飞了。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612794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46585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课外阅读我能行。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方正宋黑_GBK" panose="03000509000000000000" pitchFamily="65" charset="-122"/>
                <a:cs typeface="Times New Roman" panose="02020603050405020304" pitchFamily="18" charset="0"/>
              </a:rPr>
              <a:t>我们院里的麻雀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889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我的院子里有一株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杨树</a:t>
            </a:r>
            <a:r>
              <a:rPr lang="zh-CN" altLang="en-US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、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两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株槐树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荫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遮满了院子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树上有许多麻雀。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889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天刚亮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树上的麻雀就叽叽喳喳地叫开啦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听着听着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有时候好像听到它们在议论什么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你一声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我一声的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有时却像吵架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叽叽喳喳地乱成一团。如果扔一个土块儿上去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或者大喊一声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叫声就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立刻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停下来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可是不一会儿又叫起来。这些小家伙儿可真热闹。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07839"/>
            <a:ext cx="10807700" cy="418993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89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有一年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老杨树断了一个大树枝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列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处成了一个树洞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从那时起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每年都有一对麻雀在里面孵小麻雀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这样一来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我年年能看到老麻雀喂小麻雀。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889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老麻雀飞回来了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嘴里衔着小虫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它落在树枝上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惕地向四面张望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我赶紧躲起来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不让它发现。发觉没有危险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老麻雀倏地飞进洞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洞里叽叽喳喳地开了锅。不一会儿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叽叽喳喳声停了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老麻雀出了洞口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飞走了。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2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478086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89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⑤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小麻雀学飞才有意思呢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老麻雀在窝旁叫个不停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小麻雀从窝里出来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小脑袋四处张望着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小嘴角上还有黄口。老麻雀叫一声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小麻雀叫一声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好像老师领着学生读书。叫了一会儿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小麻雀一纵身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飞了起来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可是飞不高就往下落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刚好落在树枝上。老麻雀叽叽喳喳地叫着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不知是批评还是表扬。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889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⑥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麻雀给我的院子带来了生气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也带来了烦恼。你看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这里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又是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</a:t>
            </a:r>
            <a:r>
              <a:rPr lang="zh-CN" altLang="en-US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堆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麻雀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这是哪个调皮鬼干的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我们的院里少了这些小东西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那不知要寂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寞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多少呢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5348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0783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“\”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画去括号中使用不恰当的字。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trike="sngStrike" dirty="0">
                <a:ea typeface="宋体" panose="02010600030101010101" pitchFamily="2" charset="-122"/>
                <a:cs typeface="Times New Roman" panose="02020603050405020304" pitchFamily="18" charset="0"/>
              </a:rPr>
              <a:t>茵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strike="sngStrike" dirty="0">
                <a:ea typeface="宋体" panose="02010600030101010101" pitchFamily="2" charset="-122"/>
                <a:cs typeface="Times New Roman" panose="02020603050405020304" pitchFamily="18" charset="0"/>
              </a:rPr>
              <a:t>列</a:t>
            </a:r>
            <a:r>
              <a:rPr lang="zh-CN" altLang="zh-CN" strike="sngStrike" dirty="0">
                <a:latin typeface="NEU-BZ-S92" panose="02020503000000020003" pitchFamily="18" charset="-12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trike="sngStrike" dirty="0">
                <a:ea typeface="宋体" panose="02010600030101010101" pitchFamily="2" charset="-122"/>
                <a:cs typeface="Times New Roman" panose="02020603050405020304" pitchFamily="18" charset="0"/>
              </a:rPr>
              <a:t>敬</a:t>
            </a:r>
            <a:r>
              <a:rPr lang="zh-CN" altLang="zh-CN" strike="sngStrike" dirty="0">
                <a:latin typeface="NEU-BZ-S92" panose="02020503000000020003" pitchFamily="18" charset="-12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   </a:t>
            </a:r>
            <a:r>
              <a:rPr lang="zh-CN" altLang="zh-CN" strike="sngStrike" dirty="0">
                <a:ea typeface="宋体" panose="02010600030101010101" pitchFamily="2" charset="-122"/>
                <a:cs typeface="Times New Roman" panose="02020603050405020304" pitchFamily="18" charset="0"/>
              </a:rPr>
              <a:t>莫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这篇文章表达了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作者对院子里麻雀的喜爱之情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作者对院子里麻雀的厌烦之情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作者对人与自然和谐相处的向往之情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作者对寂寞的恐惧之情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960837" y="2150135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91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09975"/>
            <a:ext cx="10807700" cy="41899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观察一种事物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需要调动我们的各种感官。文章第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④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段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主要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老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麻雀怎样衔虫回家并给小麻雀喂食。作者在观察这一情节时主要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运用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描写。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视觉、听觉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触觉、视觉　　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味觉、听觉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嗅觉、视觉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老麻雀叽叽喳喳地叫着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不知是批评还是表扬。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你觉得老麻雀是批评还是表扬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960837" y="1871935"/>
            <a:ext cx="48122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A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56308" y="4826590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是表扬。因为老麻雀看到小麻雀从不会飞到飞起来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虽然飞得不高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但这体现了一种敢于尝试的精神。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2796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76062054"/>
              </p:ext>
            </p:extLst>
          </p:nvPr>
        </p:nvGraphicFramePr>
        <p:xfrm>
          <a:off x="432445" y="1799927"/>
          <a:ext cx="11671959" cy="20804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文档" r:id="rId4" imgW="3826872" imgH="682102" progId="Word.Document.12">
                  <p:embed/>
                </p:oleObj>
              </mc:Choice>
              <mc:Fallback>
                <p:oleObj name="文档" r:id="rId4" imgW="3826872" imgH="68210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32445" y="1799927"/>
                        <a:ext cx="11671959" cy="20804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直接连接符 3"/>
          <p:cNvCxnSpPr/>
          <p:nvPr/>
        </p:nvCxnSpPr>
        <p:spPr>
          <a:xfrm>
            <a:off x="1656581" y="2438815"/>
            <a:ext cx="432048" cy="43204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9073405" y="2464908"/>
            <a:ext cx="432048" cy="43204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3424101" y="3230255"/>
            <a:ext cx="432048" cy="43204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7993285" y="3230255"/>
            <a:ext cx="432048" cy="43204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513615"/>
            <a:ext cx="410881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二、看拼音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写词语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grpSp>
        <p:nvGrpSpPr>
          <p:cNvPr id="9" name="组合 8"/>
          <p:cNvGrpSpPr/>
          <p:nvPr/>
        </p:nvGrpSpPr>
        <p:grpSpPr>
          <a:xfrm>
            <a:off x="95178" y="1109343"/>
            <a:ext cx="11354492" cy="5112568"/>
            <a:chOff x="95178" y="1109343"/>
            <a:chExt cx="11354492" cy="5112568"/>
          </a:xfrm>
        </p:grpSpPr>
        <p:grpSp>
          <p:nvGrpSpPr>
            <p:cNvPr id="8" name="组合 7"/>
            <p:cNvGrpSpPr/>
            <p:nvPr/>
          </p:nvGrpSpPr>
          <p:grpSpPr>
            <a:xfrm>
              <a:off x="120473" y="1109343"/>
              <a:ext cx="11329197" cy="5112568"/>
              <a:chOff x="120473" y="1079847"/>
              <a:chExt cx="11329197" cy="5112568"/>
            </a:xfrm>
          </p:grpSpPr>
          <p:pic>
            <p:nvPicPr>
              <p:cNvPr id="10" name="图片 9"/>
              <p:cNvPicPr>
                <a:picLocks noChangeAspect="1"/>
              </p:cNvPicPr>
              <p:nvPr/>
            </p:nvPicPr>
            <p:blipFill rotWithShape="1">
              <a:blip r:embed="rId2"/>
              <a:srcRect r="4521"/>
              <a:stretch/>
            </p:blipFill>
            <p:spPr>
              <a:xfrm>
                <a:off x="517783" y="1079847"/>
                <a:ext cx="10884576" cy="1771429"/>
              </a:xfrm>
              <a:prstGeom prst="rect">
                <a:avLst/>
              </a:prstGeom>
            </p:spPr>
          </p:pic>
          <p:pic>
            <p:nvPicPr>
              <p:cNvPr id="5" name="图片 4"/>
              <p:cNvPicPr>
                <a:picLocks noChangeAspect="1"/>
              </p:cNvPicPr>
              <p:nvPr/>
            </p:nvPicPr>
            <p:blipFill rotWithShape="1"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r="9817"/>
              <a:stretch/>
            </p:blipFill>
            <p:spPr>
              <a:xfrm>
                <a:off x="3384774" y="2768711"/>
                <a:ext cx="8064896" cy="1742857"/>
              </a:xfrm>
              <a:prstGeom prst="rect">
                <a:avLst/>
              </a:prstGeom>
            </p:spPr>
          </p:pic>
          <p:pic>
            <p:nvPicPr>
              <p:cNvPr id="6" name="图片 5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0473" y="4497177"/>
                <a:ext cx="6771428" cy="1695238"/>
              </a:xfrm>
              <a:prstGeom prst="rect">
                <a:avLst/>
              </a:prstGeom>
            </p:spPr>
          </p:pic>
          <p:pic>
            <p:nvPicPr>
              <p:cNvPr id="7" name="图片 6"/>
              <p:cNvPicPr>
                <a:picLocks noChangeAspect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6913165" y="4512424"/>
                <a:ext cx="2676190" cy="1657143"/>
              </a:xfrm>
              <a:prstGeom prst="rect">
                <a:avLst/>
              </a:prstGeom>
            </p:spPr>
          </p:pic>
        </p:grpSp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5178" y="3642639"/>
              <a:ext cx="3314286" cy="476190"/>
            </a:xfrm>
            <a:prstGeom prst="rect">
              <a:avLst/>
            </a:prstGeom>
          </p:spPr>
        </p:pic>
      </p:grpSp>
      <p:sp>
        <p:nvSpPr>
          <p:cNvPr id="37" name="矩形 36"/>
          <p:cNvSpPr>
            <a:spLocks noChangeAspect="1"/>
          </p:cNvSpPr>
          <p:nvPr/>
        </p:nvSpPr>
        <p:spPr>
          <a:xfrm>
            <a:off x="1937400" y="1614383"/>
            <a:ext cx="2095445" cy="11944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尖 叫</a:t>
            </a:r>
            <a:endParaRPr lang="zh-CN" altLang="en-US" sz="6600" dirty="0"/>
          </a:p>
        </p:txBody>
      </p:sp>
      <p:sp>
        <p:nvSpPr>
          <p:cNvPr id="38" name="矩形 37"/>
          <p:cNvSpPr>
            <a:spLocks noChangeAspect="1"/>
          </p:cNvSpPr>
          <p:nvPr/>
        </p:nvSpPr>
        <p:spPr>
          <a:xfrm>
            <a:off x="6718349" y="1578275"/>
            <a:ext cx="2095445" cy="11944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身 躯</a:t>
            </a:r>
            <a:endParaRPr lang="zh-CN" altLang="en-US" sz="6600" dirty="0"/>
          </a:p>
        </p:txBody>
      </p:sp>
      <p:sp>
        <p:nvSpPr>
          <p:cNvPr id="39" name="矩形 38"/>
          <p:cNvSpPr>
            <a:spLocks noChangeAspect="1"/>
          </p:cNvSpPr>
          <p:nvPr/>
        </p:nvSpPr>
        <p:spPr>
          <a:xfrm>
            <a:off x="9201548" y="1569644"/>
            <a:ext cx="2095445" cy="11944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掩 护</a:t>
            </a:r>
            <a:endParaRPr lang="zh-CN" altLang="en-US" sz="6600" dirty="0"/>
          </a:p>
        </p:txBody>
      </p:sp>
      <p:sp>
        <p:nvSpPr>
          <p:cNvPr id="40" name="矩形 39"/>
          <p:cNvSpPr>
            <a:spLocks noChangeAspect="1"/>
          </p:cNvSpPr>
          <p:nvPr/>
        </p:nvSpPr>
        <p:spPr>
          <a:xfrm>
            <a:off x="6977960" y="3220423"/>
            <a:ext cx="2095445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绝 望</a:t>
            </a:r>
            <a:endParaRPr lang="zh-CN" altLang="en-US" sz="6600" dirty="0"/>
          </a:p>
        </p:txBody>
      </p:sp>
      <p:sp>
        <p:nvSpPr>
          <p:cNvPr id="41" name="矩形 40"/>
          <p:cNvSpPr>
            <a:spLocks noChangeAspect="1"/>
          </p:cNvSpPr>
          <p:nvPr/>
        </p:nvSpPr>
        <p:spPr>
          <a:xfrm>
            <a:off x="7049968" y="4945431"/>
            <a:ext cx="2095445" cy="11944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搏 斗</a:t>
            </a:r>
            <a:endParaRPr lang="zh-CN" altLang="en-US" sz="6600" dirty="0"/>
          </a:p>
        </p:txBody>
      </p:sp>
      <p:sp>
        <p:nvSpPr>
          <p:cNvPr id="42" name="矩形 41"/>
          <p:cNvSpPr>
            <a:spLocks noChangeAspect="1"/>
          </p:cNvSpPr>
          <p:nvPr/>
        </p:nvSpPr>
        <p:spPr>
          <a:xfrm>
            <a:off x="1170639" y="4987943"/>
            <a:ext cx="2862206" cy="11944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力 </a:t>
            </a:r>
            <a:r>
              <a:rPr lang="zh-CN" altLang="en-US" sz="6600" dirty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量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226531489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1079847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三、句子万花筒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我顺着林荫路望去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看见一只小麻雀呆呆地站在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地上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             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拍打着小翅膀。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呆呆地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无可奈何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写出了小麻雀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的样子。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用句中加点的词语造句。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graphicFrame>
        <p:nvGraphicFramePr>
          <p:cNvPr id="5" name="对象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5861181"/>
              </p:ext>
            </p:extLst>
          </p:nvPr>
        </p:nvGraphicFramePr>
        <p:xfrm>
          <a:off x="504453" y="2231975"/>
          <a:ext cx="1935772" cy="9100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文档" r:id="rId3" imgW="847525" imgH="396992" progId="Word.Document.12">
                  <p:embed/>
                </p:oleObj>
              </mc:Choice>
              <mc:Fallback>
                <p:oleObj name="文档" r:id="rId3" imgW="847525" imgH="39699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04453" y="2231975"/>
                        <a:ext cx="1935772" cy="9100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矩形 5"/>
          <p:cNvSpPr/>
          <p:nvPr/>
        </p:nvSpPr>
        <p:spPr>
          <a:xfrm>
            <a:off x="7345213" y="2849627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幼小无助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1950" y="4100001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他无可奈何地摇了摇头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说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哎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这件事情还真不好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办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!”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115185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突然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一只老麻雀从一棵树上飞下来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像一块石头似的落在猎狗面前。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这句话用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来比喻老麻雀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我体会到了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老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麻雀</a:t>
            </a:r>
            <a:endParaRPr lang="en-US" altLang="zh-CN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时的力量。用句中加点的字词仿写一个句子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                                              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老麻雀从树上飞下来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是为了保护自己的孩子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我想用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等四字词语来赞美这种伟大的爱。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808709" y="237599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石头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04453" y="2952217"/>
            <a:ext cx="34804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从树上飞落下来　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073650" y="3528443"/>
            <a:ext cx="89723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示例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细细的春雨像春姑娘纺出的线</a:t>
            </a:r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似的</a:t>
            </a:r>
            <a:r>
              <a:rPr lang="zh-CN" altLang="en-US" smtClean="0">
                <a:ea typeface="楷体" panose="02010609060101010101" pitchFamily="49" charset="-122"/>
                <a:cs typeface="Times New Roman" panose="02020603050405020304" pitchFamily="18" charset="0"/>
              </a:rPr>
              <a:t>从天而降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073650" y="4694718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奋不顾身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284299" y="4680895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舐犊情深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84791577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790948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根据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课文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内容填空。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文章为我们讲述了一个令人感动的故事。故事的起因是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的猎狗发现了一只掉在地上的小麻雀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经过是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结果是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文章主要通过对老麻雀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的描写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使一个伟大的形象跃然纸上。老麻雀这种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的精神令我感动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我想对它说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:“___________________________________”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088629" y="2587786"/>
            <a:ext cx="849634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老麻雀奋不顾身地保护小麻雀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吓退了猎狗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238724" y="3200682"/>
            <a:ext cx="4714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u="sng" dirty="0"/>
              <a:t>“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我</a:t>
            </a:r>
            <a:r>
              <a:rPr lang="en-US" altLang="zh-CN" dirty="0" smtClean="0">
                <a:ea typeface="宋体" panose="02010600030101010101" pitchFamily="2" charset="-122"/>
              </a:rPr>
              <a:t>”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急忙带着猎狗走开了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765800" y="376453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动作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270104" y="4373655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英勇无畏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472864" y="4900436"/>
            <a:ext cx="6777817" cy="6047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老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麻雀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你护住小麻雀的样子真英勇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4201323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1815"/>
            <a:ext cx="10807700" cy="538269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五、课内阅读我最棒</a:t>
            </a:r>
            <a:endParaRPr lang="zh-CN" altLang="zh-CN">
              <a:solidFill>
                <a:srgbClr val="000000"/>
              </a:solidFill>
              <a:latin typeface="NEU-BZ-S92" panose="02020503000000020003"/>
              <a:ea typeface="方正书宋_GBK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猎狗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慢慢地走近小麻雀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嗅了嗅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张开大嘴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露出锋利的牙齿。突然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一只老麻雀从一棵树上飞下来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像一块石头似的落在猎狗面前。它挓挲起全身的羽毛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绝望地尖叫着。</a:t>
            </a:r>
            <a:endParaRPr lang="zh-CN" altLang="zh-CN">
              <a:solidFill>
                <a:srgbClr val="000000"/>
              </a:solidFill>
              <a:latin typeface="NEU-BZ-S92" panose="02020503000000020003"/>
              <a:ea typeface="方正书宋_GBK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老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麻雀用自己的身躯掩护着小麻雀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想拯救自己的幼儿。它准备着一场搏斗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可是因为紧张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它浑身发抖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发出嘶哑的声音。</a:t>
            </a:r>
            <a:r>
              <a:rPr lang="zh-CN" altLang="zh-CN" u="wavy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在它看来</a:t>
            </a:r>
            <a:r>
              <a:rPr lang="en-US" altLang="zh-CN" u="wavy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猎狗是个多么庞大的怪物啊</a:t>
            </a:r>
            <a:r>
              <a:rPr lang="en-US" altLang="zh-CN" u="wavy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zh-CN" altLang="zh-CN" u="wavy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可是它不能安然地站在高高的没有危险的树枝上</a:t>
            </a:r>
            <a:r>
              <a:rPr lang="en-US" altLang="zh-CN" u="wavy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一种强大的力量使它飞了下来。</a:t>
            </a:r>
            <a:endParaRPr lang="zh-CN" altLang="zh-CN">
              <a:solidFill>
                <a:srgbClr val="000000"/>
              </a:solidFill>
              <a:effectLst/>
              <a:latin typeface="NEU-BZ-S92" panose="02020503000000020003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145586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19807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wavy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的语句描写的是作者当时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的情景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这样写可以把事情讲得更清楚。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填序号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>
                <a:solidFill>
                  <a:srgbClr val="000000"/>
                </a:solidFill>
                <a:latin typeface="宋体" panose="02010600030101010101" pitchFamily="2" charset="-122"/>
                <a:ea typeface="方正书宋_GBK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看到　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听到　　　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想到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这种强大的力量是指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u="sng" smtClean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                 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985173" y="83365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③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4824933" y="2534535"/>
            <a:ext cx="389241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老麻雀对小麻雀的爱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361950" y="3088398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选文是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怎样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把老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麻雀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无畏写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清楚的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画出相关句子。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361950" y="4235413"/>
            <a:ext cx="10807700" cy="18371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突然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一只老麻雀从一棵树上飞下来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像一块石头似的落在猎狗面前。它挓挲起全身的羽毛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绝望地尖叫着。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老麻雀用自己的身躯掩护着小麻雀</a:t>
            </a:r>
            <a:r>
              <a:rPr lang="en-US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想拯救自己的幼儿。</a:t>
            </a:r>
            <a:endParaRPr lang="zh-CN" altLang="zh-CN">
              <a:solidFill>
                <a:srgbClr val="000000"/>
              </a:solidFill>
              <a:effectLst/>
              <a:latin typeface="NEU-BZ-S92" panose="02020503000000020003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422439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3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43</TotalTime>
  <Words>810</Words>
  <Application>Microsoft Office PowerPoint</Application>
  <PresentationFormat>自定义</PresentationFormat>
  <Paragraphs>78</Paragraphs>
  <Slides>16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29" baseType="lpstr">
      <vt:lpstr>NEU-BZ-S92</vt:lpstr>
      <vt:lpstr>方正书宋_GBK</vt:lpstr>
      <vt:lpstr>方正宋黑_GBK</vt:lpstr>
      <vt:lpstr>黑体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17</cp:revision>
  <dcterms:created xsi:type="dcterms:W3CDTF">2020-08-17T02:46:32Z</dcterms:created>
  <dcterms:modified xsi:type="dcterms:W3CDTF">2024-09-12T00:44:50Z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