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6" r:id="rId2"/>
    <p:sldId id="731" r:id="rId3"/>
    <p:sldId id="732" r:id="rId4"/>
    <p:sldId id="743" r:id="rId5"/>
    <p:sldId id="736" r:id="rId6"/>
    <p:sldId id="737" r:id="rId7"/>
    <p:sldId id="733" r:id="rId8"/>
    <p:sldId id="741" r:id="rId9"/>
    <p:sldId id="742" r:id="rId10"/>
    <p:sldId id="739" r:id="rId11"/>
    <p:sldId id="740" r:id="rId12"/>
    <p:sldId id="735" r:id="rId13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90" y="72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12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832" y="503783"/>
            <a:ext cx="7521637" cy="462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4.xml"/><Relationship Id="rId9" Type="http://schemas.openxmlformats.org/officeDocument/2006/relationships/slide" Target="../slides/slid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89" r:id="rId3"/>
    <p:sldLayoutId id="2147483690" r:id="rId4"/>
    <p:sldLayoutId id="2147483691" r:id="rId5"/>
    <p:sldLayoutId id="2147483692" r:id="rId6"/>
    <p:sldLayoutId id="214748369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Relationship Id="rId5" Type="http://schemas.openxmlformats.org/officeDocument/2006/relationships/slide" Target="slide3.xml"/><Relationship Id="rId4" Type="http://schemas.openxmlformats.org/officeDocument/2006/relationships/slide" Target="slide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__1.docx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__2.docx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3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dirty="0">
                <a:solidFill>
                  <a:srgbClr val="D60093"/>
                </a:solidFill>
              </a:rPr>
              <a:t>8</a:t>
            </a:r>
            <a:r>
              <a:rPr lang="en-US" altLang="zh-CN" sz="4400" baseline="30000" dirty="0">
                <a:solidFill>
                  <a:srgbClr val="D60093"/>
                </a:solidFill>
              </a:rPr>
              <a:t>*</a:t>
            </a:r>
            <a:r>
              <a:rPr lang="zh-CN" altLang="zh-CN" sz="4400" dirty="0">
                <a:solidFill>
                  <a:srgbClr val="D60093"/>
                </a:solidFill>
              </a:rPr>
              <a:t>　蝴蝶的家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295871"/>
            <a:ext cx="10807700" cy="299043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条纹蜘蛛捕获猎物的武器是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黄、黑、银相间的条纹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附近的树枝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一根又粗又宽的带子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一张整齐对称的大网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5996725" y="1367879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3721915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713905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条纹蜘蛛会把网织在什么地方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用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“_____”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在文中画出相关语句。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u="sng" dirty="0">
                <a:ea typeface="楷体" panose="02010609060101010101" pitchFamily="49" charset="-122"/>
                <a:cs typeface="Times New Roman" panose="02020603050405020304" pitchFamily="18" charset="0"/>
              </a:rPr>
              <a:t>只要它能找到攀网的地方</a:t>
            </a:r>
            <a:r>
              <a:rPr lang="en-US" altLang="zh-CN" u="sng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u="sng" dirty="0">
                <a:ea typeface="楷体" panose="02010609060101010101" pitchFamily="49" charset="-122"/>
                <a:cs typeface="Times New Roman" panose="02020603050405020304" pitchFamily="18" charset="0"/>
              </a:rPr>
              <a:t>它就会立刻织起网来。它常常把网横跨在小溪的两岸</a:t>
            </a:r>
            <a:r>
              <a:rPr lang="en-US" altLang="zh-CN" u="sng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u="sng" smtClean="0">
                <a:ea typeface="楷体" panose="02010609060101010101" pitchFamily="49" charset="-122"/>
                <a:cs typeface="Times New Roman" panose="02020603050405020304" pitchFamily="18" charset="0"/>
              </a:rPr>
              <a:t>因为</a:t>
            </a:r>
            <a:r>
              <a:rPr lang="zh-CN" altLang="en-US" u="sng">
                <a:ea typeface="楷体" panose="02010609060101010101" pitchFamily="49" charset="-122"/>
                <a:cs typeface="Times New Roman" panose="02020603050405020304" pitchFamily="18" charset="0"/>
              </a:rPr>
              <a:t>那里</a:t>
            </a:r>
            <a:r>
              <a:rPr lang="zh-CN" altLang="zh-CN" u="sng" smtClean="0">
                <a:ea typeface="楷体" panose="02010609060101010101" pitchFamily="49" charset="-122"/>
                <a:cs typeface="Times New Roman" panose="02020603050405020304" pitchFamily="18" charset="0"/>
              </a:rPr>
              <a:t>猎物</a:t>
            </a:r>
            <a:r>
              <a:rPr lang="zh-CN" altLang="zh-CN" u="sng">
                <a:ea typeface="楷体" panose="02010609060101010101" pitchFamily="49" charset="-122"/>
                <a:cs typeface="Times New Roman" panose="02020603050405020304" pitchFamily="18" charset="0"/>
              </a:rPr>
              <a:t>比较</a:t>
            </a:r>
            <a:r>
              <a:rPr lang="zh-CN" altLang="zh-CN" u="sng" smtClean="0">
                <a:ea typeface="楷体" panose="02010609060101010101" pitchFamily="49" charset="-122"/>
                <a:cs typeface="Times New Roman" panose="02020603050405020304" pitchFamily="18" charset="0"/>
              </a:rPr>
              <a:t>丰盛</a:t>
            </a:r>
            <a:r>
              <a:rPr lang="en-US" altLang="zh-CN" u="sng">
                <a:ea typeface="楷体" panose="02010609060101010101" pitchFamily="49" charset="-122"/>
                <a:cs typeface="Times New Roman" panose="02020603050405020304" pitchFamily="18" charset="0"/>
              </a:rPr>
              <a:t>;</a:t>
            </a:r>
            <a:r>
              <a:rPr lang="zh-CN" altLang="zh-CN" u="sng" smtClean="0">
                <a:ea typeface="楷体" panose="02010609060101010101" pitchFamily="49" charset="-122"/>
                <a:cs typeface="Times New Roman" panose="02020603050405020304" pitchFamily="18" charset="0"/>
              </a:rPr>
              <a:t>有时候</a:t>
            </a:r>
            <a:r>
              <a:rPr lang="zh-CN" altLang="zh-CN" u="sng" dirty="0">
                <a:ea typeface="楷体" panose="02010609060101010101" pitchFamily="49" charset="-122"/>
                <a:cs typeface="Times New Roman" panose="02020603050405020304" pitchFamily="18" charset="0"/>
              </a:rPr>
              <a:t>它也在长着小草的斜坡上或榆树林里织网</a:t>
            </a:r>
            <a:r>
              <a:rPr lang="en-US" altLang="zh-CN" u="sng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u="sng" dirty="0">
                <a:ea typeface="楷体" panose="02010609060101010101" pitchFamily="49" charset="-122"/>
                <a:cs typeface="Times New Roman" panose="02020603050405020304" pitchFamily="18" charset="0"/>
              </a:rPr>
              <a:t>因为那里是蚱蜢的乐园。</a:t>
            </a:r>
            <a:endParaRPr lang="zh-CN" altLang="zh-CN" u="sng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请提出两个关于条纹蜘蛛的疑问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并查阅相关资料。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示例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:(1)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条纹蜘蛛是怎样把网横跨在小溪两岸的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en-US" altLang="zh-CN" dirty="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条纹蜘蛛是怎样吃体形比它更大的昆虫的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en-US" altLang="zh-CN" dirty="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103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0717" y="1295871"/>
            <a:ext cx="5400600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951187"/>
            <a:ext cx="1872188" cy="4449140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2" name="折角形 1"/>
          <p:cNvSpPr/>
          <p:nvPr/>
        </p:nvSpPr>
        <p:spPr>
          <a:xfrm>
            <a:off x="3960837" y="1293840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1" name="折角形 10"/>
          <p:cNvSpPr/>
          <p:nvPr/>
        </p:nvSpPr>
        <p:spPr>
          <a:xfrm>
            <a:off x="3960837" y="2538614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3" name="折角形 12"/>
          <p:cNvSpPr/>
          <p:nvPr/>
        </p:nvSpPr>
        <p:spPr>
          <a:xfrm>
            <a:off x="3939125" y="3783657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6" name="动作按钮: 自定义 15">
            <a:hlinkClick r:id="rId2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24800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7" name="动作按钮: 自定义 16">
            <a:hlinkClick r:id="rId4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2" y="37297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9" name="动作按钮: 自定义 18">
            <a:hlinkClick r:id="rId5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12303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5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8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  <p:bldP spid="11" grpId="0" animBg="1"/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graphicFrame>
        <p:nvGraphicFramePr>
          <p:cNvPr id="3" name="对象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40937279"/>
              </p:ext>
            </p:extLst>
          </p:nvPr>
        </p:nvGraphicFramePr>
        <p:xfrm>
          <a:off x="504825" y="1230313"/>
          <a:ext cx="11645900" cy="35417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0" name="文档" r:id="rId3" imgW="3829305" imgH="1169342" progId="Word.Document.12">
                  <p:embed/>
                </p:oleObj>
              </mc:Choice>
              <mc:Fallback>
                <p:oleObj name="文档" r:id="rId3" imgW="3829305" imgH="1169342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04825" y="1230313"/>
                        <a:ext cx="11645900" cy="35417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矩形 3"/>
          <p:cNvSpPr/>
          <p:nvPr/>
        </p:nvSpPr>
        <p:spPr>
          <a:xfrm>
            <a:off x="7320627" y="1223863"/>
            <a:ext cx="74466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>
            <a:spLocks noChangeAspect="1"/>
          </p:cNvSpPr>
          <p:nvPr/>
        </p:nvSpPr>
        <p:spPr>
          <a:xfrm>
            <a:off x="361950" y="1295871"/>
            <a:ext cx="10807700" cy="64434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二、根据语境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在括号里写出加点词的反义词</a:t>
            </a:r>
            <a:endParaRPr lang="zh-CN" altLang="zh-CN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6" name="对象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73471338"/>
              </p:ext>
            </p:extLst>
          </p:nvPr>
        </p:nvGraphicFramePr>
        <p:xfrm>
          <a:off x="425782" y="1986455"/>
          <a:ext cx="11671959" cy="26328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4" name="文档" r:id="rId3" imgW="3826872" imgH="863229" progId="Word.Document.12">
                  <p:embed/>
                </p:oleObj>
              </mc:Choice>
              <mc:Fallback>
                <p:oleObj name="文档" r:id="rId3" imgW="3826872" imgH="863229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25782" y="1986455"/>
                        <a:ext cx="11671959" cy="263284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矩形 6"/>
          <p:cNvSpPr>
            <a:spLocks noChangeAspect="1"/>
          </p:cNvSpPr>
          <p:nvPr/>
        </p:nvSpPr>
        <p:spPr>
          <a:xfrm>
            <a:off x="8065293" y="1888488"/>
            <a:ext cx="1111202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沉重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en-US" dirty="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9001397" y="2564438"/>
            <a:ext cx="1008609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>
                <a:ea typeface="宋体" panose="02010600030101010101" pitchFamily="2" charset="-122"/>
                <a:cs typeface="Times New Roman" panose="02020603050405020304" pitchFamily="18" charset="0"/>
              </a:rPr>
              <a:t>面对</a:t>
            </a:r>
            <a:endParaRPr lang="zh-CN" altLang="en-US" dirty="0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8601273" y="3269122"/>
            <a:ext cx="1008609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>
                <a:ea typeface="宋体" panose="02010600030101010101" pitchFamily="2" charset="-122"/>
                <a:cs typeface="Times New Roman" panose="02020603050405020304" pitchFamily="18" charset="0"/>
              </a:rPr>
              <a:t>柔和</a:t>
            </a:r>
            <a:endParaRPr lang="zh-CN" altLang="en-US" dirty="0"/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8137301" y="3886174"/>
            <a:ext cx="1008609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>
                <a:ea typeface="宋体" panose="02010600030101010101" pitchFamily="2" charset="-122"/>
                <a:cs typeface="Times New Roman" panose="02020603050405020304" pitchFamily="18" charset="0"/>
              </a:rPr>
              <a:t>强壮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01230699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361950" y="750357"/>
            <a:ext cx="10807700" cy="537179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三、课内阅读我最棒。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indent="889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一个女孩对我说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雨后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蝴蝶就会重新出来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在阳光里飞。它们是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高兴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鲜艳。我想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它们一定是藏在一个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的家里。它们的家一定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不像家雀儿似的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一下雨就飞到人们的屋檐下避雨。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是这样的。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indent="889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她的话说得倒是不错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但我却从来没有见到过下雨时蝴蝶藏身的地方。谁要是能说给我听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我就不着急了。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根据课文内容填空。</a:t>
            </a:r>
            <a:endParaRPr lang="zh-CN" altLang="zh-CN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2304653" y="1943943"/>
            <a:ext cx="1111202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那么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en-US" dirty="0"/>
          </a:p>
        </p:txBody>
      </p:sp>
      <p:sp>
        <p:nvSpPr>
          <p:cNvPr id="12" name="矩形 11"/>
          <p:cNvSpPr>
            <a:spLocks noChangeAspect="1"/>
          </p:cNvSpPr>
          <p:nvPr/>
        </p:nvSpPr>
        <p:spPr>
          <a:xfrm>
            <a:off x="5545013" y="1914213"/>
            <a:ext cx="1111202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那么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en-US" dirty="0"/>
          </a:p>
        </p:txBody>
      </p:sp>
      <p:sp>
        <p:nvSpPr>
          <p:cNvPr id="13" name="矩形 12"/>
          <p:cNvSpPr>
            <a:spLocks noChangeAspect="1"/>
          </p:cNvSpPr>
          <p:nvPr/>
        </p:nvSpPr>
        <p:spPr>
          <a:xfrm>
            <a:off x="3168749" y="2490511"/>
            <a:ext cx="1111202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秘密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en-US" dirty="0"/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9463014" y="2493134"/>
            <a:ext cx="1111202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美丽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en-US" dirty="0"/>
          </a:p>
        </p:txBody>
      </p:sp>
      <p:sp>
        <p:nvSpPr>
          <p:cNvPr id="15" name="矩形 14"/>
          <p:cNvSpPr>
            <a:spLocks noChangeAspect="1"/>
          </p:cNvSpPr>
          <p:nvPr/>
        </p:nvSpPr>
        <p:spPr>
          <a:xfrm>
            <a:off x="1462113" y="3087725"/>
            <a:ext cx="1111202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香甜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en-US" dirty="0"/>
          </a:p>
        </p:txBody>
      </p:sp>
      <p:sp>
        <p:nvSpPr>
          <p:cNvPr id="16" name="矩形 15"/>
          <p:cNvSpPr>
            <a:spLocks noChangeAspect="1"/>
          </p:cNvSpPr>
          <p:nvPr/>
        </p:nvSpPr>
        <p:spPr>
          <a:xfrm>
            <a:off x="2637574" y="3673621"/>
            <a:ext cx="1111202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一定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1436995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631010"/>
            <a:ext cx="10807700" cy="186512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小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女孩</a:t>
            </a:r>
            <a:r>
              <a:rPr lang="zh-CN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认为</a:t>
            </a:r>
            <a:r>
              <a:rPr lang="zh-CN" altLang="en-US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下雨时</a:t>
            </a:r>
            <a:r>
              <a:rPr lang="zh-CN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蝴蝶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藏在哪里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你认为蝴蝶的家在哪里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为什么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2222145"/>
            <a:ext cx="4818948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藏在一个秘密的家里。　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361950" y="3459839"/>
            <a:ext cx="699230" cy="6443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略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9611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3" name="矩形 12"/>
          <p:cNvSpPr>
            <a:spLocks noChangeAspect="1"/>
          </p:cNvSpPr>
          <p:nvPr/>
        </p:nvSpPr>
        <p:spPr>
          <a:xfrm>
            <a:off x="361950" y="1153256"/>
            <a:ext cx="10807700" cy="359899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四、课外阅读我能行。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NEU-BZ-S92" panose="02020503000000020003" pitchFamily="18" charset="-122"/>
                <a:ea typeface="方正宋黑_GBK" panose="03000509000000000000" pitchFamily="65" charset="-122"/>
                <a:cs typeface="Times New Roman" panose="02020603050405020304" pitchFamily="18" charset="0"/>
              </a:rPr>
              <a:t>条纹蜘蛛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indent="889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无论从举止还是从颜色上讲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条纹蜘蛛是我所知道的蜘蛛中最完美的一种。在它那胖胖的像榛子仁一般大小的身体上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有着黄、黑、银三色相间的条纹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所以它的名字叫</a:t>
            </a:r>
            <a:r>
              <a:rPr lang="zh-CN" altLang="zh-CN" dirty="0">
                <a:solidFill>
                  <a:srgbClr val="000000"/>
                </a:solidFill>
                <a:latin typeface="NEU-BZ-S92" panose="02020503000000020003" pitchFamily="18" charset="-12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条纹蜘蛛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。它们的八只脚环绕在身体周围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好像车轮的辐条。</a:t>
            </a:r>
            <a:endParaRPr lang="zh-CN" altLang="zh-CN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223863"/>
            <a:ext cx="10807700" cy="3018968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3556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  </a:t>
            </a:r>
            <a:r>
              <a:rPr lang="zh-CN" altLang="zh-CN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几乎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什么小虫子它都爱吃。不管那是蝗虫跳跃的地方还是苍蝇盘旋的地方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是蜻蜓跳舞的地方还是蝴蝶飞翔的地方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只要它能找到攀网的地方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它就会立刻织起网来。它常常把网横跨在小溪的两岸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因为那里猎物比较丰盛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有时候它也在长着小草的斜坡上或榆树林里织网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因为那里是蚱蜢的乐园。</a:t>
            </a:r>
            <a:r>
              <a:rPr lang="zh-CN" altLang="zh-CN">
                <a:solidFill>
                  <a:srgbClr val="000000"/>
                </a:solidFill>
                <a:latin typeface="NEU-BZ-S92" panose="02020503000000020003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effectLst/>
              <a:latin typeface="NEU-BZ-S92" panose="02020503000000020003"/>
              <a:ea typeface="方正书宋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179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87834"/>
            <a:ext cx="10807700" cy="4780861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889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它捕获猎物的武器便是那张大网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网的周围攀在附近的树枝上。它的网和别种蜘蛛的网差不多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放射形的蛛丝从中央向四周扩散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然后在这上面连续地盘上一圈圈的螺线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从中央一直到边缘。整张网做得非常大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而且整齐对称。在网的下半部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有一根又粗又宽的带子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从中心开始沿着辐一曲一折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直到边缘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这是它的作品的标记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也是它在作品中的一种签名。同时这种粗的折线也能增加网的坚固性。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algn="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选自《昆虫记》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有删改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09030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</Template>
  <TotalTime>24</TotalTime>
  <Words>442</Words>
  <Application>Microsoft Office PowerPoint</Application>
  <PresentationFormat>自定义</PresentationFormat>
  <Paragraphs>51</Paragraphs>
  <Slides>12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2</vt:i4>
      </vt:variant>
      <vt:variant>
        <vt:lpstr>幻灯片标题</vt:lpstr>
      </vt:variant>
      <vt:variant>
        <vt:i4>12</vt:i4>
      </vt:variant>
    </vt:vector>
  </HeadingPairs>
  <TitlesOfParts>
    <vt:vector size="25" baseType="lpstr">
      <vt:lpstr>NEU-BZ-S92</vt:lpstr>
      <vt:lpstr>方正书宋_GBK</vt:lpstr>
      <vt:lpstr>方正宋黑_GBK</vt:lpstr>
      <vt:lpstr>黑体</vt:lpstr>
      <vt:lpstr>楷体</vt:lpstr>
      <vt:lpstr>隶书</vt:lpstr>
      <vt:lpstr>宋体</vt:lpstr>
      <vt:lpstr>Arial</vt:lpstr>
      <vt:lpstr>Calibri</vt:lpstr>
      <vt:lpstr>Times New Roman</vt:lpstr>
      <vt:lpstr>专业教辅课件Q:251490010</vt:lpstr>
      <vt:lpstr>Microsoft Word 文档</vt:lpstr>
      <vt:lpstr>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16</cp:revision>
  <dcterms:created xsi:type="dcterms:W3CDTF">2020-08-17T02:46:32Z</dcterms:created>
  <dcterms:modified xsi:type="dcterms:W3CDTF">2024-09-11T09:49:58Z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