
<file path=[Content_Types].xml><?xml version="1.0" encoding="utf-8"?>
<Types xmlns="http://schemas.openxmlformats.org/package/2006/content-types">
  <Default Extension="png" ContentType="image/png"/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wav" ContentType="audio/x-wav"/>
  <Default Extension="docx" ContentType="application/vnd.openxmlformats-officedocument.wordprocessingml.document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3"/>
  </p:notesMasterIdLst>
  <p:sldIdLst>
    <p:sldId id="256" r:id="rId2"/>
    <p:sldId id="731" r:id="rId3"/>
    <p:sldId id="732" r:id="rId4"/>
    <p:sldId id="737" r:id="rId5"/>
    <p:sldId id="738" r:id="rId6"/>
    <p:sldId id="736" r:id="rId7"/>
    <p:sldId id="739" r:id="rId8"/>
    <p:sldId id="733" r:id="rId9"/>
    <p:sldId id="740" r:id="rId10"/>
    <p:sldId id="741" r:id="rId11"/>
    <p:sldId id="735" r:id="rId12"/>
  </p:sldIdLst>
  <p:sldSz cx="11522075" cy="6480175"/>
  <p:notesSz cx="6858000" cy="9144000"/>
  <p:defaultTextStyle>
    <a:defPPr>
      <a:defRPr lang="zh-CN"/>
    </a:defPPr>
    <a:lvl1pPr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5pPr>
    <a:lvl6pPr marL="22860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6pPr>
    <a:lvl7pPr marL="27432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7pPr>
    <a:lvl8pPr marL="32004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8pPr>
    <a:lvl9pPr marL="36576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059">
          <p15:clr>
            <a:srgbClr val="A4A3A4"/>
          </p15:clr>
        </p15:guide>
        <p15:guide id="2" pos="362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60093"/>
    <a:srgbClr val="339966"/>
    <a:srgbClr val="E3261E"/>
    <a:srgbClr val="B53D5A"/>
    <a:srgbClr val="5F5F5F"/>
    <a:srgbClr val="993366"/>
    <a:srgbClr val="FF3399"/>
    <a:srgbClr val="DDDDDD"/>
    <a:srgbClr val="B2B2B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4" autoAdjust="0"/>
    <p:restoredTop sz="94591" autoAdjust="0"/>
  </p:normalViewPr>
  <p:slideViewPr>
    <p:cSldViewPr>
      <p:cViewPr varScale="1">
        <p:scale>
          <a:sx n="97" d="100"/>
          <a:sy n="97" d="100"/>
        </p:scale>
        <p:origin x="90" y="72"/>
      </p:cViewPr>
      <p:guideLst>
        <p:guide orient="horz" pos="2059"/>
        <p:guide pos="362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sorterViewPr>
    <p:cViewPr>
      <p:scale>
        <a:sx n="130" d="100"/>
        <a:sy n="13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emf"/></Relationships>
</file>

<file path=ppt/media/audio1.wav>
</file>

<file path=ppt/media/audio2.wav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 bwMode="auto"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 b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 b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124" name="幻灯片图像占位符 3"/>
          <p:cNvSpPr>
            <a:spLocks noGrp="1" noRot="1" noChangeAspect="1" noChangeArrowheads="1"/>
          </p:cNvSpPr>
          <p:nvPr>
            <p:ph type="sldImg" idx="4294967295"/>
          </p:nvPr>
        </p:nvSpPr>
        <p:spPr bwMode="auto"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noProof="0"/>
              <a:t>单击此处编辑母版文本样式</a:t>
            </a:r>
          </a:p>
          <a:p>
            <a:pPr lvl="1"/>
            <a:r>
              <a:rPr lang="zh-CN" altLang="en-US" noProof="0"/>
              <a:t>第二级</a:t>
            </a:r>
          </a:p>
          <a:p>
            <a:pPr lvl="2"/>
            <a:r>
              <a:rPr lang="zh-CN" altLang="en-US" noProof="0"/>
              <a:t>第三级</a:t>
            </a:r>
          </a:p>
          <a:p>
            <a:pPr lvl="3"/>
            <a:r>
              <a:rPr lang="zh-CN" altLang="en-US" noProof="0"/>
              <a:t>第四级</a:t>
            </a:r>
          </a:p>
          <a:p>
            <a:pPr lvl="4"/>
            <a:r>
              <a:rPr lang="zh-CN" altLang="en-US" noProof="0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 b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 b="0" noProof="1" dirty="0">
                <a:ea typeface="黑体" panose="02010609060101010101" pitchFamily="49" charset="-122"/>
              </a:defRPr>
            </a:lvl1pPr>
          </a:lstStyle>
          <a:p>
            <a:fld id="{A64CA497-71E0-4184-919F-D45F39379D11}" type="slidenum">
              <a:rPr lang="zh-CN" altLang="en-US"/>
              <a:pPr/>
              <a:t>‹#›</a:t>
            </a:fld>
            <a:endParaRPr lang="zh-CN" altLang="en-US">
              <a:ea typeface="黑体" panose="020106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74782253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64CA497-71E0-4184-919F-D45F39379D11}" type="slidenum">
              <a:rPr lang="zh-CN" altLang="en-US" smtClean="0"/>
              <a:pPr/>
              <a:t>11</a:t>
            </a:fld>
            <a:endParaRPr lang="zh-CN" altLang="en-US">
              <a:ea typeface="黑体" panose="020106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85814764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标题幻灯片"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32000">
              <a:schemeClr val="accent1">
                <a:lumMod val="45000"/>
                <a:lumOff val="55000"/>
              </a:schemeClr>
            </a:gs>
            <a:gs pos="70000">
              <a:srgbClr val="C5EAA7"/>
            </a:gs>
            <a:gs pos="100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图片 7"/>
          <p:cNvPicPr>
            <a:picLocks noChangeAspect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127832" y="503783"/>
            <a:ext cx="7521637" cy="462017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161196167"/>
      </p:ext>
    </p:extLst>
  </p:cSld>
  <p:clrMapOvr>
    <a:masterClrMapping/>
  </p:clrMapOvr>
  <p:transition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5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*.0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accel="50000" fill="hold">
                                          <p:stCondLst>
                                            <p:cond delay="50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5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.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500" accel="50000" fill="hold">
                                          <p:stCondLst>
                                            <p:cond delay="50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4" dur="1000" decel="5000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自定义版式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89799573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标题和内容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90936819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标题和内容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75246955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自定义版式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84103702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自定义版式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128942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_标题幻灯片">
    <p:bg>
      <p:bgPr>
        <a:gradFill>
          <a:gsLst>
            <a:gs pos="58000">
              <a:schemeClr val="accent1">
                <a:lumMod val="5000"/>
                <a:lumOff val="95000"/>
              </a:schemeClr>
            </a:gs>
            <a:gs pos="2000">
              <a:schemeClr val="accent1">
                <a:lumMod val="45000"/>
                <a:lumOff val="55000"/>
              </a:schemeClr>
            </a:gs>
            <a:gs pos="89000">
              <a:srgbClr val="C5EAA7"/>
            </a:gs>
            <a:gs pos="100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26079027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audio" Target="../media/audio1.wav"/><Relationship Id="rId4" Type="http://schemas.openxmlformats.org/officeDocument/2006/relationships/slideLayout" Target="../slideLayouts/slideLayout4.xml"/><Relationship Id="rId9" Type="http://schemas.openxmlformats.org/officeDocument/2006/relationships/slide" Target="../slides/slide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>
            <a:alpha val="5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矩形 11">
            <a:extLst>
              <a:ext uri="{FF2B5EF4-FFF2-40B4-BE49-F238E27FC236}">
                <a16:creationId xmlns="" xmlns:a16="http://schemas.microsoft.com/office/drawing/2014/main" id="{F4BE031C-B885-491B-AFE9-3136DB3D16BC}"/>
              </a:ext>
            </a:extLst>
          </p:cNvPr>
          <p:cNvSpPr/>
          <p:nvPr userDrawn="1"/>
        </p:nvSpPr>
        <p:spPr>
          <a:xfrm>
            <a:off x="0" y="6240412"/>
            <a:ext cx="11522075" cy="239763"/>
          </a:xfrm>
          <a:prstGeom prst="rect">
            <a:avLst/>
          </a:prstGeom>
          <a:solidFill>
            <a:schemeClr val="accent1">
              <a:lumMod val="75000"/>
            </a:schemeClr>
          </a:solidFill>
          <a:ln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sz="3024" b="0" cap="none" spc="0" dirty="0">
              <a:ln w="0"/>
              <a:solidFill>
                <a:schemeClr val="accent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</a:endParaRPr>
          </a:p>
        </p:txBody>
      </p:sp>
      <p:cxnSp>
        <p:nvCxnSpPr>
          <p:cNvPr id="20" name="直接连接符 19">
            <a:extLst>
              <a:ext uri="{FF2B5EF4-FFF2-40B4-BE49-F238E27FC236}">
                <a16:creationId xmlns="" xmlns:a16="http://schemas.microsoft.com/office/drawing/2014/main" id="{B1BE55F9-2A5E-4E28-8E5F-1BBB89835B59}"/>
              </a:ext>
            </a:extLst>
          </p:cNvPr>
          <p:cNvCxnSpPr/>
          <p:nvPr userDrawn="1"/>
        </p:nvCxnSpPr>
        <p:spPr>
          <a:xfrm>
            <a:off x="0" y="633267"/>
            <a:ext cx="11522075" cy="0"/>
          </a:xfrm>
          <a:prstGeom prst="line">
            <a:avLst/>
          </a:prstGeom>
          <a:ln>
            <a:solidFill>
              <a:srgbClr val="339966"/>
            </a:solidFill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sp>
        <p:nvSpPr>
          <p:cNvPr id="11" name="矩形 10">
            <a:extLst>
              <a:ext uri="{FF2B5EF4-FFF2-40B4-BE49-F238E27FC236}">
                <a16:creationId xmlns="" xmlns:a16="http://schemas.microsoft.com/office/drawing/2014/main" id="{3C8BB19B-3BF3-48F9-BA5C-0CEE270043F5}"/>
              </a:ext>
            </a:extLst>
          </p:cNvPr>
          <p:cNvSpPr/>
          <p:nvPr userDrawn="1"/>
        </p:nvSpPr>
        <p:spPr>
          <a:xfrm>
            <a:off x="0" y="0"/>
            <a:ext cx="11522075" cy="628635"/>
          </a:xfrm>
          <a:prstGeom prst="rect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10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024" dirty="0"/>
          </a:p>
        </p:txBody>
      </p:sp>
      <p:sp>
        <p:nvSpPr>
          <p:cNvPr id="2" name="动作按钮: 第一张 1">
            <a:hlinkClick r:id="rId9" action="ppaction://hlinksldjump" highlightClick="1">
              <a:snd r:embed="rId10" name="camera.wav"/>
            </a:hlinkClick>
          </p:cNvPr>
          <p:cNvSpPr/>
          <p:nvPr userDrawn="1"/>
        </p:nvSpPr>
        <p:spPr>
          <a:xfrm>
            <a:off x="10596459" y="5560029"/>
            <a:ext cx="864096" cy="898646"/>
          </a:xfrm>
          <a:prstGeom prst="actionButtonHome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74000">
                <a:schemeClr val="accent1">
                  <a:lumMod val="45000"/>
                  <a:lumOff val="55000"/>
                </a:schemeClr>
              </a:gs>
              <a:gs pos="83000">
                <a:schemeClr val="accent1">
                  <a:lumMod val="45000"/>
                  <a:lumOff val="55000"/>
                </a:schemeClr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34558614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95" r:id="rId2"/>
    <p:sldLayoutId id="2147483689" r:id="rId3"/>
    <p:sldLayoutId id="2147483690" r:id="rId4"/>
    <p:sldLayoutId id="2147483691" r:id="rId5"/>
    <p:sldLayoutId id="2147483692" r:id="rId6"/>
    <p:sldLayoutId id="2147483694" r:id="rId7"/>
  </p:sldLayoutIdLst>
  <p:timing>
    <p:tnLst>
      <p:par>
        <p:cTn id="1" dur="indefinite" restart="never" nodeType="tmRoot"/>
      </p:par>
    </p:tnLst>
  </p:timing>
  <p:txStyles>
    <p:titleStyle>
      <a:lvl1pPr algn="ctr" rtl="0" eaLnBrk="1" fontAlgn="base" hangingPunct="1">
        <a:spcBef>
          <a:spcPct val="0"/>
        </a:spcBef>
        <a:spcAft>
          <a:spcPct val="0"/>
        </a:spcAft>
        <a:defRPr sz="4158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5pPr>
      <a:lvl6pPr marL="432008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6pPr>
      <a:lvl7pPr marL="864017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7pPr>
      <a:lvl8pPr marL="1296025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8pPr>
      <a:lvl9pPr marL="1728033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9pPr>
    </p:titleStyle>
    <p:bodyStyle>
      <a:lvl1pPr marL="324006" indent="-324006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•"/>
        <a:defRPr sz="3024" kern="1200">
          <a:solidFill>
            <a:schemeClr val="tx1"/>
          </a:solidFill>
          <a:latin typeface="+mn-lt"/>
          <a:ea typeface="+mn-ea"/>
          <a:cs typeface="+mn-cs"/>
        </a:defRPr>
      </a:lvl1pPr>
      <a:lvl2pPr marL="702013" indent="-270005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–"/>
        <a:defRPr sz="2646" kern="1200">
          <a:solidFill>
            <a:schemeClr val="tx1"/>
          </a:solidFill>
          <a:latin typeface="+mn-lt"/>
          <a:ea typeface="+mn-ea"/>
          <a:cs typeface="+mn-cs"/>
        </a:defRPr>
      </a:lvl2pPr>
      <a:lvl3pPr marL="1080021" indent="-216004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•"/>
        <a:defRPr sz="2268" kern="1200">
          <a:solidFill>
            <a:schemeClr val="tx1"/>
          </a:solidFill>
          <a:latin typeface="+mn-lt"/>
          <a:ea typeface="+mn-ea"/>
          <a:cs typeface="+mn-cs"/>
        </a:defRPr>
      </a:lvl3pPr>
      <a:lvl4pPr marL="1512029" indent="-216004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–"/>
        <a:defRPr sz="1890" kern="1200">
          <a:solidFill>
            <a:schemeClr val="tx1"/>
          </a:solidFill>
          <a:latin typeface="+mn-lt"/>
          <a:ea typeface="+mn-ea"/>
          <a:cs typeface="+mn-cs"/>
        </a:defRPr>
      </a:lvl4pPr>
      <a:lvl5pPr marL="1944037" indent="-216004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»"/>
        <a:defRPr sz="1890" kern="1200">
          <a:solidFill>
            <a:schemeClr val="tx1"/>
          </a:solidFill>
          <a:latin typeface="+mn-lt"/>
          <a:ea typeface="+mn-ea"/>
          <a:cs typeface="+mn-cs"/>
        </a:defRPr>
      </a:lvl5pPr>
      <a:lvl6pPr marL="2376046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6pPr>
      <a:lvl7pPr marL="2808054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7pPr>
      <a:lvl8pPr marL="3240062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8pPr>
      <a:lvl9pPr marL="3672070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1pPr>
      <a:lvl2pPr marL="432008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2pPr>
      <a:lvl3pPr marL="864017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3pPr>
      <a:lvl4pPr marL="1296025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4pPr>
      <a:lvl5pPr marL="1728033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5pPr>
      <a:lvl6pPr marL="2160041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6pPr>
      <a:lvl7pPr marL="2592050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7pPr>
      <a:lvl8pPr marL="3024058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8pPr>
      <a:lvl9pPr marL="3456066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audio" Target="../media/audio2.wav"/><Relationship Id="rId2" Type="http://schemas.openxmlformats.org/officeDocument/2006/relationships/slide" Target="slide6.xml"/><Relationship Id="rId1" Type="http://schemas.openxmlformats.org/officeDocument/2006/relationships/slideLayout" Target="../slideLayouts/slideLayout2.xml"/><Relationship Id="rId5" Type="http://schemas.openxmlformats.org/officeDocument/2006/relationships/slide" Target="slide3.xml"/><Relationship Id="rId4" Type="http://schemas.openxmlformats.org/officeDocument/2006/relationships/slide" Target="slide8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3.xml"/><Relationship Id="rId1" Type="http://schemas.openxmlformats.org/officeDocument/2006/relationships/vmlDrawing" Target="../drawings/vmlDrawing1.vml"/><Relationship Id="rId5" Type="http://schemas.openxmlformats.org/officeDocument/2006/relationships/image" Target="../media/image2.emf"/><Relationship Id="rId4" Type="http://schemas.openxmlformats.org/officeDocument/2006/relationships/package" Target="../embeddings/Microsoft_Word___1.docx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bg>
      <p:bgPr>
        <a:gradFill>
          <a:gsLst>
            <a:gs pos="90000">
              <a:srgbClr val="DFF4CE"/>
            </a:gs>
            <a:gs pos="0">
              <a:schemeClr val="accent1">
                <a:lumMod val="5000"/>
                <a:lumOff val="95000"/>
              </a:schemeClr>
            </a:gs>
            <a:gs pos="30000">
              <a:schemeClr val="accent1">
                <a:lumMod val="45000"/>
                <a:lumOff val="55000"/>
              </a:schemeClr>
            </a:gs>
            <a:gs pos="65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棱台 3"/>
          <p:cNvSpPr/>
          <p:nvPr/>
        </p:nvSpPr>
        <p:spPr>
          <a:xfrm>
            <a:off x="432445" y="3722371"/>
            <a:ext cx="10801200" cy="1785933"/>
          </a:xfrm>
          <a:prstGeom prst="bevel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0">
                <a:schemeClr val="accent1">
                  <a:lumMod val="45000"/>
                  <a:lumOff val="55000"/>
                </a:schemeClr>
              </a:gs>
              <a:gs pos="44000">
                <a:schemeClr val="accent1">
                  <a:lumMod val="45000"/>
                  <a:lumOff val="55000"/>
                </a:schemeClr>
              </a:gs>
              <a:gs pos="80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4400" dirty="0">
                <a:solidFill>
                  <a:srgbClr val="D60093"/>
                </a:solidFill>
              </a:rPr>
              <a:t>23</a:t>
            </a:r>
            <a:r>
              <a:rPr lang="en-US" altLang="zh-CN" sz="4400" baseline="30000" dirty="0">
                <a:solidFill>
                  <a:srgbClr val="D60093"/>
                </a:solidFill>
              </a:rPr>
              <a:t>*</a:t>
            </a:r>
            <a:r>
              <a:rPr lang="zh-CN" altLang="zh-CN" sz="4400" dirty="0">
                <a:solidFill>
                  <a:srgbClr val="D60093"/>
                </a:solidFill>
              </a:rPr>
              <a:t>　梅兰芳蓄须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:circle/>
      </p:transition>
    </mc:Choice>
    <mc:Fallback xmlns="">
      <p:transition spd="slow">
        <p:circl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1000"/>
                            </p:stCondLst>
                            <p:childTnLst>
                              <p:par>
                                <p:cTn id="11" presetID="34" presetClass="emph" presetSubtype="0" fill="hold" grpId="1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Motion origin="layout" path="M 0.0 0.0 L 0.0 -0.07213" pathEditMode="relative" ptsTypes="">
                                      <p:cBhvr>
                                        <p:cTn id="12" dur="250" accel="500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Rot by="1500000">
                                      <p:cBhvr>
                                        <p:cTn id="13" dur="12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14" dur="125" fill="hold">
                                          <p:stCondLst>
                                            <p:cond delay="125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15" dur="125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500000">
                                      <p:cBhvr>
                                        <p:cTn id="16" dur="125" fill="hold">
                                          <p:stCondLst>
                                            <p:cond delay="375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4" grpId="1" animBg="1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矩形 2"/>
          <p:cNvSpPr>
            <a:spLocks noChangeAspect="1"/>
          </p:cNvSpPr>
          <p:nvPr/>
        </p:nvSpPr>
        <p:spPr>
          <a:xfrm>
            <a:off x="361950" y="1156202"/>
            <a:ext cx="10807700" cy="4819781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1.“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蓄须明志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在文中的意思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是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_________________________,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梅兰芳是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在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______________________________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的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情况下蓄须的。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2.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给文中画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 u="wavy" dirty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 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的句子换种说法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意思不变。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 algn="r"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endParaRPr lang="en-US" altLang="zh-CN" u="sng" dirty="0" smtClean="0">
              <a:solidFill>
                <a:srgbClr val="000000"/>
              </a:solidFill>
              <a:uFill>
                <a:solidFill>
                  <a:srgbClr val="000000"/>
                </a:solidFill>
              </a:uFill>
              <a:latin typeface="宋体" panose="02010600030101010101" pitchFamily="2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3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日本司令官逼梅兰芳演戏时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梅兰芳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_____________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___;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戏园子老板请梅兰芳演戏时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梅兰芳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___________________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。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从中可以体会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出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_________________________________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effectLst/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</p:txBody>
      </p:sp>
      <p:sp>
        <p:nvSpPr>
          <p:cNvPr id="4" name="矩形 3"/>
          <p:cNvSpPr>
            <a:spLocks noChangeAspect="1"/>
          </p:cNvSpPr>
          <p:nvPr/>
        </p:nvSpPr>
        <p:spPr>
          <a:xfrm>
            <a:off x="4392885" y="628135"/>
            <a:ext cx="6983263" cy="68326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留起胡须</a:t>
            </a:r>
            <a:r>
              <a:rPr lang="en-US" altLang="zh-CN" dirty="0">
                <a:ea typeface="宋体" panose="02010600030101010101" pitchFamily="2" charset="-122"/>
              </a:rPr>
              <a:t>,</a:t>
            </a: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表明不给侵略者演戏的</a:t>
            </a:r>
            <a:r>
              <a:rPr lang="zh-CN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决心</a:t>
            </a:r>
            <a:r>
              <a:rPr lang="en-US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 </a:t>
            </a:r>
            <a:endParaRPr lang="zh-CN" altLang="en-US" dirty="0"/>
          </a:p>
        </p:txBody>
      </p:sp>
      <p:sp>
        <p:nvSpPr>
          <p:cNvPr id="5" name="矩形 4"/>
          <p:cNvSpPr>
            <a:spLocks noChangeAspect="1"/>
          </p:cNvSpPr>
          <p:nvPr/>
        </p:nvSpPr>
        <p:spPr>
          <a:xfrm>
            <a:off x="2818541" y="1742140"/>
            <a:ext cx="7055271" cy="68326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香港沦陷</a:t>
            </a:r>
            <a:r>
              <a:rPr lang="en-US" altLang="zh-CN" dirty="0">
                <a:ea typeface="宋体" panose="02010600030101010101" pitchFamily="2" charset="-122"/>
              </a:rPr>
              <a:t>,</a:t>
            </a: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被日本侵略者多次逼迫</a:t>
            </a:r>
            <a:r>
              <a:rPr lang="zh-CN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演戏</a:t>
            </a:r>
            <a:r>
              <a:rPr lang="en-US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 </a:t>
            </a:r>
            <a:endParaRPr lang="zh-CN" altLang="en-US" dirty="0"/>
          </a:p>
        </p:txBody>
      </p:sp>
      <p:sp>
        <p:nvSpPr>
          <p:cNvPr id="7" name="矩形 6"/>
          <p:cNvSpPr>
            <a:spLocks noChangeAspect="1"/>
          </p:cNvSpPr>
          <p:nvPr/>
        </p:nvSpPr>
        <p:spPr>
          <a:xfrm>
            <a:off x="361950" y="3506740"/>
            <a:ext cx="10807700" cy="644344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只要您把胡子一剃</a:t>
            </a:r>
            <a:r>
              <a:rPr lang="en-US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一登台</a:t>
            </a:r>
            <a:r>
              <a:rPr lang="en-US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就不愁没钱花</a:t>
            </a:r>
            <a:r>
              <a:rPr lang="zh-CN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。</a:t>
            </a:r>
            <a:r>
              <a:rPr lang="en-US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 </a:t>
            </a: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</p:txBody>
      </p:sp>
      <p:sp>
        <p:nvSpPr>
          <p:cNvPr id="8" name="矩形 7"/>
          <p:cNvSpPr>
            <a:spLocks noChangeAspect="1"/>
          </p:cNvSpPr>
          <p:nvPr/>
        </p:nvSpPr>
        <p:spPr>
          <a:xfrm>
            <a:off x="7129189" y="4095193"/>
            <a:ext cx="3583032" cy="6832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留起胡须表示</a:t>
            </a:r>
            <a:r>
              <a:rPr lang="zh-CN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抗议</a:t>
            </a:r>
            <a:r>
              <a:rPr lang="en-US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 </a:t>
            </a:r>
            <a:endParaRPr lang="zh-CN" altLang="en-US" dirty="0"/>
          </a:p>
        </p:txBody>
      </p:sp>
      <p:sp>
        <p:nvSpPr>
          <p:cNvPr id="9" name="矩形 8"/>
          <p:cNvSpPr>
            <a:spLocks noChangeAspect="1"/>
          </p:cNvSpPr>
          <p:nvPr/>
        </p:nvSpPr>
        <p:spPr>
          <a:xfrm>
            <a:off x="7633245" y="4688983"/>
            <a:ext cx="1935145" cy="6832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都拒绝</a:t>
            </a:r>
            <a:r>
              <a:rPr lang="zh-CN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了</a:t>
            </a:r>
            <a:r>
              <a:rPr lang="en-US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 </a:t>
            </a:r>
            <a:endParaRPr lang="zh-CN" altLang="en-US" dirty="0"/>
          </a:p>
        </p:txBody>
      </p:sp>
      <p:sp>
        <p:nvSpPr>
          <p:cNvPr id="10" name="矩形 9"/>
          <p:cNvSpPr>
            <a:spLocks noChangeAspect="1"/>
          </p:cNvSpPr>
          <p:nvPr/>
        </p:nvSpPr>
        <p:spPr>
          <a:xfrm>
            <a:off x="3293101" y="5255970"/>
            <a:ext cx="6780686" cy="68326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梅兰芳先生有着令人钦佩的民族</a:t>
            </a:r>
            <a:r>
              <a:rPr lang="zh-CN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气节</a:t>
            </a:r>
            <a:r>
              <a:rPr lang="en-US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 </a:t>
            </a:r>
            <a:endParaRPr lang="zh-CN" altLang="zh-CN" dirty="0">
              <a:solidFill>
                <a:srgbClr val="000000"/>
              </a:solidFill>
              <a:effectLst/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5581822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>
        <p:dissolve/>
      </p:transition>
    </mc:Choice>
    <mc:Fallback xmlns="">
      <p:transition spd="slow">
        <p:dissolv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2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/>
      <p:bldP spid="7" grpId="0"/>
      <p:bldP spid="8" grpId="0"/>
      <p:bldP spid="9" grpId="0"/>
      <p:bldP spid="10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2880717" y="1295871"/>
            <a:ext cx="5400600" cy="2800767"/>
          </a:xfrm>
          <a:prstGeom prst="rect">
            <a:avLst/>
          </a:prstGeom>
          <a:gradFill>
            <a:gsLst>
              <a:gs pos="47000">
                <a:schemeClr val="accent1">
                  <a:lumMod val="5000"/>
                  <a:lumOff val="95000"/>
                </a:schemeClr>
              </a:gs>
              <a:gs pos="2000">
                <a:schemeClr val="accent1">
                  <a:lumMod val="45000"/>
                  <a:lumOff val="55000"/>
                </a:schemeClr>
              </a:gs>
              <a:gs pos="89000">
                <a:srgbClr val="C5EAA7"/>
              </a:gs>
              <a:gs pos="100000">
                <a:schemeClr val="accent1">
                  <a:lumMod val="45000"/>
                  <a:lumOff val="55000"/>
                </a:schemeClr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  <a:ln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74000">
                  <a:schemeClr val="accent1">
                    <a:lumMod val="45000"/>
                    <a:lumOff val="55000"/>
                  </a:schemeClr>
                </a:gs>
                <a:gs pos="83000">
                  <a:schemeClr val="accent1">
                    <a:lumMod val="45000"/>
                    <a:lumOff val="55000"/>
                  </a:schemeClr>
                </a:gs>
                <a:gs pos="100000">
                  <a:schemeClr val="accent1">
                    <a:lumMod val="30000"/>
                    <a:lumOff val="70000"/>
                  </a:schemeClr>
                </a:gs>
              </a:gsLst>
              <a:lin ang="5400000" scaled="1"/>
            </a:gradFill>
          </a:ln>
          <a:effectLst>
            <a:glow rad="533400">
              <a:schemeClr val="accent1">
                <a:alpha val="40000"/>
              </a:schemeClr>
            </a:glow>
            <a:outerShdw blurRad="50800" dist="50800" dir="3720000" algn="ctr" rotWithShape="0">
              <a:srgbClr val="000000">
                <a:alpha val="43137"/>
              </a:srgbClr>
            </a:outerShdw>
            <a:reflection endPos="0" dist="50800" dir="5400000" sy="-100000" algn="bl" rotWithShape="0"/>
            <a:softEdge rad="127000"/>
          </a:effectLst>
        </p:spPr>
        <p:txBody>
          <a:bodyPr wrap="square" rtlCol="0">
            <a:spAutoFit/>
          </a:bodyPr>
          <a:lstStyle/>
          <a:p>
            <a:r>
              <a:rPr lang="zh-CN" altLang="en-US" sz="8800" dirty="0" smtClean="0">
                <a:solidFill>
                  <a:schemeClr val="accent2"/>
                </a:solidFill>
                <a:effectLst>
                  <a:outerShdw dist="50800" dir="5400000" algn="ctr" rotWithShape="0">
                    <a:srgbClr val="000000">
                      <a:alpha val="60000"/>
                    </a:srgbClr>
                  </a:outerShdw>
                </a:effectLst>
                <a:latin typeface="隶书" panose="02010509060101010101" pitchFamily="49" charset="-122"/>
                <a:ea typeface="隶书" panose="02010509060101010101" pitchFamily="49" charset="-122"/>
              </a:rPr>
              <a:t>练习结束，</a:t>
            </a:r>
            <a:endParaRPr lang="en-US" altLang="zh-CN" sz="8800" dirty="0" smtClean="0">
              <a:solidFill>
                <a:schemeClr val="accent2"/>
              </a:solidFill>
              <a:effectLst>
                <a:outerShdw dist="50800" dir="5400000" algn="ctr" rotWithShape="0">
                  <a:srgbClr val="000000">
                    <a:alpha val="60000"/>
                  </a:srgbClr>
                </a:outerShdw>
              </a:effectLst>
              <a:latin typeface="隶书" panose="02010509060101010101" pitchFamily="49" charset="-122"/>
              <a:ea typeface="隶书" panose="02010509060101010101" pitchFamily="49" charset="-122"/>
            </a:endParaRPr>
          </a:p>
          <a:p>
            <a:r>
              <a:rPr lang="zh-CN" altLang="en-US" sz="8800" dirty="0" smtClean="0">
                <a:solidFill>
                  <a:schemeClr val="accent2"/>
                </a:solidFill>
                <a:effectLst>
                  <a:outerShdw dist="50800" dir="5400000" algn="ctr" rotWithShape="0">
                    <a:srgbClr val="000000">
                      <a:alpha val="60000"/>
                    </a:srgbClr>
                  </a:outerShdw>
                </a:effectLst>
                <a:latin typeface="隶书" panose="02010509060101010101" pitchFamily="49" charset="-122"/>
                <a:ea typeface="隶书" panose="02010509060101010101" pitchFamily="49" charset="-122"/>
              </a:rPr>
              <a:t>少年加油！</a:t>
            </a:r>
            <a:endParaRPr lang="en-US" altLang="zh-CN" sz="8800" dirty="0" smtClean="0">
              <a:solidFill>
                <a:schemeClr val="accent2"/>
              </a:solidFill>
              <a:effectLst>
                <a:outerShdw dist="50800" dir="5400000" algn="ctr" rotWithShape="0">
                  <a:srgbClr val="000000">
                    <a:alpha val="60000"/>
                  </a:srgbClr>
                </a:outerShdw>
              </a:effectLst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9790819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900">
        <p14:warp dir="in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竖卷形 2"/>
          <p:cNvSpPr/>
          <p:nvPr/>
        </p:nvSpPr>
        <p:spPr>
          <a:xfrm>
            <a:off x="504453" y="951187"/>
            <a:ext cx="1872188" cy="4449140"/>
          </a:xfrm>
          <a:prstGeom prst="verticalScroll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5400" dirty="0" smtClean="0">
                <a:latin typeface="+mj-ea"/>
                <a:ea typeface="+mj-ea"/>
              </a:rPr>
              <a:t>导</a:t>
            </a:r>
            <a:endParaRPr lang="en-US" altLang="zh-CN" sz="5400" dirty="0" smtClean="0">
              <a:latin typeface="+mj-ea"/>
              <a:ea typeface="+mj-ea"/>
            </a:endParaRPr>
          </a:p>
          <a:p>
            <a:pPr algn="ctr"/>
            <a:endParaRPr lang="en-US" altLang="zh-CN" sz="5400" dirty="0" smtClean="0">
              <a:latin typeface="+mj-ea"/>
              <a:ea typeface="+mj-ea"/>
            </a:endParaRPr>
          </a:p>
          <a:p>
            <a:pPr algn="ctr"/>
            <a:r>
              <a:rPr lang="zh-CN" altLang="en-US" sz="5400" dirty="0" smtClean="0">
                <a:latin typeface="+mj-ea"/>
                <a:ea typeface="+mj-ea"/>
              </a:rPr>
              <a:t>航</a:t>
            </a:r>
            <a:endParaRPr lang="zh-CN" altLang="en-US" sz="5400" dirty="0">
              <a:latin typeface="+mj-ea"/>
              <a:ea typeface="+mj-ea"/>
            </a:endParaRPr>
          </a:p>
        </p:txBody>
      </p:sp>
      <p:sp>
        <p:nvSpPr>
          <p:cNvPr id="2" name="折角形 1"/>
          <p:cNvSpPr/>
          <p:nvPr/>
        </p:nvSpPr>
        <p:spPr>
          <a:xfrm>
            <a:off x="3960837" y="1293840"/>
            <a:ext cx="4558216" cy="981927"/>
          </a:xfrm>
          <a:prstGeom prst="foldedCorner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0">
                <a:schemeClr val="accent1">
                  <a:lumMod val="45000"/>
                  <a:lumOff val="55000"/>
                </a:schemeClr>
              </a:gs>
              <a:gs pos="58000">
                <a:schemeClr val="accent1">
                  <a:lumMod val="45000"/>
                  <a:lumOff val="55000"/>
                </a:schemeClr>
              </a:gs>
              <a:gs pos="89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5400" dirty="0" smtClean="0">
                <a:solidFill>
                  <a:srgbClr val="D60093"/>
                </a:solidFill>
                <a:latin typeface="隶书" panose="02010509060101010101" pitchFamily="49" charset="-122"/>
                <a:ea typeface="隶书" panose="02010509060101010101" pitchFamily="49" charset="-122"/>
              </a:rPr>
              <a:t>基础梳理</a:t>
            </a:r>
            <a:endParaRPr lang="zh-CN" altLang="zh-CN" sz="5400" dirty="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  <p:sp>
        <p:nvSpPr>
          <p:cNvPr id="11" name="折角形 10"/>
          <p:cNvSpPr/>
          <p:nvPr/>
        </p:nvSpPr>
        <p:spPr>
          <a:xfrm>
            <a:off x="3960837" y="2538614"/>
            <a:ext cx="4558216" cy="981927"/>
          </a:xfrm>
          <a:prstGeom prst="foldedCorner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0">
                <a:schemeClr val="accent1">
                  <a:lumMod val="45000"/>
                  <a:lumOff val="55000"/>
                </a:schemeClr>
              </a:gs>
              <a:gs pos="58000">
                <a:schemeClr val="accent1">
                  <a:lumMod val="45000"/>
                  <a:lumOff val="55000"/>
                </a:schemeClr>
              </a:gs>
              <a:gs pos="89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5400" dirty="0" smtClean="0">
                <a:solidFill>
                  <a:srgbClr val="D60093"/>
                </a:solidFill>
                <a:latin typeface="隶书" panose="02010509060101010101" pitchFamily="49" charset="-122"/>
                <a:ea typeface="隶书" panose="02010509060101010101" pitchFamily="49" charset="-122"/>
              </a:rPr>
              <a:t>能力提升</a:t>
            </a:r>
            <a:endParaRPr lang="zh-CN" altLang="zh-CN" sz="5400" dirty="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  <p:sp>
        <p:nvSpPr>
          <p:cNvPr id="13" name="折角形 12"/>
          <p:cNvSpPr/>
          <p:nvPr/>
        </p:nvSpPr>
        <p:spPr>
          <a:xfrm>
            <a:off x="3939125" y="3783657"/>
            <a:ext cx="4558216" cy="981927"/>
          </a:xfrm>
          <a:prstGeom prst="foldedCorner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0">
                <a:schemeClr val="accent1">
                  <a:lumMod val="45000"/>
                  <a:lumOff val="55000"/>
                </a:schemeClr>
              </a:gs>
              <a:gs pos="58000">
                <a:schemeClr val="accent1">
                  <a:lumMod val="45000"/>
                  <a:lumOff val="55000"/>
                </a:schemeClr>
              </a:gs>
              <a:gs pos="89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5400" dirty="0" smtClean="0">
                <a:solidFill>
                  <a:srgbClr val="D60093"/>
                </a:solidFill>
                <a:latin typeface="隶书" panose="02010509060101010101" pitchFamily="49" charset="-122"/>
                <a:ea typeface="隶书" panose="02010509060101010101" pitchFamily="49" charset="-122"/>
              </a:rPr>
              <a:t>智慧拓展</a:t>
            </a:r>
            <a:endParaRPr lang="zh-CN" altLang="zh-CN" sz="5400" dirty="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  <p:sp>
        <p:nvSpPr>
          <p:cNvPr id="16" name="动作按钮: 自定义 15">
            <a:hlinkClick r:id="rId2" action="ppaction://hlinksldjump" highlightClick="1">
              <a:snd r:embed="rId3" name="chimes.wav"/>
            </a:hlinkClick>
          </p:cNvPr>
          <p:cNvSpPr/>
          <p:nvPr/>
        </p:nvSpPr>
        <p:spPr>
          <a:xfrm>
            <a:off x="3744813" y="2480031"/>
            <a:ext cx="5278297" cy="1094532"/>
          </a:xfrm>
          <a:prstGeom prst="actionButtonBlank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  <p:sp>
        <p:nvSpPr>
          <p:cNvPr id="17" name="动作按钮: 自定义 16">
            <a:hlinkClick r:id="rId4" action="ppaction://hlinksldjump" highlightClick="1">
              <a:snd r:embed="rId3" name="chimes.wav"/>
            </a:hlinkClick>
          </p:cNvPr>
          <p:cNvSpPr/>
          <p:nvPr/>
        </p:nvSpPr>
        <p:spPr>
          <a:xfrm>
            <a:off x="3744812" y="3729731"/>
            <a:ext cx="5278297" cy="1094532"/>
          </a:xfrm>
          <a:prstGeom prst="actionButtonBlank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  <p:sp>
        <p:nvSpPr>
          <p:cNvPr id="19" name="动作按钮: 自定义 18">
            <a:hlinkClick r:id="rId5" action="ppaction://hlinksldjump" highlightClick="1">
              <a:snd r:embed="rId3" name="chimes.wav"/>
            </a:hlinkClick>
          </p:cNvPr>
          <p:cNvSpPr/>
          <p:nvPr/>
        </p:nvSpPr>
        <p:spPr>
          <a:xfrm>
            <a:off x="3744813" y="1230331"/>
            <a:ext cx="5278297" cy="1094532"/>
          </a:xfrm>
          <a:prstGeom prst="actionButtonBlank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8351336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:blinds dir="vert"/>
      </p:transition>
    </mc:Choice>
    <mc:Fallback xmlns="">
      <p:transition spd="slow">
        <p:blinds dir="vert"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500"/>
                            </p:stCondLst>
                            <p:childTnLst>
                              <p:par>
                                <p:cTn id="10" presetID="4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6" dur="500" tmFilter="0,0; .5, 1; 1, 1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>
                            <p:stCondLst>
                              <p:cond delay="1150"/>
                            </p:stCondLst>
                            <p:childTnLst>
                              <p:par>
                                <p:cTn id="18" presetID="4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4" dur="500" tmFilter="0,0; .5, 1; 1, 1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>
                            <p:stCondLst>
                              <p:cond delay="1800"/>
                            </p:stCondLst>
                            <p:childTnLst>
                              <p:par>
                                <p:cTn id="26" presetID="4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2" dur="500" tmFilter="0,0; .5, 1; 1, 1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2" grpId="0" animBg="1"/>
      <p:bldP spid="11" grpId="0" animBg="1"/>
      <p:bldP spid="13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折角形 1"/>
          <p:cNvSpPr/>
          <p:nvPr/>
        </p:nvSpPr>
        <p:spPr>
          <a:xfrm>
            <a:off x="3507077" y="120994"/>
            <a:ext cx="4558216" cy="609699"/>
          </a:xfrm>
          <a:prstGeom prst="foldedCorner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0">
                <a:schemeClr val="accent1">
                  <a:lumMod val="45000"/>
                  <a:lumOff val="55000"/>
                </a:schemeClr>
              </a:gs>
              <a:gs pos="58000">
                <a:schemeClr val="accent1">
                  <a:lumMod val="45000"/>
                  <a:lumOff val="55000"/>
                </a:schemeClr>
              </a:gs>
              <a:gs pos="89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5400" dirty="0" smtClean="0">
                <a:solidFill>
                  <a:srgbClr val="D60093"/>
                </a:solidFill>
                <a:latin typeface="隶书" panose="02010509060101010101" pitchFamily="49" charset="-122"/>
                <a:ea typeface="隶书" panose="02010509060101010101" pitchFamily="49" charset="-122"/>
              </a:rPr>
              <a:t>基础梳理</a:t>
            </a:r>
            <a:endParaRPr lang="zh-CN" altLang="zh-CN" sz="5400" dirty="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  <p:graphicFrame>
        <p:nvGraphicFramePr>
          <p:cNvPr id="3" name="对象 2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785030725"/>
              </p:ext>
            </p:extLst>
          </p:nvPr>
        </p:nvGraphicFramePr>
        <p:xfrm>
          <a:off x="430213" y="1506538"/>
          <a:ext cx="11661775" cy="28067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31" name="文档" r:id="rId4" imgW="3826872" imgH="923605" progId="Word.Document.12">
                  <p:embed/>
                </p:oleObj>
              </mc:Choice>
              <mc:Fallback>
                <p:oleObj name="文档" r:id="rId4" imgW="3826872" imgH="923605" progId="Word.Documen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5"/>
                      <a:stretch>
                        <a:fillRect/>
                      </a:stretch>
                    </p:blipFill>
                    <p:spPr>
                      <a:xfrm>
                        <a:off x="430213" y="1506538"/>
                        <a:ext cx="11661775" cy="28067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cxnSp>
        <p:nvCxnSpPr>
          <p:cNvPr id="4" name="直接连接符 3"/>
          <p:cNvCxnSpPr/>
          <p:nvPr/>
        </p:nvCxnSpPr>
        <p:spPr>
          <a:xfrm>
            <a:off x="1358716" y="2634527"/>
            <a:ext cx="468000" cy="0"/>
          </a:xfrm>
          <a:prstGeom prst="line">
            <a:avLst/>
          </a:prstGeom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cxnSp>
        <p:nvCxnSpPr>
          <p:cNvPr id="5" name="直接连接符 4"/>
          <p:cNvCxnSpPr/>
          <p:nvPr/>
        </p:nvCxnSpPr>
        <p:spPr>
          <a:xfrm>
            <a:off x="9135580" y="2598344"/>
            <a:ext cx="576000" cy="0"/>
          </a:xfrm>
          <a:prstGeom prst="line">
            <a:avLst/>
          </a:prstGeom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cxnSp>
        <p:nvCxnSpPr>
          <p:cNvPr id="6" name="直接连接符 5"/>
          <p:cNvCxnSpPr/>
          <p:nvPr/>
        </p:nvCxnSpPr>
        <p:spPr>
          <a:xfrm>
            <a:off x="2533693" y="3341591"/>
            <a:ext cx="864000" cy="0"/>
          </a:xfrm>
          <a:prstGeom prst="line">
            <a:avLst/>
          </a:prstGeom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cxnSp>
        <p:nvCxnSpPr>
          <p:cNvPr id="7" name="直接连接符 6"/>
          <p:cNvCxnSpPr/>
          <p:nvPr/>
        </p:nvCxnSpPr>
        <p:spPr>
          <a:xfrm>
            <a:off x="9115916" y="3305408"/>
            <a:ext cx="936000" cy="0"/>
          </a:xfrm>
          <a:prstGeom prst="line">
            <a:avLst/>
          </a:prstGeom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cxnSp>
        <p:nvCxnSpPr>
          <p:cNvPr id="8" name="直接连接符 7"/>
          <p:cNvCxnSpPr/>
          <p:nvPr/>
        </p:nvCxnSpPr>
        <p:spPr>
          <a:xfrm>
            <a:off x="2523860" y="4032175"/>
            <a:ext cx="432000" cy="0"/>
          </a:xfrm>
          <a:prstGeom prst="line">
            <a:avLst/>
          </a:prstGeom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cxnSp>
        <p:nvCxnSpPr>
          <p:cNvPr id="9" name="直接连接符 8"/>
          <p:cNvCxnSpPr/>
          <p:nvPr/>
        </p:nvCxnSpPr>
        <p:spPr>
          <a:xfrm>
            <a:off x="7963788" y="4091167"/>
            <a:ext cx="684000" cy="0"/>
          </a:xfrm>
          <a:prstGeom prst="line">
            <a:avLst/>
          </a:prstGeom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862451225"/>
      </p:ext>
    </p:extLst>
  </p:cSld>
  <p:clrMapOvr>
    <a:masterClrMapping/>
  </p:clrMapOvr>
  <p:transition spd="slow">
    <p:comb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7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2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>
            <a:spLocks noChangeAspect="1"/>
          </p:cNvSpPr>
          <p:nvPr/>
        </p:nvSpPr>
        <p:spPr>
          <a:xfrm>
            <a:off x="361950" y="694241"/>
            <a:ext cx="10807700" cy="5354158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二、选字组词。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algn="ctr"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忘　　旺　　妄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algn="ctr"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盛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想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记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algn="ctr"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要　　邀　　遥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algn="ctr"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求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远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请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algn="ctr"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签　　检　　剑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algn="ctr"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查　　宝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订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algn="ctr"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迫　　破　　泊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algn="ctr"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旧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使　　停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sp>
        <p:nvSpPr>
          <p:cNvPr id="2" name="矩形 1"/>
          <p:cNvSpPr/>
          <p:nvPr/>
        </p:nvSpPr>
        <p:spPr>
          <a:xfrm>
            <a:off x="2952725" y="1943943"/>
            <a:ext cx="596638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旺</a:t>
            </a:r>
            <a:endParaRPr lang="zh-CN" altLang="en-US" dirty="0"/>
          </a:p>
        </p:txBody>
      </p:sp>
      <p:sp>
        <p:nvSpPr>
          <p:cNvPr id="3" name="矩形 2"/>
          <p:cNvSpPr/>
          <p:nvPr/>
        </p:nvSpPr>
        <p:spPr>
          <a:xfrm>
            <a:off x="5328989" y="1943943"/>
            <a:ext cx="596638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妄</a:t>
            </a:r>
            <a:endParaRPr lang="zh-CN" altLang="en-US" dirty="0"/>
          </a:p>
        </p:txBody>
      </p:sp>
      <p:sp>
        <p:nvSpPr>
          <p:cNvPr id="5" name="矩形 4"/>
          <p:cNvSpPr/>
          <p:nvPr/>
        </p:nvSpPr>
        <p:spPr>
          <a:xfrm>
            <a:off x="7600565" y="1910174"/>
            <a:ext cx="596638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忘</a:t>
            </a:r>
            <a:endParaRPr lang="zh-CN" altLang="en-US" dirty="0"/>
          </a:p>
        </p:txBody>
      </p:sp>
      <p:sp>
        <p:nvSpPr>
          <p:cNvPr id="6" name="矩形 5"/>
          <p:cNvSpPr/>
          <p:nvPr/>
        </p:nvSpPr>
        <p:spPr>
          <a:xfrm>
            <a:off x="2952725" y="3078932"/>
            <a:ext cx="596638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要</a:t>
            </a:r>
            <a:endParaRPr lang="zh-CN" altLang="en-US" dirty="0"/>
          </a:p>
        </p:txBody>
      </p:sp>
      <p:sp>
        <p:nvSpPr>
          <p:cNvPr id="7" name="矩形 6"/>
          <p:cNvSpPr/>
          <p:nvPr/>
        </p:nvSpPr>
        <p:spPr>
          <a:xfrm>
            <a:off x="5321387" y="3113989"/>
            <a:ext cx="596638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遥</a:t>
            </a:r>
            <a:endParaRPr lang="zh-CN" altLang="en-US" dirty="0"/>
          </a:p>
        </p:txBody>
      </p:sp>
      <p:sp>
        <p:nvSpPr>
          <p:cNvPr id="8" name="矩形 7"/>
          <p:cNvSpPr/>
          <p:nvPr/>
        </p:nvSpPr>
        <p:spPr>
          <a:xfrm>
            <a:off x="7600565" y="3130817"/>
            <a:ext cx="596638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邀</a:t>
            </a:r>
            <a:endParaRPr lang="zh-CN" altLang="en-US" dirty="0"/>
          </a:p>
        </p:txBody>
      </p:sp>
      <p:sp>
        <p:nvSpPr>
          <p:cNvPr id="9" name="矩形 8"/>
          <p:cNvSpPr/>
          <p:nvPr/>
        </p:nvSpPr>
        <p:spPr>
          <a:xfrm>
            <a:off x="3024733" y="4271277"/>
            <a:ext cx="596638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检</a:t>
            </a:r>
            <a:endParaRPr lang="zh-CN" altLang="en-US" dirty="0"/>
          </a:p>
        </p:txBody>
      </p:sp>
      <p:sp>
        <p:nvSpPr>
          <p:cNvPr id="10" name="矩形 9"/>
          <p:cNvSpPr/>
          <p:nvPr/>
        </p:nvSpPr>
        <p:spPr>
          <a:xfrm>
            <a:off x="5687516" y="4288806"/>
            <a:ext cx="596638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剑</a:t>
            </a:r>
            <a:endParaRPr lang="zh-CN" altLang="en-US" dirty="0"/>
          </a:p>
        </p:txBody>
      </p:sp>
      <p:sp>
        <p:nvSpPr>
          <p:cNvPr id="11" name="矩形 10"/>
          <p:cNvSpPr/>
          <p:nvPr/>
        </p:nvSpPr>
        <p:spPr>
          <a:xfrm>
            <a:off x="7600565" y="4306334"/>
            <a:ext cx="596638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签</a:t>
            </a:r>
            <a:endParaRPr lang="zh-CN" altLang="en-US" dirty="0"/>
          </a:p>
        </p:txBody>
      </p:sp>
      <p:sp>
        <p:nvSpPr>
          <p:cNvPr id="12" name="矩形 11"/>
          <p:cNvSpPr/>
          <p:nvPr/>
        </p:nvSpPr>
        <p:spPr>
          <a:xfrm>
            <a:off x="2952725" y="5446344"/>
            <a:ext cx="596638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破</a:t>
            </a:r>
            <a:endParaRPr lang="zh-CN" altLang="en-US" dirty="0"/>
          </a:p>
        </p:txBody>
      </p:sp>
      <p:sp>
        <p:nvSpPr>
          <p:cNvPr id="13" name="矩形 12"/>
          <p:cNvSpPr/>
          <p:nvPr/>
        </p:nvSpPr>
        <p:spPr>
          <a:xfrm>
            <a:off x="5321387" y="5446343"/>
            <a:ext cx="596638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迫</a:t>
            </a:r>
            <a:endParaRPr lang="zh-CN" altLang="en-US" dirty="0"/>
          </a:p>
        </p:txBody>
      </p:sp>
      <p:sp>
        <p:nvSpPr>
          <p:cNvPr id="14" name="矩形 13"/>
          <p:cNvSpPr/>
          <p:nvPr/>
        </p:nvSpPr>
        <p:spPr>
          <a:xfrm>
            <a:off x="8006301" y="5436510"/>
            <a:ext cx="596638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泊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33879769"/>
      </p:ext>
    </p:extLst>
  </p:cSld>
  <p:clrMapOvr>
    <a:masterClrMapping/>
  </p:clrMapOvr>
  <p:transition spd="slow">
    <p:comb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2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42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47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52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57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8" fill="hold">
                      <p:stCondLst>
                        <p:cond delay="indefinite"/>
                      </p:stCondLst>
                      <p:childTnLst>
                        <p:par>
                          <p:cTn id="59" fill="hold">
                            <p:stCondLst>
                              <p:cond delay="0"/>
                            </p:stCondLst>
                            <p:childTnLst>
                              <p:par>
                                <p:cTn id="6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62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  <p:bldP spid="5" grpId="0"/>
      <p:bldP spid="6" grpId="0"/>
      <p:bldP spid="7" grpId="0"/>
      <p:bldP spid="8" grpId="0"/>
      <p:bldP spid="9" grpId="0"/>
      <p:bldP spid="10" grpId="0"/>
      <p:bldP spid="11" grpId="0"/>
      <p:bldP spid="12" grpId="0"/>
      <p:bldP spid="13" grpId="0"/>
      <p:bldP spid="14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>
            <a:spLocks noChangeAspect="1"/>
          </p:cNvSpPr>
          <p:nvPr/>
        </p:nvSpPr>
        <p:spPr>
          <a:xfrm>
            <a:off x="361950" y="1791555"/>
            <a:ext cx="10807700" cy="1808572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三、根据意思写出四字词语。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1.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平日老在家里待着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很少出门。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　　　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2.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形容说话办事坚决果断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毫不犹豫。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　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sp>
        <p:nvSpPr>
          <p:cNvPr id="3" name="矩形 2"/>
          <p:cNvSpPr/>
          <p:nvPr/>
        </p:nvSpPr>
        <p:spPr>
          <a:xfrm>
            <a:off x="6389445" y="2432949"/>
            <a:ext cx="1832553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深居简出</a:t>
            </a:r>
            <a:endParaRPr lang="zh-CN" altLang="en-US" dirty="0"/>
          </a:p>
        </p:txBody>
      </p:sp>
      <p:sp>
        <p:nvSpPr>
          <p:cNvPr id="4" name="矩形 3"/>
          <p:cNvSpPr/>
          <p:nvPr/>
        </p:nvSpPr>
        <p:spPr>
          <a:xfrm>
            <a:off x="7201197" y="3074343"/>
            <a:ext cx="1832553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斩钉截铁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1553286586"/>
      </p:ext>
    </p:extLst>
  </p:cSld>
  <p:clrMapOvr>
    <a:masterClrMapping/>
  </p:clrMapOvr>
  <p:transition spd="slow">
    <p:comb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折角形 1"/>
          <p:cNvSpPr/>
          <p:nvPr/>
        </p:nvSpPr>
        <p:spPr>
          <a:xfrm>
            <a:off x="3507077" y="120994"/>
            <a:ext cx="4558216" cy="609699"/>
          </a:xfrm>
          <a:prstGeom prst="foldedCorner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0">
                <a:schemeClr val="accent1">
                  <a:lumMod val="45000"/>
                  <a:lumOff val="55000"/>
                </a:schemeClr>
              </a:gs>
              <a:gs pos="58000">
                <a:schemeClr val="accent1">
                  <a:lumMod val="45000"/>
                  <a:lumOff val="55000"/>
                </a:schemeClr>
              </a:gs>
              <a:gs pos="89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5400" dirty="0" smtClean="0">
                <a:solidFill>
                  <a:srgbClr val="D60093"/>
                </a:solidFill>
                <a:latin typeface="隶书" panose="02010509060101010101" pitchFamily="49" charset="-122"/>
                <a:ea typeface="隶书" panose="02010509060101010101" pitchFamily="49" charset="-122"/>
              </a:rPr>
              <a:t>能力提升</a:t>
            </a:r>
            <a:endParaRPr lang="zh-CN" altLang="zh-CN" sz="5400" dirty="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  <p:sp>
        <p:nvSpPr>
          <p:cNvPr id="3" name="矩形 2"/>
          <p:cNvSpPr>
            <a:spLocks noChangeAspect="1"/>
          </p:cNvSpPr>
          <p:nvPr/>
        </p:nvSpPr>
        <p:spPr>
          <a:xfrm>
            <a:off x="361950" y="735834"/>
            <a:ext cx="10807700" cy="5410712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四、句子万花筒。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1.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到了深夜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梅兰芳关紧门窗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拉上特制的厚窗帘。梅兰芳在寓所悄悄地细声吟唱。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用恰当的关联词连成一句话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到了深夜</a:t>
            </a:r>
            <a:r>
              <a:rPr lang="en-US" altLang="zh-CN"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smtClean="0">
                <a:ea typeface="楷体" panose="02010609060101010101" pitchFamily="49" charset="-122"/>
                <a:cs typeface="Times New Roman" panose="02020603050405020304" pitchFamily="18" charset="0"/>
              </a:rPr>
              <a:t>梅兰芳关紧</a:t>
            </a: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门窗</a:t>
            </a:r>
            <a:r>
              <a:rPr lang="en-US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拉上特制的厚窗帘</a:t>
            </a:r>
            <a:r>
              <a:rPr lang="en-US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才能在寓所悄悄地细声吟唱。</a:t>
            </a:r>
            <a:r>
              <a:rPr lang="en-US" altLang="zh-CN" dirty="0"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2.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这个朋友被他的爱国精神感动了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决心帮助他渡过难关。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改为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把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字句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他的爱国精神把这个朋友感动了</a:t>
            </a:r>
            <a:r>
              <a:rPr lang="en-US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朋友决心帮助他渡过难关。</a:t>
            </a:r>
            <a:r>
              <a:rPr lang="en-US" altLang="zh-CN" dirty="0"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14369955"/>
      </p:ext>
    </p:extLst>
  </p:cSld>
  <p:clrMapOvr>
    <a:masterClrMapping/>
  </p:clrMapOvr>
  <p:transition spd="slow">
    <p:wheel spokes="1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>
            <a:spLocks noChangeAspect="1"/>
          </p:cNvSpPr>
          <p:nvPr/>
        </p:nvSpPr>
        <p:spPr>
          <a:xfrm>
            <a:off x="361950" y="1257765"/>
            <a:ext cx="10807700" cy="2990434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五、读一读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选一选。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1.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梅兰芳是闻名世界的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表演艺术家。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A.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黄梅戏　　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	B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越剧　　　　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	C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京剧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2.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梅兰芳主演的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等享誉世界。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多选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A.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《三岔口》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	B.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《贵妃醉酒》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	C.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《霸王别姬》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sp>
        <p:nvSpPr>
          <p:cNvPr id="2" name="矩形 1"/>
          <p:cNvSpPr/>
          <p:nvPr/>
        </p:nvSpPr>
        <p:spPr>
          <a:xfrm>
            <a:off x="4752925" y="1871935"/>
            <a:ext cx="481222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dirty="0">
                <a:ea typeface="宋体" panose="02010600030101010101" pitchFamily="2" charset="-122"/>
              </a:rPr>
              <a:t>C</a:t>
            </a:r>
            <a:endParaRPr lang="zh-CN" altLang="en-US" dirty="0"/>
          </a:p>
        </p:txBody>
      </p:sp>
      <p:sp>
        <p:nvSpPr>
          <p:cNvPr id="3" name="矩形 2"/>
          <p:cNvSpPr/>
          <p:nvPr/>
        </p:nvSpPr>
        <p:spPr>
          <a:xfrm>
            <a:off x="3384773" y="3096071"/>
            <a:ext cx="755335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dirty="0">
                <a:ea typeface="宋体" panose="02010600030101010101" pitchFamily="2" charset="-122"/>
              </a:rPr>
              <a:t>BC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1212884966"/>
      </p:ext>
    </p:extLst>
  </p:cSld>
  <p:clrMapOvr>
    <a:masterClrMapping/>
  </p:clrMapOvr>
  <p:transition spd="slow">
    <p:wheel spokes="1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折角形 1"/>
          <p:cNvSpPr/>
          <p:nvPr/>
        </p:nvSpPr>
        <p:spPr>
          <a:xfrm>
            <a:off x="3507077" y="120994"/>
            <a:ext cx="4558216" cy="609699"/>
          </a:xfrm>
          <a:prstGeom prst="foldedCorner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0">
                <a:schemeClr val="accent1">
                  <a:lumMod val="45000"/>
                  <a:lumOff val="55000"/>
                </a:schemeClr>
              </a:gs>
              <a:gs pos="58000">
                <a:schemeClr val="accent1">
                  <a:lumMod val="45000"/>
                  <a:lumOff val="55000"/>
                </a:schemeClr>
              </a:gs>
              <a:gs pos="89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5400" dirty="0" smtClean="0">
                <a:solidFill>
                  <a:srgbClr val="D60093"/>
                </a:solidFill>
                <a:latin typeface="隶书" panose="02010509060101010101" pitchFamily="49" charset="-122"/>
                <a:ea typeface="隶书" panose="02010509060101010101" pitchFamily="49" charset="-122"/>
              </a:rPr>
              <a:t>智慧拓展</a:t>
            </a:r>
            <a:endParaRPr lang="zh-CN" altLang="zh-CN" sz="5400" dirty="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  <p:sp>
        <p:nvSpPr>
          <p:cNvPr id="6" name="矩形 5"/>
          <p:cNvSpPr>
            <a:spLocks noChangeAspect="1"/>
          </p:cNvSpPr>
          <p:nvPr/>
        </p:nvSpPr>
        <p:spPr>
          <a:xfrm>
            <a:off x="361950" y="1007839"/>
            <a:ext cx="10807700" cy="4189930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六、课内阅读我最棒。</a:t>
            </a: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 indent="889000"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1941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年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12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月香港沦陷。日本驻港司令官亲自出马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多次逼迫梅兰芳演戏。梅兰芳可以忍受生活的困顿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直面战争的危险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但他难以抵抗来自侵略者随时随地的骚扰。拒绝的借口都用尽了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梅兰芳最后只能蓄须明志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表示对日本帝国主义的抗议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表明不给侵略者演戏的决心。后来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梅兰芳不堪其扰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只好又回到了上海。</a:t>
            </a:r>
            <a:endParaRPr lang="zh-CN" altLang="zh-CN" dirty="0">
              <a:solidFill>
                <a:srgbClr val="000000"/>
              </a:solidFill>
              <a:effectLst/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694531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>
        <p:dissolve/>
      </p:transition>
    </mc:Choice>
    <mc:Fallback xmlns="">
      <p:transition spd="slow">
        <p:dissolve/>
      </p:transition>
    </mc:Fallback>
  </mc:AlternateContent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>
            <a:spLocks noChangeAspect="1"/>
          </p:cNvSpPr>
          <p:nvPr/>
        </p:nvSpPr>
        <p:spPr>
          <a:xfrm>
            <a:off x="361950" y="1066381"/>
            <a:ext cx="10807700" cy="4189930"/>
          </a:xfrm>
          <a:prstGeom prst="rect">
            <a:avLst/>
          </a:prstGeom>
        </p:spPr>
        <p:txBody>
          <a:bodyPr>
            <a:spAutoFit/>
          </a:bodyPr>
          <a:lstStyle/>
          <a:p>
            <a:pPr indent="889000"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长期不演戏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没有了经济来源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又要养家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梅兰芳准备卖掉北京的房子。听说梅兰芳要卖房子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很多戏园子老板找上门来说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:“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梅先生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您何必卖房子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u="wavy" dirty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楷体" panose="02010609060101010101" pitchFamily="49" charset="-122"/>
                <a:cs typeface="Times New Roman" panose="02020603050405020304" pitchFamily="18" charset="0"/>
              </a:rPr>
              <a:t>只要您把胡子一剃</a:t>
            </a:r>
            <a:r>
              <a:rPr lang="en-US" altLang="zh-CN" u="wavy" dirty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u="wavy" dirty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楷体" panose="02010609060101010101" pitchFamily="49" charset="-122"/>
                <a:cs typeface="Times New Roman" panose="02020603050405020304" pitchFamily="18" charset="0"/>
              </a:rPr>
              <a:t>一登台</a:t>
            </a:r>
            <a:r>
              <a:rPr lang="en-US" altLang="zh-CN" u="wavy" dirty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u="wavy" dirty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楷体" panose="02010609060101010101" pitchFamily="49" charset="-122"/>
                <a:cs typeface="Times New Roman" panose="02020603050405020304" pitchFamily="18" charset="0"/>
              </a:rPr>
              <a:t>还愁没钱花</a:t>
            </a:r>
            <a:r>
              <a:rPr lang="en-US" altLang="zh-CN" u="wavy" dirty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?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有的甚至说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只要签订演出合同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就预支二十两黄金给梅兰芳。但是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无论戏园子老板开出的条件多么优厚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梅兰芳全部拒绝了。他宁可卖房度日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也决不在日本侵略者的统治下登台演出。</a:t>
            </a:r>
            <a:endParaRPr lang="zh-CN" altLang="zh-CN" dirty="0">
              <a:solidFill>
                <a:srgbClr val="000000"/>
              </a:solidFill>
              <a:effectLst/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198973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>
        <p:dissolve/>
      </p:transition>
    </mc:Choice>
    <mc:Fallback xmlns="">
      <p:transition spd="slow">
        <p:dissolve/>
      </p:transition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专业教辅课件Q:251490010">
  <a:themeElements>
    <a:clrScheme name="穿越">
      <a:dk1>
        <a:sysClr val="windowText" lastClr="000000"/>
      </a:dk1>
      <a:lt1>
        <a:sysClr val="window" lastClr="FFFFFF"/>
      </a:lt1>
      <a:dk2>
        <a:srgbClr val="4E5B6F"/>
      </a:dk2>
      <a:lt2>
        <a:srgbClr val="D6ECFF"/>
      </a:lt2>
      <a:accent1>
        <a:srgbClr val="7FD13B"/>
      </a:accent1>
      <a:accent2>
        <a:srgbClr val="EA157A"/>
      </a:accent2>
      <a:accent3>
        <a:srgbClr val="FEB80A"/>
      </a:accent3>
      <a:accent4>
        <a:srgbClr val="00ADDC"/>
      </a:accent4>
      <a:accent5>
        <a:srgbClr val="738AC8"/>
      </a:accent5>
      <a:accent6>
        <a:srgbClr val="1AB39F"/>
      </a:accent6>
      <a:hlink>
        <a:srgbClr val="EB8803"/>
      </a:hlink>
      <a:folHlink>
        <a:srgbClr val="5F7791"/>
      </a:folHlink>
    </a:clrScheme>
    <a:fontScheme name="Office 经典">
      <a:majorFont>
        <a:latin typeface="Arial"/>
        <a:ea typeface=""/>
        <a:cs typeface=""/>
        <a:font script="Jpan" typeface="ＭＳ Ｐゴシック"/>
        <a:font script="Hang" typeface="돋움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Times New Roman"/>
        <a:ea typeface=""/>
        <a:cs typeface=""/>
        <a:font script="Jpan" typeface="ＭＳ Ｐ明朝"/>
        <a:font script="Hang" typeface="바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演示文稿3" id="{8BD615A3-ED6F-4864-AAC0-0556D364D909}" vid="{BB39B361-BEE4-4C79-9337-7BDCCC8254BC}"/>
    </a:ext>
  </a:extLst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家庭作业</Template>
  <TotalTime>12</TotalTime>
  <Words>412</Words>
  <Application>Microsoft Office PowerPoint</Application>
  <PresentationFormat>自定义</PresentationFormat>
  <Paragraphs>64</Paragraphs>
  <Slides>11</Slides>
  <Notes>1</Notes>
  <HiddenSlides>0</HiddenSlides>
  <MMClips>0</MMClips>
  <ScaleCrop>false</ScaleCrop>
  <HeadingPairs>
    <vt:vector size="8" baseType="variant">
      <vt:variant>
        <vt:lpstr>已用的字体</vt:lpstr>
      </vt:variant>
      <vt:variant>
        <vt:i4>9</vt:i4>
      </vt:variant>
      <vt:variant>
        <vt:lpstr>主题</vt:lpstr>
      </vt:variant>
      <vt:variant>
        <vt:i4>1</vt:i4>
      </vt:variant>
      <vt:variant>
        <vt:lpstr>嵌入 OLE 服务器</vt:lpstr>
      </vt:variant>
      <vt:variant>
        <vt:i4>1</vt:i4>
      </vt:variant>
      <vt:variant>
        <vt:lpstr>幻灯片标题</vt:lpstr>
      </vt:variant>
      <vt:variant>
        <vt:i4>11</vt:i4>
      </vt:variant>
    </vt:vector>
  </HeadingPairs>
  <TitlesOfParts>
    <vt:vector size="22" baseType="lpstr">
      <vt:lpstr>NEU-BZ-S92</vt:lpstr>
      <vt:lpstr>方正书宋_GBK</vt:lpstr>
      <vt:lpstr>黑体</vt:lpstr>
      <vt:lpstr>楷体</vt:lpstr>
      <vt:lpstr>隶书</vt:lpstr>
      <vt:lpstr>宋体</vt:lpstr>
      <vt:lpstr>Arial</vt:lpstr>
      <vt:lpstr>Calibri</vt:lpstr>
      <vt:lpstr>Times New Roman</vt:lpstr>
      <vt:lpstr>专业教辅课件Q:251490010</vt:lpstr>
      <vt:lpstr>文档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Company>微软中国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123</cp:lastModifiedBy>
  <cp:revision>9</cp:revision>
  <dcterms:created xsi:type="dcterms:W3CDTF">2020-08-17T02:46:32Z</dcterms:created>
  <dcterms:modified xsi:type="dcterms:W3CDTF">2024-09-12T01:11:54Z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NXTAG2">
    <vt:lpwstr>0008007650000000000001024140</vt:lpwstr>
  </property>
  <property fmtid="{D5CDD505-2E9C-101B-9397-08002B2CF9AE}" pid="3" name="KSOProductBuildVer">
    <vt:lpwstr>2052-10.1.0.7698</vt:lpwstr>
  </property>
</Properties>
</file>

<file path=docProps/thumbnail.jpeg>
</file>