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6" r:id="rId4"/>
    <p:sldId id="738" r:id="rId5"/>
    <p:sldId id="739" r:id="rId6"/>
    <p:sldId id="740" r:id="rId7"/>
    <p:sldId id="741" r:id="rId8"/>
    <p:sldId id="742" r:id="rId9"/>
    <p:sldId id="743" r:id="rId10"/>
    <p:sldId id="744" r:id="rId11"/>
    <p:sldId id="745" r:id="rId12"/>
    <p:sldId id="746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>
        <p:scale>
          <a:sx n="75" d="100"/>
          <a:sy n="75" d="100"/>
        </p:scale>
        <p:origin x="888" y="53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专项复习</a:t>
            </a:r>
            <a:r>
              <a:rPr lang="en-US" altLang="zh-CN" sz="4400" dirty="0">
                <a:solidFill>
                  <a:srgbClr val="D60093"/>
                </a:solidFill>
              </a:rPr>
              <a:t>(</a:t>
            </a:r>
            <a:r>
              <a:rPr lang="zh-CN" altLang="zh-CN" sz="4400" dirty="0">
                <a:solidFill>
                  <a:srgbClr val="D60093"/>
                </a:solidFill>
              </a:rPr>
              <a:t>一</a:t>
            </a:r>
            <a:r>
              <a:rPr lang="en-US" altLang="zh-CN" sz="4400" dirty="0">
                <a:solidFill>
                  <a:srgbClr val="D60093"/>
                </a:solidFill>
              </a:rPr>
              <a:t>)</a:t>
            </a:r>
            <a:r>
              <a:rPr lang="zh-CN" altLang="zh-CN" sz="4400" dirty="0">
                <a:solidFill>
                  <a:srgbClr val="D60093"/>
                </a:solidFill>
              </a:rPr>
              <a:t>　字词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9617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六、写出反义词。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忧伤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贫困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92685" y="189663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模糊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25133" y="188641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痛苦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92685" y="247118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轻松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25132" y="247118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怀疑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584918" y="305596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危险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617365" y="301821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难受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09006" y="36029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快乐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625132" y="356523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失败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628056" y="423364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富足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764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7089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七、照样子写词语。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1.ABB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孤零零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2.AABB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歪歪斜斜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3.ABCC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威风凛凛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4.ABAC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无缘无故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历史典故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纪昌学射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55509" y="179992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乐呵呵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425333" y="178087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笑盈盈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968949" y="237679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大大方方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52121" y="237679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高高兴兴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949536" y="294770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议论纷纷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52120" y="298678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怒气冲冲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930123" y="353247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各种各样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219347" y="354244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一心一意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968948" y="409140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三顾茅庐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368367" y="412722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负荆请罪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38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9824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八、把下列成语补充完整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并按要求归类。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刚正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描写人物神态的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描写人物品质的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描写人物外貌的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</a:t>
            </a: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描写人物心理的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描写环境的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276461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提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吊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752925" y="129481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惊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93285" y="1294816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风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雨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1825005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横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竖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70864" y="180665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阿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53238" y="1799927"/>
            <a:ext cx="1624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死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52525" y="2384702"/>
            <a:ext cx="1624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忠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报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701966" y="2371181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存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高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053238" y="2384702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眉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目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162051" y="2861476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眉</a:t>
            </a:r>
            <a:r>
              <a:rPr lang="zh-CN" altLang="zh-CN" smtClean="0">
                <a:ea typeface="Times New Roman" panose="02020603050405020304" pitchFamily="18" charset="0"/>
              </a:rPr>
              <a:t> </a:t>
            </a:r>
            <a:r>
              <a:rPr lang="en-US" altLang="zh-CN" smtClean="0">
                <a:ea typeface="Times New Roman" panose="02020603050405020304" pitchFamily="18" charset="0"/>
              </a:rPr>
              <a:t>         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目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793962" y="2843978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头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臂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061894" y="2859128"/>
            <a:ext cx="1624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鸦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雀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819594" y="342604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大惊失色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600797" y="3960167"/>
            <a:ext cx="8075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刚正不阿　视死如归　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精忠报国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志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存高远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549007" y="4506735"/>
            <a:ext cx="41629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眉清目秀　慈眉善目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819594" y="4964646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提心吊胆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024733" y="5516543"/>
            <a:ext cx="612068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风吹雨淋　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鸦雀无声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344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>
            <a:spLocks noChangeAspect="1"/>
          </p:cNvSpPr>
          <p:nvPr/>
        </p:nvSpPr>
        <p:spPr>
          <a:xfrm>
            <a:off x="361950" y="998007"/>
            <a:ext cx="483016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一、给下列加点字注音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9945466"/>
              </p:ext>
            </p:extLst>
          </p:nvPr>
        </p:nvGraphicFramePr>
        <p:xfrm>
          <a:off x="432445" y="1739944"/>
          <a:ext cx="11671959" cy="3290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4" imgW="3826872" imgH="1078856" progId="Word.Document.12">
                  <p:embed/>
                </p:oleObj>
              </mc:Choice>
              <mc:Fallback>
                <p:oleObj name="文档" r:id="rId4" imgW="3826872" imgH="107885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445" y="1739944"/>
                        <a:ext cx="11671959" cy="32905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矩形 21"/>
          <p:cNvSpPr>
            <a:spLocks noChangeAspect="1"/>
          </p:cNvSpPr>
          <p:nvPr/>
        </p:nvSpPr>
        <p:spPr>
          <a:xfrm>
            <a:off x="792485" y="1678101"/>
            <a:ext cx="639919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yì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124517" y="1687933"/>
            <a:ext cx="1162498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dǐnɡ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985173" y="1683581"/>
            <a:ext cx="1276311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bēnɡ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96125" y="2367972"/>
            <a:ext cx="958917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wěi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078831" y="2340773"/>
            <a:ext cx="1253869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jiānɡ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259924" y="2352108"/>
            <a:ext cx="867545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wō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57618" y="3005647"/>
            <a:ext cx="889987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jué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4335952" y="3001148"/>
            <a:ext cx="798617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qū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6965509" y="3001467"/>
            <a:ext cx="1503938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chénɡ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538967" y="3666526"/>
            <a:ext cx="1117614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xiàn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4109499" y="3680413"/>
            <a:ext cx="1140056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chuí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7152936" y="3666526"/>
            <a:ext cx="1005403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mèi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687495" y="4333882"/>
            <a:ext cx="776175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xù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4415300" y="4336509"/>
            <a:ext cx="639919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xī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7046042" y="4321753"/>
            <a:ext cx="1253869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chán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画出加点字的正确读音。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3732"/>
              </p:ext>
            </p:extLst>
          </p:nvPr>
        </p:nvGraphicFramePr>
        <p:xfrm>
          <a:off x="365126" y="1197096"/>
          <a:ext cx="11372576" cy="5119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文档" r:id="rId4" imgW="3826872" imgH="1726458" progId="Word.Document.12">
                  <p:embed/>
                </p:oleObj>
              </mc:Choice>
              <mc:Fallback>
                <p:oleObj name="文档" r:id="rId4" imgW="3826872" imgH="17264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5126" y="1197096"/>
                        <a:ext cx="11372576" cy="5119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直接连接符 18"/>
          <p:cNvCxnSpPr/>
          <p:nvPr/>
        </p:nvCxnSpPr>
        <p:spPr>
          <a:xfrm>
            <a:off x="2448669" y="1655911"/>
            <a:ext cx="89296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833045" y="1646079"/>
            <a:ext cx="89296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9348119" y="1655911"/>
            <a:ext cx="67089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088629" y="2313815"/>
            <a:ext cx="89296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799948" y="2284319"/>
            <a:ext cx="982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9803317" y="2326882"/>
            <a:ext cx="982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195342" y="2909543"/>
            <a:ext cx="60990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790116" y="2952055"/>
            <a:ext cx="60990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8451181" y="2961082"/>
            <a:ext cx="982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317480" y="3600127"/>
            <a:ext cx="7379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827850" y="3600127"/>
            <a:ext cx="118853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9577461" y="3572202"/>
            <a:ext cx="7379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2233775" y="4195855"/>
            <a:ext cx="7379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988023" y="4238367"/>
            <a:ext cx="7379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9466990" y="4195855"/>
            <a:ext cx="67089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2448669" y="4863591"/>
            <a:ext cx="982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121077" y="4824263"/>
            <a:ext cx="982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9730347" y="4824263"/>
            <a:ext cx="982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2314485" y="5521495"/>
            <a:ext cx="89296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5665017" y="5511663"/>
            <a:ext cx="60990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10019018" y="5511663"/>
            <a:ext cx="982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2195342" y="6110575"/>
            <a:ext cx="982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353034" y="6130239"/>
            <a:ext cx="118853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9711859" y="6110575"/>
            <a:ext cx="8117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94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6421" y="773949"/>
            <a:ext cx="11161240" cy="5068258"/>
            <a:chOff x="216421" y="719807"/>
            <a:chExt cx="11161240" cy="506825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19807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6421" y="1476377"/>
              <a:ext cx="2744589" cy="431168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5069" y="1498022"/>
              <a:ext cx="2753246" cy="426839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74053" y="1464814"/>
              <a:ext cx="2848485" cy="427705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15756" y="1464820"/>
              <a:ext cx="2761905" cy="4285715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445027" y="2087959"/>
            <a:ext cx="2307042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震  动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286730" y="2092597"/>
            <a:ext cx="2307042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葡  萄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023274" y="2087959"/>
            <a:ext cx="2307042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驾  驶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842519" y="2096789"/>
            <a:ext cx="2307042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讨  喜</a:t>
            </a:r>
            <a:endParaRPr lang="zh-CN" altLang="en-US" sz="66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78046" y="4464223"/>
            <a:ext cx="2307042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曾  经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212454" y="4464223"/>
            <a:ext cx="2307042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日  暮</a:t>
            </a:r>
            <a:endParaRPr lang="zh-CN" altLang="en-US" sz="66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035987" y="4454350"/>
            <a:ext cx="233648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慎  重</a:t>
            </a:r>
            <a:endParaRPr lang="zh-CN" altLang="en-US" sz="66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827796" y="4464223"/>
            <a:ext cx="233648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茂  盛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68614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44413" y="978343"/>
            <a:ext cx="11252912" cy="4379999"/>
            <a:chOff x="154245" y="876312"/>
            <a:chExt cx="11252912" cy="437999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4245" y="904143"/>
              <a:ext cx="2779221" cy="192207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2229" y="915194"/>
              <a:ext cx="2779221" cy="189610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05153" y="912676"/>
              <a:ext cx="2779221" cy="189610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27936" y="876312"/>
              <a:ext cx="2779221" cy="1930736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4678" y="3351549"/>
              <a:ext cx="2787879" cy="1904762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62557" y="3321132"/>
              <a:ext cx="2779221" cy="19134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61037" y="3312041"/>
              <a:ext cx="2744589" cy="192207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578748" y="3329358"/>
              <a:ext cx="2770563" cy="1887445"/>
            </a:xfrm>
            <a:prstGeom prst="rect">
              <a:avLst/>
            </a:prstGeom>
          </p:spPr>
        </p:pic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365779" y="1617124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收  获</a:t>
            </a:r>
            <a:endParaRPr lang="zh-CN" altLang="en-US" sz="66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243763" y="1595842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搏  斗</a:t>
            </a:r>
            <a:endParaRPr lang="zh-CN" altLang="en-US" sz="66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016687" y="1595842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任  凭</a:t>
            </a:r>
            <a:endParaRPr lang="zh-CN" altLang="en-US" sz="66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789611" y="1563195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折  叠</a:t>
            </a:r>
            <a:endParaRPr lang="zh-CN" altLang="en-US" sz="66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66678" y="3960167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空  隙</a:t>
            </a:r>
            <a:endParaRPr lang="zh-CN" altLang="en-US" sz="6600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174091" y="3960167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英  雄</a:t>
            </a:r>
            <a:endParaRPr lang="zh-CN" altLang="en-US" sz="6600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6025284" y="3960167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训  斥</a:t>
            </a:r>
            <a:endParaRPr lang="zh-CN" altLang="en-US" sz="6600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839470" y="3974219"/>
            <a:ext cx="233648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枯  萎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43999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64077" y="955311"/>
            <a:ext cx="11156171" cy="4445265"/>
            <a:chOff x="144413" y="955311"/>
            <a:chExt cx="11156171" cy="444526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413" y="955744"/>
              <a:ext cx="2883117" cy="44329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52725" y="956177"/>
              <a:ext cx="2761905" cy="444155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31541" y="955311"/>
              <a:ext cx="2761905" cy="442424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30021" y="984991"/>
              <a:ext cx="2770563" cy="4415585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379260" y="1511895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求  饶</a:t>
            </a:r>
            <a:endParaRPr lang="zh-CN" altLang="en-US" sz="66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216727" y="1506636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严  肃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963913" y="1506636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抚  摸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725818" y="1506636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滋  养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52140" y="4032175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著  名</a:t>
            </a:r>
            <a:endParaRPr lang="zh-CN" altLang="en-US" sz="66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230955" y="4032175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嗅  觉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990935" y="4043262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颤  抖</a:t>
            </a:r>
            <a:endParaRPr lang="zh-CN" altLang="en-US" sz="66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806326" y="4043262"/>
            <a:ext cx="233648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悲  惨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87886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1" y="1004494"/>
            <a:ext cx="2787879" cy="445021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053" y="1009476"/>
            <a:ext cx="2839826" cy="4441558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3084857" y="1583903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住  宅</a:t>
            </a:r>
            <a:endParaRPr lang="zh-CN" altLang="en-US" sz="6600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1373" y="1003275"/>
            <a:ext cx="2826138" cy="44363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8004" y="987102"/>
            <a:ext cx="2860259" cy="4455720"/>
          </a:xfrm>
          <a:prstGeom prst="rect">
            <a:avLst/>
          </a:prstGeom>
        </p:spPr>
      </p:pic>
      <p:sp>
        <p:nvSpPr>
          <p:cNvPr id="24" name="矩形 23"/>
          <p:cNvSpPr>
            <a:spLocks noChangeAspect="1"/>
          </p:cNvSpPr>
          <p:nvPr/>
        </p:nvSpPr>
        <p:spPr>
          <a:xfrm>
            <a:off x="6045820" y="1578644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思  念</a:t>
            </a:r>
            <a:endParaRPr lang="zh-CN" altLang="en-US" sz="6600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919557" y="1561201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潮  水</a:t>
            </a:r>
            <a:endParaRPr lang="zh-CN" altLang="en-US" sz="6600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278436" y="4104183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牵  动</a:t>
            </a:r>
            <a:endParaRPr lang="zh-CN" altLang="en-US" sz="6600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3066315" y="4104183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溃  败</a:t>
            </a:r>
            <a:endParaRPr lang="zh-CN" altLang="en-US" sz="66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97" y="1006708"/>
            <a:ext cx="2811157" cy="19982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1175" y="3456111"/>
            <a:ext cx="5996431" cy="2133893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25831" y="1561201"/>
            <a:ext cx="2336488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smtClean="0">
                <a:ea typeface="宋体" panose="02010600030101010101" pitchFamily="2" charset="-122"/>
                <a:cs typeface="Times New Roman" panose="02020603050405020304" pitchFamily="18" charset="0"/>
              </a:rPr>
              <a:t>招  惹</a:t>
            </a:r>
            <a:endParaRPr lang="zh-CN" altLang="en-US" sz="6600" dirty="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5986786" y="4076725"/>
            <a:ext cx="233648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顽  皮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24367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  <p:bldP spid="25" grpId="0"/>
      <p:bldP spid="26" grpId="0"/>
      <p:bldP spid="27" grpId="0"/>
      <p:bldP spid="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四、同音字聚会。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yuè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jié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　　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约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果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wán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备　　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93082" y="21599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跃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97338" y="21599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乐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01594" y="21687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越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754967" y="21796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阅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761034" y="33416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竭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497338" y="33416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洁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369546" y="335048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节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819586" y="448874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顽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156287" y="45233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完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892591" y="454845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玩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807531" y="33416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9196847" y="44887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丸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760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0437" y="105695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五、写出近义词。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欢快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焦急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灵巧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坚决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牢固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茂盛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猛烈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64693" y="168320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广阔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93285" y="168320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欢乐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70348" y="224289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着急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98940" y="226797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灵活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664693" y="29349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坚定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85223" y="285958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舒适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64693" y="34668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坚固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966495" y="34668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有名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664692" y="406111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优秀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993285" y="408831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繁茂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664691" y="46398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细心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89415" y="469557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激烈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39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59</TotalTime>
  <Words>224</Words>
  <Application>Microsoft Office PowerPoint</Application>
  <PresentationFormat>自定义</PresentationFormat>
  <Paragraphs>148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2024-09-12T01:33:26Z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