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0" r:id="rId2"/>
  </p:sldMasterIdLst>
  <p:notesMasterIdLst>
    <p:notesMasterId r:id="rId12"/>
  </p:notesMasterIdLst>
  <p:sldIdLst>
    <p:sldId id="352" r:id="rId3"/>
    <p:sldId id="342" r:id="rId4"/>
    <p:sldId id="296" r:id="rId5"/>
    <p:sldId id="351" r:id="rId6"/>
    <p:sldId id="354" r:id="rId7"/>
    <p:sldId id="345" r:id="rId8"/>
    <p:sldId id="349" r:id="rId9"/>
    <p:sldId id="350" r:id="rId10"/>
    <p:sldId id="353" r:id="rId11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FFEE"/>
    <a:srgbClr val="C9FFDE"/>
    <a:srgbClr val="D5FFE5"/>
    <a:srgbClr val="4040C8"/>
    <a:srgbClr val="8FCFFF"/>
    <a:srgbClr val="C1EBF5"/>
    <a:srgbClr val="FFC000"/>
    <a:srgbClr val="3D7351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9" autoAdjust="0"/>
    <p:restoredTop sz="94660"/>
  </p:normalViewPr>
  <p:slideViewPr>
    <p:cSldViewPr snapToGrid="0" showGuides="1">
      <p:cViewPr varScale="1">
        <p:scale>
          <a:sx n="93" d="100"/>
          <a:sy n="93" d="100"/>
        </p:scale>
        <p:origin x="264" y="66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CD4742-5DA4-455E-8F86-BBBC89615627}" type="datetimeFigureOut">
              <a:rPr lang="zh-CN" altLang="en-US" smtClean="0"/>
              <a:t>2024-09-10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B5A186-3E76-42D3-B0CC-A7FCC3DFB4C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807525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>
                <a:solidFill>
                  <a:prstClr val="black"/>
                </a:solidFill>
              </a:rPr>
              <a:pPr/>
              <a:t>9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09058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426420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8739776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821385" y="2949286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1039419" y="173065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374740" y="299777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6049319" y="420708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454870" y="1730657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10488379" y="4192888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="" xmlns:a16="http://schemas.microsoft.com/office/drawing/2014/main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0561603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928147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878430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450345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779280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8.xml"/><Relationship Id="rId9" Type="http://schemas.openxmlformats.org/officeDocument/2006/relationships/slide" Target="../slides/slide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8139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9" r:id="rId2"/>
    <p:sldLayoutId id="2147483652" r:id="rId3"/>
    <p:sldLayoutId id="2147483682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53867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棱台 2"/>
          <p:cNvSpPr/>
          <p:nvPr/>
        </p:nvSpPr>
        <p:spPr>
          <a:xfrm>
            <a:off x="457589" y="3939326"/>
            <a:ext cx="11429211" cy="1889772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Unit 7</a:t>
            </a:r>
            <a:r>
              <a:rPr lang="zh-CN" altLang="en-US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　</a:t>
            </a:r>
            <a:r>
              <a:rPr lang="en-US" altLang="zh-CN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Happy Birthday</a:t>
            </a:r>
            <a:r>
              <a:rPr lang="en-US" altLang="zh-CN" sz="4656" b="1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!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Section A</a:t>
            </a:r>
            <a:r>
              <a:rPr lang="zh-CN" altLang="en-US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　</a:t>
            </a:r>
            <a:r>
              <a:rPr lang="en-US" altLang="zh-CN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(Pronunciation-2e)</a:t>
            </a:r>
            <a:endParaRPr lang="en-US" altLang="zh-CN" sz="4656" b="1" smtClean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65342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500417" y="336338"/>
            <a:ext cx="264687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  <a:endParaRPr lang="zh-CN" altLang="en-US" sz="66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25" name="圆角矩形 24">
            <a:hlinkClick r:id="rId2" action="ppaction://hlinksldjump"/>
          </p:cNvPr>
          <p:cNvSpPr/>
          <p:nvPr/>
        </p:nvSpPr>
        <p:spPr>
          <a:xfrm>
            <a:off x="2939292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基础</a:t>
            </a:r>
            <a:r>
              <a:rPr lang="en-US" altLang="zh-CN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自主预习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6" name="圆角矩形 25">
            <a:hlinkClick r:id="rId3" action="ppaction://hlinksldjump"/>
          </p:cNvPr>
          <p:cNvSpPr/>
          <p:nvPr/>
        </p:nvSpPr>
        <p:spPr>
          <a:xfrm>
            <a:off x="5305807" y="322563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探究</a:t>
            </a:r>
            <a:r>
              <a:rPr lang="en-US" altLang="zh-CN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重难解析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220331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</a:t>
              </a:r>
              <a:r>
                <a:rPr lang="en-US" altLang="zh-CN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自主预习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81000" y="1223361"/>
            <a:ext cx="11430000" cy="28931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一、写出下列单词中画线部分的音标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.thi</a:t>
            </a:r>
            <a:r>
              <a:rPr lang="en-US" altLang="zh-CN" sz="28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ng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tha</a:t>
            </a:r>
            <a:r>
              <a:rPr lang="en-US" altLang="zh-CN" sz="28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es  </a:t>
            </a:r>
            <a:r>
              <a:rPr lang="en-US" altLang="zh-CN" sz="28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ear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.swi</a:t>
            </a:r>
            <a:r>
              <a:rPr lang="en-US" altLang="zh-CN" sz="28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cli</a:t>
            </a:r>
            <a:r>
              <a:rPr lang="en-US" altLang="zh-CN" sz="28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ow  </a:t>
            </a:r>
            <a:r>
              <a:rPr lang="en-US" altLang="zh-CN" sz="28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ouse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2565537" y="1754830"/>
            <a:ext cx="561372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/ŋ/</a:t>
            </a:r>
            <a:endParaRPr lang="zh-CN" altLang="en-US" sz="2800"/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2565537" y="2296573"/>
            <a:ext cx="482824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/j/</a:t>
            </a:r>
            <a:endParaRPr lang="zh-CN" altLang="en-US" sz="2800"/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2806949" y="2879412"/>
            <a:ext cx="662361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/m/</a:t>
            </a:r>
            <a:endParaRPr lang="zh-CN" altLang="en-US" sz="2800"/>
          </a:p>
        </p:txBody>
      </p:sp>
      <p:sp>
        <p:nvSpPr>
          <p:cNvPr id="20" name="矩形 19"/>
          <p:cNvSpPr>
            <a:spLocks noChangeAspect="1"/>
          </p:cNvSpPr>
          <p:nvPr/>
        </p:nvSpPr>
        <p:spPr>
          <a:xfrm>
            <a:off x="2717180" y="3464899"/>
            <a:ext cx="562975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/h/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202415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8" grpId="0"/>
      <p:bldP spid="19" grpId="0"/>
      <p:bldP spid="2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232391"/>
            <a:ext cx="11430000" cy="233294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二、根据读音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标出下列句子的语调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.When is your birthday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.Can I help you?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81000" y="2306718"/>
            <a:ext cx="3886000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When is your </a:t>
            </a:r>
            <a:r>
              <a:rPr lang="en-US" altLang="zh-CN" sz="2800">
                <a:solidFill>
                  <a:srgbClr val="FF0000"/>
                </a:solidFill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↘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birthday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 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81000" y="3480517"/>
            <a:ext cx="3183885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Can I help</a:t>
            </a:r>
            <a:r>
              <a:rPr lang="zh-CN" altLang="zh-CN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FF0000"/>
                </a:solidFill>
                <a:latin typeface="NEU-BZ-S92"/>
                <a:ea typeface="NEU-BZ-S92"/>
                <a:cs typeface="Times New Roman" panose="02020603050405020304" pitchFamily="18" charset="0"/>
              </a:rPr>
              <a:t>↗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you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 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93699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93495"/>
            <a:ext cx="2339102" cy="5730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三、补全对话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3" name="KE7TRX50.eps" descr="id:2147486457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321095" y="478853"/>
            <a:ext cx="7953061" cy="5504028"/>
          </a:xfrm>
          <a:prstGeom prst="rect">
            <a:avLst/>
          </a:prstGeom>
        </p:spPr>
      </p:pic>
      <p:sp>
        <p:nvSpPr>
          <p:cNvPr id="4" name="矩形 3"/>
          <p:cNvSpPr>
            <a:spLocks noChangeAspect="1"/>
          </p:cNvSpPr>
          <p:nvPr/>
        </p:nvSpPr>
        <p:spPr>
          <a:xfrm>
            <a:off x="4003919" y="558746"/>
            <a:ext cx="2396810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Can I help you </a:t>
            </a:r>
            <a:endParaRPr lang="zh-CN" altLang="en-US" sz="28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5216271" y="5161568"/>
            <a:ext cx="3371436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How much is the cake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39033018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21" name="组合 20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23" name="平行四边形 22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平行四边形 23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平行四边形 24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平行四边形 25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矩形 21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3" name="图片 12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4" name="文本框 13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探究</a:t>
              </a:r>
              <a:r>
                <a:rPr lang="en-US" altLang="zh-CN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重难解析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15" name="矩形 14"/>
          <p:cNvSpPr>
            <a:spLocks noChangeAspect="1"/>
          </p:cNvSpPr>
          <p:nvPr/>
        </p:nvSpPr>
        <p:spPr>
          <a:xfrm>
            <a:off x="381000" y="837910"/>
            <a:ext cx="11430000" cy="569386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How much is this birthday cake?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——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这个生日蛋糕多少钱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It’s 85 yuan.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——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85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元。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剖析</a:t>
            </a:r>
            <a:r>
              <a:rPr lang="zh-CN" altLang="zh-CN" sz="2800">
                <a:solidFill>
                  <a:srgbClr val="000000"/>
                </a:solidFill>
                <a:latin typeface="NEU-BZ-S9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how much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意为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多少钱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用来询问价格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回答时用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“It’s/They’re+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价格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—How much is the milk? 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——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牛奶多少钱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 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—It’s 109 yuan.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——109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元。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0858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123453"/>
            <a:ext cx="11430000" cy="345325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拓展</a:t>
            </a:r>
            <a:r>
              <a:rPr lang="zh-CN" altLang="zh-CN" sz="2800">
                <a:solidFill>
                  <a:srgbClr val="000000"/>
                </a:solidFill>
                <a:latin typeface="NEU-BZ-S9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询问价格还可用句型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“What’s the price of...?”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。使用这一句型时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不管所询问的物品是单数还是复数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be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动词都用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其答语为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“It’s...”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—What’s the price of the books?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——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那些书多少钱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It’s fifty yuan.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——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50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元</a:t>
            </a:r>
            <a:r>
              <a:rPr lang="zh-CN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4684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016209"/>
            <a:ext cx="11430000" cy="401340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跟踪练习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①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——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这个包多少钱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 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——60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元。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</a:t>
            </a:r>
            <a:r>
              <a:rPr lang="en-US" altLang="zh-CN" sz="2800"/>
              <a:t>________ _________ </a:t>
            </a:r>
            <a:r>
              <a:rPr lang="en-US" altLang="zh-CN" sz="2800" smtClean="0"/>
              <a:t>________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this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bag?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60 yuan. 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②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What’s the price of these shoes? 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改为同义句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/>
              <a:t>________ _________ ________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these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shoes?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1183441" y="2695519"/>
            <a:ext cx="3983783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How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          much            is</a:t>
            </a:r>
            <a:endParaRPr lang="zh-CN" altLang="en-US" sz="280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1430021" y="3253169"/>
            <a:ext cx="644151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It’s</a:t>
            </a:r>
            <a:endParaRPr lang="zh-CN" altLang="en-US" sz="28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710831" y="4373419"/>
            <a:ext cx="4003019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How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         much          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are 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20781560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48210" y="1371742"/>
            <a:ext cx="5714606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80153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321</TotalTime>
  <Words>315</Words>
  <Application>Microsoft Office PowerPoint</Application>
  <PresentationFormat>宽屏</PresentationFormat>
  <Paragraphs>52</Paragraphs>
  <Slides>9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9</vt:i4>
      </vt:variant>
    </vt:vector>
  </HeadingPairs>
  <TitlesOfParts>
    <vt:vector size="22" baseType="lpstr">
      <vt:lpstr>NEU-BZ-S92</vt:lpstr>
      <vt:lpstr>方正书宋_GBK</vt:lpstr>
      <vt:lpstr>黑体</vt:lpstr>
      <vt:lpstr>华文隶书</vt:lpstr>
      <vt:lpstr>隶书</vt:lpstr>
      <vt:lpstr>宋体</vt:lpstr>
      <vt:lpstr>微软雅黑</vt:lpstr>
      <vt:lpstr>Arial</vt:lpstr>
      <vt:lpstr>Calibri</vt:lpstr>
      <vt:lpstr>Cambria Math</vt:lpstr>
      <vt:lpstr>Times New Roman</vt:lpstr>
      <vt:lpstr>Office 主题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Windows User</cp:lastModifiedBy>
  <cp:revision>51</cp:revision>
  <dcterms:created xsi:type="dcterms:W3CDTF">2021-07-19T03:09:34Z</dcterms:created>
  <dcterms:modified xsi:type="dcterms:W3CDTF">2024-09-10T08:44:37Z</dcterms:modified>
</cp:coreProperties>
</file>