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</p:sldMasterIdLst>
  <p:notesMasterIdLst>
    <p:notesMasterId r:id="rId14"/>
  </p:notesMasterIdLst>
  <p:sldIdLst>
    <p:sldId id="353" r:id="rId3"/>
    <p:sldId id="342" r:id="rId4"/>
    <p:sldId id="296" r:id="rId5"/>
    <p:sldId id="346" r:id="rId6"/>
    <p:sldId id="345" r:id="rId7"/>
    <p:sldId id="348" r:id="rId8"/>
    <p:sldId id="349" r:id="rId9"/>
    <p:sldId id="350" r:id="rId10"/>
    <p:sldId id="351" r:id="rId11"/>
    <p:sldId id="352" r:id="rId12"/>
    <p:sldId id="354" r:id="rId1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93" d="100"/>
          <a:sy n="93" d="100"/>
        </p:scale>
        <p:origin x="264" y="66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C6EEF6-4F5B-4E99-ACA7-7EC6770F948D}" type="datetimeFigureOut">
              <a:rPr lang="zh-CN" altLang="en-US" smtClean="0"/>
              <a:t>2024-09-10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615E46-457F-45D3-8091-757F80E9F43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19462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11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15331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20913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5739018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="" xmlns:a16="http://schemas.microsoft.com/office/drawing/2014/main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992252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116148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072994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56736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46899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8.xml"/><Relationship Id="rId9" Type="http://schemas.openxmlformats.org/officeDocument/2006/relationships/slide" Target="../slides/slide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24888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9.emf"/><Relationship Id="rId4" Type="http://schemas.openxmlformats.org/officeDocument/2006/relationships/package" Target="../embeddings/Microsoft_Word___1.docx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棱台 2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Unit 4</a:t>
            </a: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</a:t>
            </a: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My Favourite Subject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Section A</a:t>
            </a: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</a:t>
            </a: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(Pronunciation-2f)</a:t>
            </a:r>
            <a:endParaRPr lang="en-US" altLang="zh-CN" sz="4656" b="1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18631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306560"/>
            <a:ext cx="11430000" cy="28931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跟踪练习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①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 often helps his mother do the housework.(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改为同义句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 often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his mother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housework.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②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妈妈晚上经常听音乐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en-US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因为这样有助于睡眠。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Mum often listens to music at night, because it </a:t>
            </a:r>
            <a:r>
              <a:rPr lang="en-US" altLang="zh-CN" sz="2800" smtClean="0"/>
              <a:t>_______ ________ _______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249029" y="2438734"/>
            <a:ext cx="94128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helps</a:t>
            </a:r>
            <a:endParaRPr lang="zh-CN" altLang="en-US" sz="2800"/>
          </a:p>
        </p:txBody>
      </p:sp>
      <p:sp>
        <p:nvSpPr>
          <p:cNvPr id="4" name="矩形 3"/>
          <p:cNvSpPr/>
          <p:nvPr/>
        </p:nvSpPr>
        <p:spPr>
          <a:xfrm>
            <a:off x="5855258" y="2438734"/>
            <a:ext cx="8226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with</a:t>
            </a:r>
            <a:endParaRPr lang="zh-CN" altLang="en-US" sz="2800"/>
          </a:p>
        </p:txBody>
      </p:sp>
      <p:sp>
        <p:nvSpPr>
          <p:cNvPr id="5" name="矩形 4"/>
          <p:cNvSpPr/>
          <p:nvPr/>
        </p:nvSpPr>
        <p:spPr>
          <a:xfrm>
            <a:off x="7325189" y="3538070"/>
            <a:ext cx="366158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helps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her         sleep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1747918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73346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2939292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</a:t>
            </a:r>
            <a:r>
              <a:rPr lang="en-US" altLang="zh-CN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自主预习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5305807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探究</a:t>
            </a:r>
            <a:r>
              <a:rPr lang="en-US" altLang="zh-CN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重难解析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</a:t>
              </a:r>
              <a:r>
                <a:rPr lang="en-US" altLang="zh-CN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自主预习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1082780"/>
            <a:ext cx="11430000" cy="51337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一、写出与下面音标对应的字母或字母组合</a:t>
            </a:r>
            <a:endParaRPr lang="zh-CN" altLang="zh-CN" sz="2800">
              <a:solidFill>
                <a:srgbClr val="000000"/>
              </a:solidFill>
              <a:latin typeface="Times New Roman" panose="02020603050405020304" pitchFamily="18" charset="0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./eI/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Times New Roman" panose="02020603050405020304" pitchFamily="18" charset="0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./aI/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Times New Roman" panose="02020603050405020304" pitchFamily="18" charset="0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./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NEU-BZ-S92"/>
                <a:cs typeface="Times New Roman" panose="02020603050405020304" pitchFamily="18" charset="0"/>
              </a:rPr>
              <a:t>ɔ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I/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Times New Roman" panose="02020603050405020304" pitchFamily="18" charset="0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./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NEU-BZ-S92"/>
                <a:cs typeface="Times New Roman" panose="02020603050405020304" pitchFamily="18" charset="0"/>
              </a:rPr>
              <a:t>əʊ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Times New Roman" panose="02020603050405020304" pitchFamily="18" charset="0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./a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NEU-BZ-S92"/>
                <a:cs typeface="Times New Roman" panose="02020603050405020304" pitchFamily="18" charset="0"/>
              </a:rPr>
              <a:t>ʊ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Times New Roman" panose="02020603050405020304" pitchFamily="18" charset="0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./I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NEU-BZ-S92"/>
                <a:cs typeface="Times New Roman" panose="02020603050405020304" pitchFamily="18" charset="0"/>
              </a:rPr>
              <a:t>ə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Times New Roman" panose="02020603050405020304" pitchFamily="18" charset="0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./e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NEU-BZ-S92"/>
                <a:cs typeface="Times New Roman" panose="02020603050405020304" pitchFamily="18" charset="0"/>
              </a:rPr>
              <a:t>ə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Times New Roman" panose="02020603050405020304" pitchFamily="18" charset="0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./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NEU-BZ-S92"/>
                <a:cs typeface="Times New Roman" panose="02020603050405020304" pitchFamily="18" charset="0"/>
              </a:rPr>
              <a:t>ʊə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Times New Roman" panose="02020603050405020304" pitchFamily="18" charset="0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1302239" y="1633214"/>
            <a:ext cx="870751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a; ay</a:t>
            </a:r>
            <a:endParaRPr lang="zh-CN" altLang="en-US" sz="280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1302239" y="2157195"/>
            <a:ext cx="652743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i; y</a:t>
            </a:r>
            <a:endParaRPr lang="zh-CN" altLang="en-US" sz="280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1302239" y="2701346"/>
            <a:ext cx="1011815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oy; oi</a:t>
            </a:r>
            <a:endParaRPr lang="zh-CN" altLang="en-US" sz="2800"/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1302239" y="3273939"/>
            <a:ext cx="891591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o; oa</a:t>
            </a:r>
            <a:endParaRPr lang="zh-CN" altLang="en-US" sz="2800"/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1509186" y="3823992"/>
            <a:ext cx="1172116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ow; ou</a:t>
            </a:r>
            <a:endParaRPr lang="zh-CN" altLang="en-US" sz="2800"/>
          </a:p>
        </p:txBody>
      </p:sp>
      <p:sp>
        <p:nvSpPr>
          <p:cNvPr id="22" name="矩形 21"/>
          <p:cNvSpPr>
            <a:spLocks noChangeAspect="1"/>
          </p:cNvSpPr>
          <p:nvPr/>
        </p:nvSpPr>
        <p:spPr>
          <a:xfrm>
            <a:off x="1470714" y="4416827"/>
            <a:ext cx="1249060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ear; ere</a:t>
            </a:r>
            <a:endParaRPr lang="zh-CN" altLang="en-US" sz="2800"/>
          </a:p>
        </p:txBody>
      </p:sp>
      <p:sp>
        <p:nvSpPr>
          <p:cNvPr id="23" name="矩形 22"/>
          <p:cNvSpPr>
            <a:spLocks noChangeAspect="1"/>
          </p:cNvSpPr>
          <p:nvPr/>
        </p:nvSpPr>
        <p:spPr>
          <a:xfrm>
            <a:off x="1302239" y="4968872"/>
            <a:ext cx="1816523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air; ear;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are</a:t>
            </a:r>
            <a:endParaRPr lang="zh-CN" altLang="en-US" sz="2800"/>
          </a:p>
        </p:txBody>
      </p:sp>
      <p:sp>
        <p:nvSpPr>
          <p:cNvPr id="24" name="矩形 23"/>
          <p:cNvSpPr>
            <a:spLocks noChangeAspect="1"/>
          </p:cNvSpPr>
          <p:nvPr/>
        </p:nvSpPr>
        <p:spPr>
          <a:xfrm>
            <a:off x="1281691" y="5509032"/>
            <a:ext cx="1980029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ure; our; oor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8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736656"/>
            <a:ext cx="11430000" cy="5922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二、根据读音规则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altLang="zh-CN" sz="2800">
                <a:solidFill>
                  <a:srgbClr val="000000"/>
                </a:solidFill>
                <a:effectLst/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800">
                <a:solidFill>
                  <a:srgbClr val="000000"/>
                </a:solidFill>
                <a:effectLst/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按要求连</a:t>
            </a:r>
            <a:r>
              <a:rPr lang="zh-CN" altLang="zh-CN" sz="280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读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43780709"/>
              </p:ext>
            </p:extLst>
          </p:nvPr>
        </p:nvGraphicFramePr>
        <p:xfrm>
          <a:off x="458424" y="2433306"/>
          <a:ext cx="11275153" cy="9919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5" name="文档" r:id="rId4" imgW="4510061" imgH="396776" progId="Word.Document.12">
                  <p:embed/>
                </p:oleObj>
              </mc:Choice>
              <mc:Fallback>
                <p:oleObj name="文档" r:id="rId4" imgW="4510061" imgH="396776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58424" y="2433306"/>
                        <a:ext cx="11275153" cy="9919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矩形 3"/>
          <p:cNvSpPr>
            <a:spLocks noChangeAspect="1"/>
          </p:cNvSpPr>
          <p:nvPr/>
        </p:nvSpPr>
        <p:spPr>
          <a:xfrm>
            <a:off x="458424" y="3243386"/>
            <a:ext cx="543739" cy="5679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略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74891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探究</a:t>
              </a:r>
              <a:r>
                <a:rPr lang="en-US" altLang="zh-CN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重难解析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15" name="矩形 14"/>
          <p:cNvSpPr>
            <a:spLocks noChangeAspect="1"/>
          </p:cNvSpPr>
          <p:nvPr/>
        </p:nvSpPr>
        <p:spPr>
          <a:xfrm>
            <a:off x="381000" y="1223361"/>
            <a:ext cx="11430000" cy="40134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.Because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I’m good with numbers.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因为我擅长数字。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剖析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 good with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意为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善于运用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善于与某人打交道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Mark will be a good teacher because he is good with children.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马克会成为一名好老师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因为他擅长与孩子们打交道。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Linda is good with her hands.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琳达有一双巧手。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268606"/>
            <a:ext cx="11430000" cy="5922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拓展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“be good+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介词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结构还有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 good at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 good to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 good for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等。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291974219"/>
              </p:ext>
            </p:extLst>
          </p:nvPr>
        </p:nvGraphicFramePr>
        <p:xfrm>
          <a:off x="381000" y="1008862"/>
          <a:ext cx="11430000" cy="4992624"/>
        </p:xfrm>
        <a:graphic>
          <a:graphicData uri="http://schemas.openxmlformats.org/drawingml/2006/table">
            <a:tbl>
              <a:tblPr firstRow="1" firstCol="1" bandRow="1"/>
              <a:tblGrid>
                <a:gridCol w="2074524"/>
                <a:gridCol w="2938409"/>
                <a:gridCol w="6417067"/>
              </a:tblGrid>
              <a:tr h="5461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短语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意义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例句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8305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 good with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alt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善于运用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善于与某人打交道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 politician must be good with words.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一个政治家必须能言善辩。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Are you good with old people?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你擅长与老年人打交道吗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?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73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 good at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擅长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做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某事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 am good at playing tennis.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我擅长打网球。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 was very good at his work.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他工作非常出色。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91159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367617900"/>
              </p:ext>
            </p:extLst>
          </p:nvPr>
        </p:nvGraphicFramePr>
        <p:xfrm>
          <a:off x="381000" y="1560688"/>
          <a:ext cx="11430000" cy="2695004"/>
        </p:xfrm>
        <a:graphic>
          <a:graphicData uri="http://schemas.openxmlformats.org/drawingml/2006/table">
            <a:tbl>
              <a:tblPr firstRow="1" firstCol="1" bandRow="1"/>
              <a:tblGrid>
                <a:gridCol w="2064249"/>
                <a:gridCol w="2578814"/>
                <a:gridCol w="6786937"/>
              </a:tblGrid>
              <a:tr h="5461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短语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意义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例句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2565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 good to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对某人很好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Our English teacher is good to all of us.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我们的英语老师对我们都很好。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86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 good for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对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……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有好处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Doing exercises is good for health.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alt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锻炼身体对健康有好处。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64684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529916"/>
            <a:ext cx="11430000" cy="28931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跟踪练习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①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Mr Smith is a good teacher, and he is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his students.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A.kind of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B.good with	    C.fun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	D.good at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smtClean="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②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 Hua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English. She often helps me learn new words.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A.is good for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B.is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good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        C.is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good to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D.is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good in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533353" y="2141256"/>
            <a:ext cx="5132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B </a:t>
            </a:r>
            <a:endParaRPr lang="zh-CN" altLang="en-US" sz="2800"/>
          </a:p>
        </p:txBody>
      </p:sp>
      <p:sp>
        <p:nvSpPr>
          <p:cNvPr id="7" name="矩形 6"/>
          <p:cNvSpPr/>
          <p:nvPr/>
        </p:nvSpPr>
        <p:spPr>
          <a:xfrm>
            <a:off x="2228481" y="3226975"/>
            <a:ext cx="5132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B 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2078156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295906"/>
            <a:ext cx="11430000" cy="569386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.Can you help me with this subject?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你能帮我学习这门课程吗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剖析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help sb with sth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意为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帮助某人做某事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My mother would help me with my schoolwork.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我的母亲会辅导我的功课。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拓展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help sb (to) do sth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与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help sb with sth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意思相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同。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Doing more exercises can help us do well on the test.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多做练习题可以帮助我们把考试考好。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I’d like to help you with the project. 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我愿意帮你做那个项目。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9032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305</TotalTime>
  <Words>560</Words>
  <Application>Microsoft Office PowerPoint</Application>
  <PresentationFormat>宽屏</PresentationFormat>
  <Paragraphs>88</Paragraphs>
  <Slides>11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4" baseType="lpstr">
      <vt:lpstr>NEU-BZ-S92</vt:lpstr>
      <vt:lpstr>方正书宋_GBK</vt:lpstr>
      <vt:lpstr>黑体</vt:lpstr>
      <vt:lpstr>华文隶书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Windows User</cp:lastModifiedBy>
  <cp:revision>53</cp:revision>
  <dcterms:created xsi:type="dcterms:W3CDTF">2021-07-19T03:09:34Z</dcterms:created>
  <dcterms:modified xsi:type="dcterms:W3CDTF">2024-09-10T08:36:52Z</dcterms:modified>
</cp:coreProperties>
</file>