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Lst>
  <p:notesMasterIdLst>
    <p:notesMasterId r:id="rId15"/>
  </p:notesMasterIdLst>
  <p:sldIdLst>
    <p:sldId id="356" r:id="rId3"/>
    <p:sldId id="296" r:id="rId4"/>
    <p:sldId id="346" r:id="rId5"/>
    <p:sldId id="347" r:id="rId6"/>
    <p:sldId id="348" r:id="rId7"/>
    <p:sldId id="349" r:id="rId8"/>
    <p:sldId id="350" r:id="rId9"/>
    <p:sldId id="351" r:id="rId10"/>
    <p:sldId id="353" r:id="rId11"/>
    <p:sldId id="354" r:id="rId12"/>
    <p:sldId id="355" r:id="rId13"/>
    <p:sldId id="357"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 userDrawn="1">
          <p15:clr>
            <a:srgbClr val="A4A3A4"/>
          </p15:clr>
        </p15:guide>
        <p15:guide id="2" pos="2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FEE"/>
    <a:srgbClr val="C9FFDE"/>
    <a:srgbClr val="D5FFE5"/>
    <a:srgbClr val="4040C8"/>
    <a:srgbClr val="8FCFFF"/>
    <a:srgbClr val="C1EBF5"/>
    <a:srgbClr val="FFC000"/>
    <a:srgbClr val="3D7351"/>
    <a:srgbClr val="D9827B"/>
    <a:srgbClr val="D1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9" autoAdjust="0"/>
    <p:restoredTop sz="94660"/>
  </p:normalViewPr>
  <p:slideViewPr>
    <p:cSldViewPr snapToGrid="0" showGuides="1">
      <p:cViewPr varScale="1">
        <p:scale>
          <a:sx n="93" d="100"/>
          <a:sy n="93" d="100"/>
        </p:scale>
        <p:origin x="264" y="66"/>
      </p:cViewPr>
      <p:guideLst>
        <p:guide orient="horz" pos="210"/>
        <p:guide pos="21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36525-40BE-4EB0-A76E-AE5C9148F45E}" type="datetimeFigureOut">
              <a:rPr lang="zh-CN" altLang="en-US" smtClean="0"/>
              <a:t>2024-09-10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4CFF9C-DFE7-48B8-A535-A4C4EC6257DD}" type="slidenum">
              <a:rPr lang="zh-CN" altLang="en-US" smtClean="0"/>
              <a:t>‹#›</a:t>
            </a:fld>
            <a:endParaRPr lang="zh-CN" altLang="en-US"/>
          </a:p>
        </p:txBody>
      </p:sp>
    </p:spTree>
    <p:extLst>
      <p:ext uri="{BB962C8B-B14F-4D97-AF65-F5344CB8AC3E}">
        <p14:creationId xmlns:p14="http://schemas.microsoft.com/office/powerpoint/2010/main" val="3463130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6448792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49" name="图片 4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222480" cy="6858000"/>
          </a:xfrm>
          <a:prstGeom prst="rect">
            <a:avLst/>
          </a:prstGeom>
        </p:spPr>
      </p:pic>
    </p:spTree>
    <p:extLst>
      <p:ext uri="{BB962C8B-B14F-4D97-AF65-F5344CB8AC3E}">
        <p14:creationId xmlns:p14="http://schemas.microsoft.com/office/powerpoint/2010/main" val="19960613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6931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86805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2480" cy="6858000"/>
          </a:xfrm>
          <a:prstGeom prst="rect">
            <a:avLst/>
          </a:prstGeom>
        </p:spPr>
      </p:pic>
      <p:grpSp>
        <p:nvGrpSpPr>
          <p:cNvPr id="4" name="组合 3"/>
          <p:cNvGrpSpPr/>
          <p:nvPr userDrawn="1"/>
        </p:nvGrpSpPr>
        <p:grpSpPr>
          <a:xfrm>
            <a:off x="8719900" y="5369024"/>
            <a:ext cx="3058452" cy="1271682"/>
            <a:chOff x="1125321" y="485528"/>
            <a:chExt cx="3058452" cy="1271682"/>
          </a:xfrm>
        </p:grpSpPr>
        <p:grpSp>
          <p:nvGrpSpPr>
            <p:cNvPr id="5" name="组合 4"/>
            <p:cNvGrpSpPr/>
            <p:nvPr/>
          </p:nvGrpSpPr>
          <p:grpSpPr>
            <a:xfrm rot="2568293">
              <a:off x="3613219" y="485528"/>
              <a:ext cx="122859" cy="173836"/>
              <a:chOff x="2899932" y="286608"/>
              <a:chExt cx="373440" cy="748067"/>
            </a:xfrm>
            <a:solidFill>
              <a:srgbClr val="FFC000"/>
            </a:solidFill>
          </p:grpSpPr>
          <p:sp>
            <p:nvSpPr>
              <p:cNvPr id="1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 name="组合 5"/>
            <p:cNvGrpSpPr/>
            <p:nvPr/>
          </p:nvGrpSpPr>
          <p:grpSpPr>
            <a:xfrm rot="9432564">
              <a:off x="3628846" y="1610197"/>
              <a:ext cx="103902" cy="147013"/>
              <a:chOff x="2899932" y="286608"/>
              <a:chExt cx="373440" cy="748067"/>
            </a:xfrm>
            <a:solidFill>
              <a:srgbClr val="D9827B"/>
            </a:solidFill>
          </p:grpSpPr>
          <p:sp>
            <p:nvSpPr>
              <p:cNvPr id="13"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 name="组合 6"/>
            <p:cNvGrpSpPr/>
            <p:nvPr/>
          </p:nvGrpSpPr>
          <p:grpSpPr>
            <a:xfrm rot="18900000">
              <a:off x="1125321" y="744329"/>
              <a:ext cx="124284" cy="175853"/>
              <a:chOff x="2899932" y="286608"/>
              <a:chExt cx="373440" cy="748067"/>
            </a:xfrm>
            <a:solidFill>
              <a:srgbClr val="3D7351"/>
            </a:solidFill>
          </p:grpSpPr>
          <p:sp>
            <p:nvSpPr>
              <p:cNvPr id="1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rot="6975246">
              <a:off x="4126861" y="1304244"/>
              <a:ext cx="47134" cy="66691"/>
              <a:chOff x="2899932" y="286608"/>
              <a:chExt cx="373440" cy="748067"/>
            </a:xfrm>
          </p:grpSpPr>
          <p:sp>
            <p:nvSpPr>
              <p:cNvPr id="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7" name="组合 16"/>
          <p:cNvGrpSpPr/>
          <p:nvPr userDrawn="1"/>
        </p:nvGrpSpPr>
        <p:grpSpPr>
          <a:xfrm>
            <a:off x="382413" y="5381268"/>
            <a:ext cx="3058452" cy="1271682"/>
            <a:chOff x="1125321" y="485528"/>
            <a:chExt cx="3058452" cy="1271682"/>
          </a:xfrm>
        </p:grpSpPr>
        <p:grpSp>
          <p:nvGrpSpPr>
            <p:cNvPr id="18" name="组合 17"/>
            <p:cNvGrpSpPr/>
            <p:nvPr/>
          </p:nvGrpSpPr>
          <p:grpSpPr>
            <a:xfrm rot="2568293">
              <a:off x="3613219" y="485528"/>
              <a:ext cx="122859" cy="173836"/>
              <a:chOff x="2899932" y="286608"/>
              <a:chExt cx="373440" cy="748067"/>
            </a:xfrm>
            <a:solidFill>
              <a:srgbClr val="FFC000"/>
            </a:solidFill>
          </p:grpSpPr>
          <p:sp>
            <p:nvSpPr>
              <p:cNvPr id="28"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 name="组合 18"/>
            <p:cNvGrpSpPr/>
            <p:nvPr/>
          </p:nvGrpSpPr>
          <p:grpSpPr>
            <a:xfrm rot="9432564">
              <a:off x="3628846" y="1610197"/>
              <a:ext cx="103902" cy="147013"/>
              <a:chOff x="2899932" y="286608"/>
              <a:chExt cx="373440" cy="748067"/>
            </a:xfrm>
            <a:solidFill>
              <a:srgbClr val="D9827B"/>
            </a:solidFill>
          </p:grpSpPr>
          <p:sp>
            <p:nvSpPr>
              <p:cNvPr id="26"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rot="18900000">
              <a:off x="1125321" y="744329"/>
              <a:ext cx="124284" cy="175853"/>
              <a:chOff x="2899932" y="286608"/>
              <a:chExt cx="373440" cy="748067"/>
            </a:xfrm>
            <a:solidFill>
              <a:srgbClr val="3D7351"/>
            </a:solidFill>
          </p:grpSpPr>
          <p:sp>
            <p:nvSpPr>
              <p:cNvPr id="24"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rot="6975246">
              <a:off x="4126861" y="1304244"/>
              <a:ext cx="47134" cy="66691"/>
              <a:chOff x="2899932" y="286608"/>
              <a:chExt cx="373440" cy="748067"/>
            </a:xfrm>
          </p:grpSpPr>
          <p:sp>
            <p:nvSpPr>
              <p:cNvPr id="22"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43"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702329" y="1396626"/>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2265143">
            <a:off x="7024460" y="5528128"/>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17799717">
            <a:off x="1490640" y="5729774"/>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川电工匠 华国玉 用汗水浇灌的鲜花格外绚烂 "/>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rot="3858213">
            <a:off x="329232" y="3176363"/>
            <a:ext cx="497568" cy="49756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9627284" y="6149216"/>
            <a:ext cx="753112" cy="42347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简约商务ppt模板免抠素材 平面电商 创意素材 png素材 素材 "/>
          <p:cNvPicPr>
            <a:picLocks noChangeAspect="1" noChangeArrowheads="1"/>
          </p:cNvPicPr>
          <p:nvPr userDrawn="1"/>
        </p:nvPicPr>
        <p:blipFill>
          <a:blip r:embed="rId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19054540">
            <a:off x="11320159" y="2042052"/>
            <a:ext cx="560714" cy="31528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userDrawn="1"/>
        </p:nvGrpSpPr>
        <p:grpSpPr>
          <a:xfrm>
            <a:off x="9303059" y="91636"/>
            <a:ext cx="2610757" cy="1271682"/>
            <a:chOff x="1125321" y="485528"/>
            <a:chExt cx="2610757" cy="1271682"/>
          </a:xfrm>
        </p:grpSpPr>
        <p:grpSp>
          <p:nvGrpSpPr>
            <p:cNvPr id="51" name="组合 50"/>
            <p:cNvGrpSpPr/>
            <p:nvPr/>
          </p:nvGrpSpPr>
          <p:grpSpPr>
            <a:xfrm rot="2568293">
              <a:off x="3613219" y="485528"/>
              <a:ext cx="122859" cy="173836"/>
              <a:chOff x="2899932" y="286608"/>
              <a:chExt cx="373440" cy="748067"/>
            </a:xfrm>
            <a:solidFill>
              <a:srgbClr val="FFC000"/>
            </a:solidFill>
          </p:grpSpPr>
          <p:sp>
            <p:nvSpPr>
              <p:cNvPr id="6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组合 51"/>
            <p:cNvGrpSpPr/>
            <p:nvPr/>
          </p:nvGrpSpPr>
          <p:grpSpPr>
            <a:xfrm rot="9432564">
              <a:off x="3628846" y="1610197"/>
              <a:ext cx="103902" cy="147013"/>
              <a:chOff x="2899932" y="286608"/>
              <a:chExt cx="373440" cy="748067"/>
            </a:xfrm>
            <a:solidFill>
              <a:srgbClr val="D9827B"/>
            </a:solidFill>
          </p:grpSpPr>
          <p:sp>
            <p:nvSpPr>
              <p:cNvPr id="5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8900000">
              <a:off x="1125321" y="744329"/>
              <a:ext cx="124284" cy="175853"/>
              <a:chOff x="2899932" y="286608"/>
              <a:chExt cx="373440" cy="748067"/>
            </a:xfrm>
            <a:solidFill>
              <a:srgbClr val="3D7351"/>
            </a:solidFill>
          </p:grpSpPr>
          <p:sp>
            <p:nvSpPr>
              <p:cNvPr id="5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rot="6975246">
              <a:off x="2191242" y="1299607"/>
              <a:ext cx="42541" cy="76010"/>
              <a:chOff x="9709922" y="19729368"/>
              <a:chExt cx="337041" cy="852603"/>
            </a:xfrm>
          </p:grpSpPr>
          <p:sp>
            <p:nvSpPr>
              <p:cNvPr id="55" name="等腰三角形 44"/>
              <p:cNvSpPr/>
              <p:nvPr/>
            </p:nvSpPr>
            <p:spPr>
              <a:xfrm>
                <a:off x="9709922" y="19871147"/>
                <a:ext cx="269801" cy="710824"/>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等腰三角形 47"/>
              <p:cNvSpPr/>
              <p:nvPr/>
            </p:nvSpPr>
            <p:spPr>
              <a:xfrm rot="19776570">
                <a:off x="9798216" y="19729368"/>
                <a:ext cx="248747" cy="710832"/>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63"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0052" r="36211" b="13281"/>
          <a:stretch/>
        </p:blipFill>
        <p:spPr bwMode="auto">
          <a:xfrm rot="988419">
            <a:off x="4875053" y="5975799"/>
            <a:ext cx="872836" cy="68580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7821385" y="2949286"/>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1039419" y="173065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3374740" y="2997777"/>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35506" t="74465" r="50283" b="13281"/>
          <a:stretch/>
        </p:blipFill>
        <p:spPr bwMode="auto">
          <a:xfrm>
            <a:off x="6049319" y="4207084"/>
            <a:ext cx="438566" cy="504214"/>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5454870" y="1730657"/>
            <a:ext cx="451588" cy="552705"/>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花朵ppt素材设计素材免费下载 花朵ppt素材设计图片 千图网平面设计 "/>
          <p:cNvPicPr>
            <a:picLocks noChangeAspect="1" noChangeArrowheads="1"/>
          </p:cNvPicPr>
          <p:nvPr userDrawn="1"/>
        </p:nvPicPr>
        <p:blipFill rotWithShape="1">
          <a:blip r:embed="rId6">
            <a:clrChange>
              <a:clrFrom>
                <a:srgbClr val="FBFBFB"/>
              </a:clrFrom>
              <a:clrTo>
                <a:srgbClr val="FBFBFB">
                  <a:alpha val="0"/>
                </a:srgbClr>
              </a:clrTo>
            </a:clrChange>
            <a:extLst>
              <a:ext uri="{28A0092B-C50C-407E-A947-70E740481C1C}">
                <a14:useLocalDpi xmlns:a14="http://schemas.microsoft.com/office/drawing/2010/main" val="0"/>
              </a:ext>
            </a:extLst>
          </a:blip>
          <a:srcRect l="49156" t="73287" r="36211" b="13281"/>
          <a:stretch/>
        </p:blipFill>
        <p:spPr bwMode="auto">
          <a:xfrm>
            <a:off x="10488379" y="4192888"/>
            <a:ext cx="451588" cy="552705"/>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userDrawn="1"/>
        </p:nvGrpSpPr>
        <p:grpSpPr>
          <a:xfrm>
            <a:off x="7664838" y="2153465"/>
            <a:ext cx="3058452" cy="1271682"/>
            <a:chOff x="1125321" y="485528"/>
            <a:chExt cx="3058452" cy="1271682"/>
          </a:xfrm>
        </p:grpSpPr>
        <p:grpSp>
          <p:nvGrpSpPr>
            <p:cNvPr id="71" name="组合 70"/>
            <p:cNvGrpSpPr/>
            <p:nvPr/>
          </p:nvGrpSpPr>
          <p:grpSpPr>
            <a:xfrm rot="2568293">
              <a:off x="3613219" y="485528"/>
              <a:ext cx="122859" cy="173836"/>
              <a:chOff x="2899932" y="286608"/>
              <a:chExt cx="373440" cy="748067"/>
            </a:xfrm>
            <a:solidFill>
              <a:srgbClr val="FFC000"/>
            </a:solidFill>
          </p:grpSpPr>
          <p:sp>
            <p:nvSpPr>
              <p:cNvPr id="81"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rot="9432564">
              <a:off x="3628846" y="1610197"/>
              <a:ext cx="103902" cy="147013"/>
              <a:chOff x="2899932" y="286608"/>
              <a:chExt cx="373440" cy="748067"/>
            </a:xfrm>
            <a:solidFill>
              <a:srgbClr val="D9827B"/>
            </a:solidFill>
          </p:grpSpPr>
          <p:sp>
            <p:nvSpPr>
              <p:cNvPr id="79"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rot="18900000">
              <a:off x="1125321" y="744329"/>
              <a:ext cx="124284" cy="175853"/>
              <a:chOff x="2899932" y="286608"/>
              <a:chExt cx="373440" cy="748067"/>
            </a:xfrm>
            <a:solidFill>
              <a:srgbClr val="3D7351"/>
            </a:solidFill>
          </p:grpSpPr>
          <p:sp>
            <p:nvSpPr>
              <p:cNvPr id="77"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4" name="组合 73"/>
            <p:cNvGrpSpPr/>
            <p:nvPr/>
          </p:nvGrpSpPr>
          <p:grpSpPr>
            <a:xfrm rot="6975246">
              <a:off x="4126861" y="1304244"/>
              <a:ext cx="47134" cy="66691"/>
              <a:chOff x="2899932" y="286608"/>
              <a:chExt cx="373440" cy="748067"/>
            </a:xfrm>
          </p:grpSpPr>
          <p:sp>
            <p:nvSpPr>
              <p:cNvPr id="75" name="等腰三角形 44"/>
              <p:cNvSpPr/>
              <p:nvPr/>
            </p:nvSpPr>
            <p:spPr>
              <a:xfrm>
                <a:off x="2899932" y="323850"/>
                <a:ext cx="269808" cy="710825"/>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69808"/>
                  <a:gd name="connsiteY0" fmla="*/ 638665 h 710825"/>
                  <a:gd name="connsiteX1" fmla="*/ 132739 w 269808"/>
                  <a:gd name="connsiteY1" fmla="*/ 0 h 710825"/>
                  <a:gd name="connsiteX2" fmla="*/ 269808 w 269808"/>
                  <a:gd name="connsiteY2" fmla="*/ 710825 h 710825"/>
                  <a:gd name="connsiteX3" fmla="*/ 0 w 269808"/>
                  <a:gd name="connsiteY3" fmla="*/ 638665 h 710825"/>
                </a:gdLst>
                <a:ahLst/>
                <a:cxnLst>
                  <a:cxn ang="0">
                    <a:pos x="connsiteX0" y="connsiteY0"/>
                  </a:cxn>
                  <a:cxn ang="0">
                    <a:pos x="connsiteX1" y="connsiteY1"/>
                  </a:cxn>
                  <a:cxn ang="0">
                    <a:pos x="connsiteX2" y="connsiteY2"/>
                  </a:cxn>
                  <a:cxn ang="0">
                    <a:pos x="connsiteX3" y="connsiteY3"/>
                  </a:cxn>
                </a:cxnLst>
                <a:rect l="l" t="t" r="r" b="b"/>
                <a:pathLst>
                  <a:path w="269808" h="710825">
                    <a:moveTo>
                      <a:pt x="0" y="638665"/>
                    </a:moveTo>
                    <a:lnTo>
                      <a:pt x="132739" y="0"/>
                    </a:lnTo>
                    <a:lnTo>
                      <a:pt x="269808" y="710825"/>
                    </a:lnTo>
                    <a:lnTo>
                      <a:pt x="0" y="638665"/>
                    </a:lnTo>
                    <a:close/>
                  </a:path>
                </a:pathLst>
              </a:custGeom>
              <a:solidFill>
                <a:srgbClr val="8FC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等腰三角形 47"/>
              <p:cNvSpPr/>
              <p:nvPr/>
            </p:nvSpPr>
            <p:spPr>
              <a:xfrm rot="19776570">
                <a:off x="3024620" y="286608"/>
                <a:ext cx="248752" cy="710826"/>
              </a:xfrm>
              <a:custGeom>
                <a:avLst/>
                <a:gdLst>
                  <a:gd name="connsiteX0" fmla="*/ 0 w 274139"/>
                  <a:gd name="connsiteY0" fmla="*/ 710825 h 710825"/>
                  <a:gd name="connsiteX1" fmla="*/ 137070 w 274139"/>
                  <a:gd name="connsiteY1" fmla="*/ 0 h 710825"/>
                  <a:gd name="connsiteX2" fmla="*/ 274139 w 274139"/>
                  <a:gd name="connsiteY2" fmla="*/ 710825 h 710825"/>
                  <a:gd name="connsiteX3" fmla="*/ 0 w 274139"/>
                  <a:gd name="connsiteY3" fmla="*/ 710825 h 710825"/>
                  <a:gd name="connsiteX0" fmla="*/ 0 w 248752"/>
                  <a:gd name="connsiteY0" fmla="*/ 710825 h 710825"/>
                  <a:gd name="connsiteX1" fmla="*/ 137070 w 248752"/>
                  <a:gd name="connsiteY1" fmla="*/ 0 h 710825"/>
                  <a:gd name="connsiteX2" fmla="*/ 248752 w 248752"/>
                  <a:gd name="connsiteY2" fmla="*/ 607772 h 710825"/>
                  <a:gd name="connsiteX3" fmla="*/ 0 w 248752"/>
                  <a:gd name="connsiteY3" fmla="*/ 710825 h 710825"/>
                </a:gdLst>
                <a:ahLst/>
                <a:cxnLst>
                  <a:cxn ang="0">
                    <a:pos x="connsiteX0" y="connsiteY0"/>
                  </a:cxn>
                  <a:cxn ang="0">
                    <a:pos x="connsiteX1" y="connsiteY1"/>
                  </a:cxn>
                  <a:cxn ang="0">
                    <a:pos x="connsiteX2" y="connsiteY2"/>
                  </a:cxn>
                  <a:cxn ang="0">
                    <a:pos x="connsiteX3" y="connsiteY3"/>
                  </a:cxn>
                </a:cxnLst>
                <a:rect l="l" t="t" r="r" b="b"/>
                <a:pathLst>
                  <a:path w="248752" h="710825">
                    <a:moveTo>
                      <a:pt x="0" y="710825"/>
                    </a:moveTo>
                    <a:lnTo>
                      <a:pt x="137070" y="0"/>
                    </a:lnTo>
                    <a:lnTo>
                      <a:pt x="248752" y="607772"/>
                    </a:lnTo>
                    <a:lnTo>
                      <a:pt x="0" y="710825"/>
                    </a:lnTo>
                    <a:close/>
                  </a:path>
                </a:pathLst>
              </a:custGeom>
              <a:solidFill>
                <a:srgbClr val="00C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pic>
        <p:nvPicPr>
          <p:cNvPr id="83" name="Picture 2" descr="简约商务ppt模板免抠素材 平面电商 创意素材 png素材 素材 "/>
          <p:cNvPicPr>
            <a:picLocks noChangeAspect="1" noChangeArrowheads="1"/>
          </p:cNvPicPr>
          <p:nvPr userDrawn="1"/>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rot="8904501">
            <a:off x="1362868" y="4236722"/>
            <a:ext cx="753112" cy="423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123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文本框 2057">
            <a:hlinkClick r:id="rId3" action="ppaction://hlinksldjump"/>
            <a:extLst>
              <a:ext uri="{FF2B5EF4-FFF2-40B4-BE49-F238E27FC236}">
                <a16:creationId xmlns:a16="http://schemas.microsoft.com/office/drawing/2014/main" xmlns="" id="{04FE8436-5513-AEE9-9C9B-B7E75377ABEC}"/>
              </a:ext>
            </a:extLst>
          </p:cNvPr>
          <p:cNvSpPr txBox="1">
            <a:spLocks noChangeArrowheads="1"/>
          </p:cNvSpPr>
          <p:nvPr userDrawn="1">
            <p:custDataLst>
              <p:tags r:id="rId1"/>
            </p:custDataLst>
          </p:nvPr>
        </p:nvSpPr>
        <p:spPr bwMode="auto">
          <a:xfrm>
            <a:off x="10559415" y="6427107"/>
            <a:ext cx="1459230" cy="398780"/>
          </a:xfrm>
          <a:prstGeom prst="rect">
            <a:avLst/>
          </a:prstGeom>
          <a:solidFill>
            <a:srgbClr val="4BB13F"/>
          </a:solidFill>
          <a:ln>
            <a:noFill/>
          </a:ln>
          <a:scene3d>
            <a:camera prst="orthographicFront"/>
            <a:lightRig rig="threePt" dir="t"/>
          </a:scene3d>
          <a:sp3d>
            <a:bevelT prst="relaxedInset"/>
          </a:sp3d>
        </p:spPr>
        <p:txBody>
          <a:bodyPr wrap="square">
            <a:spAutoFit/>
          </a:bodyPr>
          <a:lstStyle/>
          <a:p>
            <a:pPr algn="ctr" eaLnBrk="1" fontAlgn="auto" hangingPunct="1">
              <a:spcAft>
                <a:spcPts val="0"/>
              </a:spcAft>
              <a:buFont typeface="Arial" panose="020B0604020202020204" pitchFamily="34" charset="0"/>
              <a:buNone/>
              <a:defRPr/>
            </a:pPr>
            <a:r>
              <a:rPr lang="zh-CN" altLang="en-US" sz="2000" dirty="0">
                <a:solidFill>
                  <a:schemeClr val="bg1"/>
                </a:solidFill>
                <a:latin typeface="微软雅黑" panose="020B0503020204020204" charset="-122"/>
                <a:ea typeface="微软雅黑" panose="020B0503020204020204" charset="-122"/>
                <a:cs typeface="Times New Roman" panose="02020603050405020304" pitchFamily="18" charset="0"/>
              </a:rPr>
              <a:t>返回目录</a:t>
            </a:r>
          </a:p>
        </p:txBody>
      </p:sp>
    </p:spTree>
    <p:extLst>
      <p:ext uri="{BB962C8B-B14F-4D97-AF65-F5344CB8AC3E}">
        <p14:creationId xmlns:p14="http://schemas.microsoft.com/office/powerpoint/2010/main" val="3446561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31671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550" y="533156"/>
            <a:ext cx="7958966" cy="4889548"/>
          </a:xfrm>
          <a:prstGeom prst="rect">
            <a:avLst/>
          </a:prstGeom>
        </p:spPr>
      </p:pic>
    </p:spTree>
    <p:extLst>
      <p:ext uri="{BB962C8B-B14F-4D97-AF65-F5344CB8AC3E}">
        <p14:creationId xmlns:p14="http://schemas.microsoft.com/office/powerpoint/2010/main" val="33877972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9985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99479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27085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712434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audio" Target="../media/audio1.wav"/><Relationship Id="rId4" Type="http://schemas.openxmlformats.org/officeDocument/2006/relationships/slideLayout" Target="../slideLayouts/slideLayout8.xml"/><Relationship Id="rId9" Type="http://schemas.openxmlformats.org/officeDocument/2006/relationships/slide" Target="../slides/slid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FF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139024"/>
      </p:ext>
    </p:extLst>
  </p:cSld>
  <p:clrMap bg1="lt1" tx1="dk1" bg2="lt2" tx2="dk2" accent1="accent1" accent2="accent2" accent3="accent3" accent4="accent4" accent5="accent5" accent6="accent6" hlink="hlink" folHlink="folHlink"/>
  <p:sldLayoutIdLst>
    <p:sldLayoutId id="2147483660" r:id="rId1"/>
    <p:sldLayoutId id="2147483699" r:id="rId2"/>
    <p:sldLayoutId id="2147483652" r:id="rId3"/>
    <p:sldLayoutId id="2147483682"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1" y="6604258"/>
            <a:ext cx="12192000" cy="253742"/>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buFont typeface="Arial" panose="020B0604020202020204" pitchFamily="34" charset="0"/>
              <a:buNone/>
            </a:pPr>
            <a:endParaRPr lang="zh-CN" altLang="en-US" sz="3200" dirty="0">
              <a:ln w="0"/>
              <a:solidFill>
                <a:srgbClr val="7FD13B"/>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1" y="670189"/>
            <a:ext cx="12192000"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1" y="1"/>
            <a:ext cx="12192000" cy="665287"/>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200" b="1" dirty="0">
              <a:solidFill>
                <a:prstClr val="white"/>
              </a:solidFill>
            </a:endParaRPr>
          </a:p>
        </p:txBody>
      </p:sp>
      <p:sp>
        <p:nvSpPr>
          <p:cNvPr id="2" name="动作按钮: 第一张 1">
            <a:hlinkClick r:id="rId9" action="ppaction://hlinksldjump" highlightClick="1">
              <a:snd r:embed="rId10" name="camera.wav"/>
            </a:hlinkClick>
          </p:cNvPr>
          <p:cNvSpPr/>
          <p:nvPr userDrawn="1"/>
        </p:nvSpPr>
        <p:spPr>
          <a:xfrm>
            <a:off x="11212566" y="5884205"/>
            <a:ext cx="914337" cy="951041"/>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endParaRPr lang="zh-CN" altLang="en-US" sz="3386" b="1">
              <a:solidFill>
                <a:prstClr val="white"/>
              </a:solidFill>
            </a:endParaRPr>
          </a:p>
        </p:txBody>
      </p:sp>
    </p:spTree>
    <p:extLst>
      <p:ext uri="{BB962C8B-B14F-4D97-AF65-F5344CB8AC3E}">
        <p14:creationId xmlns:p14="http://schemas.microsoft.com/office/powerpoint/2010/main" val="56112095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ea typeface="黑体" pitchFamily="2" charset="-122"/>
        </a:defRPr>
      </a:lvl2pPr>
      <a:lvl3pPr algn="ctr" rtl="0" eaLnBrk="1" fontAlgn="base" hangingPunct="1">
        <a:spcBef>
          <a:spcPct val="0"/>
        </a:spcBef>
        <a:spcAft>
          <a:spcPct val="0"/>
        </a:spcAft>
        <a:defRPr sz="4400">
          <a:solidFill>
            <a:schemeClr val="tx1"/>
          </a:solidFill>
          <a:latin typeface="Arial" charset="0"/>
          <a:ea typeface="黑体" pitchFamily="2" charset="-122"/>
        </a:defRPr>
      </a:lvl3pPr>
      <a:lvl4pPr algn="ctr" rtl="0" eaLnBrk="1" fontAlgn="base" hangingPunct="1">
        <a:spcBef>
          <a:spcPct val="0"/>
        </a:spcBef>
        <a:spcAft>
          <a:spcPct val="0"/>
        </a:spcAft>
        <a:defRPr sz="4400">
          <a:solidFill>
            <a:schemeClr val="tx1"/>
          </a:solidFill>
          <a:latin typeface="Arial" charset="0"/>
          <a:ea typeface="黑体" pitchFamily="2" charset="-122"/>
        </a:defRPr>
      </a:lvl4pPr>
      <a:lvl5pPr algn="ctr" rtl="0" eaLnBrk="1" fontAlgn="base" hangingPunct="1">
        <a:spcBef>
          <a:spcPct val="0"/>
        </a:spcBef>
        <a:spcAft>
          <a:spcPct val="0"/>
        </a:spcAft>
        <a:defRPr sz="4400">
          <a:solidFill>
            <a:schemeClr val="tx1"/>
          </a:solidFill>
          <a:latin typeface="Arial" charset="0"/>
          <a:ea typeface="黑体" pitchFamily="2" charset="-122"/>
        </a:defRPr>
      </a:lvl5pPr>
      <a:lvl6pPr marL="457108" algn="ctr" rtl="0" eaLnBrk="1" fontAlgn="base" hangingPunct="1">
        <a:spcBef>
          <a:spcPct val="0"/>
        </a:spcBef>
        <a:spcAft>
          <a:spcPct val="0"/>
        </a:spcAft>
        <a:defRPr sz="4400">
          <a:solidFill>
            <a:schemeClr val="tx1"/>
          </a:solidFill>
          <a:latin typeface="Arial" charset="0"/>
          <a:ea typeface="黑体" pitchFamily="2" charset="-122"/>
        </a:defRPr>
      </a:lvl6pPr>
      <a:lvl7pPr marL="914216" algn="ctr" rtl="0" eaLnBrk="1" fontAlgn="base" hangingPunct="1">
        <a:spcBef>
          <a:spcPct val="0"/>
        </a:spcBef>
        <a:spcAft>
          <a:spcPct val="0"/>
        </a:spcAft>
        <a:defRPr sz="4400">
          <a:solidFill>
            <a:schemeClr val="tx1"/>
          </a:solidFill>
          <a:latin typeface="Arial" charset="0"/>
          <a:ea typeface="黑体" pitchFamily="2" charset="-122"/>
        </a:defRPr>
      </a:lvl7pPr>
      <a:lvl8pPr marL="1371324" algn="ctr" rtl="0" eaLnBrk="1" fontAlgn="base" hangingPunct="1">
        <a:spcBef>
          <a:spcPct val="0"/>
        </a:spcBef>
        <a:spcAft>
          <a:spcPct val="0"/>
        </a:spcAft>
        <a:defRPr sz="4400">
          <a:solidFill>
            <a:schemeClr val="tx1"/>
          </a:solidFill>
          <a:latin typeface="Arial" charset="0"/>
          <a:ea typeface="黑体" pitchFamily="2" charset="-122"/>
        </a:defRPr>
      </a:lvl8pPr>
      <a:lvl9pPr marL="1828432" algn="ctr" rtl="0" eaLnBrk="1" fontAlgn="base" hangingPunct="1">
        <a:spcBef>
          <a:spcPct val="0"/>
        </a:spcBef>
        <a:spcAft>
          <a:spcPct val="0"/>
        </a:spcAft>
        <a:defRPr sz="4400">
          <a:solidFill>
            <a:schemeClr val="tx1"/>
          </a:solidFill>
          <a:latin typeface="Arial" charset="0"/>
          <a:ea typeface="黑体" pitchFamily="2" charset="-122"/>
        </a:defRPr>
      </a:lvl9pPr>
    </p:titleStyle>
    <p:bodyStyle>
      <a:lvl1pPr marL="342831" indent="-342831"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800" indent="-28569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2770" indent="-228554"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599878"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6986" indent="-228554"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094"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2"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0"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7" indent="-228554" algn="l" defTabSz="9142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6" rtl="0" eaLnBrk="1" latinLnBrk="0" hangingPunct="1">
        <a:defRPr sz="1800" kern="1200">
          <a:solidFill>
            <a:schemeClr val="tx1"/>
          </a:solidFill>
          <a:latin typeface="+mn-lt"/>
          <a:ea typeface="+mn-ea"/>
          <a:cs typeface="+mn-cs"/>
        </a:defRPr>
      </a:lvl1pPr>
      <a:lvl2pPr marL="457108" algn="l" defTabSz="914216" rtl="0" eaLnBrk="1" latinLnBrk="0" hangingPunct="1">
        <a:defRPr sz="1800" kern="1200">
          <a:solidFill>
            <a:schemeClr val="tx1"/>
          </a:solidFill>
          <a:latin typeface="+mn-lt"/>
          <a:ea typeface="+mn-ea"/>
          <a:cs typeface="+mn-cs"/>
        </a:defRPr>
      </a:lvl2pPr>
      <a:lvl3pPr marL="914216" algn="l" defTabSz="914216" rtl="0" eaLnBrk="1" latinLnBrk="0" hangingPunct="1">
        <a:defRPr sz="1800" kern="1200">
          <a:solidFill>
            <a:schemeClr val="tx1"/>
          </a:solidFill>
          <a:latin typeface="+mn-lt"/>
          <a:ea typeface="+mn-ea"/>
          <a:cs typeface="+mn-cs"/>
        </a:defRPr>
      </a:lvl3pPr>
      <a:lvl4pPr marL="1371324" algn="l" defTabSz="914216" rtl="0" eaLnBrk="1" latinLnBrk="0" hangingPunct="1">
        <a:defRPr sz="1800" kern="1200">
          <a:solidFill>
            <a:schemeClr val="tx1"/>
          </a:solidFill>
          <a:latin typeface="+mn-lt"/>
          <a:ea typeface="+mn-ea"/>
          <a:cs typeface="+mn-cs"/>
        </a:defRPr>
      </a:lvl4pPr>
      <a:lvl5pPr marL="1828432" algn="l" defTabSz="914216" rtl="0" eaLnBrk="1" latinLnBrk="0" hangingPunct="1">
        <a:defRPr sz="1800" kern="1200">
          <a:solidFill>
            <a:schemeClr val="tx1"/>
          </a:solidFill>
          <a:latin typeface="+mn-lt"/>
          <a:ea typeface="+mn-ea"/>
          <a:cs typeface="+mn-cs"/>
        </a:defRPr>
      </a:lvl5pPr>
      <a:lvl6pPr marL="2285539" algn="l" defTabSz="914216" rtl="0" eaLnBrk="1" latinLnBrk="0" hangingPunct="1">
        <a:defRPr sz="1800" kern="1200">
          <a:solidFill>
            <a:schemeClr val="tx1"/>
          </a:solidFill>
          <a:latin typeface="+mn-lt"/>
          <a:ea typeface="+mn-ea"/>
          <a:cs typeface="+mn-cs"/>
        </a:defRPr>
      </a:lvl6pPr>
      <a:lvl7pPr marL="2742648" algn="l" defTabSz="914216" rtl="0" eaLnBrk="1" latinLnBrk="0" hangingPunct="1">
        <a:defRPr sz="1800" kern="1200">
          <a:solidFill>
            <a:schemeClr val="tx1"/>
          </a:solidFill>
          <a:latin typeface="+mn-lt"/>
          <a:ea typeface="+mn-ea"/>
          <a:cs typeface="+mn-cs"/>
        </a:defRPr>
      </a:lvl7pPr>
      <a:lvl8pPr marL="3199756" algn="l" defTabSz="914216" rtl="0" eaLnBrk="1" latinLnBrk="0" hangingPunct="1">
        <a:defRPr sz="1800" kern="1200">
          <a:solidFill>
            <a:schemeClr val="tx1"/>
          </a:solidFill>
          <a:latin typeface="+mn-lt"/>
          <a:ea typeface="+mn-ea"/>
          <a:cs typeface="+mn-cs"/>
        </a:defRPr>
      </a:lvl8pPr>
      <a:lvl9pPr marL="3656863" algn="l" defTabSz="9142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棱台 2"/>
          <p:cNvSpPr/>
          <p:nvPr/>
        </p:nvSpPr>
        <p:spPr>
          <a:xfrm>
            <a:off x="457589" y="3939326"/>
            <a:ext cx="11429211" cy="1889772"/>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Unit 3</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My School</a:t>
            </a:r>
          </a:p>
          <a:p>
            <a:pPr algn="ctr" fontAlgn="base">
              <a:spcBef>
                <a:spcPct val="0"/>
              </a:spcBef>
              <a:spcAft>
                <a:spcPct val="0"/>
              </a:spcAft>
              <a:buFont typeface="Arial" panose="020B0604020202020204" pitchFamily="34" charset="0"/>
              <a:buNone/>
            </a:pPr>
            <a:r>
              <a:rPr lang="en-US" altLang="zh-CN" sz="4656" b="1">
                <a:solidFill>
                  <a:srgbClr val="D60093"/>
                </a:solidFill>
                <a:latin typeface="隶书" panose="02010509060101010101" pitchFamily="49" charset="-122"/>
                <a:ea typeface="隶书" panose="02010509060101010101" pitchFamily="49" charset="-122"/>
              </a:rPr>
              <a:t>Section B</a:t>
            </a:r>
            <a:r>
              <a:rPr lang="zh-CN" altLang="en-US" sz="4656" b="1">
                <a:solidFill>
                  <a:srgbClr val="D60093"/>
                </a:solidFill>
                <a:latin typeface="隶书" panose="02010509060101010101" pitchFamily="49" charset="-122"/>
                <a:ea typeface="隶书" panose="02010509060101010101" pitchFamily="49" charset="-122"/>
              </a:rPr>
              <a:t>　</a:t>
            </a:r>
            <a:r>
              <a:rPr lang="en-US" altLang="zh-CN" sz="4656" b="1">
                <a:solidFill>
                  <a:srgbClr val="D60093"/>
                </a:solidFill>
                <a:latin typeface="隶书" panose="02010509060101010101" pitchFamily="49" charset="-122"/>
                <a:ea typeface="隶书" panose="02010509060101010101" pitchFamily="49" charset="-122"/>
              </a:rPr>
              <a:t>(3a-3c</a:t>
            </a:r>
            <a:r>
              <a:rPr lang="en-US" altLang="zh-CN" sz="4656" b="1" smtClean="0">
                <a:solidFill>
                  <a:srgbClr val="D60093"/>
                </a:solidFill>
                <a:latin typeface="隶书" panose="02010509060101010101" pitchFamily="49" charset="-122"/>
                <a:ea typeface="隶书" panose="02010509060101010101" pitchFamily="49" charset="-122"/>
              </a:rPr>
              <a:t>)</a:t>
            </a:r>
            <a:endParaRPr lang="en-US" altLang="zh-CN" sz="4656" b="1">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19033162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gtEl>
                                        <p:attrNameLst>
                                          <p:attrName>ppt_x</p:attrName>
                                          <p:attrName>ppt_y</p:attrName>
                                        </p:attrNameLst>
                                      </p:cBhvr>
                                    </p:animMotion>
                                    <p:animRot by="1500000">
                                      <p:cBhvr>
                                        <p:cTn id="13" dur="125" fill="hold">
                                          <p:stCondLst>
                                            <p:cond delay="0"/>
                                          </p:stCondLst>
                                        </p:cTn>
                                        <p:tgtEl>
                                          <p:spTgt spid="3"/>
                                        </p:tgtEl>
                                        <p:attrNameLst>
                                          <p:attrName>r</p:attrName>
                                        </p:attrNameLst>
                                      </p:cBhvr>
                                    </p:animRot>
                                    <p:animRot by="-1500000">
                                      <p:cBhvr>
                                        <p:cTn id="14" dur="125" fill="hold">
                                          <p:stCondLst>
                                            <p:cond delay="125"/>
                                          </p:stCondLst>
                                        </p:cTn>
                                        <p:tgtEl>
                                          <p:spTgt spid="3"/>
                                        </p:tgtEl>
                                        <p:attrNameLst>
                                          <p:attrName>r</p:attrName>
                                        </p:attrNameLst>
                                      </p:cBhvr>
                                    </p:animRot>
                                    <p:animRot by="-1500000">
                                      <p:cBhvr>
                                        <p:cTn id="15" dur="125" fill="hold">
                                          <p:stCondLst>
                                            <p:cond delay="250"/>
                                          </p:stCondLst>
                                        </p:cTn>
                                        <p:tgtEl>
                                          <p:spTgt spid="3"/>
                                        </p:tgtEl>
                                        <p:attrNameLst>
                                          <p:attrName>r</p:attrName>
                                        </p:attrNameLst>
                                      </p:cBhvr>
                                    </p:animRot>
                                    <p:animRot by="1500000">
                                      <p:cBhvr>
                                        <p:cTn id="16"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02859"/>
            <a:ext cx="11430000" cy="1212640"/>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My</a:t>
            </a:r>
            <a:r>
              <a:rPr lang="en-US" altLang="zh-CN" sz="2800">
                <a:solidFill>
                  <a:srgbClr val="000000"/>
                </a:solidFill>
                <a:latin typeface="Times New Roman" panose="02020603050405020304" pitchFamily="18" charset="0"/>
                <a:cs typeface="Times New Roman" panose="02020603050405020304" pitchFamily="18" charset="0"/>
              </a:rPr>
              <a:t> </a:t>
            </a:r>
            <a:r>
              <a:rPr lang="en-US" altLang="zh-CN" sz="2800" b="1">
                <a:solidFill>
                  <a:srgbClr val="000000"/>
                </a:solidFill>
                <a:latin typeface="Times New Roman" panose="02020603050405020304" pitchFamily="18" charset="0"/>
                <a:cs typeface="Times New Roman" panose="02020603050405020304" pitchFamily="18" charset="0"/>
              </a:rPr>
              <a:t>School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This </a:t>
            </a:r>
            <a:r>
              <a:rPr lang="en-US" altLang="zh-CN" sz="2800">
                <a:solidFill>
                  <a:srgbClr val="000000"/>
                </a:solidFill>
                <a:latin typeface="Times New Roman" panose="02020603050405020304" pitchFamily="18" charset="0"/>
                <a:cs typeface="Times New Roman" panose="02020603050405020304" pitchFamily="18" charset="0"/>
              </a:rPr>
              <a:t>is a map of my school. </a:t>
            </a:r>
            <a:r>
              <a:rPr lang="en-US" altLang="zh-CN" sz="2800" smtClean="0">
                <a:solidFill>
                  <a:srgbClr val="000000"/>
                </a:solidFill>
                <a:latin typeface="Times New Roman" panose="02020603050405020304" pitchFamily="18" charset="0"/>
                <a:cs typeface="Times New Roman" panose="02020603050405020304" pitchFamily="18" charset="0"/>
              </a:rPr>
              <a:t>____________________________________</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555226"/>
            <a:ext cx="11430000" cy="457356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12059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16277"/>
            <a:ext cx="11430000" cy="4513287"/>
          </a:xfrm>
          <a:prstGeom prst="rect">
            <a:avLst/>
          </a:prstGeom>
        </p:spPr>
        <p:txBody>
          <a:bodyPr>
            <a:spAutoFit/>
          </a:bodyPr>
          <a:lstStyle/>
          <a:p>
            <a:pPr algn="ctr">
              <a:lnSpc>
                <a:spcPct val="130000"/>
              </a:lnSpc>
              <a:spcAft>
                <a:spcPts val="0"/>
              </a:spcAft>
              <a:tabLst>
                <a:tab pos="1188085" algn="l"/>
                <a:tab pos="2163445" algn="l"/>
                <a:tab pos="3142615" algn="l"/>
                <a:tab pos="4190365" algn="l"/>
              </a:tabLst>
            </a:pP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My</a:t>
            </a: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 </a:t>
            </a:r>
            <a:r>
              <a:rPr lang="en-US" altLang="zh-CN" sz="2800" b="1" u="sng">
                <a:solidFill>
                  <a:srgbClr val="FF0000"/>
                </a:solidFill>
                <a:uFill>
                  <a:solidFill>
                    <a:srgbClr val="000000"/>
                  </a:solidFill>
                </a:uFill>
                <a:latin typeface="Times New Roman" panose="02020603050405020304" pitchFamily="18" charset="0"/>
                <a:cs typeface="Times New Roman" panose="02020603050405020304" pitchFamily="18" charset="0"/>
              </a:rPr>
              <a:t>School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FF0000"/>
                </a:solidFill>
                <a:uFill>
                  <a:solidFill>
                    <a:srgbClr val="000000"/>
                  </a:solidFill>
                </a:uFill>
                <a:latin typeface="Times New Roman" panose="02020603050405020304" pitchFamily="18" charset="0"/>
                <a:cs typeface="Times New Roman" panose="02020603050405020304" pitchFamily="18" charset="0"/>
              </a:rPr>
              <a:t>This is a map of my school.</a:t>
            </a:r>
            <a:r>
              <a:rPr lang="en-US" altLang="zh-CN" sz="2800">
                <a:solidFill>
                  <a:srgbClr val="FF0000"/>
                </a:solidFill>
                <a:latin typeface="Times New Roman" panose="02020603050405020304" pitchFamily="18" charset="0"/>
                <a:cs typeface="Times New Roman" panose="02020603050405020304" pitchFamily="18" charset="0"/>
              </a:rPr>
              <a:t> In the middle of the school is a playground. The science building is on the right of the playground,near the school gate. Behind the science building, on the right, is the library. Between the library and the dining hall is the classroom building. In front of the dining hall is the sports hall and the building in front of the sports hall is the office building.</a:t>
            </a:r>
            <a:r>
              <a:rPr lang="en-US" altLang="zh-CN" sz="2800">
                <a:solidFill>
                  <a:srgbClr val="FF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FF0000"/>
                </a:solidFill>
                <a:latin typeface="Times New Roman" panose="02020603050405020304" pitchFamily="18" charset="0"/>
                <a:cs typeface="Times New Roman" panose="02020603050405020304" pitchFamily="18" charset="0"/>
              </a:rPr>
              <a:t>My school is big, clean and beautiful. I’m happy to study and play in it every day. I like it very much.</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637197"/>
            <a:ext cx="243848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FF0000"/>
                </a:solidFill>
                <a:latin typeface="Arial" panose="020B0604020202020204" pitchFamily="34" charset="0"/>
                <a:ea typeface="黑体" panose="02010609060101010101" pitchFamily="49" charset="-122"/>
                <a:cs typeface="Times New Roman" panose="02020603050405020304" pitchFamily="18" charset="0"/>
              </a:rPr>
              <a:t>【高分范文</a:t>
            </a:r>
            <a:r>
              <a:rPr lang="zh-CN"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a:t>
            </a:r>
            <a:r>
              <a:rPr lang="en-US" altLang="zh-CN" sz="2800" smtClean="0">
                <a:solidFill>
                  <a:srgbClr val="FF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86251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8210" y="1371742"/>
            <a:ext cx="5714606" cy="2957989"/>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pPr fontAlgn="base">
              <a:spcBef>
                <a:spcPct val="0"/>
              </a:spcBef>
              <a:spcAft>
                <a:spcPct val="0"/>
              </a:spcAft>
              <a:buFont typeface="Arial" panose="020B0604020202020204" pitchFamily="34" charset="0"/>
              <a:buNone/>
            </a:pPr>
            <a:r>
              <a:rPr lang="zh-CN" altLang="en-US"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9311" b="1" dirty="0">
              <a:solidFill>
                <a:srgbClr val="EA157A"/>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81313342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81000" y="209677"/>
            <a:ext cx="11430001" cy="577785"/>
            <a:chOff x="381000" y="209677"/>
            <a:chExt cx="11430001" cy="577785"/>
          </a:xfrm>
        </p:grpSpPr>
        <p:grpSp>
          <p:nvGrpSpPr>
            <p:cNvPr id="8" name="组合 7"/>
            <p:cNvGrpSpPr/>
            <p:nvPr userDrawn="1"/>
          </p:nvGrpSpPr>
          <p:grpSpPr>
            <a:xfrm>
              <a:off x="381000" y="209677"/>
              <a:ext cx="771985" cy="577785"/>
              <a:chOff x="7201355" y="2798675"/>
              <a:chExt cx="771985" cy="577785"/>
            </a:xfrm>
          </p:grpSpPr>
          <p:sp>
            <p:nvSpPr>
              <p:cNvPr id="10" name="平行四边形 9"/>
              <p:cNvSpPr/>
              <p:nvPr/>
            </p:nvSpPr>
            <p:spPr>
              <a:xfrm>
                <a:off x="7201355"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nvSpPr>
            <p:spPr>
              <a:xfrm>
                <a:off x="7387916"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nvSpPr>
            <p:spPr>
              <a:xfrm>
                <a:off x="7574477"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761038" y="2798675"/>
                <a:ext cx="212302" cy="577785"/>
              </a:xfrm>
              <a:prstGeom prst="parallelogram">
                <a:avLst>
                  <a:gd name="adj" fmla="val 50529"/>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userDrawn="1"/>
          </p:nvSpPr>
          <p:spPr>
            <a:xfrm>
              <a:off x="966425" y="741743"/>
              <a:ext cx="10844576" cy="45719"/>
            </a:xfrm>
            <a:prstGeom prst="rect">
              <a:avLst/>
            </a:prstGeom>
            <a:solidFill>
              <a:srgbClr val="3D7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622979" y="103386"/>
            <a:ext cx="5746402" cy="669887"/>
            <a:chOff x="3606630" y="897473"/>
            <a:chExt cx="4749093" cy="669887"/>
          </a:xfrm>
        </p:grpSpPr>
        <p:pic>
          <p:nvPicPr>
            <p:cNvPr id="16" name="图片 15" descr="阴影"/>
            <p:cNvPicPr>
              <a:picLocks noChangeAspect="1"/>
            </p:cNvPicPr>
            <p:nvPr/>
          </p:nvPicPr>
          <p:blipFill>
            <a:blip r:embed="rId2"/>
            <a:stretch>
              <a:fillRect/>
            </a:stretch>
          </p:blipFill>
          <p:spPr>
            <a:xfrm>
              <a:off x="3606630" y="897473"/>
              <a:ext cx="4749093" cy="669887"/>
            </a:xfrm>
            <a:prstGeom prst="rect">
              <a:avLst/>
            </a:prstGeom>
          </p:spPr>
        </p:pic>
        <p:sp>
          <p:nvSpPr>
            <p:cNvPr id="17" name="文本框 16"/>
            <p:cNvSpPr txBox="1"/>
            <p:nvPr/>
          </p:nvSpPr>
          <p:spPr>
            <a:xfrm>
              <a:off x="4660338" y="900607"/>
              <a:ext cx="2510204" cy="584775"/>
            </a:xfrm>
            <a:prstGeom prst="rect">
              <a:avLst/>
            </a:prstGeom>
            <a:noFill/>
          </p:spPr>
          <p:txBody>
            <a:bodyPr wrap="square" rtlCol="0">
              <a:spAutoFit/>
            </a:bodyPr>
            <a:lstStyle/>
            <a:p>
              <a:pPr algn="ctr"/>
              <a:r>
                <a:rPr lang="zh-CN" altLang="en-US" sz="3200">
                  <a:solidFill>
                    <a:schemeClr val="accent2"/>
                  </a:solidFill>
                  <a:latin typeface="华文隶书" panose="02010800040101010101" pitchFamily="2" charset="-122"/>
                  <a:ea typeface="华文隶书" panose="02010800040101010101" pitchFamily="2" charset="-122"/>
                </a:rPr>
                <a:t>单元</a:t>
              </a:r>
              <a:r>
                <a:rPr lang="en-US" altLang="zh-CN" sz="3200">
                  <a:solidFill>
                    <a:schemeClr val="accent2"/>
                  </a:solidFill>
                  <a:latin typeface="华文隶书" panose="02010800040101010101" pitchFamily="2" charset="-122"/>
                  <a:ea typeface="华文隶书" panose="02010800040101010101" pitchFamily="2" charset="-122"/>
                </a:rPr>
                <a:t>•</a:t>
              </a:r>
              <a:r>
                <a:rPr lang="zh-CN" altLang="en-US" sz="3200">
                  <a:solidFill>
                    <a:schemeClr val="accent2"/>
                  </a:solidFill>
                  <a:latin typeface="华文隶书" panose="02010800040101010101" pitchFamily="2" charset="-122"/>
                  <a:ea typeface="华文隶书" panose="02010800040101010101" pitchFamily="2" charset="-122"/>
                </a:rPr>
                <a:t>主题写作</a:t>
              </a:r>
              <a:endParaRPr lang="zh-CN" altLang="en-US" sz="3200" dirty="0">
                <a:solidFill>
                  <a:schemeClr val="accent2"/>
                </a:solidFill>
                <a:latin typeface="华文隶书" panose="02010800040101010101" pitchFamily="2" charset="-122"/>
                <a:ea typeface="华文隶书" panose="02010800040101010101" pitchFamily="2" charset="-122"/>
              </a:endParaRPr>
            </a:p>
          </p:txBody>
        </p:sp>
      </p:grpSp>
      <p:sp>
        <p:nvSpPr>
          <p:cNvPr id="3" name="矩形 2"/>
          <p:cNvSpPr>
            <a:spLocks noChangeAspect="1"/>
          </p:cNvSpPr>
          <p:nvPr/>
        </p:nvSpPr>
        <p:spPr>
          <a:xfrm>
            <a:off x="381000" y="1746099"/>
            <a:ext cx="11430000" cy="1712520"/>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写作主题</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本单元的写作主题为</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我的学校</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要求同学们能够简要地介绍自己的学校</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包括学校的基本情况、设施、师生情况</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以及自己对学校的感受和评价等。</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2415493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5"/>
                                        </p:tgtEl>
                                        <p:attrNameLst>
                                          <p:attrName>r</p:attrName>
                                        </p:attrNameLst>
                                      </p:cBhvr>
                                    </p:animRot>
                                    <p:animRot by="-240000">
                                      <p:cBhvr>
                                        <p:cTn id="7" dur="200" fill="hold">
                                          <p:stCondLst>
                                            <p:cond delay="200"/>
                                          </p:stCondLst>
                                        </p:cTn>
                                        <p:tgtEl>
                                          <p:spTgt spid="15"/>
                                        </p:tgtEl>
                                        <p:attrNameLst>
                                          <p:attrName>r</p:attrName>
                                        </p:attrNameLst>
                                      </p:cBhvr>
                                    </p:animRot>
                                    <p:animRot by="240000">
                                      <p:cBhvr>
                                        <p:cTn id="8" dur="200" fill="hold">
                                          <p:stCondLst>
                                            <p:cond delay="400"/>
                                          </p:stCondLst>
                                        </p:cTn>
                                        <p:tgtEl>
                                          <p:spTgt spid="15"/>
                                        </p:tgtEl>
                                        <p:attrNameLst>
                                          <p:attrName>r</p:attrName>
                                        </p:attrNameLst>
                                      </p:cBhvr>
                                    </p:animRot>
                                    <p:animRot by="-240000">
                                      <p:cBhvr>
                                        <p:cTn id="9" dur="200" fill="hold">
                                          <p:stCondLst>
                                            <p:cond delay="600"/>
                                          </p:stCondLst>
                                        </p:cTn>
                                        <p:tgtEl>
                                          <p:spTgt spid="15"/>
                                        </p:tgtEl>
                                        <p:attrNameLst>
                                          <p:attrName>r</p:attrName>
                                        </p:attrNameLst>
                                      </p:cBhvr>
                                    </p:animRot>
                                    <p:animRot by="120000">
                                      <p:cBhvr>
                                        <p:cTn id="10" dur="200" fill="hold">
                                          <p:stCondLst>
                                            <p:cond delay="80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60915"/>
            <a:ext cx="11430000" cy="569386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写作导航</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一</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考短语</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.modern buildings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.big and clean classrooms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.a large sports field</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.across from</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.next to</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.on the left/right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7</a:t>
            </a:r>
            <a:r>
              <a:rPr lang="en-US" altLang="zh-CN" sz="2800">
                <a:solidFill>
                  <a:srgbClr val="000000"/>
                </a:solidFill>
                <a:latin typeface="Times New Roman" panose="02020603050405020304" pitchFamily="18" charset="0"/>
                <a:cs typeface="Times New Roman" panose="02020603050405020304" pitchFamily="18" charset="0"/>
              </a:rPr>
              <a:t>.in the middle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8</a:t>
            </a:r>
            <a:r>
              <a:rPr lang="en-US" altLang="zh-CN" sz="2800">
                <a:solidFill>
                  <a:srgbClr val="000000"/>
                </a:solidFill>
                <a:latin typeface="Times New Roman" panose="02020603050405020304" pitchFamily="18" charset="0"/>
                <a:cs typeface="Times New Roman" panose="02020603050405020304" pitchFamily="18" charset="0"/>
              </a:rPr>
              <a:t>.raise the flag</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89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9346"/>
            <a:ext cx="11430000" cy="401340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二</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考句式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1</a:t>
            </a:r>
            <a:r>
              <a:rPr lang="en-US" altLang="zh-CN" sz="2800">
                <a:solidFill>
                  <a:srgbClr val="000000"/>
                </a:solidFill>
                <a:latin typeface="Times New Roman" panose="02020603050405020304" pitchFamily="18" charset="0"/>
                <a:cs typeface="Times New Roman" panose="02020603050405020304" pitchFamily="18" charset="0"/>
              </a:rPr>
              <a:t>.There are many beautiful buildings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2</a:t>
            </a:r>
            <a:r>
              <a:rPr lang="en-US" altLang="zh-CN" sz="2800">
                <a:solidFill>
                  <a:srgbClr val="000000"/>
                </a:solidFill>
                <a:latin typeface="Times New Roman" panose="02020603050405020304" pitchFamily="18" charset="0"/>
                <a:cs typeface="Times New Roman" panose="02020603050405020304" pitchFamily="18" charset="0"/>
              </a:rPr>
              <a:t>.Where is the ...building?</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3</a:t>
            </a:r>
            <a:r>
              <a:rPr lang="en-US" altLang="zh-CN" sz="2800">
                <a:solidFill>
                  <a:srgbClr val="000000"/>
                </a:solidFill>
                <a:latin typeface="Times New Roman" panose="02020603050405020304" pitchFamily="18" charset="0"/>
                <a:cs typeface="Times New Roman" panose="02020603050405020304" pitchFamily="18" charset="0"/>
              </a:rPr>
              <a:t>.My school is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4</a:t>
            </a:r>
            <a:r>
              <a:rPr lang="en-US" altLang="zh-CN" sz="2800">
                <a:solidFill>
                  <a:srgbClr val="000000"/>
                </a:solidFill>
                <a:latin typeface="Times New Roman" panose="02020603050405020304" pitchFamily="18" charset="0"/>
                <a:cs typeface="Times New Roman" panose="02020603050405020304" pitchFamily="18" charset="0"/>
              </a:rPr>
              <a:t>.It’s my favourite place because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5</a:t>
            </a:r>
            <a:r>
              <a:rPr lang="en-US" altLang="zh-CN" sz="2800">
                <a:solidFill>
                  <a:srgbClr val="000000"/>
                </a:solidFill>
                <a:latin typeface="Times New Roman" panose="02020603050405020304" pitchFamily="18" charset="0"/>
                <a:cs typeface="Times New Roman" panose="02020603050405020304" pitchFamily="18" charset="0"/>
              </a:rPr>
              <a:t>.I’d like to tell you about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b="1">
                <a:solidFill>
                  <a:srgbClr val="000000"/>
                </a:solidFill>
                <a:latin typeface="Times New Roman" panose="02020603050405020304" pitchFamily="18" charset="0"/>
                <a:cs typeface="Times New Roman" panose="02020603050405020304" pitchFamily="18" charset="0"/>
              </a:rPr>
              <a:t>6</a:t>
            </a:r>
            <a:r>
              <a:rPr lang="en-US" altLang="zh-CN" sz="2800">
                <a:solidFill>
                  <a:srgbClr val="000000"/>
                </a:solidFill>
                <a:latin typeface="Times New Roman" panose="02020603050405020304" pitchFamily="18" charset="0"/>
                <a:cs typeface="Times New Roman" panose="02020603050405020304" pitchFamily="18" charset="0"/>
              </a:rPr>
              <a:t>.What’s your school like?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22405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454063"/>
            <a:ext cx="2438488" cy="652486"/>
          </a:xfrm>
          <a:prstGeom prst="rect">
            <a:avLst/>
          </a:prstGeom>
        </p:spPr>
        <p:txBody>
          <a:bodyPr wrap="none">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三</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、参</a:t>
            </a:r>
            <a:r>
              <a:rPr lang="zh-CN" altLang="zh-CN" sz="2800">
                <a:solidFill>
                  <a:srgbClr val="000000"/>
                </a:solidFill>
                <a:latin typeface="Arial" panose="020B0604020202020204" pitchFamily="34" charset="0"/>
                <a:ea typeface="黑体" panose="02010609060101010101" pitchFamily="49" charset="-122"/>
                <a:cs typeface="Times New Roman" panose="02020603050405020304" pitchFamily="18" charset="0"/>
              </a:rPr>
              <a:t>考模</a:t>
            </a:r>
            <a:r>
              <a:rPr lang="zh-CN"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板</a:t>
            </a:r>
            <a:r>
              <a:rPr lang="en-US" altLang="zh-CN" sz="2800" smtClean="0">
                <a:solidFill>
                  <a:srgbClr val="000000"/>
                </a:solidFill>
                <a:latin typeface="Arial" panose="020B0604020202020204" pitchFamily="34" charset="0"/>
                <a:ea typeface="黑体" panose="02010609060101010101" pitchFamily="49" charset="-122"/>
                <a:cs typeface="Times New Roman" panose="02020603050405020304" pitchFamily="18" charset="0"/>
              </a:rPr>
              <a:t>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1106549"/>
            <a:ext cx="11430000" cy="4573560"/>
          </a:xfrm>
          <a:prstGeom prst="rect">
            <a:avLst/>
          </a:prstGeom>
          <a:ln>
            <a:solidFill>
              <a:schemeClr val="tx1"/>
            </a:solidFill>
          </a:ln>
        </p:spPr>
        <p:txBody>
          <a:bodyPr>
            <a:spAutoFit/>
          </a:bodyPr>
          <a:lstStyle/>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Hi and </a:t>
            </a:r>
            <a:r>
              <a:rPr lang="en-US" altLang="zh-CN" sz="2800" smtClean="0">
                <a:solidFill>
                  <a:srgbClr val="000000"/>
                </a:solidFill>
                <a:latin typeface="Times New Roman" panose="02020603050405020304" pitchFamily="18" charset="0"/>
                <a:cs typeface="Times New Roman" panose="02020603050405020304" pitchFamily="18" charset="0"/>
              </a:rPr>
              <a:t>welcome!Let </a:t>
            </a:r>
            <a:r>
              <a:rPr lang="en-US" altLang="zh-CN" sz="2800">
                <a:solidFill>
                  <a:srgbClr val="000000"/>
                </a:solidFill>
                <a:latin typeface="Times New Roman" panose="02020603050405020304" pitchFamily="18" charset="0"/>
                <a:cs typeface="Times New Roman" panose="02020603050405020304" pitchFamily="18" charset="0"/>
              </a:rPr>
              <a:t>me show you around our school... There is a large sports field in the middle... Across from the office building... We raise the flag...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Right to the library is... The beautiful building in front of... is... Look! This is our classroom building. My class is in it... In front of the dining hall building, you can see many flowers and trees... The science building is my favourite place because... OK, here we are at the garden... How beautiful!</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We all love our school. Do you like...?</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91159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88596"/>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典例观摩</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为增进校园文化交流</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新华中学将与结对的英国某中学开展一次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云访学校</a:t>
            </a:r>
            <a:r>
              <a:rPr lang="en-US" altLang="zh-CN" sz="2800">
                <a:solidFill>
                  <a:srgbClr val="000000"/>
                </a:solidFill>
                <a:latin typeface="Times New Roman" panose="02020603050405020304" pitchFamily="18" charset="0"/>
                <a:cs typeface="Times New Roman" panose="02020603050405020304" pitchFamily="18" charset="0"/>
              </a:rPr>
              <a:t>”</a:t>
            </a:r>
            <a:r>
              <a:rPr lang="zh-CN" altLang="zh-CN" sz="2800">
                <a:solidFill>
                  <a:srgbClr val="000000"/>
                </a:solidFill>
                <a:latin typeface="Times New Roman" panose="02020603050405020304" pitchFamily="18" charset="0"/>
                <a:cs typeface="Times New Roman" panose="02020603050405020304" pitchFamily="18" charset="0"/>
              </a:rPr>
              <a:t>线上活动。假设你是该校学生代表李睿</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请根据下图</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向该校师生介绍校园的建筑及特色。</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pic>
        <p:nvPicPr>
          <p:cNvPr id="5" name="TE7KR103.eps" descr="id:2147487139;FounderCES"/>
          <p:cNvPicPr/>
          <p:nvPr/>
        </p:nvPicPr>
        <p:blipFill>
          <a:blip r:embed="rId2">
            <a:clrChange>
              <a:clrFrom>
                <a:srgbClr val="FFFFFF"/>
              </a:clrFrom>
              <a:clrTo>
                <a:srgbClr val="FFFFFF">
                  <a:alpha val="0"/>
                </a:srgbClr>
              </a:clrTo>
            </a:clrChange>
          </a:blip>
          <a:stretch>
            <a:fillRect/>
          </a:stretch>
        </p:blipFill>
        <p:spPr>
          <a:xfrm>
            <a:off x="2065780" y="2333121"/>
            <a:ext cx="8095362" cy="4135965"/>
          </a:xfrm>
          <a:prstGeom prst="rect">
            <a:avLst/>
          </a:prstGeom>
        </p:spPr>
      </p:pic>
    </p:spTree>
    <p:extLst>
      <p:ext uri="{BB962C8B-B14F-4D97-AF65-F5344CB8AC3E}">
        <p14:creationId xmlns:p14="http://schemas.microsoft.com/office/powerpoint/2010/main" val="3964684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356413"/>
            <a:ext cx="11430000" cy="2332946"/>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 1.</a:t>
            </a:r>
            <a:r>
              <a:rPr lang="zh-CN" altLang="zh-CN" sz="2800">
                <a:solidFill>
                  <a:srgbClr val="000000"/>
                </a:solidFill>
                <a:latin typeface="Times New Roman" panose="02020603050405020304" pitchFamily="18" charset="0"/>
                <a:cs typeface="Times New Roman" panose="02020603050405020304" pitchFamily="18" charset="0"/>
              </a:rPr>
              <a:t>不能出现真实的个人身份信息</a:t>
            </a:r>
            <a:r>
              <a:rPr lang="en-US" altLang="zh-CN" sz="2800">
                <a:solidFill>
                  <a:srgbClr val="000000"/>
                </a:solidFill>
                <a:latin typeface="Times New Roman" panose="02020603050405020304" pitchFamily="18" charset="0"/>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词数不少于</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。开头已给出</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Hello, everyone.</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smtClean="0">
                <a:solidFill>
                  <a:srgbClr val="000000"/>
                </a:solidFill>
                <a:latin typeface="Times New Roman" panose="02020603050405020304" pitchFamily="18" charset="0"/>
                <a:cs typeface="Times New Roman" panose="02020603050405020304" pitchFamily="18" charset="0"/>
              </a:rPr>
              <a:t>        I’m </a:t>
            </a:r>
            <a:r>
              <a:rPr lang="en-US" altLang="zh-CN" sz="2800">
                <a:solidFill>
                  <a:srgbClr val="000000"/>
                </a:solidFill>
                <a:latin typeface="Times New Roman" panose="02020603050405020304" pitchFamily="18" charset="0"/>
                <a:cs typeface="Times New Roman" panose="02020603050405020304" pitchFamily="18" charset="0"/>
              </a:rPr>
              <a:t>Li Rui. Welcome to our school. </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81000" y="2689359"/>
            <a:ext cx="11430000" cy="345325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spcAft>
                <a:spcPts val="0"/>
              </a:spcAft>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p>
          <a:p>
            <a:pPr>
              <a:lnSpc>
                <a:spcPct val="130000"/>
              </a:lnSpc>
              <a:tabLst>
                <a:tab pos="1188085" algn="l"/>
                <a:tab pos="2163445" algn="l"/>
                <a:tab pos="3142615" algn="l"/>
                <a:tab pos="4190365" algn="l"/>
              </a:tabLst>
            </a:pPr>
            <a:r>
              <a:rPr lang="en-US" altLang="zh-CN" sz="2800" b="1" smtClean="0">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rPr>
              <a:t>______________________________________________________________________________________________________________________________</a:t>
            </a:r>
            <a:endParaRPr lang="en-US" altLang="zh-CN" sz="2800" b="1">
              <a:solidFill>
                <a:srgbClr val="000000"/>
              </a:solidFill>
              <a:latin typeface="Times New Roman" panose="02020603050405020304" pitchFamily="18" charset="0"/>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8156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579347"/>
            <a:ext cx="11430000" cy="513371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范</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a:t>
            </a:r>
            <a:r>
              <a:rPr lang="zh-CN" altLang="en-US"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鉴</a:t>
            </a:r>
            <a:r>
              <a:rPr lang="zh-CN" altLang="zh-CN" sz="28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赏</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Hello, everyone. </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u="sng">
                <a:solidFill>
                  <a:srgbClr val="000000"/>
                </a:solidFill>
                <a:uFill>
                  <a:solidFill>
                    <a:srgbClr val="000000"/>
                  </a:solidFill>
                </a:uFill>
                <a:latin typeface="Times New Roman" panose="02020603050405020304" pitchFamily="18" charset="0"/>
                <a:cs typeface="Times New Roman" panose="02020603050405020304" pitchFamily="18" charset="0"/>
              </a:rPr>
              <a:t>I’m Li Rui. Welcome to our school.</a:t>
            </a:r>
            <a:r>
              <a:rPr lang="en-US" altLang="zh-CN" sz="2800" u="sng">
                <a:solidFill>
                  <a:srgbClr val="000000"/>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From the map, you can see trees everywhere. In the middle, there’s a classroom building with twenty-four classrooms. The library is on its left and every Friday we have Reading Day there. Behind the library is the dining hall and next to the dining hall is the office building.There’s a big </a:t>
            </a:r>
            <a:r>
              <a:rPr lang="en-US" altLang="zh-CN" sz="2800">
                <a:solidFill>
                  <a:srgbClr val="000000"/>
                </a:solidFill>
                <a:latin typeface="Times New Roman" panose="02020603050405020304" pitchFamily="18" charset="0"/>
                <a:cs typeface="Times New Roman" panose="02020603050405020304" pitchFamily="18" charset="0"/>
              </a:rPr>
              <a:t>sports </a:t>
            </a:r>
            <a:r>
              <a:rPr lang="en-US" altLang="zh-CN" sz="2800">
                <a:solidFill>
                  <a:srgbClr val="000000"/>
                </a:solidFill>
                <a:latin typeface="Times New Roman" panose="02020603050405020304" pitchFamily="18" charset="0"/>
                <a:cs typeface="Times New Roman" panose="02020603050405020304" pitchFamily="18" charset="0"/>
              </a:rPr>
              <a:t>field </a:t>
            </a:r>
            <a:r>
              <a:rPr lang="en-US" altLang="zh-CN" sz="2800" smtClean="0">
                <a:solidFill>
                  <a:srgbClr val="000000"/>
                </a:solidFill>
                <a:latin typeface="Times New Roman" panose="02020603050405020304" pitchFamily="18" charset="0"/>
                <a:cs typeface="Times New Roman" panose="02020603050405020304" pitchFamily="18" charset="0"/>
              </a:rPr>
              <a:t>and </a:t>
            </a:r>
            <a:r>
              <a:rPr lang="en-US" altLang="zh-CN" sz="2800">
                <a:solidFill>
                  <a:srgbClr val="000000"/>
                </a:solidFill>
                <a:latin typeface="Times New Roman" panose="02020603050405020304" pitchFamily="18" charset="0"/>
                <a:cs typeface="Times New Roman" panose="02020603050405020304" pitchFamily="18" charset="0"/>
              </a:rPr>
              <a:t>a sports hall on the right. We do sports in these two places.</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indent="762000">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I hope you can come to visit our school one day.</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69032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81000" y="119419"/>
            <a:ext cx="11430000" cy="1772793"/>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实战演练</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根据下面的学校平面示意图</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请以</a:t>
            </a:r>
            <a:r>
              <a:rPr lang="en-US" altLang="zh-CN" sz="2800">
                <a:solidFill>
                  <a:srgbClr val="000000"/>
                </a:solidFill>
                <a:latin typeface="Times New Roman" panose="02020603050405020304" pitchFamily="18" charset="0"/>
                <a:cs typeface="Times New Roman" panose="02020603050405020304" pitchFamily="18" charset="0"/>
              </a:rPr>
              <a:t>“My School”</a:t>
            </a:r>
            <a:r>
              <a:rPr lang="zh-CN" altLang="zh-CN" sz="2800">
                <a:solidFill>
                  <a:srgbClr val="000000"/>
                </a:solidFill>
                <a:latin typeface="Times New Roman" panose="02020603050405020304" pitchFamily="18" charset="0"/>
                <a:cs typeface="Times New Roman" panose="02020603050405020304" pitchFamily="18" charset="0"/>
              </a:rPr>
              <a:t>为题</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写一篇约</a:t>
            </a:r>
            <a:r>
              <a:rPr lang="en-US" altLang="zh-CN" sz="2800">
                <a:solidFill>
                  <a:srgbClr val="000000"/>
                </a:solidFill>
                <a:latin typeface="Times New Roman" panose="02020603050405020304" pitchFamily="18" charset="0"/>
                <a:cs typeface="Times New Roman" panose="02020603050405020304" pitchFamily="18" charset="0"/>
              </a:rPr>
              <a:t>60</a:t>
            </a:r>
            <a:r>
              <a:rPr lang="zh-CN" altLang="zh-CN" sz="2800">
                <a:solidFill>
                  <a:srgbClr val="000000"/>
                </a:solidFill>
                <a:latin typeface="Times New Roman" panose="02020603050405020304" pitchFamily="18" charset="0"/>
                <a:cs typeface="Times New Roman" panose="02020603050405020304" pitchFamily="18" charset="0"/>
              </a:rPr>
              <a:t>词的英语短文</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介绍学校的建筑布局</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并谈谈你对学校的看法。</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p:txBody>
      </p:sp>
      <p:pic>
        <p:nvPicPr>
          <p:cNvPr id="3" name="TE7TRX81.eps" descr="id:2147487470;FounderCES"/>
          <p:cNvPicPr/>
          <p:nvPr/>
        </p:nvPicPr>
        <p:blipFill>
          <a:blip r:embed="rId2">
            <a:clrChange>
              <a:clrFrom>
                <a:srgbClr val="FFFFFF"/>
              </a:clrFrom>
              <a:clrTo>
                <a:srgbClr val="FFFFFF">
                  <a:alpha val="0"/>
                </a:srgbClr>
              </a:clrTo>
            </a:clrChange>
          </a:blip>
          <a:stretch>
            <a:fillRect/>
          </a:stretch>
        </p:blipFill>
        <p:spPr>
          <a:xfrm>
            <a:off x="3480150" y="1863864"/>
            <a:ext cx="6167284" cy="3501436"/>
          </a:xfrm>
          <a:prstGeom prst="rect">
            <a:avLst/>
          </a:prstGeom>
        </p:spPr>
      </p:pic>
      <p:sp>
        <p:nvSpPr>
          <p:cNvPr id="4" name="矩形 3"/>
          <p:cNvSpPr>
            <a:spLocks noChangeAspect="1"/>
          </p:cNvSpPr>
          <p:nvPr/>
        </p:nvSpPr>
        <p:spPr>
          <a:xfrm>
            <a:off x="381000" y="5365300"/>
            <a:ext cx="11430000" cy="1152367"/>
          </a:xfrm>
          <a:prstGeom prst="rect">
            <a:avLst/>
          </a:prstGeom>
        </p:spPr>
        <p:txBody>
          <a:bodyPr>
            <a:spAutoFit/>
          </a:bodyPr>
          <a:lstStyle/>
          <a:p>
            <a:pPr>
              <a:lnSpc>
                <a:spcPct val="130000"/>
              </a:lnSpc>
              <a:spcAft>
                <a:spcPts val="0"/>
              </a:spcAft>
              <a:tabLst>
                <a:tab pos="1188085" algn="l"/>
                <a:tab pos="2163445" algn="l"/>
                <a:tab pos="3142615" algn="l"/>
                <a:tab pos="4190365" algn="l"/>
              </a:tabLst>
            </a:pPr>
            <a:r>
              <a:rPr lang="zh-CN" altLang="zh-CN" sz="2800">
                <a:solidFill>
                  <a:srgbClr val="000000"/>
                </a:solidFill>
                <a:latin typeface="Times New Roman" panose="02020603050405020304" pitchFamily="18" charset="0"/>
                <a:cs typeface="Times New Roman" panose="02020603050405020304" pitchFamily="18" charset="0"/>
              </a:rPr>
              <a:t>要求</a:t>
            </a:r>
            <a:r>
              <a:rPr lang="en-US" altLang="zh-CN" sz="2800">
                <a:solidFill>
                  <a:srgbClr val="000000"/>
                </a:solidFill>
                <a:latin typeface="Times New Roman" panose="02020603050405020304" pitchFamily="18" charset="0"/>
                <a:cs typeface="Times New Roman" panose="02020603050405020304" pitchFamily="18" charset="0"/>
              </a:rPr>
              <a:t>: 1.</a:t>
            </a:r>
            <a:r>
              <a:rPr lang="zh-CN" altLang="zh-CN" sz="2800">
                <a:solidFill>
                  <a:srgbClr val="000000"/>
                </a:solidFill>
                <a:latin typeface="Times New Roman" panose="02020603050405020304" pitchFamily="18" charset="0"/>
                <a:cs typeface="Times New Roman" panose="02020603050405020304" pitchFamily="18" charset="0"/>
              </a:rPr>
              <a:t>短文中不能出现真实的学校名称和学生姓名</a:t>
            </a:r>
            <a:r>
              <a:rPr lang="en-US" altLang="zh-CN" sz="2800">
                <a:solidFill>
                  <a:srgbClr val="000000"/>
                </a:solidFill>
                <a:latin typeface="Times New Roman" panose="02020603050405020304" pitchFamily="18" charset="0"/>
                <a:cs typeface="Times New Roman" panose="02020603050405020304" pitchFamily="18" charset="0"/>
              </a:rPr>
              <a:t>;</a:t>
            </a:r>
            <a:endParaRPr lang="zh-CN" altLang="zh-CN" sz="2800">
              <a:solidFill>
                <a:srgbClr val="000000"/>
              </a:solidFill>
              <a:latin typeface="NEU-BZ-S92"/>
              <a:ea typeface="方正书宋_GBK" panose="03000509000000000000" pitchFamily="65" charset="-122"/>
              <a:cs typeface="Times New Roman" panose="02020603050405020304" pitchFamily="18" charset="0"/>
            </a:endParaRPr>
          </a:p>
          <a:p>
            <a:pPr>
              <a:lnSpc>
                <a:spcPct val="130000"/>
              </a:lnSpc>
              <a:spcAft>
                <a:spcPts val="0"/>
              </a:spcAft>
              <a:tabLst>
                <a:tab pos="1188085" algn="l"/>
                <a:tab pos="2163445" algn="l"/>
                <a:tab pos="3142615" algn="l"/>
                <a:tab pos="4190365" algn="l"/>
              </a:tabLst>
            </a:pPr>
            <a:r>
              <a:rPr lang="en-US" altLang="zh-CN" sz="2800">
                <a:solidFill>
                  <a:srgbClr val="000000"/>
                </a:solidFill>
                <a:latin typeface="Times New Roman" panose="02020603050405020304" pitchFamily="18" charset="0"/>
                <a:cs typeface="Times New Roman" panose="02020603050405020304" pitchFamily="18" charset="0"/>
              </a:rPr>
              <a:t>2.</a:t>
            </a:r>
            <a:r>
              <a:rPr lang="zh-CN" altLang="zh-CN" sz="2800">
                <a:solidFill>
                  <a:srgbClr val="000000"/>
                </a:solidFill>
                <a:latin typeface="Times New Roman" panose="02020603050405020304" pitchFamily="18" charset="0"/>
                <a:cs typeface="Times New Roman" panose="02020603050405020304" pitchFamily="18" charset="0"/>
              </a:rPr>
              <a:t>短文开头已给出</a:t>
            </a:r>
            <a:r>
              <a:rPr lang="en-US" altLang="zh-CN" sz="2800">
                <a:solidFill>
                  <a:srgbClr val="000000"/>
                </a:solidFill>
                <a:latin typeface="Times New Roman" panose="02020603050405020304" pitchFamily="18" charset="0"/>
                <a:cs typeface="Times New Roman" panose="02020603050405020304" pitchFamily="18" charset="0"/>
              </a:rPr>
              <a:t>, </a:t>
            </a:r>
            <a:r>
              <a:rPr lang="zh-CN" altLang="zh-CN" sz="2800">
                <a:solidFill>
                  <a:srgbClr val="000000"/>
                </a:solidFill>
                <a:latin typeface="Times New Roman" panose="02020603050405020304" pitchFamily="18" charset="0"/>
                <a:cs typeface="Times New Roman" panose="02020603050405020304" pitchFamily="18" charset="0"/>
              </a:rPr>
              <a:t>不计入总词数。</a:t>
            </a:r>
            <a:endParaRPr lang="zh-CN" altLang="zh-CN" sz="280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059687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2" id="{70E64BFA-7F28-4524-A2F1-429ED1F70AD6}" vid="{BD76309B-3463-496C-8A18-DE26D7DDD99E}"/>
    </a:ext>
  </a:extLst>
</a:theme>
</file>

<file path=ppt/theme/theme2.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新模板</Template>
  <TotalTime>296</TotalTime>
  <Words>548</Words>
  <Application>Microsoft Office PowerPoint</Application>
  <PresentationFormat>宽屏</PresentationFormat>
  <Paragraphs>60</Paragraphs>
  <Slides>12</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NEU-BZ-S92</vt:lpstr>
      <vt:lpstr>方正书宋_GBK</vt:lpstr>
      <vt:lpstr>黑体</vt:lpstr>
      <vt:lpstr>华文隶书</vt:lpstr>
      <vt:lpstr>隶书</vt:lpstr>
      <vt:lpstr>宋体</vt:lpstr>
      <vt:lpstr>微软雅黑</vt:lpstr>
      <vt:lpstr>Arial</vt:lpstr>
      <vt:lpstr>Calibri</vt:lpstr>
      <vt:lpstr>Times New Roman</vt:lpstr>
      <vt:lpstr>Office 主题</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Windows User</cp:lastModifiedBy>
  <cp:revision>45</cp:revision>
  <dcterms:created xsi:type="dcterms:W3CDTF">2021-07-19T03:09:34Z</dcterms:created>
  <dcterms:modified xsi:type="dcterms:W3CDTF">2024-09-10T06:31:20Z</dcterms:modified>
</cp:coreProperties>
</file>