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4"/>
  </p:notesMasterIdLst>
  <p:sldIdLst>
    <p:sldId id="355" r:id="rId3"/>
    <p:sldId id="296" r:id="rId4"/>
    <p:sldId id="346" r:id="rId5"/>
    <p:sldId id="347" r:id="rId6"/>
    <p:sldId id="348" r:id="rId7"/>
    <p:sldId id="349" r:id="rId8"/>
    <p:sldId id="350" r:id="rId9"/>
    <p:sldId id="351" r:id="rId10"/>
    <p:sldId id="353" r:id="rId11"/>
    <p:sldId id="354" r:id="rId12"/>
    <p:sldId id="356"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3" d="100"/>
          <a:sy n="93" d="100"/>
        </p:scale>
        <p:origin x="264"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60545B-7F23-4A3B-9C74-5F4F31127388}" type="datetimeFigureOut">
              <a:rPr lang="zh-CN" altLang="en-US" smtClean="0"/>
              <a:t>2024-09-10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43F25D-6192-44C0-82C8-B3C6F2103002}" type="slidenum">
              <a:rPr lang="zh-CN" altLang="en-US" smtClean="0"/>
              <a:t>‹#›</a:t>
            </a:fld>
            <a:endParaRPr lang="zh-CN" altLang="en-US"/>
          </a:p>
        </p:txBody>
      </p:sp>
    </p:spTree>
    <p:extLst>
      <p:ext uri="{BB962C8B-B14F-4D97-AF65-F5344CB8AC3E}">
        <p14:creationId xmlns:p14="http://schemas.microsoft.com/office/powerpoint/2010/main" val="140209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18721634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273790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35155896"/>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 xmlns:a16="http://schemas.microsoft.com/office/drawing/2014/main"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26717376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544907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53391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503445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977347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481993553"/>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Unit 2</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We're Family!</a:t>
            </a:r>
          </a:p>
          <a:p>
            <a:pPr algn="ctr" fontAlgn="base">
              <a:spcBef>
                <a:spcPct val="0"/>
              </a:spcBef>
              <a:spcAft>
                <a:spcPct val="0"/>
              </a:spcAft>
              <a:buFont typeface="Arial" panose="020B0604020202020204" pitchFamily="34" charset="0"/>
              <a:buNone/>
            </a:pPr>
            <a:r>
              <a:rPr lang="en-US" altLang="zh-CN" sz="4656" b="1" smtClean="0">
                <a:solidFill>
                  <a:srgbClr val="D60093"/>
                </a:solidFill>
                <a:latin typeface="隶书" panose="02010509060101010101" pitchFamily="49" charset="-122"/>
                <a:ea typeface="隶书" panose="02010509060101010101" pitchFamily="49" charset="-122"/>
              </a:rPr>
              <a:t>Section </a:t>
            </a:r>
            <a:r>
              <a:rPr lang="en-US" altLang="zh-CN" sz="4656" b="1">
                <a:solidFill>
                  <a:srgbClr val="D60093"/>
                </a:solidFill>
                <a:latin typeface="隶书" panose="02010509060101010101" pitchFamily="49" charset="-122"/>
                <a:ea typeface="隶书" panose="02010509060101010101" pitchFamily="49" charset="-122"/>
              </a:rPr>
              <a:t>B</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(3a-3c)</a:t>
            </a:r>
            <a:endParaRPr lang="en-US" altLang="zh-CN" sz="4656" b="1" smtClean="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179919805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80596"/>
            <a:ext cx="11430000" cy="4013406"/>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en-US" altLang="zh-CN" sz="2800" b="1">
                <a:solidFill>
                  <a:srgbClr val="FF0000"/>
                </a:solidFill>
                <a:latin typeface="Times New Roman" panose="02020603050405020304" pitchFamily="18" charset="0"/>
                <a:cs typeface="Times New Roman" panose="02020603050405020304" pitchFamily="18" charset="0"/>
              </a:rPr>
              <a:t>My</a:t>
            </a:r>
            <a:r>
              <a:rPr lang="en-US" altLang="zh-CN" sz="2800">
                <a:solidFill>
                  <a:srgbClr val="FF0000"/>
                </a:solidFill>
                <a:latin typeface="Times New Roman" panose="02020603050405020304" pitchFamily="18" charset="0"/>
                <a:cs typeface="Times New Roman" panose="02020603050405020304" pitchFamily="18" charset="0"/>
              </a:rPr>
              <a:t> </a:t>
            </a:r>
            <a:r>
              <a:rPr lang="en-US" altLang="zh-CN" sz="2800" b="1">
                <a:solidFill>
                  <a:srgbClr val="FF0000"/>
                </a:solidFill>
                <a:latin typeface="Times New Roman" panose="02020603050405020304" pitchFamily="18" charset="0"/>
                <a:cs typeface="Times New Roman" panose="02020603050405020304" pitchFamily="18" charset="0"/>
              </a:rPr>
              <a:t>Family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304800">
              <a:lnSpc>
                <a:spcPct val="130000"/>
              </a:lnSpc>
              <a:spcAft>
                <a:spcPts val="0"/>
              </a:spcAft>
              <a:tabLst>
                <a:tab pos="1188085" algn="l"/>
                <a:tab pos="2163445" algn="l"/>
                <a:tab pos="3142615" algn="l"/>
                <a:tab pos="4190365" algn="l"/>
              </a:tabLst>
            </a:pPr>
            <a:r>
              <a:rPr lang="en-US" altLang="zh-CN" sz="2800" smtClean="0">
                <a:solidFill>
                  <a:srgbClr val="FF0000"/>
                </a:solidFill>
                <a:latin typeface="Times New Roman" panose="02020603050405020304" pitchFamily="18" charset="0"/>
                <a:cs typeface="Times New Roman" panose="02020603050405020304" pitchFamily="18" charset="0"/>
              </a:rPr>
              <a:t>     Here </a:t>
            </a:r>
            <a:r>
              <a:rPr lang="en-US" altLang="zh-CN" sz="2800">
                <a:solidFill>
                  <a:srgbClr val="FF0000"/>
                </a:solidFill>
                <a:latin typeface="Times New Roman" panose="02020603050405020304" pitchFamily="18" charset="0"/>
                <a:cs typeface="Times New Roman" panose="02020603050405020304" pitchFamily="18" charset="0"/>
              </a:rPr>
              <a:t>is a photo of my family. These are my grandfather Ben and my grandmother Lisa. My father’s name is Alan. He’s on the right of Grandma. He looks handsome. My mother’s name is Mary. She’s on the left of Grandma. She is beautiful and kind. This girl next to Dad is Cindy, my sister. My little brother Eric is next to Grandpa. Who is the girl next Eric? Oh! It’s me. I love my big family.</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626923"/>
            <a:ext cx="2438488"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FF0000"/>
                </a:solidFill>
                <a:latin typeface="Arial" panose="020B0604020202020204" pitchFamily="34" charset="0"/>
                <a:ea typeface="黑体" panose="02010609060101010101" pitchFamily="49" charset="-122"/>
                <a:cs typeface="Times New Roman" panose="02020603050405020304" pitchFamily="18" charset="0"/>
              </a:rPr>
              <a:t>【高分范文</a:t>
            </a:r>
            <a:r>
              <a:rPr lang="zh-CN" altLang="zh-CN" sz="2800" smtClean="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smtClean="0">
                <a:solidFill>
                  <a:srgbClr val="FF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25678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35130361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smtClean="0">
                  <a:solidFill>
                    <a:schemeClr val="accent2"/>
                  </a:solidFill>
                  <a:latin typeface="华文隶书" panose="02010800040101010101" pitchFamily="2" charset="-122"/>
                  <a:ea typeface="华文隶书" panose="02010800040101010101" pitchFamily="2" charset="-122"/>
                </a:rPr>
                <a:t>单元</a:t>
              </a:r>
              <a:r>
                <a:rPr lang="en-US" altLang="zh-CN" sz="3200" smtClean="0">
                  <a:solidFill>
                    <a:schemeClr val="accent2"/>
                  </a:solidFill>
                  <a:latin typeface="华文隶书" panose="02010800040101010101" pitchFamily="2" charset="-122"/>
                  <a:ea typeface="华文隶书" panose="02010800040101010101" pitchFamily="2" charset="-122"/>
                </a:rPr>
                <a:t>•</a:t>
              </a:r>
              <a:r>
                <a:rPr lang="zh-CN" altLang="en-US" sz="3200" smtClean="0">
                  <a:solidFill>
                    <a:schemeClr val="accent2"/>
                  </a:solidFill>
                  <a:latin typeface="华文隶书" panose="02010800040101010101" pitchFamily="2" charset="-122"/>
                  <a:ea typeface="华文隶书" panose="02010800040101010101" pitchFamily="2" charset="-122"/>
                </a:rPr>
                <a:t>主题写作</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3" name="矩形 2"/>
          <p:cNvSpPr>
            <a:spLocks noChangeAspect="1"/>
          </p:cNvSpPr>
          <p:nvPr/>
        </p:nvSpPr>
        <p:spPr>
          <a:xfrm>
            <a:off x="381000" y="2218021"/>
            <a:ext cx="11430000" cy="1693349"/>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写作主题</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本单元的写作主题为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家庭</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要求同学们用英语描述家庭成员之间的关系</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并介绍他们的年龄、外貌、兴趣爱好等情况。</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14959"/>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写作导航</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、参</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考短语</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.have long/short </a:t>
            </a:r>
            <a:r>
              <a:rPr lang="en-US" altLang="zh-CN" sz="2800" smtClean="0">
                <a:solidFill>
                  <a:srgbClr val="000000"/>
                </a:solidFill>
                <a:latin typeface="Times New Roman" panose="02020603050405020304" pitchFamily="18" charset="0"/>
                <a:cs typeface="Times New Roman" panose="02020603050405020304" pitchFamily="18" charset="0"/>
              </a:rPr>
              <a:t>hai...</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.with a pink </a:t>
            </a:r>
            <a:r>
              <a:rPr lang="en-US" altLang="zh-CN" sz="2800" smtClean="0">
                <a:solidFill>
                  <a:srgbClr val="000000"/>
                </a:solidFill>
                <a:latin typeface="Times New Roman" panose="02020603050405020304" pitchFamily="18" charset="0"/>
                <a:cs typeface="Times New Roman" panose="02020603050405020304" pitchFamily="18" charset="0"/>
              </a:rPr>
              <a:t>hat..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.like reading</a:t>
            </a:r>
            <a:r>
              <a:rPr lang="en-US" altLang="zh-CN" sz="2800" smtClean="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.go hiking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.often play football </a:t>
            </a:r>
            <a:r>
              <a:rPr lang="en-US" altLang="zh-CN" sz="2800" smtClean="0">
                <a:solidFill>
                  <a:srgbClr val="000000"/>
                </a:solidFill>
                <a:latin typeface="Times New Roman" panose="02020603050405020304" pitchFamily="18" charset="0"/>
                <a:cs typeface="Times New Roman" panose="02020603050405020304" pitchFamily="18" charset="0"/>
              </a:rPr>
              <a:t>with..</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.on the left/right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.in the middle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4891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360605"/>
            <a:ext cx="11430000" cy="283282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.next to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.play the </a:t>
            </a:r>
            <a:r>
              <a:rPr lang="en-US" altLang="zh-CN" sz="2800" i="1">
                <a:solidFill>
                  <a:srgbClr val="000000"/>
                </a:solidFill>
                <a:latin typeface="Times New Roman" panose="02020603050405020304" pitchFamily="18" charset="0"/>
                <a:cs typeface="Times New Roman" panose="02020603050405020304" pitchFamily="18" charset="0"/>
              </a:rPr>
              <a:t>erhu</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.really good/well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11</a:t>
            </a:r>
            <a:r>
              <a:rPr lang="en-US" altLang="zh-CN" sz="2800">
                <a:solidFill>
                  <a:srgbClr val="000000"/>
                </a:solidFill>
                <a:latin typeface="Times New Roman" panose="02020603050405020304" pitchFamily="18" charset="0"/>
                <a:cs typeface="Times New Roman" panose="02020603050405020304" pitchFamily="18" charset="0"/>
              </a:rPr>
              <a:t>.beautiful and kind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12</a:t>
            </a:r>
            <a:r>
              <a:rPr lang="en-US" altLang="zh-CN" sz="2800">
                <a:solidFill>
                  <a:srgbClr val="000000"/>
                </a:solidFill>
                <a:latin typeface="Times New Roman" panose="02020603050405020304" pitchFamily="18" charset="0"/>
                <a:cs typeface="Times New Roman" panose="02020603050405020304" pitchFamily="18" charset="0"/>
              </a:rPr>
              <a:t>.help each other</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7224054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81000" y="255498"/>
            <a:ext cx="11430000" cy="619374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二、参考句式</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.This is my friend ...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.Those are my classmates ...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.Here’s a photo of ...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.We have fun ...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.They play the violin every day ...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.He likes .../His hobbies are ...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.I love my big family ...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.They have three grandchildren ...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9</a:t>
            </a:r>
            <a:r>
              <a:rPr lang="en-US" altLang="zh-CN" sz="2800">
                <a:solidFill>
                  <a:srgbClr val="000000"/>
                </a:solidFill>
                <a:latin typeface="Times New Roman" panose="02020603050405020304" pitchFamily="18" charset="0"/>
                <a:cs typeface="Times New Roman" panose="02020603050405020304" pitchFamily="18" charset="0"/>
              </a:rPr>
              <a:t>.They often say ...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10</a:t>
            </a:r>
            <a:r>
              <a:rPr lang="en-US" altLang="zh-CN" sz="2800">
                <a:solidFill>
                  <a:srgbClr val="000000"/>
                </a:solidFill>
                <a:latin typeface="Times New Roman" panose="02020603050405020304" pitchFamily="18" charset="0"/>
                <a:cs typeface="Times New Roman" panose="02020603050405020304" pitchFamily="18" charset="0"/>
              </a:rPr>
              <a:t>.I think they do ...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911592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608176"/>
            <a:ext cx="2438488"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、参</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考模</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板</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355257"/>
            <a:ext cx="11430000" cy="3953133"/>
          </a:xfrm>
          <a:prstGeom prst="rect">
            <a:avLst/>
          </a:prstGeom>
          <a:ln>
            <a:solidFill>
              <a:schemeClr val="tx1"/>
            </a:solidFill>
          </a:ln>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Here’s a photo of...In the photo you can see...My grandparents are in the middle...My grandpa likes reading...My grandma likes cooking and she...Right to them are my parents.My dad is a...He looks handsome and strong...My mum is beautiful and kind...The boy with glasses is my...The girl is only five...She is clever and funny...My aunt is on the right to my...My uncle and aunt have two...They are my...</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feel happy and glad in the big family. We love and help...</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646840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04907"/>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典例观摩</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假如你是</a:t>
            </a:r>
            <a:r>
              <a:rPr lang="en-US" altLang="zh-CN" sz="2800">
                <a:solidFill>
                  <a:srgbClr val="000000"/>
                </a:solidFill>
                <a:latin typeface="Times New Roman" panose="02020603050405020304" pitchFamily="18" charset="0"/>
                <a:cs typeface="Times New Roman" panose="02020603050405020304" pitchFamily="18" charset="0"/>
              </a:rPr>
              <a:t>Bob, </a:t>
            </a:r>
            <a:r>
              <a:rPr lang="zh-CN" altLang="zh-CN" sz="2800">
                <a:solidFill>
                  <a:srgbClr val="000000"/>
                </a:solidFill>
                <a:latin typeface="Times New Roman" panose="02020603050405020304" pitchFamily="18" charset="0"/>
                <a:cs typeface="Times New Roman" panose="02020603050405020304" pitchFamily="18" charset="0"/>
              </a:rPr>
              <a:t>根据图片提示写一篇小短文</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向大家介绍一下你的家人。</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TE7TRX52.eps" descr="id:2147488135;FounderCES"/>
          <p:cNvPicPr/>
          <p:nvPr/>
        </p:nvPicPr>
        <p:blipFill>
          <a:blip r:embed="rId2">
            <a:clrChange>
              <a:clrFrom>
                <a:srgbClr val="FFFFFF"/>
              </a:clrFrom>
              <a:clrTo>
                <a:srgbClr val="FFFFFF">
                  <a:alpha val="0"/>
                </a:srgbClr>
              </a:clrTo>
            </a:clrChange>
          </a:blip>
          <a:stretch>
            <a:fillRect/>
          </a:stretch>
        </p:blipFill>
        <p:spPr>
          <a:xfrm>
            <a:off x="3087227" y="1257274"/>
            <a:ext cx="6632126" cy="3788224"/>
          </a:xfrm>
          <a:prstGeom prst="rect">
            <a:avLst/>
          </a:prstGeom>
        </p:spPr>
      </p:pic>
      <p:sp>
        <p:nvSpPr>
          <p:cNvPr id="4" name="矩形 3"/>
          <p:cNvSpPr>
            <a:spLocks noChangeAspect="1"/>
          </p:cNvSpPr>
          <p:nvPr/>
        </p:nvSpPr>
        <p:spPr>
          <a:xfrm>
            <a:off x="381000" y="4931087"/>
            <a:ext cx="11430000" cy="17125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要求</a:t>
            </a:r>
            <a:r>
              <a:rPr lang="en-US" altLang="zh-CN" sz="2800">
                <a:solidFill>
                  <a:srgbClr val="000000"/>
                </a:solidFill>
                <a:latin typeface="Times New Roman" panose="02020603050405020304" pitchFamily="18" charset="0"/>
                <a:cs typeface="Times New Roman" panose="02020603050405020304" pitchFamily="18" charset="0"/>
              </a:rPr>
              <a:t>:1.</a:t>
            </a:r>
            <a:r>
              <a:rPr lang="zh-CN" altLang="zh-CN" sz="2800">
                <a:solidFill>
                  <a:srgbClr val="000000"/>
                </a:solidFill>
                <a:latin typeface="Times New Roman" panose="02020603050405020304" pitchFamily="18" charset="0"/>
                <a:cs typeface="Times New Roman" panose="02020603050405020304" pitchFamily="18" charset="0"/>
              </a:rPr>
              <a:t>短文应包括图片中的全部信息</a:t>
            </a:r>
            <a:r>
              <a:rPr lang="en-US" altLang="zh-CN" sz="280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语句通顺</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语意连贯</a:t>
            </a:r>
            <a:r>
              <a:rPr lang="en-US" altLang="zh-CN" sz="280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3.</a:t>
            </a:r>
            <a:r>
              <a:rPr lang="zh-CN" altLang="zh-CN" sz="2800">
                <a:solidFill>
                  <a:srgbClr val="000000"/>
                </a:solidFill>
                <a:latin typeface="Times New Roman" panose="02020603050405020304" pitchFamily="18" charset="0"/>
                <a:cs typeface="Times New Roman" panose="02020603050405020304" pitchFamily="18" charset="0"/>
              </a:rPr>
              <a:t>词数</a:t>
            </a:r>
            <a:r>
              <a:rPr lang="en-US" altLang="zh-CN" sz="2800">
                <a:solidFill>
                  <a:srgbClr val="000000"/>
                </a:solidFill>
                <a:latin typeface="Times New Roman" panose="02020603050405020304" pitchFamily="18" charset="0"/>
                <a:cs typeface="Times New Roman" panose="02020603050405020304" pitchFamily="18" charset="0"/>
              </a:rPr>
              <a:t>60</a:t>
            </a:r>
            <a:r>
              <a:rPr lang="zh-CN" altLang="zh-CN" sz="2800">
                <a:solidFill>
                  <a:srgbClr val="000000"/>
                </a:solidFill>
                <a:latin typeface="Times New Roman" panose="02020603050405020304" pitchFamily="18" charset="0"/>
                <a:cs typeface="Times New Roman" panose="02020603050405020304" pitchFamily="18" charset="0"/>
              </a:rPr>
              <a:t>左右。</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781560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975113"/>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范</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文</a:t>
            </a:r>
            <a:r>
              <a:rPr lang="zh-CN" altLang="en-US"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鉴</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赏</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304800">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Hello</a:t>
            </a:r>
            <a:r>
              <a:rPr lang="en-US" altLang="zh-CN" sz="2800">
                <a:solidFill>
                  <a:srgbClr val="000000"/>
                </a:solidFill>
                <a:latin typeface="Times New Roman" panose="02020603050405020304" pitchFamily="18" charset="0"/>
                <a:cs typeface="Times New Roman" panose="02020603050405020304" pitchFamily="18" charset="0"/>
              </a:rPr>
              <a:t>, I’m Bob.Here is a nice photo of my family.My parents are in the middle.The handsome man with glasses is my dad, and the beautiful woman next to my dad is my mum.My grandpa is on the right.My aunt and grandma are on the left.The girl with big eyes and long hair standing in front of my dad is my sister.Who is the little boy beside my sister?Haha!It’s me!Our dog, Puppy, is in the photo too.I love my family.We love and help each other.</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690325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222160"/>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实战演练</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en-US" sz="2800">
                <a:solidFill>
                  <a:srgbClr val="000000"/>
                </a:solidFill>
                <a:latin typeface="Times New Roman" panose="02020603050405020304" pitchFamily="18" charset="0"/>
                <a:cs typeface="Times New Roman" panose="02020603050405020304" pitchFamily="18" charset="0"/>
              </a:rPr>
              <a:t>假如你叫</a:t>
            </a:r>
            <a:r>
              <a:rPr lang="en-US" altLang="zh-CN" sz="2800">
                <a:solidFill>
                  <a:srgbClr val="000000"/>
                </a:solidFill>
                <a:latin typeface="Times New Roman" panose="02020603050405020304" pitchFamily="18" charset="0"/>
                <a:cs typeface="Times New Roman" panose="02020603050405020304" pitchFamily="18" charset="0"/>
              </a:rPr>
              <a:t>Jane, </a:t>
            </a:r>
            <a:r>
              <a:rPr lang="zh-CN" altLang="zh-CN" sz="2800">
                <a:solidFill>
                  <a:srgbClr val="000000"/>
                </a:solidFill>
                <a:latin typeface="Times New Roman" panose="02020603050405020304" pitchFamily="18" charset="0"/>
                <a:cs typeface="Times New Roman" panose="02020603050405020304" pitchFamily="18" charset="0"/>
              </a:rPr>
              <a:t>下面这张照片是你的全家福。请你根据表格中的信息</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以</a:t>
            </a:r>
            <a:r>
              <a:rPr lang="en-US" altLang="zh-CN" sz="2800">
                <a:solidFill>
                  <a:srgbClr val="000000"/>
                </a:solidFill>
                <a:latin typeface="Times New Roman" panose="02020603050405020304" pitchFamily="18" charset="0"/>
                <a:cs typeface="Times New Roman" panose="02020603050405020304" pitchFamily="18" charset="0"/>
              </a:rPr>
              <a:t>“My Family”</a:t>
            </a:r>
            <a:r>
              <a:rPr lang="zh-CN" altLang="zh-CN" sz="2800">
                <a:solidFill>
                  <a:srgbClr val="000000"/>
                </a:solidFill>
                <a:latin typeface="Times New Roman" panose="02020603050405020304" pitchFamily="18" charset="0"/>
                <a:cs typeface="Times New Roman" panose="02020603050405020304" pitchFamily="18" charset="0"/>
              </a:rPr>
              <a:t>为题写一篇短文</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向大家介绍一下你的家庭成员。不少于</a:t>
            </a:r>
            <a:r>
              <a:rPr lang="en-US" altLang="zh-CN" sz="2800">
                <a:solidFill>
                  <a:srgbClr val="000000"/>
                </a:solidFill>
                <a:latin typeface="Times New Roman" panose="02020603050405020304" pitchFamily="18" charset="0"/>
                <a:cs typeface="Times New Roman" panose="02020603050405020304" pitchFamily="18" charset="0"/>
              </a:rPr>
              <a:t>60</a:t>
            </a:r>
            <a:r>
              <a:rPr lang="zh-CN" altLang="zh-CN" sz="2800">
                <a:solidFill>
                  <a:srgbClr val="000000"/>
                </a:solidFill>
                <a:latin typeface="Times New Roman" panose="02020603050405020304" pitchFamily="18" charset="0"/>
                <a:cs typeface="Times New Roman" panose="02020603050405020304" pitchFamily="18" charset="0"/>
              </a:rPr>
              <a:t>词。</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TE7TRX53.eps"/>
          <p:cNvPicPr/>
          <p:nvPr/>
        </p:nvPicPr>
        <p:blipFill>
          <a:blip r:embed="rId2">
            <a:clrChange>
              <a:clrFrom>
                <a:srgbClr val="FFFFFF"/>
              </a:clrFrom>
              <a:clrTo>
                <a:srgbClr val="FFFFFF">
                  <a:alpha val="0"/>
                </a:srgbClr>
              </a:clrTo>
            </a:clrChange>
          </a:blip>
          <a:stretch>
            <a:fillRect/>
          </a:stretch>
        </p:blipFill>
        <p:spPr>
          <a:xfrm>
            <a:off x="4746160" y="2221786"/>
            <a:ext cx="3933183" cy="1980344"/>
          </a:xfrm>
          <a:prstGeom prst="rect">
            <a:avLst/>
          </a:prstGeom>
        </p:spPr>
      </p:pic>
      <p:graphicFrame>
        <p:nvGraphicFramePr>
          <p:cNvPr id="4" name="表格 3"/>
          <p:cNvGraphicFramePr>
            <a:graphicFrameLocks noGrp="1" noChangeAspect="1"/>
          </p:cNvGraphicFramePr>
          <p:nvPr>
            <p:extLst>
              <p:ext uri="{D42A27DB-BD31-4B8C-83A1-F6EECF244321}">
                <p14:modId xmlns:p14="http://schemas.microsoft.com/office/powerpoint/2010/main" val="1530880144"/>
              </p:ext>
            </p:extLst>
          </p:nvPr>
        </p:nvGraphicFramePr>
        <p:xfrm>
          <a:off x="3062555" y="2060807"/>
          <a:ext cx="6697894" cy="3823462"/>
        </p:xfrm>
        <a:graphic>
          <a:graphicData uri="http://schemas.openxmlformats.org/drawingml/2006/table">
            <a:tbl>
              <a:tblPr firstRow="1" firstCol="1" bandRow="1"/>
              <a:tblGrid>
                <a:gridCol w="6697894"/>
              </a:tblGrid>
              <a:tr h="0">
                <a:tc>
                  <a:txBody>
                    <a:bodyPr/>
                    <a:lstStyle/>
                    <a:p>
                      <a:pPr algn="ctr">
                        <a:lnSpc>
                          <a:spcPct val="130000"/>
                        </a:lnSpc>
                        <a:spcAft>
                          <a:spcPts val="0"/>
                        </a:spcAft>
                        <a:tabLst>
                          <a:tab pos="1188085" algn="l"/>
                          <a:tab pos="2163445" algn="l"/>
                          <a:tab pos="3142615" algn="l"/>
                          <a:tab pos="4190365" algn="l"/>
                        </a:tabLst>
                      </a:pPr>
                      <a:endParaRPr lang="en-US" sz="2800" smtClean="0">
                        <a:solidFill>
                          <a:srgbClr val="000000"/>
                        </a:solidFill>
                        <a:effectLst/>
                        <a:latin typeface="NEU-BZ-S92"/>
                        <a:ea typeface="方正书宋_GBK" panose="03000509000000000000" pitchFamily="65"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endParaRPr lang="en-US" sz="2800" smtClean="0">
                        <a:solidFill>
                          <a:srgbClr val="000000"/>
                        </a:solidFill>
                        <a:effectLst/>
                        <a:latin typeface="NEU-BZ-S92"/>
                        <a:ea typeface="方正书宋_GBK" panose="03000509000000000000" pitchFamily="65"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endParaRPr lang="en-US" sz="2800" smtClean="0">
                        <a:solidFill>
                          <a:srgbClr val="000000"/>
                        </a:solidFill>
                        <a:effectLst/>
                        <a:latin typeface="NEU-BZ-S92"/>
                        <a:ea typeface="方正书宋_GBK" panose="03000509000000000000" pitchFamily="65" charset="-122"/>
                        <a:cs typeface="Times New Roman" panose="02020603050405020304" pitchFamily="18" charset="0"/>
                      </a:endParaRPr>
                    </a:p>
                    <a:p>
                      <a:pPr algn="ctr">
                        <a:lnSpc>
                          <a:spcPct val="130000"/>
                        </a:lnSpc>
                        <a:spcAft>
                          <a:spcPts val="0"/>
                        </a:spcAft>
                        <a:tabLst>
                          <a:tab pos="1188085" algn="l"/>
                          <a:tab pos="2163445" algn="l"/>
                          <a:tab pos="3142615" algn="l"/>
                          <a:tab pos="4190365" algn="l"/>
                        </a:tabLst>
                      </a:pPr>
                      <a:r>
                        <a:rPr lang="en-US" sz="2800">
                          <a:solidFill>
                            <a:srgbClr val="000000"/>
                          </a:solidFill>
                          <a:effectLst/>
                          <a:latin typeface="NEU-BZ-S92"/>
                          <a:ea typeface="方正书宋_GBK" panose="03000509000000000000" pitchFamily="65" charset="-122"/>
                          <a:cs typeface="Times New Roman" panose="02020603050405020304" pitchFamily="18" charset="0"/>
                        </a:rPr>
                        <a:t> </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爷爷</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(Ben)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奶奶</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(Lisa)</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爸爸</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(Alan)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妈妈</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(Mary)</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30000"/>
                        </a:lnSpc>
                        <a:spcAft>
                          <a:spcPts val="0"/>
                        </a:spcAft>
                        <a:tabLst>
                          <a:tab pos="1188085" algn="l"/>
                          <a:tab pos="2163445" algn="l"/>
                          <a:tab pos="3142615" algn="l"/>
                          <a:tab pos="4190365"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妹妹</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(Cindy)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弟弟</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(Eric)</a:t>
                      </a:r>
                      <a:endParaRPr lang="zh-CN" sz="28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0596873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296</TotalTime>
  <Words>664</Words>
  <Application>Microsoft Office PowerPoint</Application>
  <PresentationFormat>宽屏</PresentationFormat>
  <Paragraphs>55</Paragraphs>
  <Slides>11</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11</vt:i4>
      </vt:variant>
    </vt:vector>
  </HeadingPairs>
  <TitlesOfParts>
    <vt:vector size="23"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45</cp:revision>
  <dcterms:created xsi:type="dcterms:W3CDTF">2021-07-19T03:09:34Z</dcterms:created>
  <dcterms:modified xsi:type="dcterms:W3CDTF">2024-09-10T06:15:02Z</dcterms:modified>
</cp:coreProperties>
</file>