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6"/>
  </p:notesMasterIdLst>
  <p:sldIdLst>
    <p:sldId id="356" r:id="rId3"/>
    <p:sldId id="342" r:id="rId4"/>
    <p:sldId id="296" r:id="rId5"/>
    <p:sldId id="346" r:id="rId6"/>
    <p:sldId id="345" r:id="rId7"/>
    <p:sldId id="348" r:id="rId8"/>
    <p:sldId id="349" r:id="rId9"/>
    <p:sldId id="351" r:id="rId10"/>
    <p:sldId id="352" r:id="rId11"/>
    <p:sldId id="353" r:id="rId12"/>
    <p:sldId id="354" r:id="rId13"/>
    <p:sldId id="355" r:id="rId14"/>
    <p:sldId id="357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523E7-FC3A-4A72-9F49-A664CE335FA8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A40EC-690E-431D-A767-DB4E35C9C1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47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41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67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219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2425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7617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7937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103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593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5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We're Family!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18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63600"/>
            <a:ext cx="12618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08747539"/>
              </p:ext>
            </p:extLst>
          </p:nvPr>
        </p:nvGraphicFramePr>
        <p:xfrm>
          <a:off x="381000" y="1714800"/>
          <a:ext cx="114300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636142"/>
                <a:gridCol w="5636642"/>
                <a:gridCol w="5157216"/>
              </a:tblGrid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构成方法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示例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在表示生命体的名词末尾加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-’s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Jim’s bed, children’s toys, the fox’s tail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在表示生命体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结尾的名词末尾加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-’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Teachers’ Day, my boss’ office, a girls’ store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59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15382630"/>
              </p:ext>
            </p:extLst>
          </p:nvPr>
        </p:nvGraphicFramePr>
        <p:xfrm>
          <a:off x="381000" y="477900"/>
          <a:ext cx="11430000" cy="4932934"/>
        </p:xfrm>
        <a:graphic>
          <a:graphicData uri="http://schemas.openxmlformats.org/drawingml/2006/table">
            <a:tbl>
              <a:tblPr firstRow="1" firstCol="1" bandRow="1"/>
              <a:tblGrid>
                <a:gridCol w="708061"/>
                <a:gridCol w="6165941"/>
                <a:gridCol w="4555998"/>
              </a:tblGrid>
              <a:tr h="0">
                <a:tc rowSpan="4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构成方法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示例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表示时间、距离、自然现象、国家等非生命体的名词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也可以加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-’s(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-’)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构成所有格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today’s newspaper,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five minutes’ walk,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ton’s weight,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moon’s colour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表示两者共有时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只在后一个名词词尾加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-’s(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-’)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Joan and Jane’s room, Li Ting and Li Tao’s uncle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表示两者各自所有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则每个名词词尾都加上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-’s 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-’)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Kate’s and Joe’s schools, Yao Fang’s and her students’ lunch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0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955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—Who’s the woman in a black hat?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mother.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A.Tom and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	B.Tom’s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Jim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C.Tom’s and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Jim’s	D.Tom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Jim’s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parents, like, the, books, both, reading, girl’s (.)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73677" y="16070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2370" y="3768282"/>
            <a:ext cx="634282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girl’s parents both like reading books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88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815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15142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一、写出助动词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的一般现在时的两种基本形式及其否定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242822"/>
            <a:ext cx="363099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do, does, don’t,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doesn’t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39909"/>
            <a:ext cx="774603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、根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据表格内容提示写出助动词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的相应形式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41745402"/>
              </p:ext>
            </p:extLst>
          </p:nvPr>
        </p:nvGraphicFramePr>
        <p:xfrm>
          <a:off x="381000" y="2461054"/>
          <a:ext cx="11429999" cy="1109472"/>
        </p:xfrm>
        <a:graphic>
          <a:graphicData uri="http://schemas.openxmlformats.org/drawingml/2006/table">
            <a:tbl>
              <a:tblPr firstRow="1" firstCol="1" bandRow="1"/>
              <a:tblGrid>
                <a:gridCol w="1632857"/>
                <a:gridCol w="1632857"/>
                <a:gridCol w="1632857"/>
                <a:gridCol w="1632857"/>
                <a:gridCol w="1632857"/>
                <a:gridCol w="1632857"/>
                <a:gridCol w="1632857"/>
              </a:tblGrid>
              <a:tr h="17335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911398" y="3045280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44989" y="3045280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134188" y="3045280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600596" y="3045280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326654" y="3045280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does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052712" y="3045280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809592" y="3045280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329652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.Does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father spend a lot of time fishing?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你爸爸花很多时间钓鱼吗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该句为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谓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结构。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-174661" y="3046290"/>
            <a:ext cx="8280971" cy="1122855"/>
            <a:chOff x="0" y="2947585"/>
            <a:chExt cx="9479493" cy="1285368"/>
          </a:xfrm>
        </p:grpSpPr>
        <p:pic>
          <p:nvPicPr>
            <p:cNvPr id="17" name="TE7TRX105.eps" descr="id:2147487884;FounderCES"/>
            <p:cNvPicPr/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52523"/>
            <a:stretch/>
          </p:blipFill>
          <p:spPr>
            <a:xfrm>
              <a:off x="0" y="3202430"/>
              <a:ext cx="7527404" cy="1030523"/>
            </a:xfrm>
            <a:prstGeom prst="rect">
              <a:avLst/>
            </a:prstGeom>
          </p:spPr>
        </p:pic>
        <p:pic>
          <p:nvPicPr>
            <p:cNvPr id="18" name="TE7TRX105.eps" descr="id:2147487884;FounderCES"/>
            <p:cNvPicPr/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45075" r="74613"/>
            <a:stretch/>
          </p:blipFill>
          <p:spPr>
            <a:xfrm>
              <a:off x="7568500" y="2947585"/>
              <a:ext cx="1910993" cy="11921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0236"/>
            <a:ext cx="575991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谓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宾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)”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结构的句型变化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42056337"/>
              </p:ext>
            </p:extLst>
          </p:nvPr>
        </p:nvGraphicFramePr>
        <p:xfrm>
          <a:off x="381000" y="1042722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821076"/>
                <a:gridCol w="5907641"/>
                <a:gridCol w="470128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谓语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及物动词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宾语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谓语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不及物动词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help John with his Chinese.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我帮助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学汉语。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sun rises in the east.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太阳在东方升起。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定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+don’t/doesn’t+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宾语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+don’t/doesn’t 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 doesn’t have a bike.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她没有自行车。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don’t go to school by bus.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我不乘公共汽车上学。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89815261"/>
              </p:ext>
            </p:extLst>
          </p:nvPr>
        </p:nvGraphicFramePr>
        <p:xfrm>
          <a:off x="381000" y="244928"/>
          <a:ext cx="11430000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882721"/>
                <a:gridCol w="4941870"/>
                <a:gridCol w="560540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般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宾语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 Sally speak Chinese?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说汉语吗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run every day?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你每天都跑步吗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殊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疑问词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一般疑问句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do you like?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你喜欢什么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do you go to school?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你什么时间上学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4422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John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soccer ball?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—No, he doesn’t.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A.Do; has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B.Does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have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C.Does; has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D.Do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you, after, ice-cream, eat, dinner, do(?)(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68194" y="1483713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2644" y="4085148"/>
            <a:ext cx="52629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eat ice-cream after dinner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162723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Emma’s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classroom.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这是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Ella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Emma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的教室。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名词所有格可作定语修饰名词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也可以不加名词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独自做一个成分。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are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 Hui’s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定语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clothes.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=These clothes are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 Hui’s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这些是李辉的衣服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这些衣服是李辉的。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713</Words>
  <Application>Microsoft Office PowerPoint</Application>
  <PresentationFormat>宽屏</PresentationFormat>
  <Paragraphs>135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48</cp:revision>
  <dcterms:created xsi:type="dcterms:W3CDTF">2021-07-19T03:09:34Z</dcterms:created>
  <dcterms:modified xsi:type="dcterms:W3CDTF">2024-09-10T08:30:39Z</dcterms:modified>
</cp:coreProperties>
</file>