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731" r:id="rId3"/>
    <p:sldId id="732" r:id="rId4"/>
    <p:sldId id="737" r:id="rId5"/>
    <p:sldId id="736" r:id="rId6"/>
    <p:sldId id="739" r:id="rId7"/>
    <p:sldId id="740" r:id="rId8"/>
    <p:sldId id="741" r:id="rId9"/>
    <p:sldId id="742" r:id="rId10"/>
    <p:sldId id="743" r:id="rId11"/>
    <p:sldId id="744" r:id="rId12"/>
    <p:sldId id="745" r:id="rId13"/>
    <p:sldId id="735" r:id="rId14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9" userDrawn="1">
          <p15:clr>
            <a:srgbClr val="A4A3A4"/>
          </p15:clr>
        </p15:guide>
        <p15:guide id="2" pos="272" userDrawn="1">
          <p15:clr>
            <a:srgbClr val="A4A3A4"/>
          </p15:clr>
        </p15:guide>
        <p15:guide id="3" orient="horz" pos="408" userDrawn="1">
          <p15:clr>
            <a:srgbClr val="A4A3A4"/>
          </p15:clr>
        </p15:guide>
        <p15:guide id="4" orient="horz" pos="4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339966"/>
    <a:srgbClr val="D60093"/>
    <a:srgbClr val="E3261E"/>
    <a:srgbClr val="B53D5A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9" d="100"/>
          <a:sy n="99" d="100"/>
        </p:scale>
        <p:origin x="426" y="72"/>
      </p:cViewPr>
      <p:guideLst>
        <p:guide orient="horz" pos="499"/>
        <p:guide pos="272"/>
        <p:guide orient="horz" pos="408"/>
        <p:guide orient="horz" pos="45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13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3" name="图片 2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4" name="文本框 3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6" name="图片 5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7" name="文本框 6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172981" y="5338048"/>
            <a:ext cx="1453515" cy="1214408"/>
            <a:chOff x="10153525" y="-301659"/>
            <a:chExt cx="1453515" cy="1214408"/>
          </a:xfrm>
        </p:grpSpPr>
        <p:pic>
          <p:nvPicPr>
            <p:cNvPr id="9" name="图片 8" descr="e37b0ec1d4924ecca897357d279cf883">
              <a:hlinkClick r:id="rId2" action="ppaction://hlinksldjump">
                <a:snd r:embed="rId3" name="chimes.wav"/>
              </a:hlinkClick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6450"/>
            <a:stretch/>
          </p:blipFill>
          <p:spPr>
            <a:xfrm>
              <a:off x="10153525" y="-301659"/>
              <a:ext cx="1453515" cy="1214408"/>
            </a:xfrm>
            <a:prstGeom prst="rect">
              <a:avLst/>
            </a:prstGeom>
          </p:spPr>
        </p:pic>
        <p:sp>
          <p:nvSpPr>
            <p:cNvPr id="10" name="文本框 9">
              <a:hlinkClick r:id="rId2" action="ppaction://hlinksldjump">
                <a:snd r:embed="rId3" name="chimes.wav"/>
              </a:hlinkClick>
            </p:cNvPr>
            <p:cNvSpPr txBox="1"/>
            <p:nvPr userDrawn="1"/>
          </p:nvSpPr>
          <p:spPr>
            <a:xfrm>
              <a:off x="10403228" y="19218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5F5F5F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导航页</a:t>
              </a:r>
              <a:endParaRPr lang="zh-CN" altLang="en-US" sz="2000" dirty="0">
                <a:solidFill>
                  <a:srgbClr val="5F5F5F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936501" y="736068"/>
            <a:ext cx="9690513" cy="4520243"/>
            <a:chOff x="936501" y="736068"/>
            <a:chExt cx="9690513" cy="4520243"/>
          </a:xfrm>
        </p:grpSpPr>
        <p:sp>
          <p:nvSpPr>
            <p:cNvPr id="3" name="文本框 2"/>
            <p:cNvSpPr txBox="1"/>
            <p:nvPr userDrawn="1"/>
          </p:nvSpPr>
          <p:spPr>
            <a:xfrm>
              <a:off x="1728109" y="1442143"/>
              <a:ext cx="8117928" cy="2800767"/>
            </a:xfrm>
            <a:prstGeom prst="rect">
              <a:avLst/>
            </a:prstGeom>
            <a:gradFill>
              <a:gsLst>
                <a:gs pos="47000">
                  <a:schemeClr val="accent1">
                    <a:lumMod val="5000"/>
                    <a:lumOff val="95000"/>
                  </a:schemeClr>
                </a:gs>
                <a:gs pos="2000">
                  <a:schemeClr val="accent1">
                    <a:lumMod val="45000"/>
                    <a:lumOff val="55000"/>
                  </a:schemeClr>
                </a:gs>
                <a:gs pos="89000">
                  <a:srgbClr val="C5EAA7"/>
                </a:gs>
                <a:gs pos="100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  <a:effectLst>
              <a:glow rad="533400">
                <a:schemeClr val="accent1">
                  <a:alpha val="40000"/>
                </a:schemeClr>
              </a:glow>
              <a:outerShdw blurRad="50800" dist="50800" dir="3720000" algn="ctr" rotWithShape="0">
                <a:srgbClr val="000000">
                  <a:alpha val="43137"/>
                </a:srgbClr>
              </a:outerShdw>
              <a:reflection endPos="0" dist="50800" dir="5400000" sy="-100000" algn="bl" rotWithShape="0"/>
              <a:softEdge rad="127000"/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路漫漫其修远兮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  <a:p>
              <a:r>
                <a:rPr lang="zh-CN" altLang="en-US" sz="8800" dirty="0" smtClean="0">
                  <a:solidFill>
                    <a:schemeClr val="accent2"/>
                  </a:solidFill>
                  <a:effectLst>
                    <a:outerShdw dist="50800" dir="5400000" algn="ctr" rotWithShape="0">
                      <a:srgbClr val="000000">
                        <a:alpha val="60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吾将上下而求索</a:t>
              </a:r>
              <a:endParaRPr lang="en-US" altLang="zh-CN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pic>
          <p:nvPicPr>
            <p:cNvPr id="4" name="图片 3" descr="阴影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936501" y="736068"/>
              <a:ext cx="9690513" cy="45202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slide" Target="slide5.xml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Unit 9  </a:t>
            </a:r>
            <a:r>
              <a:rPr lang="en-US" altLang="zh-CN" sz="44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Can you come to my party</a:t>
            </a:r>
            <a:r>
              <a:rPr lang="en-US" altLang="zh-CN" sz="44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?</a:t>
            </a:r>
            <a:endParaRPr lang="en-US" altLang="zh-CN" sz="4400" dirty="0" smtClean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algn="ctr"/>
            <a:r>
              <a:rPr lang="en-US" altLang="zh-CN" sz="440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Section A(Grammar Focus-3c)</a:t>
            </a:r>
            <a:endParaRPr lang="zh-CN" altLang="en-US" sz="4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91815"/>
            <a:ext cx="10807700" cy="474129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3.refuse v.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refuse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是动词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拒绝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后可接名词或代词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表示拒绝要求、申请、邀请等。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His teacher refuses his request.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他的老师拒绝了他的请求。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usually refuses the invitation from Tony.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他通常会拒绝托尼的邀请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8085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76713"/>
            <a:ext cx="10807700" cy="237757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【拓展】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refuse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可接不定式作宾语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即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refuse to do sth.,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拒绝做某事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refuse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后不能接动词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David refuses to let me use his computer.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戴维拒绝让我用他的电脑。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4092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99927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(3)Lily refused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Tom learn Chinese.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A.help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B.to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C.helping	D.helped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456781" y="2367967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B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2803757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137391" y="1439887"/>
            <a:ext cx="6800110" cy="1295947"/>
            <a:chOff x="2880717" y="732467"/>
            <a:chExt cx="6800110" cy="1295947"/>
          </a:xfrm>
        </p:grpSpPr>
        <p:pic>
          <p:nvPicPr>
            <p:cNvPr id="23" name="图片 2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732467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29" name="折角形 28">
              <a:hlinkClick r:id="rId3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897140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137391" y="3168079"/>
            <a:ext cx="6800110" cy="1295947"/>
            <a:chOff x="2880717" y="2090590"/>
            <a:chExt cx="6800110" cy="1295947"/>
          </a:xfrm>
        </p:grpSpPr>
        <p:pic>
          <p:nvPicPr>
            <p:cNvPr id="28" name="图片 27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80717" y="2090590"/>
              <a:ext cx="6800110" cy="129594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30" name="折角形 29">
              <a:hlinkClick r:id="rId5" action="ppaction://hlinksldjump">
                <a:snd r:embed="rId4" name="push.wav"/>
              </a:hlinkClick>
            </p:cNvPr>
            <p:cNvSpPr/>
            <p:nvPr/>
          </p:nvSpPr>
          <p:spPr>
            <a:xfrm>
              <a:off x="3534881" y="2255065"/>
              <a:ext cx="5466515" cy="811510"/>
            </a:xfrm>
            <a:prstGeom prst="foldedCorner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45000"/>
                    <a:lumOff val="55000"/>
                  </a:schemeClr>
                </a:gs>
                <a:gs pos="58000">
                  <a:schemeClr val="accent1">
                    <a:lumMod val="45000"/>
                    <a:lumOff val="55000"/>
                  </a:schemeClr>
                </a:gs>
                <a:gs pos="89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5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5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6" name="矩形 5"/>
            <p:cNvSpPr/>
            <p:nvPr/>
          </p:nvSpPr>
          <p:spPr>
            <a:xfrm>
              <a:off x="425727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基础自主梳理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863394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一、根据句意及中文提示填空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1.He invited me to his birthday party,but I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拒绝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2.Maria is going to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邀请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her pen pal to her hometown this summer vacation.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3.He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接受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the invitation to stay with us just now.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4.They have tried all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可获得的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means to open the door.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5.I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悬挂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the washing in the garden yesterday.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993285" y="1384240"/>
            <a:ext cx="147726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refused</a:t>
            </a:r>
            <a:endParaRPr lang="zh-CN" altLang="en-US" sz="3200" b="1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4104853" y="2021675"/>
            <a:ext cx="116410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invite</a:t>
            </a:r>
            <a:endParaRPr lang="zh-CN" altLang="en-US" sz="3200" b="1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1368549" y="3115321"/>
            <a:ext cx="171232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accepted</a:t>
            </a:r>
            <a:endParaRPr lang="zh-CN" altLang="en-US" sz="3200" b="1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4412790" y="3765505"/>
            <a:ext cx="216918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available</a:t>
            </a:r>
            <a:r>
              <a:rPr lang="zh-CN" altLang="en-US"/>
              <a:t>　</a:t>
            </a:r>
            <a:endParaRPr lang="zh-CN" altLang="en-US" sz="3200" b="1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1224533" y="4915521"/>
            <a:ext cx="11753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hung 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23863"/>
            <a:ext cx="10807700" cy="36552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二、短语匹配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去看电影　　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A.on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weekend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计划做某事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B.practice the violin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确信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C.go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the movies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在周末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D.be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sure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练习小提琴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E.plan to do sth.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2485" y="187193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/>
          </a:p>
        </p:txBody>
      </p:sp>
      <p:sp>
        <p:nvSpPr>
          <p:cNvPr id="4" name="矩形 3"/>
          <p:cNvSpPr/>
          <p:nvPr/>
        </p:nvSpPr>
        <p:spPr>
          <a:xfrm>
            <a:off x="792485" y="245671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endParaRPr lang="zh-CN" altLang="en-US" sz="3200" b="1"/>
          </a:p>
        </p:txBody>
      </p:sp>
      <p:sp>
        <p:nvSpPr>
          <p:cNvPr id="5" name="矩形 4"/>
          <p:cNvSpPr/>
          <p:nvPr/>
        </p:nvSpPr>
        <p:spPr>
          <a:xfrm>
            <a:off x="792485" y="304148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3200" b="1"/>
          </a:p>
        </p:txBody>
      </p:sp>
      <p:sp>
        <p:nvSpPr>
          <p:cNvPr id="6" name="矩形 5"/>
          <p:cNvSpPr/>
          <p:nvPr/>
        </p:nvSpPr>
        <p:spPr>
          <a:xfrm>
            <a:off x="792485" y="362626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/>
          </a:p>
        </p:txBody>
      </p:sp>
      <p:sp>
        <p:nvSpPr>
          <p:cNvPr id="7" name="矩形 6"/>
          <p:cNvSpPr/>
          <p:nvPr/>
        </p:nvSpPr>
        <p:spPr>
          <a:xfrm>
            <a:off x="792485" y="421103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3342524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240757" y="-29970"/>
            <a:ext cx="5619925" cy="831617"/>
            <a:chOff x="3240757" y="-29970"/>
            <a:chExt cx="5619925" cy="831617"/>
          </a:xfrm>
        </p:grpSpPr>
        <p:pic>
          <p:nvPicPr>
            <p:cNvPr id="4" name="图片 3" descr="阴影"/>
            <p:cNvPicPr>
              <a:picLocks noChangeAspect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Glass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40757" y="31777"/>
              <a:ext cx="5619925" cy="7698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</p:pic>
        <p:sp>
          <p:nvSpPr>
            <p:cNvPr id="5" name="矩形 4"/>
            <p:cNvSpPr/>
            <p:nvPr/>
          </p:nvSpPr>
          <p:spPr>
            <a:xfrm>
              <a:off x="4260806" y="-29970"/>
              <a:ext cx="357982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smtClean="0">
                  <a:solidFill>
                    <a:srgbClr val="D60093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核心重难探究</a:t>
              </a:r>
              <a:endPara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61950" y="801218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1.invite v.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invite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常作及物动词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邀请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。用法如下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6" name="EE8KR14.eps" descr="id:2147487579;FounderCE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9808" y="2686435"/>
            <a:ext cx="8931984" cy="2288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94851"/>
            <a:ext cx="10807700" cy="474129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Linda invited all her friends to go to the party.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琳达邀请了她所有的朋友参加聚会。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invited him to my home.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我邀请他到我家。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【拓展】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invite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的名词形式是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invitation,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邀请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请柬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请帖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”,accept an invitation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接受邀请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Thanks for the invitation to your birthday party.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谢谢你邀请我参加你的生日聚会。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5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23863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(1)Tom invited me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the movies,but I was not free last night.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A.go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B.going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C.to go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D.went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104853" y="1799927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C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63546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91815"/>
            <a:ext cx="10807700" cy="4150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2.accept v.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用法剖析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accept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通常作及物动词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接受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Jack has accepted our invitation.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杰克已经接受了我们的邀请。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People accept him as a genius.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人们承认他是个天才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59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19807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【辨析】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accept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receive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的区别如下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552090454"/>
              </p:ext>
            </p:extLst>
          </p:nvPr>
        </p:nvGraphicFramePr>
        <p:xfrm>
          <a:off x="361950" y="1583903"/>
          <a:ext cx="10807700" cy="975360"/>
        </p:xfrm>
        <a:graphic>
          <a:graphicData uri="http://schemas.openxmlformats.org/drawingml/2006/table">
            <a:tbl>
              <a:tblPr firstRow="1" firstCol="1" bandRow="1"/>
              <a:tblGrid>
                <a:gridCol w="3670895"/>
                <a:gridCol w="7136805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accept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收到并主观上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接受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receive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被动地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收到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”,</a:t>
                      </a: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但不一定接受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361950" y="2664023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学以致用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昨天我接到了聚会邀请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但我拒绝接受。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 invitation to the party yesterday,but I refused to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936501" y="3816151"/>
            <a:ext cx="163756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received</a:t>
            </a:r>
            <a:endParaRPr lang="zh-CN" altLang="en-US" sz="3200" b="1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808709" y="4320207"/>
            <a:ext cx="130195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/>
              <a:t>accept</a:t>
            </a:r>
            <a:endParaRPr lang="zh-CN" altLang="en-US" sz="3200" b="1"/>
          </a:p>
        </p:txBody>
      </p:sp>
    </p:spTree>
    <p:extLst>
      <p:ext uri="{BB962C8B-B14F-4D97-AF65-F5344CB8AC3E}">
        <p14:creationId xmlns:p14="http://schemas.microsoft.com/office/powerpoint/2010/main" val="1809318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136</TotalTime>
  <Words>492</Words>
  <Application>Microsoft Office PowerPoint</Application>
  <PresentationFormat>自定义</PresentationFormat>
  <Paragraphs>79</Paragraphs>
  <Slides>13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3" baseType="lpstr">
      <vt:lpstr>NEU-BZ-S92</vt:lpstr>
      <vt:lpstr>方正书宋_GBK</vt:lpstr>
      <vt:lpstr>黑体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LvYang</dc:creator>
  <cp:lastModifiedBy>Windows User</cp:lastModifiedBy>
  <cp:revision>58</cp:revision>
  <dcterms:created xsi:type="dcterms:W3CDTF">2021-03-31T05:26:03Z</dcterms:created>
  <dcterms:modified xsi:type="dcterms:W3CDTF">2024-09-12T07:48:53Z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