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9"/>
  </p:notesMasterIdLst>
  <p:sldIdLst>
    <p:sldId id="256" r:id="rId2"/>
    <p:sldId id="731" r:id="rId3"/>
    <p:sldId id="732" r:id="rId4"/>
    <p:sldId id="737" r:id="rId5"/>
    <p:sldId id="738" r:id="rId6"/>
    <p:sldId id="736" r:id="rId7"/>
    <p:sldId id="739" r:id="rId8"/>
    <p:sldId id="740" r:id="rId9"/>
    <p:sldId id="741" r:id="rId10"/>
    <p:sldId id="742" r:id="rId11"/>
    <p:sldId id="743" r:id="rId12"/>
    <p:sldId id="744" r:id="rId13"/>
    <p:sldId id="745" r:id="rId14"/>
    <p:sldId id="746" r:id="rId15"/>
    <p:sldId id="747" r:id="rId16"/>
    <p:sldId id="748" r:id="rId17"/>
    <p:sldId id="735" r:id="rId18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99" userDrawn="1">
          <p15:clr>
            <a:srgbClr val="A4A3A4"/>
          </p15:clr>
        </p15:guide>
        <p15:guide id="2" pos="272" userDrawn="1">
          <p15:clr>
            <a:srgbClr val="A4A3A4"/>
          </p15:clr>
        </p15:guide>
        <p15:guide id="3" orient="horz" pos="408" userDrawn="1">
          <p15:clr>
            <a:srgbClr val="A4A3A4"/>
          </p15:clr>
        </p15:guide>
        <p15:guide id="4" orient="horz" pos="453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F5F5F"/>
    <a:srgbClr val="339966"/>
    <a:srgbClr val="D60093"/>
    <a:srgbClr val="E3261E"/>
    <a:srgbClr val="B53D5A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591" autoAdjust="0"/>
  </p:normalViewPr>
  <p:slideViewPr>
    <p:cSldViewPr>
      <p:cViewPr varScale="1">
        <p:scale>
          <a:sx n="99" d="100"/>
          <a:sy n="99" d="100"/>
        </p:scale>
        <p:origin x="426" y="72"/>
      </p:cViewPr>
      <p:guideLst>
        <p:guide orient="horz" pos="499"/>
        <p:guide pos="272"/>
        <p:guide orient="horz" pos="408"/>
        <p:guide orient="horz" pos="453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17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" Target="../slides/slide2.xml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" Target="../slides/slide2.xml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" Target="../slides/slide2.xml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" Target="../slides/slide2.xml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7832" y="503783"/>
            <a:ext cx="7521637" cy="4620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979957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/>
        </p:nvGrpSpPr>
        <p:grpSpPr>
          <a:xfrm>
            <a:off x="10172981" y="5338048"/>
            <a:ext cx="1453515" cy="1214408"/>
            <a:chOff x="10153525" y="-301659"/>
            <a:chExt cx="1453515" cy="1214408"/>
          </a:xfrm>
        </p:grpSpPr>
        <p:pic>
          <p:nvPicPr>
            <p:cNvPr id="3" name="图片 2" descr="e37b0ec1d4924ecca897357d279cf883">
              <a:hlinkClick r:id="rId2" action="ppaction://hlinksldjump">
                <a:snd r:embed="rId3" name="chimes.wav"/>
              </a:hlinkClick>
            </p:cNvPr>
            <p:cNvPicPr>
              <a:picLocks noChangeAspect="1"/>
            </p:cNvPicPr>
            <p:nvPr userDrawn="1"/>
          </p:nvPicPr>
          <p:blipFill rotWithShape="1"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saturation sat="0"/>
                      </a14:imgEffect>
                    </a14:imgLayer>
                  </a14:imgProps>
                </a:ext>
              </a:extLst>
            </a:blip>
            <a:srcRect b="16450"/>
            <a:stretch/>
          </p:blipFill>
          <p:spPr>
            <a:xfrm>
              <a:off x="10153525" y="-301659"/>
              <a:ext cx="1453515" cy="1214408"/>
            </a:xfrm>
            <a:prstGeom prst="rect">
              <a:avLst/>
            </a:prstGeom>
          </p:spPr>
        </p:pic>
        <p:sp>
          <p:nvSpPr>
            <p:cNvPr id="4" name="文本框 3">
              <a:hlinkClick r:id="rId2" action="ppaction://hlinksldjump">
                <a:snd r:embed="rId3" name="chimes.wav"/>
              </a:hlinkClick>
            </p:cNvPr>
            <p:cNvSpPr txBox="1"/>
            <p:nvPr userDrawn="1"/>
          </p:nvSpPr>
          <p:spPr>
            <a:xfrm>
              <a:off x="10403228" y="192183"/>
              <a:ext cx="95410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dirty="0" smtClean="0">
                  <a:solidFill>
                    <a:srgbClr val="5F5F5F"/>
                  </a:solidFill>
                  <a:latin typeface="华文新魏" panose="02010800040101010101" pitchFamily="2" charset="-122"/>
                  <a:ea typeface="华文新魏" panose="02010800040101010101" pitchFamily="2" charset="-122"/>
                </a:rPr>
                <a:t>导航页</a:t>
              </a:r>
              <a:endParaRPr lang="zh-CN" altLang="en-US" sz="2000" dirty="0">
                <a:solidFill>
                  <a:srgbClr val="5F5F5F"/>
                </a:solidFill>
                <a:latin typeface="华文新魏" panose="02010800040101010101" pitchFamily="2" charset="-122"/>
                <a:ea typeface="华文新魏" panose="02010800040101010101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09368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 userDrawn="1"/>
        </p:nvGrpSpPr>
        <p:grpSpPr>
          <a:xfrm>
            <a:off x="10172981" y="5338048"/>
            <a:ext cx="1453515" cy="1214408"/>
            <a:chOff x="10153525" y="-301659"/>
            <a:chExt cx="1453515" cy="1214408"/>
          </a:xfrm>
        </p:grpSpPr>
        <p:pic>
          <p:nvPicPr>
            <p:cNvPr id="6" name="图片 5" descr="e37b0ec1d4924ecca897357d279cf883">
              <a:hlinkClick r:id="rId2" action="ppaction://hlinksldjump">
                <a:snd r:embed="rId3" name="chimes.wav"/>
              </a:hlinkClick>
            </p:cNvPr>
            <p:cNvPicPr>
              <a:picLocks noChangeAspect="1"/>
            </p:cNvPicPr>
            <p:nvPr userDrawn="1"/>
          </p:nvPicPr>
          <p:blipFill rotWithShape="1"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saturation sat="0"/>
                      </a14:imgEffect>
                    </a14:imgLayer>
                  </a14:imgProps>
                </a:ext>
              </a:extLst>
            </a:blip>
            <a:srcRect b="16450"/>
            <a:stretch/>
          </p:blipFill>
          <p:spPr>
            <a:xfrm>
              <a:off x="10153525" y="-301659"/>
              <a:ext cx="1453515" cy="1214408"/>
            </a:xfrm>
            <a:prstGeom prst="rect">
              <a:avLst/>
            </a:prstGeom>
          </p:spPr>
        </p:pic>
        <p:sp>
          <p:nvSpPr>
            <p:cNvPr id="7" name="文本框 6">
              <a:hlinkClick r:id="rId2" action="ppaction://hlinksldjump">
                <a:snd r:embed="rId3" name="chimes.wav"/>
              </a:hlinkClick>
            </p:cNvPr>
            <p:cNvSpPr txBox="1"/>
            <p:nvPr userDrawn="1"/>
          </p:nvSpPr>
          <p:spPr>
            <a:xfrm>
              <a:off x="10403228" y="192183"/>
              <a:ext cx="95410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dirty="0" smtClean="0">
                  <a:solidFill>
                    <a:srgbClr val="5F5F5F"/>
                  </a:solidFill>
                  <a:latin typeface="华文新魏" panose="02010800040101010101" pitchFamily="2" charset="-122"/>
                  <a:ea typeface="华文新魏" panose="02010800040101010101" pitchFamily="2" charset="-122"/>
                </a:rPr>
                <a:t>导航页</a:t>
              </a:r>
              <a:endParaRPr lang="zh-CN" altLang="en-US" sz="2000" dirty="0">
                <a:solidFill>
                  <a:srgbClr val="5F5F5F"/>
                </a:solidFill>
                <a:latin typeface="华文新魏" panose="02010800040101010101" pitchFamily="2" charset="-122"/>
                <a:ea typeface="华文新魏" panose="02010800040101010101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524695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 userDrawn="1"/>
        </p:nvGrpSpPr>
        <p:grpSpPr>
          <a:xfrm>
            <a:off x="10172981" y="5338048"/>
            <a:ext cx="1453515" cy="1214408"/>
            <a:chOff x="10153525" y="-301659"/>
            <a:chExt cx="1453515" cy="1214408"/>
          </a:xfrm>
        </p:grpSpPr>
        <p:pic>
          <p:nvPicPr>
            <p:cNvPr id="9" name="图片 8" descr="e37b0ec1d4924ecca897357d279cf883">
              <a:hlinkClick r:id="rId2" action="ppaction://hlinksldjump">
                <a:snd r:embed="rId3" name="chimes.wav"/>
              </a:hlinkClick>
            </p:cNvPr>
            <p:cNvPicPr>
              <a:picLocks noChangeAspect="1"/>
            </p:cNvPicPr>
            <p:nvPr userDrawn="1"/>
          </p:nvPicPr>
          <p:blipFill rotWithShape="1"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saturation sat="0"/>
                      </a14:imgEffect>
                    </a14:imgLayer>
                  </a14:imgProps>
                </a:ext>
              </a:extLst>
            </a:blip>
            <a:srcRect b="16450"/>
            <a:stretch/>
          </p:blipFill>
          <p:spPr>
            <a:xfrm>
              <a:off x="10153525" y="-301659"/>
              <a:ext cx="1453515" cy="1214408"/>
            </a:xfrm>
            <a:prstGeom prst="rect">
              <a:avLst/>
            </a:prstGeom>
          </p:spPr>
        </p:pic>
        <p:sp>
          <p:nvSpPr>
            <p:cNvPr id="10" name="文本框 9">
              <a:hlinkClick r:id="rId2" action="ppaction://hlinksldjump">
                <a:snd r:embed="rId3" name="chimes.wav"/>
              </a:hlinkClick>
            </p:cNvPr>
            <p:cNvSpPr txBox="1"/>
            <p:nvPr userDrawn="1"/>
          </p:nvSpPr>
          <p:spPr>
            <a:xfrm>
              <a:off x="10403228" y="192183"/>
              <a:ext cx="95410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dirty="0" smtClean="0">
                  <a:solidFill>
                    <a:srgbClr val="5F5F5F"/>
                  </a:solidFill>
                  <a:latin typeface="华文新魏" panose="02010800040101010101" pitchFamily="2" charset="-122"/>
                  <a:ea typeface="华文新魏" panose="02010800040101010101" pitchFamily="2" charset="-122"/>
                </a:rPr>
                <a:t>导航页</a:t>
              </a:r>
              <a:endParaRPr lang="zh-CN" altLang="en-US" sz="2000" dirty="0">
                <a:solidFill>
                  <a:srgbClr val="5F5F5F"/>
                </a:solidFill>
                <a:latin typeface="华文新魏" panose="02010800040101010101" pitchFamily="2" charset="-122"/>
                <a:ea typeface="华文新魏" panose="02010800040101010101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 userDrawn="1"/>
        </p:nvGrpSpPr>
        <p:grpSpPr>
          <a:xfrm>
            <a:off x="10172981" y="5338048"/>
            <a:ext cx="1453515" cy="1214408"/>
            <a:chOff x="10153525" y="-301659"/>
            <a:chExt cx="1453515" cy="1214408"/>
          </a:xfrm>
        </p:grpSpPr>
        <p:pic>
          <p:nvPicPr>
            <p:cNvPr id="9" name="图片 8" descr="e37b0ec1d4924ecca897357d279cf883">
              <a:hlinkClick r:id="rId2" action="ppaction://hlinksldjump">
                <a:snd r:embed="rId3" name="chimes.wav"/>
              </a:hlinkClick>
            </p:cNvPr>
            <p:cNvPicPr>
              <a:picLocks noChangeAspect="1"/>
            </p:cNvPicPr>
            <p:nvPr userDrawn="1"/>
          </p:nvPicPr>
          <p:blipFill rotWithShape="1"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saturation sat="0"/>
                      </a14:imgEffect>
                    </a14:imgLayer>
                  </a14:imgProps>
                </a:ext>
              </a:extLst>
            </a:blip>
            <a:srcRect b="16450"/>
            <a:stretch/>
          </p:blipFill>
          <p:spPr>
            <a:xfrm>
              <a:off x="10153525" y="-301659"/>
              <a:ext cx="1453515" cy="1214408"/>
            </a:xfrm>
            <a:prstGeom prst="rect">
              <a:avLst/>
            </a:prstGeom>
          </p:spPr>
        </p:pic>
        <p:sp>
          <p:nvSpPr>
            <p:cNvPr id="10" name="文本框 9">
              <a:hlinkClick r:id="rId2" action="ppaction://hlinksldjump">
                <a:snd r:embed="rId3" name="chimes.wav"/>
              </a:hlinkClick>
            </p:cNvPr>
            <p:cNvSpPr txBox="1"/>
            <p:nvPr userDrawn="1"/>
          </p:nvSpPr>
          <p:spPr>
            <a:xfrm>
              <a:off x="10403228" y="192183"/>
              <a:ext cx="95410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dirty="0" smtClean="0">
                  <a:solidFill>
                    <a:srgbClr val="5F5F5F"/>
                  </a:solidFill>
                  <a:latin typeface="华文新魏" panose="02010800040101010101" pitchFamily="2" charset="-122"/>
                  <a:ea typeface="华文新魏" panose="02010800040101010101" pitchFamily="2" charset="-122"/>
                </a:rPr>
                <a:t>导航页</a:t>
              </a:r>
              <a:endParaRPr lang="zh-CN" altLang="en-US" sz="2000" dirty="0">
                <a:solidFill>
                  <a:srgbClr val="5F5F5F"/>
                </a:solidFill>
                <a:latin typeface="华文新魏" panose="02010800040101010101" pitchFamily="2" charset="-122"/>
                <a:ea typeface="华文新魏" panose="02010800040101010101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/>
        </p:nvGrpSpPr>
        <p:grpSpPr>
          <a:xfrm>
            <a:off x="936501" y="736068"/>
            <a:ext cx="9690513" cy="4520243"/>
            <a:chOff x="936501" y="736068"/>
            <a:chExt cx="9690513" cy="4520243"/>
          </a:xfrm>
        </p:grpSpPr>
        <p:sp>
          <p:nvSpPr>
            <p:cNvPr id="3" name="文本框 2"/>
            <p:cNvSpPr txBox="1"/>
            <p:nvPr userDrawn="1"/>
          </p:nvSpPr>
          <p:spPr>
            <a:xfrm>
              <a:off x="1728109" y="1442143"/>
              <a:ext cx="8117928" cy="2800767"/>
            </a:xfrm>
            <a:prstGeom prst="rect">
              <a:avLst/>
            </a:prstGeom>
            <a:gradFill>
              <a:gsLst>
                <a:gs pos="47000">
                  <a:schemeClr val="accent1">
                    <a:lumMod val="5000"/>
                    <a:lumOff val="95000"/>
                  </a:schemeClr>
                </a:gs>
                <a:gs pos="2000">
                  <a:schemeClr val="accent1">
                    <a:lumMod val="45000"/>
                    <a:lumOff val="55000"/>
                  </a:schemeClr>
                </a:gs>
                <a:gs pos="89000">
                  <a:srgbClr val="C5EAA7"/>
                </a:gs>
                <a:gs pos="100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  <a:ln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74000">
                    <a:schemeClr val="accent1">
                      <a:lumMod val="45000"/>
                      <a:lumOff val="55000"/>
                    </a:schemeClr>
                  </a:gs>
                  <a:gs pos="83000">
                    <a:schemeClr val="accent1">
                      <a:lumMod val="45000"/>
                      <a:lumOff val="55000"/>
                    </a:schemeClr>
                  </a:gs>
                  <a:gs pos="100000">
                    <a:schemeClr val="accent1">
                      <a:lumMod val="30000"/>
                      <a:lumOff val="70000"/>
                    </a:schemeClr>
                  </a:gs>
                </a:gsLst>
                <a:lin ang="5400000" scaled="1"/>
              </a:gradFill>
            </a:ln>
            <a:effectLst>
              <a:glow rad="533400">
                <a:schemeClr val="accent1">
                  <a:alpha val="40000"/>
                </a:schemeClr>
              </a:glow>
              <a:outerShdw blurRad="50800" dist="50800" dir="3720000" algn="ctr" rotWithShape="0">
                <a:srgbClr val="000000">
                  <a:alpha val="43137"/>
                </a:srgbClr>
              </a:outerShdw>
              <a:reflection endPos="0" dist="50800" dir="5400000" sy="-100000" algn="bl" rotWithShape="0"/>
              <a:softEdge rad="127000"/>
            </a:effectLst>
          </p:spPr>
          <p:txBody>
            <a:bodyPr wrap="none" rtlCol="0">
              <a:spAutoFit/>
            </a:bodyPr>
            <a:lstStyle/>
            <a:p>
              <a:r>
                <a:rPr lang="zh-CN" altLang="en-US" sz="8800" dirty="0" smtClean="0">
                  <a:solidFill>
                    <a:schemeClr val="accent2"/>
                  </a:solidFill>
                  <a:effectLst>
                    <a:outerShdw dist="50800" dir="5400000" algn="ctr" rotWithShape="0">
                      <a:srgbClr val="000000">
                        <a:alpha val="60000"/>
                      </a:srgbClr>
                    </a:outerShdw>
                  </a:effectLst>
                  <a:latin typeface="隶书" panose="02010509060101010101" pitchFamily="49" charset="-122"/>
                  <a:ea typeface="隶书" panose="02010509060101010101" pitchFamily="49" charset="-122"/>
                </a:rPr>
                <a:t>路漫漫其修远兮</a:t>
              </a:r>
              <a:endParaRPr lang="en-US" altLang="zh-CN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endParaRPr>
            </a:p>
            <a:p>
              <a:r>
                <a:rPr lang="zh-CN" altLang="en-US" sz="8800" dirty="0" smtClean="0">
                  <a:solidFill>
                    <a:schemeClr val="accent2"/>
                  </a:solidFill>
                  <a:effectLst>
                    <a:outerShdw dist="50800" dir="5400000" algn="ctr" rotWithShape="0">
                      <a:srgbClr val="000000">
                        <a:alpha val="60000"/>
                      </a:srgbClr>
                    </a:outerShdw>
                  </a:effectLst>
                  <a:latin typeface="隶书" panose="02010509060101010101" pitchFamily="49" charset="-122"/>
                  <a:ea typeface="隶书" panose="02010509060101010101" pitchFamily="49" charset="-122"/>
                </a:rPr>
                <a:t>吾将上下而求索</a:t>
              </a:r>
              <a:endParaRPr lang="en-US" altLang="zh-CN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endParaRPr>
            </a:p>
          </p:txBody>
        </p:sp>
        <p:pic>
          <p:nvPicPr>
            <p:cNvPr id="4" name="图片 3" descr="阴影"/>
            <p:cNvPicPr>
              <a:picLocks noChangeAspect="1"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936501" y="736068"/>
              <a:ext cx="9690513" cy="4520243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95" r:id="rId2"/>
    <p:sldLayoutId id="2147483689" r:id="rId3"/>
    <p:sldLayoutId id="2147483690" r:id="rId4"/>
    <p:sldLayoutId id="2147483691" r:id="rId5"/>
    <p:sldLayoutId id="2147483692" r:id="rId6"/>
    <p:sldLayoutId id="2147483694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slide" Target="slide6.xml"/><Relationship Id="rId4" Type="http://schemas.openxmlformats.org/officeDocument/2006/relationships/audio" Target="../media/audio2.wav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90000">
              <a:srgbClr val="DFF4CE"/>
            </a:gs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棱台 3"/>
          <p:cNvSpPr/>
          <p:nvPr/>
        </p:nvSpPr>
        <p:spPr>
          <a:xfrm>
            <a:off x="432445" y="3722371"/>
            <a:ext cx="10801200" cy="1785933"/>
          </a:xfrm>
          <a:prstGeom prst="bevel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44000">
                <a:schemeClr val="accent1">
                  <a:lumMod val="45000"/>
                  <a:lumOff val="55000"/>
                </a:schemeClr>
              </a:gs>
              <a:gs pos="8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80000"/>
              </a:lnSpc>
            </a:pPr>
            <a:r>
              <a:rPr lang="en-US" altLang="zh-CN" sz="350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Unit 10  </a:t>
            </a:r>
            <a:r>
              <a:rPr lang="en-US" altLang="zh-CN" sz="350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  <a:cs typeface="Times New Roman" panose="02020603050405020304" pitchFamily="18" charset="0"/>
              </a:rPr>
              <a:t>If you go to the party,you</a:t>
            </a:r>
            <a:r>
              <a:rPr lang="en-US" altLang="zh-CN" sz="3500">
                <a:solidFill>
                  <a:srgbClr val="D60093"/>
                </a:solidFill>
                <a:latin typeface="Times New Roman" panose="02020603050405020304" pitchFamily="18" charset="0"/>
                <a:ea typeface="隶书" panose="020105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 sz="350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  <a:cs typeface="Times New Roman" panose="02020603050405020304" pitchFamily="18" charset="0"/>
              </a:rPr>
              <a:t>ll have a great time!</a:t>
            </a:r>
            <a:endParaRPr lang="en-US" altLang="zh-CN" sz="3500" dirty="0" smtClean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algn="ctr">
              <a:lnSpc>
                <a:spcPct val="80000"/>
              </a:lnSpc>
            </a:pPr>
            <a:r>
              <a:rPr lang="en-US" altLang="zh-CN" sz="350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Section B(1a-2e)</a:t>
            </a:r>
            <a:endParaRPr lang="zh-CN" altLang="en-US" sz="35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439887"/>
            <a:ext cx="10807700" cy="355943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He was angry with me for not having done anything.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我什么也没有做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他为此很生气。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He is angry about the result of the match.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他对比赛结果很生气。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She was angry about missing the first bus yesterday.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她对昨天没赶上首班公共汽车感到气愤</a:t>
            </a:r>
            <a:r>
              <a:rPr lang="zh-CN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7218144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511895"/>
            <a:ext cx="10807700" cy="239950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cs typeface="Times New Roman" panose="02020603050405020304" pitchFamily="18" charset="0"/>
              </a:rPr>
              <a:t>学以致用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我因他让我久等而生气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他因我说的话而生气。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 am angry 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him for keeping me waiting.He is angry 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what I said.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2952725" y="2664023"/>
            <a:ext cx="958917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with</a:t>
            </a:r>
            <a:endParaRPr lang="zh-CN" altLang="en-US" sz="3200" b="1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1656581" y="3260437"/>
            <a:ext cx="1641796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at/about</a:t>
            </a:r>
            <a:endParaRPr lang="zh-CN" altLang="en-US" sz="3200" b="1"/>
          </a:p>
        </p:txBody>
      </p:sp>
    </p:spTree>
    <p:extLst>
      <p:ext uri="{BB962C8B-B14F-4D97-AF65-F5344CB8AC3E}">
        <p14:creationId xmlns:p14="http://schemas.microsoft.com/office/powerpoint/2010/main" val="27500655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984600"/>
            <a:ext cx="10807700" cy="239950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3.advise v.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cs typeface="Times New Roman" panose="02020603050405020304" pitchFamily="18" charset="0"/>
              </a:rPr>
              <a:t>用法剖析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advise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是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advice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的动词形式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常作及物动词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向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提出意见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忠告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建议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advise 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有三种用法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3" name="表格 2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1440688227"/>
              </p:ext>
            </p:extLst>
          </p:nvPr>
        </p:nvGraphicFramePr>
        <p:xfrm>
          <a:off x="361950" y="3384103"/>
          <a:ext cx="10807700" cy="1950720"/>
        </p:xfrm>
        <a:graphic>
          <a:graphicData uri="http://schemas.openxmlformats.org/drawingml/2006/table">
            <a:tbl>
              <a:tblPr firstRow="1" firstCol="1" bandRow="1"/>
              <a:tblGrid>
                <a:gridCol w="4679007"/>
                <a:gridCol w="6128693"/>
              </a:tblGrid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advise sb.(not) to do sth.</a:t>
                      </a:r>
                      <a:endParaRPr lang="zh-CN" sz="3200" b="1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建议某人</a:t>
                      </a:r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zh-CN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不要</a:t>
                      </a:r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r>
                        <a:rPr lang="zh-CN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做某事</a:t>
                      </a:r>
                      <a:endParaRPr lang="zh-CN" sz="3200" b="1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advise (doing) sth.</a:t>
                      </a:r>
                      <a:endParaRPr lang="zh-CN" sz="3200" b="1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建议做某事</a:t>
                      </a:r>
                      <a:endParaRPr lang="zh-CN" sz="3200" b="1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advise+that</a:t>
                      </a:r>
                      <a:r>
                        <a:rPr lang="zh-CN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从句</a:t>
                      </a:r>
                      <a:endParaRPr lang="zh-CN" sz="3200" b="1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建议</a:t>
                      </a:r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……(that</a:t>
                      </a:r>
                      <a:r>
                        <a:rPr lang="zh-CN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从句应用</a:t>
                      </a:r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“should+</a:t>
                      </a:r>
                      <a:r>
                        <a:rPr lang="zh-CN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动词原形</a:t>
                      </a:r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”</a:t>
                      </a:r>
                      <a:r>
                        <a:rPr lang="zh-CN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的虚拟语气</a:t>
                      </a:r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endParaRPr lang="zh-CN" sz="3200" b="1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6291392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290317"/>
            <a:ext cx="10807700" cy="415036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My mother advised me not to stay at home all the time.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妈妈建议我别总待在家里。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 doctor advised (taking) a week’s rest.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医生建议休息一个星期。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 man advises that we (should)walk on the other side of the road.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那个人建议我们走路的另一边。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7453895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583903"/>
            <a:ext cx="10807700" cy="239950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cs typeface="Times New Roman" panose="02020603050405020304" pitchFamily="18" charset="0"/>
              </a:rPr>
              <a:t>学以致用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他咳嗽得很严重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医生建议他戒烟。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He had a bad cough.The doctor 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him</a:t>
            </a: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give up smoking.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6265093" y="2751152"/>
            <a:ext cx="1507144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advised</a:t>
            </a:r>
            <a:endParaRPr lang="zh-CN" altLang="en-US" sz="3200" b="1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1045770" y="3312095"/>
            <a:ext cx="526106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to</a:t>
            </a:r>
            <a:endParaRPr lang="zh-CN" altLang="en-US" sz="3200" b="1"/>
          </a:p>
        </p:txBody>
      </p:sp>
    </p:spTree>
    <p:extLst>
      <p:ext uri="{BB962C8B-B14F-4D97-AF65-F5344CB8AC3E}">
        <p14:creationId xmlns:p14="http://schemas.microsoft.com/office/powerpoint/2010/main" val="30674763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699385"/>
            <a:ext cx="10807700" cy="533222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4.experience n.&amp;v.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cs typeface="Times New Roman" panose="02020603050405020304" pitchFamily="18" charset="0"/>
              </a:rPr>
              <a:t>用法剖析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experience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作名词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经验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体验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时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是不可数名词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可以用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much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 lot of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some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等修饰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zh-CN" altLang="zh-CN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经历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阅历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时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是可数名词。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experience 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还可以作动词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经历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体验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 funeral was a painful experience.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那次葬礼是一次痛苦的经历。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 city experienced another air raid.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这个城市又一次遭受了空袭。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21289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367879"/>
            <a:ext cx="10807700" cy="299043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cs typeface="Times New Roman" panose="02020603050405020304" pitchFamily="18" charset="0"/>
              </a:rPr>
              <a:t>学以致用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用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experience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的适当形式填空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(4)Miss Black has much 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of teaching.She says she will never forget some 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while working in a poor village.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4824933" y="2459276"/>
            <a:ext cx="2055371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experience</a:t>
            </a:r>
            <a:endParaRPr lang="zh-CN" altLang="en-US" sz="3200" b="1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5112965" y="3062112"/>
            <a:ext cx="2215671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experiences</a:t>
            </a:r>
            <a:endParaRPr lang="zh-CN" altLang="en-US" sz="3200" b="1"/>
          </a:p>
        </p:txBody>
      </p:sp>
    </p:spTree>
    <p:extLst>
      <p:ext uri="{BB962C8B-B14F-4D97-AF65-F5344CB8AC3E}">
        <p14:creationId xmlns:p14="http://schemas.microsoft.com/office/powerpoint/2010/main" val="27105980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竖卷形 2"/>
          <p:cNvSpPr/>
          <p:nvPr/>
        </p:nvSpPr>
        <p:spPr>
          <a:xfrm>
            <a:off x="504453" y="951187"/>
            <a:ext cx="1872188" cy="4449140"/>
          </a:xfrm>
          <a:prstGeom prst="vertic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导</a:t>
            </a:r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航</a:t>
            </a:r>
            <a:endParaRPr lang="zh-CN" altLang="en-US" sz="5400" dirty="0">
              <a:latin typeface="+mj-ea"/>
              <a:ea typeface="+mj-ea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3137391" y="1439887"/>
            <a:ext cx="6800110" cy="1295947"/>
            <a:chOff x="2880717" y="732467"/>
            <a:chExt cx="6800110" cy="1295947"/>
          </a:xfrm>
        </p:grpSpPr>
        <p:pic>
          <p:nvPicPr>
            <p:cNvPr id="23" name="图片 22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880717" y="732467"/>
              <a:ext cx="6800110" cy="1295947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</p:pic>
        <p:sp>
          <p:nvSpPr>
            <p:cNvPr id="29" name="折角形 28">
              <a:hlinkClick r:id="rId3" action="ppaction://hlinksldjump">
                <a:snd r:embed="rId4" name="push.wav"/>
              </a:hlinkClick>
            </p:cNvPr>
            <p:cNvSpPr/>
            <p:nvPr/>
          </p:nvSpPr>
          <p:spPr>
            <a:xfrm>
              <a:off x="3534881" y="897140"/>
              <a:ext cx="5466515" cy="811510"/>
            </a:xfrm>
            <a:prstGeom prst="foldedCorner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0">
                  <a:schemeClr val="accent1">
                    <a:lumMod val="45000"/>
                    <a:lumOff val="55000"/>
                  </a:schemeClr>
                </a:gs>
                <a:gs pos="58000">
                  <a:schemeClr val="accent1">
                    <a:lumMod val="45000"/>
                    <a:lumOff val="55000"/>
                  </a:schemeClr>
                </a:gs>
                <a:gs pos="89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5400" smtClean="0">
                  <a:solidFill>
                    <a:srgbClr val="D60093"/>
                  </a:solidFill>
                  <a:latin typeface="隶书" panose="02010509060101010101" pitchFamily="49" charset="-122"/>
                  <a:ea typeface="隶书" panose="02010509060101010101" pitchFamily="49" charset="-122"/>
                </a:rPr>
                <a:t>基础自主梳理</a:t>
              </a:r>
              <a:endParaRPr lang="zh-CN" altLang="zh-CN" sz="5400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3137391" y="3168079"/>
            <a:ext cx="6800110" cy="1295947"/>
            <a:chOff x="2880717" y="2090590"/>
            <a:chExt cx="6800110" cy="1295947"/>
          </a:xfrm>
        </p:grpSpPr>
        <p:pic>
          <p:nvPicPr>
            <p:cNvPr id="28" name="图片 27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880717" y="2090590"/>
              <a:ext cx="6800110" cy="1295947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</p:pic>
        <p:sp>
          <p:nvSpPr>
            <p:cNvPr id="30" name="折角形 29">
              <a:hlinkClick r:id="rId5" action="ppaction://hlinksldjump">
                <a:snd r:embed="rId4" name="push.wav"/>
              </a:hlinkClick>
            </p:cNvPr>
            <p:cNvSpPr/>
            <p:nvPr/>
          </p:nvSpPr>
          <p:spPr>
            <a:xfrm>
              <a:off x="3534881" y="2255065"/>
              <a:ext cx="5466515" cy="811510"/>
            </a:xfrm>
            <a:prstGeom prst="foldedCorner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0">
                  <a:schemeClr val="accent1">
                    <a:lumMod val="45000"/>
                    <a:lumOff val="55000"/>
                  </a:schemeClr>
                </a:gs>
                <a:gs pos="58000">
                  <a:schemeClr val="accent1">
                    <a:lumMod val="45000"/>
                    <a:lumOff val="55000"/>
                  </a:schemeClr>
                </a:gs>
                <a:gs pos="89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5400" smtClean="0">
                  <a:solidFill>
                    <a:srgbClr val="D60093"/>
                  </a:solidFill>
                  <a:latin typeface="隶书" panose="02010509060101010101" pitchFamily="49" charset="-122"/>
                  <a:ea typeface="隶书" panose="02010509060101010101" pitchFamily="49" charset="-122"/>
                </a:rPr>
                <a:t>核心重难探究</a:t>
              </a:r>
              <a:endParaRPr lang="zh-CN" altLang="zh-CN" sz="5400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240757" y="-29970"/>
            <a:ext cx="5619925" cy="831617"/>
            <a:chOff x="3240757" y="-29970"/>
            <a:chExt cx="5619925" cy="831617"/>
          </a:xfrm>
        </p:grpSpPr>
        <p:pic>
          <p:nvPicPr>
            <p:cNvPr id="4" name="图片 3" descr="阴影"/>
            <p:cNvPicPr>
              <a:picLocks noChangeAspect="1"/>
            </p:cNvPicPr>
            <p:nvPr/>
          </p:nvPicPr>
          <p:blipFill>
            <a:blip r:embed="rId2"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artisticGlass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3240757" y="31777"/>
              <a:ext cx="5619925" cy="76987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</p:pic>
        <p:sp>
          <p:nvSpPr>
            <p:cNvPr id="6" name="矩形 5"/>
            <p:cNvSpPr/>
            <p:nvPr/>
          </p:nvSpPr>
          <p:spPr>
            <a:xfrm>
              <a:off x="4257276" y="-29970"/>
              <a:ext cx="3579826" cy="7694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4400" smtClean="0">
                  <a:solidFill>
                    <a:srgbClr val="D60093"/>
                  </a:solidFill>
                  <a:latin typeface="隶书" panose="02010509060101010101" pitchFamily="49" charset="-122"/>
                  <a:ea typeface="隶书" panose="02010509060101010101" pitchFamily="49" charset="-122"/>
                </a:rPr>
                <a:t>基础自主梳理</a:t>
              </a:r>
              <a:endParaRPr lang="zh-CN" altLang="zh-CN" sz="4400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361950" y="1295871"/>
            <a:ext cx="10807700" cy="417229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一、根据句意及中文提示填空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1.Tom’s parents let him read many books when he was </a:t>
            </a: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青少年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).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2.The next 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步骤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 is to look for some information on the Internet.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3.One of my friends gave me a 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钱包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 as a birthday gift last week.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936501" y="2385616"/>
            <a:ext cx="1689886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teenager</a:t>
            </a:r>
            <a:endParaRPr lang="zh-CN" altLang="en-US" sz="3200" b="1"/>
          </a:p>
        </p:txBody>
      </p:sp>
      <p:sp>
        <p:nvSpPr>
          <p:cNvPr id="9" name="矩形 8"/>
          <p:cNvSpPr>
            <a:spLocks noChangeAspect="1"/>
          </p:cNvSpPr>
          <p:nvPr/>
        </p:nvSpPr>
        <p:spPr>
          <a:xfrm>
            <a:off x="2736701" y="2977378"/>
            <a:ext cx="891591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step</a:t>
            </a:r>
            <a:endParaRPr lang="zh-CN" altLang="en-US" sz="3200" b="1"/>
          </a:p>
        </p:txBody>
      </p:sp>
      <p:sp>
        <p:nvSpPr>
          <p:cNvPr id="10" name="矩形 9"/>
          <p:cNvSpPr>
            <a:spLocks noChangeAspect="1"/>
          </p:cNvSpPr>
          <p:nvPr/>
        </p:nvSpPr>
        <p:spPr>
          <a:xfrm>
            <a:off x="6409109" y="4176191"/>
            <a:ext cx="123303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wallet</a:t>
            </a:r>
            <a:endParaRPr lang="zh-CN" altLang="en-US" sz="3200" b="1"/>
          </a:p>
        </p:txBody>
      </p:sp>
    </p:spTree>
    <p:extLst>
      <p:ext uri="{BB962C8B-B14F-4D97-AF65-F5344CB8AC3E}">
        <p14:creationId xmlns:p14="http://schemas.microsoft.com/office/powerpoint/2010/main" val="862451225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727919"/>
            <a:ext cx="10807700" cy="239950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4.You must be very 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小心的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 when you go across the street.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5.Lucy and I are good friends and we should 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信任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 each other.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4532770" y="1677977"/>
            <a:ext cx="1408334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careful</a:t>
            </a:r>
            <a:endParaRPr lang="zh-CN" altLang="en-US" sz="3200" b="1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8641357" y="2880047"/>
            <a:ext cx="1027845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trust</a:t>
            </a:r>
            <a:endParaRPr lang="zh-CN" altLang="en-US" sz="3200" b="1"/>
          </a:p>
        </p:txBody>
      </p:sp>
    </p:spTree>
    <p:extLst>
      <p:ext uri="{BB962C8B-B14F-4D97-AF65-F5344CB8AC3E}">
        <p14:creationId xmlns:p14="http://schemas.microsoft.com/office/powerpoint/2010/main" val="33425244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946953"/>
            <a:ext cx="10807700" cy="483709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二、短语匹配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)1.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保守秘密　</a:t>
            </a: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A.travel 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around the world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)2.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犯错误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B.run 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away from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)3.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环游世界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C.in 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half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)4.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害怕做某事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D.keep...to oneself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)5.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最后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终于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E.make mistakes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)6.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逃避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F.be 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afraid to do sth.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)7.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分成两半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G.in 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 end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792485" y="1583903"/>
            <a:ext cx="58381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200" b="1" smtClean="0">
                <a:solidFill>
                  <a:srgbClr val="FF0000"/>
                </a:solidFill>
                <a:latin typeface="Times New Roman" panose="02020603050405020304" pitchFamily="18" charset="0"/>
              </a:rPr>
              <a:t>D </a:t>
            </a:r>
            <a:endParaRPr lang="zh-CN" altLang="en-US" sz="3200" b="1"/>
          </a:p>
        </p:txBody>
      </p:sp>
      <p:sp>
        <p:nvSpPr>
          <p:cNvPr id="4" name="矩形 3"/>
          <p:cNvSpPr/>
          <p:nvPr/>
        </p:nvSpPr>
        <p:spPr>
          <a:xfrm>
            <a:off x="792485" y="2168678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200" b="1" smtClean="0">
                <a:solidFill>
                  <a:srgbClr val="FF0000"/>
                </a:solidFill>
                <a:latin typeface="Times New Roman" panose="02020603050405020304" pitchFamily="18" charset="0"/>
              </a:rPr>
              <a:t>E</a:t>
            </a:r>
            <a:endParaRPr lang="zh-CN" altLang="en-US" sz="3200" b="1"/>
          </a:p>
        </p:txBody>
      </p:sp>
      <p:sp>
        <p:nvSpPr>
          <p:cNvPr id="5" name="矩形 4"/>
          <p:cNvSpPr/>
          <p:nvPr/>
        </p:nvSpPr>
        <p:spPr>
          <a:xfrm>
            <a:off x="792485" y="2753453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200" b="1" smtClean="0">
                <a:solidFill>
                  <a:srgbClr val="FF0000"/>
                </a:solidFill>
                <a:latin typeface="Times New Roman" panose="02020603050405020304" pitchFamily="18" charset="0"/>
              </a:rPr>
              <a:t>A</a:t>
            </a:r>
            <a:endParaRPr lang="zh-CN" altLang="en-US" sz="3200" b="1"/>
          </a:p>
        </p:txBody>
      </p:sp>
      <p:sp>
        <p:nvSpPr>
          <p:cNvPr id="6" name="矩形 5"/>
          <p:cNvSpPr/>
          <p:nvPr/>
        </p:nvSpPr>
        <p:spPr>
          <a:xfrm>
            <a:off x="792485" y="3338228"/>
            <a:ext cx="43473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200" b="1" smtClean="0">
                <a:solidFill>
                  <a:srgbClr val="FF0000"/>
                </a:solidFill>
                <a:latin typeface="Times New Roman" panose="02020603050405020304" pitchFamily="18" charset="0"/>
              </a:rPr>
              <a:t>F</a:t>
            </a:r>
            <a:endParaRPr lang="zh-CN" altLang="en-US" sz="3200" b="1"/>
          </a:p>
        </p:txBody>
      </p:sp>
      <p:sp>
        <p:nvSpPr>
          <p:cNvPr id="7" name="矩形 6"/>
          <p:cNvSpPr/>
          <p:nvPr/>
        </p:nvSpPr>
        <p:spPr>
          <a:xfrm>
            <a:off x="792485" y="3940515"/>
            <a:ext cx="50366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200" b="1" smtClean="0">
                <a:solidFill>
                  <a:srgbClr val="FF0000"/>
                </a:solidFill>
                <a:latin typeface="Times New Roman" panose="02020603050405020304" pitchFamily="18" charset="0"/>
              </a:rPr>
              <a:t>G</a:t>
            </a:r>
            <a:endParaRPr lang="zh-CN" altLang="en-US" sz="3200" b="1"/>
          </a:p>
        </p:txBody>
      </p:sp>
      <p:sp>
        <p:nvSpPr>
          <p:cNvPr id="8" name="矩形 7"/>
          <p:cNvSpPr/>
          <p:nvPr/>
        </p:nvSpPr>
        <p:spPr>
          <a:xfrm>
            <a:off x="792485" y="4507778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200" b="1" smtClean="0">
                <a:solidFill>
                  <a:srgbClr val="FF0000"/>
                </a:solidFill>
                <a:latin typeface="Times New Roman" panose="02020603050405020304" pitchFamily="18" charset="0"/>
              </a:rPr>
              <a:t>B</a:t>
            </a:r>
            <a:endParaRPr lang="zh-CN" altLang="en-US" sz="3200" b="1"/>
          </a:p>
        </p:txBody>
      </p:sp>
      <p:sp>
        <p:nvSpPr>
          <p:cNvPr id="9" name="矩形 8"/>
          <p:cNvSpPr/>
          <p:nvPr/>
        </p:nvSpPr>
        <p:spPr>
          <a:xfrm>
            <a:off x="792485" y="5110065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200" b="1" smtClean="0">
                <a:solidFill>
                  <a:srgbClr val="FF0000"/>
                </a:solidFill>
                <a:latin typeface="Times New Roman" panose="02020603050405020304" pitchFamily="18" charset="0"/>
              </a:rPr>
              <a:t>C</a:t>
            </a:r>
            <a:endParaRPr lang="zh-CN" altLang="en-US" sz="3200" b="1"/>
          </a:p>
        </p:txBody>
      </p:sp>
    </p:spTree>
    <p:extLst>
      <p:ext uri="{BB962C8B-B14F-4D97-AF65-F5344CB8AC3E}">
        <p14:creationId xmlns:p14="http://schemas.microsoft.com/office/powerpoint/2010/main" val="14234857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  <p:bldP spid="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3240757" y="-29970"/>
            <a:ext cx="5619925" cy="831617"/>
            <a:chOff x="3240757" y="-29970"/>
            <a:chExt cx="5619925" cy="831617"/>
          </a:xfrm>
        </p:grpSpPr>
        <p:pic>
          <p:nvPicPr>
            <p:cNvPr id="4" name="图片 3" descr="阴影"/>
            <p:cNvPicPr>
              <a:picLocks noChangeAspect="1"/>
            </p:cNvPicPr>
            <p:nvPr/>
          </p:nvPicPr>
          <p:blipFill>
            <a:blip r:embed="rId2"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artisticGlass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3240757" y="31777"/>
              <a:ext cx="5619925" cy="76987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</p:pic>
        <p:sp>
          <p:nvSpPr>
            <p:cNvPr id="5" name="矩形 4"/>
            <p:cNvSpPr/>
            <p:nvPr/>
          </p:nvSpPr>
          <p:spPr>
            <a:xfrm>
              <a:off x="4260806" y="-29970"/>
              <a:ext cx="3579826" cy="7694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4400" smtClean="0">
                  <a:solidFill>
                    <a:srgbClr val="D60093"/>
                  </a:solidFill>
                  <a:latin typeface="隶书" panose="02010509060101010101" pitchFamily="49" charset="-122"/>
                  <a:ea typeface="隶书" panose="02010509060101010101" pitchFamily="49" charset="-122"/>
                </a:rPr>
                <a:t>核心重难探究</a:t>
              </a:r>
              <a:endParaRPr lang="zh-CN" altLang="zh-CN" sz="4400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361950" y="1367879"/>
            <a:ext cx="10807700" cy="355943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1.unless conj.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cs typeface="Times New Roman" panose="02020603050405020304" pitchFamily="18" charset="0"/>
              </a:rPr>
              <a:t>用法剖析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unless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作连词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除非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如果不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用法如下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(1)unless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多用于否定句。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(2)unless=if...not,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所引导的条件状语从句如果用一般现在时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主句则用一般将来时</a:t>
            </a:r>
            <a:r>
              <a:rPr lang="zh-CN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14369955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290317"/>
            <a:ext cx="10807700" cy="415036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Don’t come unless I call you.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=Don’t come if I don’t call you.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如果我不给你打电话就别来。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You won’t feel happy at school unless you get on well with your classmates.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如果你和你的同学们相处得不好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你在学校里是不会感到快乐的。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0655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439887"/>
            <a:ext cx="10807700" cy="299043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cs typeface="Times New Roman" panose="02020603050405020304" pitchFamily="18" charset="0"/>
              </a:rPr>
              <a:t>学以致用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(1)You won’t do well in your math exam 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you work hard.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A.because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B.unless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C.after	</a:t>
            </a: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D.when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7921277" y="2015951"/>
            <a:ext cx="45878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mtClean="0"/>
              <a:t>B</a:t>
            </a:r>
            <a:endParaRPr lang="zh-CN" altLang="en-US" sz="3200" b="1"/>
          </a:p>
        </p:txBody>
      </p:sp>
    </p:spTree>
    <p:extLst>
      <p:ext uri="{BB962C8B-B14F-4D97-AF65-F5344CB8AC3E}">
        <p14:creationId xmlns:p14="http://schemas.microsoft.com/office/powerpoint/2010/main" val="1635465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151855"/>
            <a:ext cx="10807700" cy="239950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2.angry adj.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cs typeface="Times New Roman" panose="02020603050405020304" pitchFamily="18" charset="0"/>
              </a:rPr>
              <a:t>用法剖析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angry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为形容词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表示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生气的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get angry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也表示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生气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但强调动作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而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be angry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则强调状态。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3" name="表格 2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1617184944"/>
              </p:ext>
            </p:extLst>
          </p:nvPr>
        </p:nvGraphicFramePr>
        <p:xfrm>
          <a:off x="361950" y="3600127"/>
          <a:ext cx="10807700" cy="1463040"/>
        </p:xfrm>
        <a:graphic>
          <a:graphicData uri="http://schemas.openxmlformats.org/drawingml/2006/table">
            <a:tbl>
              <a:tblPr firstRow="1" firstCol="1" bandRow="1"/>
              <a:tblGrid>
                <a:gridCol w="5403850"/>
                <a:gridCol w="5403850"/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be angry with sb.</a:t>
                      </a:r>
                      <a:endParaRPr lang="zh-CN" sz="3200" b="1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生某人的气</a:t>
                      </a:r>
                      <a:endParaRPr lang="zh-CN" sz="3200" b="1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be angry at/about (doing) sth.</a:t>
                      </a:r>
                      <a:endParaRPr lang="zh-CN" sz="3200" b="1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对</a:t>
                      </a:r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zh-CN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做</a:t>
                      </a:r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r>
                        <a:rPr lang="zh-CN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某事感到生气</a:t>
                      </a:r>
                      <a:endParaRPr lang="zh-CN" sz="3200" b="1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40593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家庭作业</Template>
  <TotalTime>140</TotalTime>
  <Words>778</Words>
  <Application>Microsoft Office PowerPoint</Application>
  <PresentationFormat>自定义</PresentationFormat>
  <Paragraphs>103</Paragraphs>
  <Slides>17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17</vt:i4>
      </vt:variant>
    </vt:vector>
  </HeadingPairs>
  <TitlesOfParts>
    <vt:vector size="27" baseType="lpstr">
      <vt:lpstr>NEU-BZ-S92</vt:lpstr>
      <vt:lpstr>方正书宋_GBK</vt:lpstr>
      <vt:lpstr>黑体</vt:lpstr>
      <vt:lpstr>华文新魏</vt:lpstr>
      <vt:lpstr>隶书</vt:lpstr>
      <vt:lpstr>宋体</vt:lpstr>
      <vt:lpstr>Arial</vt:lpstr>
      <vt:lpstr>Calibri</vt:lpstr>
      <vt:lpstr>Times New Roman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LvYang</dc:creator>
  <cp:lastModifiedBy>Windows User</cp:lastModifiedBy>
  <cp:revision>59</cp:revision>
  <dcterms:created xsi:type="dcterms:W3CDTF">2021-03-31T05:26:03Z</dcterms:created>
  <dcterms:modified xsi:type="dcterms:W3CDTF">2024-09-12T08:00:57Z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