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2" r:id="rId4"/>
    <p:sldId id="737" r:id="rId5"/>
    <p:sldId id="738" r:id="rId6"/>
    <p:sldId id="736" r:id="rId7"/>
    <p:sldId id="739" r:id="rId8"/>
    <p:sldId id="740" r:id="rId9"/>
    <p:sldId id="741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72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2  How often do you </a:t>
            </a:r>
            <a:r>
              <a:rPr lang="en-US" altLang="zh-CN" sz="44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exercise?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A(Grammar Focus-3c)</a:t>
            </a:r>
            <a:endParaRPr lang="zh-CN" altLang="en-US" sz="4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863394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一、根据图示写出相应的频度副词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或短语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8" name="CE8KR03.eps" descr="id:214748674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088629" y="1548950"/>
            <a:ext cx="7776864" cy="4529084"/>
          </a:xfrm>
          <a:prstGeom prst="rect">
            <a:avLst/>
          </a:prstGeom>
        </p:spPr>
      </p:pic>
      <p:sp>
        <p:nvSpPr>
          <p:cNvPr id="9" name="矩形 8"/>
          <p:cNvSpPr>
            <a:spLocks noChangeAspect="1"/>
          </p:cNvSpPr>
          <p:nvPr/>
        </p:nvSpPr>
        <p:spPr>
          <a:xfrm>
            <a:off x="2415161" y="3052938"/>
            <a:ext cx="137088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always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361745" y="3052938"/>
            <a:ext cx="143821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usually</a:t>
            </a:r>
            <a:endParaRPr lang="zh-CN" altLang="en-US" sz="3200" b="1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8425333" y="3112432"/>
            <a:ext cx="107273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often</a:t>
            </a:r>
            <a:endParaRPr lang="zh-CN" altLang="en-US" sz="3200" b="1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412669" y="5505169"/>
            <a:ext cx="200888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sometimes</a:t>
            </a:r>
            <a:endParaRPr lang="zh-CN" altLang="en-US" sz="3200" b="1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5400997" y="5433835"/>
            <a:ext cx="247535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hardly (ever)</a:t>
            </a:r>
            <a:endParaRPr lang="zh-CN" altLang="en-US" sz="3200" b="1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8460619" y="5518513"/>
            <a:ext cx="126085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never 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二、根据中文提示填空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1.She goes to the movies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每月一次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2.It’s bad for you to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熬夜到很晚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3.Mr.Green’s daughter often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帮助做家务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135371" y="1816288"/>
            <a:ext cx="458330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once </a:t>
            </a:r>
            <a:r>
              <a:rPr lang="en-US" altLang="zh-CN" smtClean="0"/>
              <a:t>          a           month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464893" y="2880047"/>
            <a:ext cx="475482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stay </a:t>
            </a:r>
            <a:r>
              <a:rPr lang="en-US" altLang="zh-CN" smtClean="0"/>
              <a:t>          up                late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545013" y="4068991"/>
            <a:ext cx="512191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helps </a:t>
            </a:r>
            <a:r>
              <a:rPr lang="en-US" altLang="zh-CN" smtClean="0"/>
              <a:t>    with    housework</a:t>
            </a:r>
            <a:r>
              <a:rPr lang="zh-CN" altLang="en-US"/>
              <a:t>　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old man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睡觉早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5.Does your best friend enjoy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做运动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536901" y="1655911"/>
            <a:ext cx="547457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goes </a:t>
            </a:r>
            <a:r>
              <a:rPr lang="en-US" altLang="zh-CN" smtClean="0"/>
              <a:t>       to         bed         early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545013" y="2814461"/>
            <a:ext cx="395653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playing/doing </a:t>
            </a:r>
            <a:r>
              <a:rPr lang="en-US" altLang="zh-CN" smtClean="0"/>
              <a:t>  sports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42348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1.maybe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may be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辨析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735626136"/>
              </p:ext>
            </p:extLst>
          </p:nvPr>
        </p:nvGraphicFramePr>
        <p:xfrm>
          <a:off x="361950" y="2515116"/>
          <a:ext cx="10807700" cy="1280160"/>
        </p:xfrm>
        <a:graphic>
          <a:graphicData uri="http://schemas.openxmlformats.org/drawingml/2006/table">
            <a:tbl>
              <a:tblPr firstRow="1" firstCol="1" bandRow="1"/>
              <a:tblGrid>
                <a:gridCol w="1294631"/>
                <a:gridCol w="9513069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maybe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副词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大概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”,</a:t>
                      </a:r>
                      <a:r>
                        <a:rPr lang="zh-CN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只能作状语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常位于句首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 be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</a:t>
                      </a:r>
                      <a:r>
                        <a:rPr lang="zh-CN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是情态动词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连用作句子的谓语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意思是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可能是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也许是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”,</a:t>
                      </a:r>
                      <a:r>
                        <a:rPr lang="zh-CN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常位于句中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矩形 6"/>
          <p:cNvSpPr>
            <a:spLocks noChangeAspect="1"/>
          </p:cNvSpPr>
          <p:nvPr/>
        </p:nvSpPr>
        <p:spPr>
          <a:xfrm>
            <a:off x="361950" y="3816151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Maybe you are right.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也许你是对的。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【注意】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在同义句中两者可以互相转换。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Maybe she can work out this problem.=She may be able to work out this problem.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她可能会解这道题。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maybe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may be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(1)—When will she come back from Hong Kong?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tomorrow morning.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(2)Your answer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right.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224533" y="4680247"/>
            <a:ext cx="139333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Maybe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16821" y="5256311"/>
            <a:ext cx="144943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may be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2.at least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least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至少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不少于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起码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多指数量或程度上的最低限度。其反义短语为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most,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至多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不超过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do sports at least three times a week.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我每周至少做三次运动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为了学好英语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你应该每天至少读半小时英语。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study English well,you should read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half an hour a day.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(4)It took me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thirty minutes to do my homework.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A.at last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B.at least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C.at once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         D.at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224533" y="2808039"/>
            <a:ext cx="286328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at </a:t>
            </a:r>
            <a:r>
              <a:rPr lang="en-US" altLang="zh-CN" smtClean="0"/>
              <a:t>              least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240757" y="340546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B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136</TotalTime>
  <Words>369</Words>
  <Application>Microsoft Office PowerPoint</Application>
  <PresentationFormat>自定义</PresentationFormat>
  <Paragraphs>60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49</cp:revision>
  <dcterms:created xsi:type="dcterms:W3CDTF">2021-03-31T05:26:03Z</dcterms:created>
  <dcterms:modified xsi:type="dcterms:W3CDTF">2024-09-12T05:58:22Z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