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731" r:id="rId3"/>
    <p:sldId id="732" r:id="rId4"/>
    <p:sldId id="737" r:id="rId5"/>
    <p:sldId id="738" r:id="rId6"/>
    <p:sldId id="736" r:id="rId7"/>
    <p:sldId id="739" r:id="rId8"/>
    <p:sldId id="740" r:id="rId9"/>
    <p:sldId id="741" r:id="rId10"/>
    <p:sldId id="742" r:id="rId11"/>
    <p:sldId id="743" r:id="rId12"/>
    <p:sldId id="735" r:id="rId13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  <p15:guide id="4" orient="horz" pos="4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339966"/>
    <a:srgbClr val="D60093"/>
    <a:srgbClr val="E3261E"/>
    <a:srgbClr val="B53D5A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9" d="100"/>
          <a:sy n="99" d="100"/>
        </p:scale>
        <p:origin x="426" y="72"/>
      </p:cViewPr>
      <p:guideLst>
        <p:guide orient="horz" pos="499"/>
        <p:guide pos="272"/>
        <p:guide orient="horz" pos="408"/>
        <p:guide orient="horz" pos="4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12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3" name="图片 2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4" name="文本框 3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6" name="图片 5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7" name="文本框 6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936501" y="736068"/>
            <a:ext cx="9690513" cy="4520243"/>
            <a:chOff x="936501" y="736068"/>
            <a:chExt cx="9690513" cy="4520243"/>
          </a:xfrm>
        </p:grpSpPr>
        <p:sp>
          <p:nvSpPr>
            <p:cNvPr id="3" name="文本框 2"/>
            <p:cNvSpPr txBox="1"/>
            <p:nvPr userDrawn="1"/>
          </p:nvSpPr>
          <p:spPr>
            <a:xfrm>
              <a:off x="1728109" y="1442143"/>
              <a:ext cx="8117928" cy="2800767"/>
            </a:xfrm>
            <a:prstGeom prst="rect">
              <a:avLst/>
            </a:prstGeom>
            <a:gradFill>
              <a:gsLst>
                <a:gs pos="47000">
                  <a:schemeClr val="accent1">
                    <a:lumMod val="5000"/>
                    <a:lumOff val="95000"/>
                  </a:schemeClr>
                </a:gs>
                <a:gs pos="2000">
                  <a:schemeClr val="accent1">
                    <a:lumMod val="45000"/>
                    <a:lumOff val="55000"/>
                  </a:schemeClr>
                </a:gs>
                <a:gs pos="89000">
                  <a:srgbClr val="C5EAA7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  <a:effectLst>
              <a:glow rad="533400">
                <a:schemeClr val="accent1">
                  <a:alpha val="40000"/>
                </a:schemeClr>
              </a:glow>
              <a:outerShdw blurRad="50800" dist="50800" dir="3720000" algn="ctr" rotWithShape="0">
                <a:srgbClr val="000000">
                  <a:alpha val="43137"/>
                </a:srgbClr>
              </a:outerShdw>
              <a:reflection endPos="0" dist="50800" dir="5400000" sy="-100000" algn="bl" rotWithShape="0"/>
              <a:softEdge rad="127000"/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路漫漫其修远兮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吾将上下而求索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4" name="图片 3" descr="阴影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36501" y="736068"/>
              <a:ext cx="9690513" cy="45202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6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en-US" altLang="zh-CN" sz="35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10  </a:t>
            </a:r>
            <a:r>
              <a:rPr lang="en-US" altLang="zh-CN" sz="35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If you go to the party,you</a:t>
            </a:r>
            <a:r>
              <a:rPr lang="en-US" altLang="zh-CN" sz="350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35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ll have a great time!</a:t>
            </a:r>
            <a:endParaRPr lang="en-US" altLang="zh-CN" sz="35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35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A(1a-2d)</a:t>
            </a:r>
            <a:endParaRPr lang="zh-CN" altLang="en-US" sz="35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70283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【归纳】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order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的用法总结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用作名词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顺序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命令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订单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用作动词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命令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常用于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order sb.to do sth.;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此外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,order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还有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订购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可构成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order to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order that,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为了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45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65997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(2)They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these machines from that factory.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A.improved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B.invited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C.believed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     D.ordered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304653" y="1534037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D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2833082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37391" y="1439887"/>
            <a:ext cx="6800110" cy="1295947"/>
            <a:chOff x="2880717" y="732467"/>
            <a:chExt cx="6800110" cy="1295947"/>
          </a:xfrm>
        </p:grpSpPr>
        <p:pic>
          <p:nvPicPr>
            <p:cNvPr id="23" name="图片 2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732467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29" name="折角形 28">
              <a:hlinkClick r:id="rId3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897140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37391" y="3168079"/>
            <a:ext cx="6800110" cy="1295947"/>
            <a:chOff x="2880717" y="2090590"/>
            <a:chExt cx="6800110" cy="129594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2090590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30" name="折角形 29">
              <a:hlinkClick r:id="rId5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2255065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25727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1367879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一、根据句意及中文提示填空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1.We are going to have a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会议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this afternoon.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2.Tim is watching a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录像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with his brother.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3.Do you know who is going to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组织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the get-together party this year?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328989" y="1871935"/>
            <a:ext cx="15686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meeting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634277" y="3107867"/>
            <a:ext cx="111921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video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193085" y="3619377"/>
            <a:ext cx="2101857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organize</a:t>
            </a:r>
            <a:r>
              <a:rPr lang="zh-CN" altLang="en-US"/>
              <a:t>　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71935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4.How much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巧克力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do you need to make a cake?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5.Don’t eat too many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炸薯条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because they’re bad for your health.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240757" y="1819177"/>
            <a:ext cx="182614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chocolate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896941" y="2952055"/>
            <a:ext cx="24176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potato chips 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34252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42461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二、中英互译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组织一个聚会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一半的同学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穿着牛仔裤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4.have a great time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5.go to the party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6.play party games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348150" y="1655911"/>
            <a:ext cx="346921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organize a party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231132" y="2303983"/>
            <a:ext cx="346921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half the classmates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231132" y="2865298"/>
            <a:ext cx="205915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wear jeans</a:t>
            </a:r>
            <a:endParaRPr lang="zh-CN" altLang="en-US" sz="3200" b="1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257752" y="3426613"/>
            <a:ext cx="1832553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/>
              <a:t>玩得愉快</a:t>
            </a:r>
            <a:endParaRPr lang="zh-CN" altLang="en-US" sz="3200" b="1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257752" y="3992929"/>
            <a:ext cx="1832553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/>
              <a:t>参加聚会</a:t>
            </a:r>
            <a:endParaRPr lang="zh-CN" altLang="en-US" sz="3200" b="1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257752" y="4619639"/>
            <a:ext cx="224452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/>
              <a:t>玩聚会游戏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42348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5" name="矩形 4"/>
            <p:cNvSpPr/>
            <p:nvPr/>
          </p:nvSpPr>
          <p:spPr>
            <a:xfrm>
              <a:off x="426080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1279352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1.half (of)...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half of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的一半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后接名词时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名词前如有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a(n)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等词修饰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,of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可以省略。由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half (of)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修饰的名词作主语时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应注意主语和谓语的一致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half (of)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后接可数名词单数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谓语动词用单数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若接可数名词复数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谓语动词用复数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若接不可数名词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谓语动词则用单数。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83886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Half (of) the apple is bad.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这个苹果有一半是坏的。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Half (of) the pencils are blue.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这些铅笔有一半是蓝色的。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Half (of) the money is mine.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那些钱有一半是我的。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【注意】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half of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后也可接代词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不能省略。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Half of us knew it.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我们有一半人知道这件事。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5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67879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因为这场大雪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班上一半的同学迟到了。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中译英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ffectLst/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73163" y="2457624"/>
            <a:ext cx="1017496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Half of the classmates are late because of the heavy snow.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63546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99385"/>
            <a:ext cx="10807700" cy="53322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2.order v.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order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是及物动词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订购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货物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饭菜等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命令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“order sth.from+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地点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从某地订购某物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young man ordered two dishes and a bottle of wine for himself.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这个年轻人给自己点了两个菜和一瓶酒。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order some clothes from that shop.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我从那家商店订购了一些衣服。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59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138</TotalTime>
  <Words>582</Words>
  <Application>Microsoft Office PowerPoint</Application>
  <PresentationFormat>自定义</PresentationFormat>
  <Paragraphs>65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NEU-BZ-S92</vt:lpstr>
      <vt:lpstr>方正书宋_GBK</vt:lpstr>
      <vt:lpstr>黑体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LvYang</dc:creator>
  <cp:lastModifiedBy>Windows User</cp:lastModifiedBy>
  <cp:revision>61</cp:revision>
  <dcterms:created xsi:type="dcterms:W3CDTF">2021-03-31T05:26:03Z</dcterms:created>
  <dcterms:modified xsi:type="dcterms:W3CDTF">2024-09-12T07:56:53Z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