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sldIdLst>
    <p:sldId id="256" r:id="rId2"/>
    <p:sldId id="731" r:id="rId3"/>
    <p:sldId id="732" r:id="rId4"/>
    <p:sldId id="737" r:id="rId5"/>
    <p:sldId id="736" r:id="rId6"/>
    <p:sldId id="739" r:id="rId7"/>
    <p:sldId id="740" r:id="rId8"/>
    <p:sldId id="741" r:id="rId9"/>
    <p:sldId id="742" r:id="rId10"/>
    <p:sldId id="743" r:id="rId11"/>
    <p:sldId id="735" r:id="rId12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99" userDrawn="1">
          <p15:clr>
            <a:srgbClr val="A4A3A4"/>
          </p15:clr>
        </p15:guide>
        <p15:guide id="2" pos="272" userDrawn="1">
          <p15:clr>
            <a:srgbClr val="A4A3A4"/>
          </p15:clr>
        </p15:guide>
        <p15:guide id="3" orient="horz" pos="408" userDrawn="1">
          <p15:clr>
            <a:srgbClr val="A4A3A4"/>
          </p15:clr>
        </p15:guide>
        <p15:guide id="4" orient="horz" pos="453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F5F5F"/>
    <a:srgbClr val="339966"/>
    <a:srgbClr val="D60093"/>
    <a:srgbClr val="E3261E"/>
    <a:srgbClr val="B53D5A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591" autoAdjust="0"/>
  </p:normalViewPr>
  <p:slideViewPr>
    <p:cSldViewPr>
      <p:cViewPr varScale="1">
        <p:scale>
          <a:sx n="99" d="100"/>
          <a:sy n="99" d="100"/>
        </p:scale>
        <p:origin x="426" y="72"/>
      </p:cViewPr>
      <p:guideLst>
        <p:guide orient="horz" pos="499"/>
        <p:guide pos="272"/>
        <p:guide orient="horz" pos="408"/>
        <p:guide orient="horz" pos="453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11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" Target="../slides/slide2.xml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" Target="../slides/slide2.xml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" Target="../slides/slide2.xml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" Target="../slides/slide2.xml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7832" y="503783"/>
            <a:ext cx="7521637" cy="4620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979957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/>
        </p:nvGrpSpPr>
        <p:grpSpPr>
          <a:xfrm>
            <a:off x="10172981" y="5338048"/>
            <a:ext cx="1453515" cy="1214408"/>
            <a:chOff x="10153525" y="-301659"/>
            <a:chExt cx="1453515" cy="1214408"/>
          </a:xfrm>
        </p:grpSpPr>
        <p:pic>
          <p:nvPicPr>
            <p:cNvPr id="3" name="图片 2" descr="e37b0ec1d4924ecca897357d279cf883">
              <a:hlinkClick r:id="rId2" action="ppaction://hlinksldjump">
                <a:snd r:embed="rId3" name="chimes.wav"/>
              </a:hlinkClick>
            </p:cNvPr>
            <p:cNvPicPr>
              <a:picLocks noChangeAspect="1"/>
            </p:cNvPicPr>
            <p:nvPr userDrawn="1"/>
          </p:nvPicPr>
          <p:blipFill rotWithShape="1"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saturation sat="0"/>
                      </a14:imgEffect>
                    </a14:imgLayer>
                  </a14:imgProps>
                </a:ext>
              </a:extLst>
            </a:blip>
            <a:srcRect b="16450"/>
            <a:stretch/>
          </p:blipFill>
          <p:spPr>
            <a:xfrm>
              <a:off x="10153525" y="-301659"/>
              <a:ext cx="1453515" cy="1214408"/>
            </a:xfrm>
            <a:prstGeom prst="rect">
              <a:avLst/>
            </a:prstGeom>
          </p:spPr>
        </p:pic>
        <p:sp>
          <p:nvSpPr>
            <p:cNvPr id="4" name="文本框 3">
              <a:hlinkClick r:id="rId2" action="ppaction://hlinksldjump">
                <a:snd r:embed="rId3" name="chimes.wav"/>
              </a:hlinkClick>
            </p:cNvPr>
            <p:cNvSpPr txBox="1"/>
            <p:nvPr userDrawn="1"/>
          </p:nvSpPr>
          <p:spPr>
            <a:xfrm>
              <a:off x="10403228" y="192183"/>
              <a:ext cx="95410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dirty="0" smtClean="0">
                  <a:solidFill>
                    <a:srgbClr val="5F5F5F"/>
                  </a:solidFill>
                  <a:latin typeface="华文新魏" panose="02010800040101010101" pitchFamily="2" charset="-122"/>
                  <a:ea typeface="华文新魏" panose="02010800040101010101" pitchFamily="2" charset="-122"/>
                </a:rPr>
                <a:t>导航页</a:t>
              </a:r>
              <a:endParaRPr lang="zh-CN" altLang="en-US" sz="2000" dirty="0">
                <a:solidFill>
                  <a:srgbClr val="5F5F5F"/>
                </a:solidFill>
                <a:latin typeface="华文新魏" panose="02010800040101010101" pitchFamily="2" charset="-122"/>
                <a:ea typeface="华文新魏" panose="02010800040101010101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09368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 userDrawn="1"/>
        </p:nvGrpSpPr>
        <p:grpSpPr>
          <a:xfrm>
            <a:off x="10172981" y="5338048"/>
            <a:ext cx="1453515" cy="1214408"/>
            <a:chOff x="10153525" y="-301659"/>
            <a:chExt cx="1453515" cy="1214408"/>
          </a:xfrm>
        </p:grpSpPr>
        <p:pic>
          <p:nvPicPr>
            <p:cNvPr id="6" name="图片 5" descr="e37b0ec1d4924ecca897357d279cf883">
              <a:hlinkClick r:id="rId2" action="ppaction://hlinksldjump">
                <a:snd r:embed="rId3" name="chimes.wav"/>
              </a:hlinkClick>
            </p:cNvPr>
            <p:cNvPicPr>
              <a:picLocks noChangeAspect="1"/>
            </p:cNvPicPr>
            <p:nvPr userDrawn="1"/>
          </p:nvPicPr>
          <p:blipFill rotWithShape="1"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saturation sat="0"/>
                      </a14:imgEffect>
                    </a14:imgLayer>
                  </a14:imgProps>
                </a:ext>
              </a:extLst>
            </a:blip>
            <a:srcRect b="16450"/>
            <a:stretch/>
          </p:blipFill>
          <p:spPr>
            <a:xfrm>
              <a:off x="10153525" y="-301659"/>
              <a:ext cx="1453515" cy="1214408"/>
            </a:xfrm>
            <a:prstGeom prst="rect">
              <a:avLst/>
            </a:prstGeom>
          </p:spPr>
        </p:pic>
        <p:sp>
          <p:nvSpPr>
            <p:cNvPr id="7" name="文本框 6">
              <a:hlinkClick r:id="rId2" action="ppaction://hlinksldjump">
                <a:snd r:embed="rId3" name="chimes.wav"/>
              </a:hlinkClick>
            </p:cNvPr>
            <p:cNvSpPr txBox="1"/>
            <p:nvPr userDrawn="1"/>
          </p:nvSpPr>
          <p:spPr>
            <a:xfrm>
              <a:off x="10403228" y="192183"/>
              <a:ext cx="95410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dirty="0" smtClean="0">
                  <a:solidFill>
                    <a:srgbClr val="5F5F5F"/>
                  </a:solidFill>
                  <a:latin typeface="华文新魏" panose="02010800040101010101" pitchFamily="2" charset="-122"/>
                  <a:ea typeface="华文新魏" panose="02010800040101010101" pitchFamily="2" charset="-122"/>
                </a:rPr>
                <a:t>导航页</a:t>
              </a:r>
              <a:endParaRPr lang="zh-CN" altLang="en-US" sz="2000" dirty="0">
                <a:solidFill>
                  <a:srgbClr val="5F5F5F"/>
                </a:solidFill>
                <a:latin typeface="华文新魏" panose="02010800040101010101" pitchFamily="2" charset="-122"/>
                <a:ea typeface="华文新魏" panose="02010800040101010101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524695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 userDrawn="1"/>
        </p:nvGrpSpPr>
        <p:grpSpPr>
          <a:xfrm>
            <a:off x="10172981" y="5338048"/>
            <a:ext cx="1453515" cy="1214408"/>
            <a:chOff x="10153525" y="-301659"/>
            <a:chExt cx="1453515" cy="1214408"/>
          </a:xfrm>
        </p:grpSpPr>
        <p:pic>
          <p:nvPicPr>
            <p:cNvPr id="9" name="图片 8" descr="e37b0ec1d4924ecca897357d279cf883">
              <a:hlinkClick r:id="rId2" action="ppaction://hlinksldjump">
                <a:snd r:embed="rId3" name="chimes.wav"/>
              </a:hlinkClick>
            </p:cNvPr>
            <p:cNvPicPr>
              <a:picLocks noChangeAspect="1"/>
            </p:cNvPicPr>
            <p:nvPr userDrawn="1"/>
          </p:nvPicPr>
          <p:blipFill rotWithShape="1"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saturation sat="0"/>
                      </a14:imgEffect>
                    </a14:imgLayer>
                  </a14:imgProps>
                </a:ext>
              </a:extLst>
            </a:blip>
            <a:srcRect b="16450"/>
            <a:stretch/>
          </p:blipFill>
          <p:spPr>
            <a:xfrm>
              <a:off x="10153525" y="-301659"/>
              <a:ext cx="1453515" cy="1214408"/>
            </a:xfrm>
            <a:prstGeom prst="rect">
              <a:avLst/>
            </a:prstGeom>
          </p:spPr>
        </p:pic>
        <p:sp>
          <p:nvSpPr>
            <p:cNvPr id="10" name="文本框 9">
              <a:hlinkClick r:id="rId2" action="ppaction://hlinksldjump">
                <a:snd r:embed="rId3" name="chimes.wav"/>
              </a:hlinkClick>
            </p:cNvPr>
            <p:cNvSpPr txBox="1"/>
            <p:nvPr userDrawn="1"/>
          </p:nvSpPr>
          <p:spPr>
            <a:xfrm>
              <a:off x="10403228" y="192183"/>
              <a:ext cx="95410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dirty="0" smtClean="0">
                  <a:solidFill>
                    <a:srgbClr val="5F5F5F"/>
                  </a:solidFill>
                  <a:latin typeface="华文新魏" panose="02010800040101010101" pitchFamily="2" charset="-122"/>
                  <a:ea typeface="华文新魏" panose="02010800040101010101" pitchFamily="2" charset="-122"/>
                </a:rPr>
                <a:t>导航页</a:t>
              </a:r>
              <a:endParaRPr lang="zh-CN" altLang="en-US" sz="2000" dirty="0">
                <a:solidFill>
                  <a:srgbClr val="5F5F5F"/>
                </a:solidFill>
                <a:latin typeface="华文新魏" panose="02010800040101010101" pitchFamily="2" charset="-122"/>
                <a:ea typeface="华文新魏" panose="02010800040101010101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 userDrawn="1"/>
        </p:nvGrpSpPr>
        <p:grpSpPr>
          <a:xfrm>
            <a:off x="10172981" y="5338048"/>
            <a:ext cx="1453515" cy="1214408"/>
            <a:chOff x="10153525" y="-301659"/>
            <a:chExt cx="1453515" cy="1214408"/>
          </a:xfrm>
        </p:grpSpPr>
        <p:pic>
          <p:nvPicPr>
            <p:cNvPr id="9" name="图片 8" descr="e37b0ec1d4924ecca897357d279cf883">
              <a:hlinkClick r:id="rId2" action="ppaction://hlinksldjump">
                <a:snd r:embed="rId3" name="chimes.wav"/>
              </a:hlinkClick>
            </p:cNvPr>
            <p:cNvPicPr>
              <a:picLocks noChangeAspect="1"/>
            </p:cNvPicPr>
            <p:nvPr userDrawn="1"/>
          </p:nvPicPr>
          <p:blipFill rotWithShape="1"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saturation sat="0"/>
                      </a14:imgEffect>
                    </a14:imgLayer>
                  </a14:imgProps>
                </a:ext>
              </a:extLst>
            </a:blip>
            <a:srcRect b="16450"/>
            <a:stretch/>
          </p:blipFill>
          <p:spPr>
            <a:xfrm>
              <a:off x="10153525" y="-301659"/>
              <a:ext cx="1453515" cy="1214408"/>
            </a:xfrm>
            <a:prstGeom prst="rect">
              <a:avLst/>
            </a:prstGeom>
          </p:spPr>
        </p:pic>
        <p:sp>
          <p:nvSpPr>
            <p:cNvPr id="10" name="文本框 9">
              <a:hlinkClick r:id="rId2" action="ppaction://hlinksldjump">
                <a:snd r:embed="rId3" name="chimes.wav"/>
              </a:hlinkClick>
            </p:cNvPr>
            <p:cNvSpPr txBox="1"/>
            <p:nvPr userDrawn="1"/>
          </p:nvSpPr>
          <p:spPr>
            <a:xfrm>
              <a:off x="10403228" y="192183"/>
              <a:ext cx="95410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dirty="0" smtClean="0">
                  <a:solidFill>
                    <a:srgbClr val="5F5F5F"/>
                  </a:solidFill>
                  <a:latin typeface="华文新魏" panose="02010800040101010101" pitchFamily="2" charset="-122"/>
                  <a:ea typeface="华文新魏" panose="02010800040101010101" pitchFamily="2" charset="-122"/>
                </a:rPr>
                <a:t>导航页</a:t>
              </a:r>
              <a:endParaRPr lang="zh-CN" altLang="en-US" sz="2000" dirty="0">
                <a:solidFill>
                  <a:srgbClr val="5F5F5F"/>
                </a:solidFill>
                <a:latin typeface="华文新魏" panose="02010800040101010101" pitchFamily="2" charset="-122"/>
                <a:ea typeface="华文新魏" panose="02010800040101010101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/>
        </p:nvGrpSpPr>
        <p:grpSpPr>
          <a:xfrm>
            <a:off x="936501" y="736068"/>
            <a:ext cx="9690513" cy="4520243"/>
            <a:chOff x="936501" y="736068"/>
            <a:chExt cx="9690513" cy="4520243"/>
          </a:xfrm>
        </p:grpSpPr>
        <p:sp>
          <p:nvSpPr>
            <p:cNvPr id="3" name="文本框 2"/>
            <p:cNvSpPr txBox="1"/>
            <p:nvPr userDrawn="1"/>
          </p:nvSpPr>
          <p:spPr>
            <a:xfrm>
              <a:off x="1728109" y="1442143"/>
              <a:ext cx="8117928" cy="2800767"/>
            </a:xfrm>
            <a:prstGeom prst="rect">
              <a:avLst/>
            </a:prstGeom>
            <a:gradFill>
              <a:gsLst>
                <a:gs pos="47000">
                  <a:schemeClr val="accent1">
                    <a:lumMod val="5000"/>
                    <a:lumOff val="95000"/>
                  </a:schemeClr>
                </a:gs>
                <a:gs pos="2000">
                  <a:schemeClr val="accent1">
                    <a:lumMod val="45000"/>
                    <a:lumOff val="55000"/>
                  </a:schemeClr>
                </a:gs>
                <a:gs pos="89000">
                  <a:srgbClr val="C5EAA7"/>
                </a:gs>
                <a:gs pos="100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  <a:ln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74000">
                    <a:schemeClr val="accent1">
                      <a:lumMod val="45000"/>
                      <a:lumOff val="55000"/>
                    </a:schemeClr>
                  </a:gs>
                  <a:gs pos="83000">
                    <a:schemeClr val="accent1">
                      <a:lumMod val="45000"/>
                      <a:lumOff val="55000"/>
                    </a:schemeClr>
                  </a:gs>
                  <a:gs pos="100000">
                    <a:schemeClr val="accent1">
                      <a:lumMod val="30000"/>
                      <a:lumOff val="70000"/>
                    </a:schemeClr>
                  </a:gs>
                </a:gsLst>
                <a:lin ang="5400000" scaled="1"/>
              </a:gradFill>
            </a:ln>
            <a:effectLst>
              <a:glow rad="533400">
                <a:schemeClr val="accent1">
                  <a:alpha val="40000"/>
                </a:schemeClr>
              </a:glow>
              <a:outerShdw blurRad="50800" dist="50800" dir="3720000" algn="ctr" rotWithShape="0">
                <a:srgbClr val="000000">
                  <a:alpha val="43137"/>
                </a:srgbClr>
              </a:outerShdw>
              <a:reflection endPos="0" dist="50800" dir="5400000" sy="-100000" algn="bl" rotWithShape="0"/>
              <a:softEdge rad="127000"/>
            </a:effectLst>
          </p:spPr>
          <p:txBody>
            <a:bodyPr wrap="none" rtlCol="0">
              <a:spAutoFit/>
            </a:bodyPr>
            <a:lstStyle/>
            <a:p>
              <a:r>
                <a:rPr lang="zh-CN" altLang="en-US" sz="8800" dirty="0" smtClean="0">
                  <a:solidFill>
                    <a:schemeClr val="accent2"/>
                  </a:solidFill>
                  <a:effectLst>
                    <a:outerShdw dist="50800" dir="5400000" algn="ctr" rotWithShape="0">
                      <a:srgbClr val="000000">
                        <a:alpha val="60000"/>
                      </a:srgbClr>
                    </a:outerShdw>
                  </a:effectLst>
                  <a:latin typeface="隶书" panose="02010509060101010101" pitchFamily="49" charset="-122"/>
                  <a:ea typeface="隶书" panose="02010509060101010101" pitchFamily="49" charset="-122"/>
                </a:rPr>
                <a:t>路漫漫其修远兮</a:t>
              </a:r>
              <a:endParaRPr lang="en-US" altLang="zh-CN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endParaRPr>
            </a:p>
            <a:p>
              <a:r>
                <a:rPr lang="zh-CN" altLang="en-US" sz="8800" dirty="0" smtClean="0">
                  <a:solidFill>
                    <a:schemeClr val="accent2"/>
                  </a:solidFill>
                  <a:effectLst>
                    <a:outerShdw dist="50800" dir="5400000" algn="ctr" rotWithShape="0">
                      <a:srgbClr val="000000">
                        <a:alpha val="60000"/>
                      </a:srgbClr>
                    </a:outerShdw>
                  </a:effectLst>
                  <a:latin typeface="隶书" panose="02010509060101010101" pitchFamily="49" charset="-122"/>
                  <a:ea typeface="隶书" panose="02010509060101010101" pitchFamily="49" charset="-122"/>
                </a:rPr>
                <a:t>吾将上下而求索</a:t>
              </a:r>
              <a:endParaRPr lang="en-US" altLang="zh-CN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endParaRPr>
            </a:p>
          </p:txBody>
        </p:sp>
        <p:pic>
          <p:nvPicPr>
            <p:cNvPr id="4" name="图片 3" descr="阴影"/>
            <p:cNvPicPr>
              <a:picLocks noChangeAspect="1"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936501" y="736068"/>
              <a:ext cx="9690513" cy="4520243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95" r:id="rId2"/>
    <p:sldLayoutId id="2147483689" r:id="rId3"/>
    <p:sldLayoutId id="2147483690" r:id="rId4"/>
    <p:sldLayoutId id="2147483691" r:id="rId5"/>
    <p:sldLayoutId id="2147483692" r:id="rId6"/>
    <p:sldLayoutId id="2147483694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slide" Target="slide5.xml"/><Relationship Id="rId4" Type="http://schemas.openxmlformats.org/officeDocument/2006/relationships/audio" Target="../media/audio2.wav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90000">
              <a:srgbClr val="DFF4CE"/>
            </a:gs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棱台 3"/>
          <p:cNvSpPr/>
          <p:nvPr/>
        </p:nvSpPr>
        <p:spPr>
          <a:xfrm>
            <a:off x="432445" y="3722371"/>
            <a:ext cx="10801200" cy="1785933"/>
          </a:xfrm>
          <a:prstGeom prst="bevel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44000">
                <a:schemeClr val="accent1">
                  <a:lumMod val="45000"/>
                  <a:lumOff val="55000"/>
                </a:schemeClr>
              </a:gs>
              <a:gs pos="8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40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Unit 9  </a:t>
            </a:r>
            <a:r>
              <a:rPr lang="en-US" altLang="zh-CN" sz="440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  <a:cs typeface="Times New Roman" panose="02020603050405020304" pitchFamily="18" charset="0"/>
              </a:rPr>
              <a:t>Can you come to my party</a:t>
            </a:r>
            <a:r>
              <a:rPr lang="en-US" altLang="zh-CN" sz="440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  <a:cs typeface="Times New Roman" panose="02020603050405020304" pitchFamily="18" charset="0"/>
              </a:rPr>
              <a:t>?</a:t>
            </a:r>
            <a:endParaRPr lang="en-US" altLang="zh-CN" sz="4400" dirty="0" smtClean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algn="ctr"/>
            <a:r>
              <a:rPr lang="en-US" altLang="zh-CN" sz="440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Section B(3a-Self Check)</a:t>
            </a:r>
            <a:endParaRPr lang="zh-CN" altLang="en-US" sz="4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655911"/>
            <a:ext cx="10807700" cy="239950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cs typeface="Times New Roman" panose="02020603050405020304" pitchFamily="18" charset="0"/>
              </a:rPr>
              <a:t>学以致用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用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event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或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accident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的适当形式填空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(2)An unexpected 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</a:t>
            </a:r>
            <a:r>
              <a:rPr lang="en-US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 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occurred during the school’s annual sports 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4536901" y="2771642"/>
            <a:ext cx="1643399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accident</a:t>
            </a:r>
            <a:endParaRPr lang="zh-CN" altLang="en-US" sz="3200" b="1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4944100" y="3413528"/>
            <a:ext cx="1119217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event</a:t>
            </a:r>
            <a:endParaRPr lang="zh-CN" altLang="en-US" sz="3200" b="1"/>
          </a:p>
        </p:txBody>
      </p:sp>
    </p:spTree>
    <p:extLst>
      <p:ext uri="{BB962C8B-B14F-4D97-AF65-F5344CB8AC3E}">
        <p14:creationId xmlns:p14="http://schemas.microsoft.com/office/powerpoint/2010/main" val="1772000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竖卷形 2"/>
          <p:cNvSpPr/>
          <p:nvPr/>
        </p:nvSpPr>
        <p:spPr>
          <a:xfrm>
            <a:off x="504453" y="951187"/>
            <a:ext cx="1872188" cy="4449140"/>
          </a:xfrm>
          <a:prstGeom prst="vertic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导</a:t>
            </a:r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航</a:t>
            </a:r>
            <a:endParaRPr lang="zh-CN" altLang="en-US" sz="5400" dirty="0">
              <a:latin typeface="+mj-ea"/>
              <a:ea typeface="+mj-ea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3137391" y="1439887"/>
            <a:ext cx="6800110" cy="1295947"/>
            <a:chOff x="2880717" y="732467"/>
            <a:chExt cx="6800110" cy="1295947"/>
          </a:xfrm>
        </p:grpSpPr>
        <p:pic>
          <p:nvPicPr>
            <p:cNvPr id="23" name="图片 22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880717" y="732467"/>
              <a:ext cx="6800110" cy="1295947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</p:pic>
        <p:sp>
          <p:nvSpPr>
            <p:cNvPr id="29" name="折角形 28">
              <a:hlinkClick r:id="rId3" action="ppaction://hlinksldjump">
                <a:snd r:embed="rId4" name="push.wav"/>
              </a:hlinkClick>
            </p:cNvPr>
            <p:cNvSpPr/>
            <p:nvPr/>
          </p:nvSpPr>
          <p:spPr>
            <a:xfrm>
              <a:off x="3534881" y="897140"/>
              <a:ext cx="5466515" cy="811510"/>
            </a:xfrm>
            <a:prstGeom prst="foldedCorner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0">
                  <a:schemeClr val="accent1">
                    <a:lumMod val="45000"/>
                    <a:lumOff val="55000"/>
                  </a:schemeClr>
                </a:gs>
                <a:gs pos="58000">
                  <a:schemeClr val="accent1">
                    <a:lumMod val="45000"/>
                    <a:lumOff val="55000"/>
                  </a:schemeClr>
                </a:gs>
                <a:gs pos="89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5400" smtClean="0">
                  <a:solidFill>
                    <a:srgbClr val="D60093"/>
                  </a:solidFill>
                  <a:latin typeface="隶书" panose="02010509060101010101" pitchFamily="49" charset="-122"/>
                  <a:ea typeface="隶书" panose="02010509060101010101" pitchFamily="49" charset="-122"/>
                </a:rPr>
                <a:t>基础自主梳理</a:t>
              </a:r>
              <a:endParaRPr lang="zh-CN" altLang="zh-CN" sz="5400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3137391" y="3168079"/>
            <a:ext cx="6800110" cy="1295947"/>
            <a:chOff x="2880717" y="2090590"/>
            <a:chExt cx="6800110" cy="1295947"/>
          </a:xfrm>
        </p:grpSpPr>
        <p:pic>
          <p:nvPicPr>
            <p:cNvPr id="28" name="图片 27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880717" y="2090590"/>
              <a:ext cx="6800110" cy="1295947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</p:pic>
        <p:sp>
          <p:nvSpPr>
            <p:cNvPr id="30" name="折角形 29">
              <a:hlinkClick r:id="rId5" action="ppaction://hlinksldjump">
                <a:snd r:embed="rId4" name="push.wav"/>
              </a:hlinkClick>
            </p:cNvPr>
            <p:cNvSpPr/>
            <p:nvPr/>
          </p:nvSpPr>
          <p:spPr>
            <a:xfrm>
              <a:off x="3534881" y="2255065"/>
              <a:ext cx="5466515" cy="811510"/>
            </a:xfrm>
            <a:prstGeom prst="foldedCorner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0">
                  <a:schemeClr val="accent1">
                    <a:lumMod val="45000"/>
                    <a:lumOff val="55000"/>
                  </a:schemeClr>
                </a:gs>
                <a:gs pos="58000">
                  <a:schemeClr val="accent1">
                    <a:lumMod val="45000"/>
                    <a:lumOff val="55000"/>
                  </a:schemeClr>
                </a:gs>
                <a:gs pos="89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5400" smtClean="0">
                  <a:solidFill>
                    <a:srgbClr val="D60093"/>
                  </a:solidFill>
                  <a:latin typeface="隶书" panose="02010509060101010101" pitchFamily="49" charset="-122"/>
                  <a:ea typeface="隶书" panose="02010509060101010101" pitchFamily="49" charset="-122"/>
                </a:rPr>
                <a:t>核心重难探究</a:t>
              </a:r>
              <a:endParaRPr lang="zh-CN" altLang="zh-CN" sz="5400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240757" y="-29970"/>
            <a:ext cx="5619925" cy="831617"/>
            <a:chOff x="3240757" y="-29970"/>
            <a:chExt cx="5619925" cy="831617"/>
          </a:xfrm>
        </p:grpSpPr>
        <p:pic>
          <p:nvPicPr>
            <p:cNvPr id="4" name="图片 3" descr="阴影"/>
            <p:cNvPicPr>
              <a:picLocks noChangeAspect="1"/>
            </p:cNvPicPr>
            <p:nvPr/>
          </p:nvPicPr>
          <p:blipFill>
            <a:blip r:embed="rId2"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artisticGlass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3240757" y="31777"/>
              <a:ext cx="5619925" cy="76987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</p:pic>
        <p:sp>
          <p:nvSpPr>
            <p:cNvPr id="6" name="矩形 5"/>
            <p:cNvSpPr/>
            <p:nvPr/>
          </p:nvSpPr>
          <p:spPr>
            <a:xfrm>
              <a:off x="4257276" y="-29970"/>
              <a:ext cx="3579826" cy="7694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4400" smtClean="0">
                  <a:solidFill>
                    <a:srgbClr val="D60093"/>
                  </a:solidFill>
                  <a:latin typeface="隶书" panose="02010509060101010101" pitchFamily="49" charset="-122"/>
                  <a:ea typeface="隶书" panose="02010509060101010101" pitchFamily="49" charset="-122"/>
                </a:rPr>
                <a:t>基础自主梳理</a:t>
              </a:r>
              <a:endParaRPr lang="zh-CN" altLang="zh-CN" sz="4400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361950" y="836399"/>
            <a:ext cx="10807700" cy="542802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一、根据句意及中文提示填空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1.The party is ready.Are all the 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客人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 here?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2.Look at the 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日历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).It’s November 22.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3.Most restaurants are open in the 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白天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 and closed at night.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4.The singers are busy preparing for the 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音乐会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).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5.Can I invite you to the 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开幕式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 of the sports meeting?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6121077" y="1348629"/>
            <a:ext cx="1669047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guests</a:t>
            </a:r>
            <a:r>
              <a:rPr lang="zh-CN" altLang="en-US"/>
              <a:t>　</a:t>
            </a:r>
            <a:endParaRPr lang="zh-CN" altLang="en-US" sz="3200" b="1"/>
          </a:p>
        </p:txBody>
      </p:sp>
      <p:sp>
        <p:nvSpPr>
          <p:cNvPr id="9" name="矩形 8"/>
          <p:cNvSpPr>
            <a:spLocks noChangeAspect="1"/>
          </p:cNvSpPr>
          <p:nvPr/>
        </p:nvSpPr>
        <p:spPr>
          <a:xfrm>
            <a:off x="3422752" y="1933299"/>
            <a:ext cx="1712328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calendar</a:t>
            </a:r>
            <a:endParaRPr lang="zh-CN" altLang="en-US" sz="3200" b="1"/>
          </a:p>
        </p:txBody>
      </p:sp>
      <p:sp>
        <p:nvSpPr>
          <p:cNvPr id="10" name="矩形 9"/>
          <p:cNvSpPr>
            <a:spLocks noChangeAspect="1"/>
          </p:cNvSpPr>
          <p:nvPr/>
        </p:nvSpPr>
        <p:spPr>
          <a:xfrm>
            <a:off x="6625133" y="2545760"/>
            <a:ext cx="1596912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daytime</a:t>
            </a:r>
            <a:endParaRPr lang="zh-CN" altLang="en-US" sz="3200" b="1"/>
          </a:p>
        </p:txBody>
      </p:sp>
      <p:sp>
        <p:nvSpPr>
          <p:cNvPr id="11" name="矩形 10"/>
          <p:cNvSpPr>
            <a:spLocks noChangeAspect="1"/>
          </p:cNvSpPr>
          <p:nvPr/>
        </p:nvSpPr>
        <p:spPr>
          <a:xfrm>
            <a:off x="8062226" y="3714082"/>
            <a:ext cx="1484702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concert</a:t>
            </a:r>
            <a:endParaRPr lang="zh-CN" altLang="en-US" sz="3200" b="1"/>
          </a:p>
        </p:txBody>
      </p:sp>
      <p:sp>
        <p:nvSpPr>
          <p:cNvPr id="12" name="矩形 11"/>
          <p:cNvSpPr>
            <a:spLocks noChangeAspect="1"/>
          </p:cNvSpPr>
          <p:nvPr/>
        </p:nvSpPr>
        <p:spPr>
          <a:xfrm>
            <a:off x="5304838" y="4886832"/>
            <a:ext cx="1677062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opening </a:t>
            </a:r>
            <a:endParaRPr lang="zh-CN" altLang="en-US" sz="3200" b="1"/>
          </a:p>
        </p:txBody>
      </p:sp>
    </p:spTree>
    <p:extLst>
      <p:ext uri="{BB962C8B-B14F-4D97-AF65-F5344CB8AC3E}">
        <p14:creationId xmlns:p14="http://schemas.microsoft.com/office/powerpoint/2010/main" val="862451225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  <p:bldP spid="1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719807"/>
            <a:ext cx="10807700" cy="62671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二、从方框中选择适当的短语填</a:t>
            </a:r>
            <a:r>
              <a:rPr lang="zh-CN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空</a:t>
            </a: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61950" y="1360050"/>
            <a:ext cx="10807700" cy="1217641"/>
          </a:xfrm>
          <a:prstGeom prst="rect">
            <a:avLst/>
          </a:prstGeom>
          <a:ln w="19050">
            <a:solidFill>
              <a:schemeClr val="tx1"/>
            </a:solidFill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prepare for,take a trip,another </a:t>
            </a: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time,look 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forward to,the day after tomorrow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361950" y="2590801"/>
            <a:ext cx="10807700" cy="186512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1.Let’s make it 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,shall we?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2.John likes traveling.He 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every year.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3.We 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 coming exam.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3600797" y="2536368"/>
            <a:ext cx="2421432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another time</a:t>
            </a:r>
            <a:endParaRPr lang="zh-CN" altLang="en-US" sz="3200" b="1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5473005" y="3104482"/>
            <a:ext cx="2167581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takes a trip</a:t>
            </a:r>
            <a:endParaRPr lang="zh-CN" altLang="en-US" sz="3200" b="1"/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1943941" y="3680546"/>
            <a:ext cx="3637086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are preparing for</a:t>
            </a:r>
            <a:r>
              <a:rPr lang="zh-CN" altLang="en-US"/>
              <a:t>　</a:t>
            </a:r>
            <a:endParaRPr lang="zh-CN" altLang="en-US" sz="3200" b="1"/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361950" y="4355381"/>
            <a:ext cx="10807700" cy="186512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4.What are you planning to do 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u="sng" smtClean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     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5.She’s 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　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getting the invitation to the Spring Festival Gala.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9" name="矩形 8"/>
          <p:cNvSpPr>
            <a:spLocks noChangeAspect="1"/>
          </p:cNvSpPr>
          <p:nvPr/>
        </p:nvSpPr>
        <p:spPr>
          <a:xfrm>
            <a:off x="6128971" y="4285485"/>
            <a:ext cx="4672626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the day after tomorrow</a:t>
            </a:r>
            <a:r>
              <a:rPr lang="zh-CN" altLang="en-US"/>
              <a:t>　</a:t>
            </a:r>
            <a:endParaRPr lang="zh-CN" altLang="en-US" sz="3200" b="1"/>
          </a:p>
        </p:txBody>
      </p:sp>
      <p:sp>
        <p:nvSpPr>
          <p:cNvPr id="10" name="矩形 9"/>
          <p:cNvSpPr>
            <a:spLocks noChangeAspect="1"/>
          </p:cNvSpPr>
          <p:nvPr/>
        </p:nvSpPr>
        <p:spPr>
          <a:xfrm>
            <a:off x="2520677" y="4866525"/>
            <a:ext cx="3466013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looking forward to</a:t>
            </a:r>
            <a:endParaRPr lang="zh-CN" altLang="en-US" sz="3200" b="1"/>
          </a:p>
        </p:txBody>
      </p:sp>
    </p:spTree>
    <p:extLst>
      <p:ext uri="{BB962C8B-B14F-4D97-AF65-F5344CB8AC3E}">
        <p14:creationId xmlns:p14="http://schemas.microsoft.com/office/powerpoint/2010/main" val="33425244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9" grpId="0"/>
      <p:bldP spid="1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3240757" y="-29970"/>
            <a:ext cx="5619925" cy="831617"/>
            <a:chOff x="3240757" y="-29970"/>
            <a:chExt cx="5619925" cy="831617"/>
          </a:xfrm>
        </p:grpSpPr>
        <p:pic>
          <p:nvPicPr>
            <p:cNvPr id="4" name="图片 3" descr="阴影"/>
            <p:cNvPicPr>
              <a:picLocks noChangeAspect="1"/>
            </p:cNvPicPr>
            <p:nvPr/>
          </p:nvPicPr>
          <p:blipFill>
            <a:blip r:embed="rId2"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artisticGlass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3240757" y="31777"/>
              <a:ext cx="5619925" cy="76987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</p:pic>
        <p:sp>
          <p:nvSpPr>
            <p:cNvPr id="5" name="矩形 4"/>
            <p:cNvSpPr/>
            <p:nvPr/>
          </p:nvSpPr>
          <p:spPr>
            <a:xfrm>
              <a:off x="4260806" y="-29970"/>
              <a:ext cx="3579826" cy="7694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4400" smtClean="0">
                  <a:solidFill>
                    <a:srgbClr val="D60093"/>
                  </a:solidFill>
                  <a:latin typeface="隶书" panose="02010509060101010101" pitchFamily="49" charset="-122"/>
                  <a:ea typeface="隶书" panose="02010509060101010101" pitchFamily="49" charset="-122"/>
                </a:rPr>
                <a:t>核心重难探究</a:t>
              </a:r>
              <a:endParaRPr lang="zh-CN" altLang="zh-CN" sz="4400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361950" y="1367879"/>
            <a:ext cx="10807700" cy="299043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1.make it 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cs typeface="Times New Roman" panose="02020603050405020304" pitchFamily="18" charset="0"/>
              </a:rPr>
              <a:t>用法剖析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make it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成功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Stick to it,and all of us will make it.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坚持下去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我们所有人就会成功。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14369955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290317"/>
            <a:ext cx="10807700" cy="415036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【拓展】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(1)make it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zh-CN" altLang="zh-CN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及时赶上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He hurried to the railway station for the 8:30 train but didn’t make it.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他匆匆赶到火车站去乘八点半的那趟火车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但是没赶上。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(2)make it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约定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时间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)”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Let’s make it next Sunday.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让我们把时间定在下个星期天吧。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0655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295871"/>
            <a:ext cx="108077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cs typeface="Times New Roman" panose="02020603050405020304" pitchFamily="18" charset="0"/>
              </a:rPr>
              <a:t>学以致用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(1)——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萨姆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我怎样才能早起呢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——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把闹钟调到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点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你会成功的。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—Sam,what can I do to get up early?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—Set the alarm at 6:00 a.m.,and you’ll </a:t>
            </a:r>
            <a:r>
              <a:rPr lang="en-US" altLang="zh-CN" smtClean="0">
                <a:solidFill>
                  <a:srgbClr val="000000"/>
                </a:solidFill>
                <a:cs typeface="Times New Roman" panose="02020603050405020304" pitchFamily="18" charset="0"/>
              </a:rPr>
              <a:t>________ _______ </a:t>
            </a: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7705253" y="3600127"/>
            <a:ext cx="2727029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make </a:t>
            </a:r>
            <a:r>
              <a:rPr lang="en-US" altLang="zh-CN" smtClean="0"/>
              <a:t>        it</a:t>
            </a:r>
            <a:r>
              <a:rPr lang="zh-CN" altLang="en-US"/>
              <a:t>　</a:t>
            </a:r>
            <a:endParaRPr lang="zh-CN" altLang="en-US" sz="3200" b="1"/>
          </a:p>
        </p:txBody>
      </p:sp>
    </p:spTree>
    <p:extLst>
      <p:ext uri="{BB962C8B-B14F-4D97-AF65-F5344CB8AC3E}">
        <p14:creationId xmlns:p14="http://schemas.microsoft.com/office/powerpoint/2010/main" val="1635465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007839"/>
            <a:ext cx="10807700" cy="415036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2.event n.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cs typeface="Times New Roman" panose="02020603050405020304" pitchFamily="18" charset="0"/>
              </a:rPr>
              <a:t>用法剖析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event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指发生的重大事件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也可指比赛项目。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That was quite an event.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那确实是一件大事。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 next event will be the high jump.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下一项比赛是跳高。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0593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791815"/>
            <a:ext cx="10807700" cy="62671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【辨析】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event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accident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的区别如下</a:t>
            </a: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 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3" name="表格 2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1002828518"/>
              </p:ext>
            </p:extLst>
          </p:nvPr>
        </p:nvGraphicFramePr>
        <p:xfrm>
          <a:off x="361950" y="1438577"/>
          <a:ext cx="10807700" cy="1950720"/>
        </p:xfrm>
        <a:graphic>
          <a:graphicData uri="http://schemas.openxmlformats.org/drawingml/2006/table">
            <a:tbl>
              <a:tblPr firstRow="1" firstCol="1" bandRow="1"/>
              <a:tblGrid>
                <a:gridCol w="1582663"/>
                <a:gridCol w="9225037"/>
              </a:tblGrid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event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特指历史上的重大事件</a:t>
                      </a:r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zh-CN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多指国家和社会事件</a:t>
                      </a:r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zh-CN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也指公开活动、比赛项目等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accident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指意外的、偶然发生的事件</a:t>
                      </a:r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zh-CN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且多指不幸的事故</a:t>
                      </a:r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zh-CN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如车祸、天灾等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矩形 3"/>
          <p:cNvSpPr>
            <a:spLocks noChangeAspect="1"/>
          </p:cNvSpPr>
          <p:nvPr/>
        </p:nvSpPr>
        <p:spPr>
          <a:xfrm>
            <a:off x="361950" y="3382793"/>
            <a:ext cx="10807700" cy="237757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 invention of the Internet was a great event.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互联网的发明是一件伟大的事情。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Drunk driving causes bad accidents.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醉驾会导致严重事故。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74457297"/>
      </p:ext>
    </p:extLst>
  </p:cSld>
  <p:clrMapOvr>
    <a:masterClrMapping/>
  </p:clrMapOvr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家庭作业</Template>
  <TotalTime>138</TotalTime>
  <Words>500</Words>
  <Application>Microsoft Office PowerPoint</Application>
  <PresentationFormat>自定义</PresentationFormat>
  <Paragraphs>71</Paragraphs>
  <Slides>11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11</vt:i4>
      </vt:variant>
    </vt:vector>
  </HeadingPairs>
  <TitlesOfParts>
    <vt:vector size="21" baseType="lpstr">
      <vt:lpstr>NEU-BZ-S92</vt:lpstr>
      <vt:lpstr>方正书宋_GBK</vt:lpstr>
      <vt:lpstr>黑体</vt:lpstr>
      <vt:lpstr>华文新魏</vt:lpstr>
      <vt:lpstr>隶书</vt:lpstr>
      <vt:lpstr>宋体</vt:lpstr>
      <vt:lpstr>Arial</vt:lpstr>
      <vt:lpstr>Calibri</vt:lpstr>
      <vt:lpstr>Times New Roman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LvYang</dc:creator>
  <cp:lastModifiedBy>Windows User</cp:lastModifiedBy>
  <cp:revision>55</cp:revision>
  <dcterms:created xsi:type="dcterms:W3CDTF">2021-03-31T05:26:03Z</dcterms:created>
  <dcterms:modified xsi:type="dcterms:W3CDTF">2024-09-12T07:54:41Z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