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731" r:id="rId3"/>
    <p:sldId id="736" r:id="rId4"/>
    <p:sldId id="737" r:id="rId5"/>
    <p:sldId id="738" r:id="rId6"/>
    <p:sldId id="739" r:id="rId7"/>
    <p:sldId id="740" r:id="rId8"/>
    <p:sldId id="741" r:id="rId9"/>
    <p:sldId id="742" r:id="rId10"/>
    <p:sldId id="743" r:id="rId11"/>
    <p:sldId id="744" r:id="rId12"/>
    <p:sldId id="747" r:id="rId13"/>
    <p:sldId id="748" r:id="rId14"/>
    <p:sldId id="749" r:id="rId15"/>
    <p:sldId id="750" r:id="rId16"/>
    <p:sldId id="745" r:id="rId17"/>
    <p:sldId id="746" r:id="rId18"/>
    <p:sldId id="735" r:id="rId19"/>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7" d="100"/>
          <a:sy n="97" d="100"/>
        </p:scale>
        <p:origin x="72" y="54"/>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18</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7832" y="503783"/>
            <a:ext cx="7521637" cy="4620170"/>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1" r:id="rId3"/>
    <p:sldLayoutId id="2147483692" r:id="rId4"/>
    <p:sldLayoutId id="2147483694" r:id="rId5"/>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400" dirty="0">
                <a:solidFill>
                  <a:srgbClr val="D60093"/>
                </a:solidFill>
              </a:rPr>
              <a:t>阅读与写作专项</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)1.We have a new ______teacher.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A.Chinese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B.maths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C.art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D.English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)2.Miss </a:t>
            </a:r>
            <a:r>
              <a:rPr lang="en-US" altLang="zh-CN" dirty="0" err="1">
                <a:solidFill>
                  <a:srgbClr val="000000"/>
                </a:solidFill>
                <a:ea typeface="宋体" panose="02010600030101010101" pitchFamily="2" charset="-122"/>
                <a:cs typeface="Times New Roman" panose="02020603050405020304" pitchFamily="18" charset="0"/>
              </a:rPr>
              <a:t>Gao</a:t>
            </a:r>
            <a:r>
              <a:rPr lang="en-US" altLang="zh-CN" dirty="0">
                <a:solidFill>
                  <a:srgbClr val="000000"/>
                </a:solidFill>
                <a:ea typeface="宋体" panose="02010600030101010101" pitchFamily="2" charset="-122"/>
                <a:cs typeface="Times New Roman" panose="02020603050405020304" pitchFamily="18" charset="0"/>
              </a:rPr>
              <a:t> goes to work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A.by bus	</a:t>
            </a:r>
            <a:r>
              <a:rPr lang="en-US" altLang="zh-CN" dirty="0" err="1">
                <a:solidFill>
                  <a:srgbClr val="000000"/>
                </a:solidFill>
                <a:ea typeface="宋体" panose="02010600030101010101" pitchFamily="2" charset="-122"/>
                <a:cs typeface="Times New Roman" panose="02020603050405020304" pitchFamily="18" charset="0"/>
              </a:rPr>
              <a:t>B.on</a:t>
            </a:r>
            <a:r>
              <a:rPr lang="en-US" altLang="zh-CN" dirty="0">
                <a:solidFill>
                  <a:srgbClr val="000000"/>
                </a:solidFill>
                <a:ea typeface="宋体" panose="02010600030101010101" pitchFamily="2" charset="-122"/>
                <a:cs typeface="Times New Roman" panose="02020603050405020304" pitchFamily="18" charset="0"/>
              </a:rPr>
              <a:t> foot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C.by car	D.by bike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3.What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Miss </a:t>
            </a:r>
            <a:r>
              <a:rPr lang="en-US" altLang="zh-CN" dirty="0" err="1" smtClean="0">
                <a:solidFill>
                  <a:srgbClr val="000000"/>
                </a:solidFill>
                <a:ea typeface="宋体" panose="02010600030101010101" pitchFamily="2" charset="-122"/>
                <a:cs typeface="Times New Roman" panose="02020603050405020304" pitchFamily="18" charset="0"/>
              </a:rPr>
              <a:t>Gao</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hobby?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A.She</a:t>
            </a:r>
            <a:r>
              <a:rPr lang="en-US" altLang="zh-CN" dirty="0">
                <a:solidFill>
                  <a:srgbClr val="000000"/>
                </a:solidFill>
                <a:ea typeface="宋体" panose="02010600030101010101" pitchFamily="2" charset="-122"/>
                <a:cs typeface="Times New Roman" panose="02020603050405020304" pitchFamily="18" charset="0"/>
              </a:rPr>
              <a:t> likes playing football. 	</a:t>
            </a:r>
            <a:r>
              <a:rPr lang="en-US" altLang="zh-CN" dirty="0" err="1">
                <a:solidFill>
                  <a:srgbClr val="000000"/>
                </a:solidFill>
                <a:ea typeface="宋体" panose="02010600030101010101" pitchFamily="2" charset="-122"/>
                <a:cs typeface="Times New Roman" panose="02020603050405020304" pitchFamily="18" charset="0"/>
              </a:rPr>
              <a:t>B.She</a:t>
            </a:r>
            <a:r>
              <a:rPr lang="en-US" altLang="zh-CN" dirty="0">
                <a:solidFill>
                  <a:srgbClr val="000000"/>
                </a:solidFill>
                <a:ea typeface="宋体" panose="02010600030101010101" pitchFamily="2" charset="-122"/>
                <a:cs typeface="Times New Roman" panose="02020603050405020304" pitchFamily="18" charset="0"/>
              </a:rPr>
              <a:t> likes reading.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C.She</a:t>
            </a:r>
            <a:r>
              <a:rPr lang="en-US" altLang="zh-CN" dirty="0" smtClean="0">
                <a:solidFill>
                  <a:srgbClr val="000000"/>
                </a:solidFill>
                <a:ea typeface="宋体" panose="02010600030101010101" pitchFamily="2" charset="-122"/>
                <a:cs typeface="Times New Roman" panose="02020603050405020304" pitchFamily="18" charset="0"/>
              </a:rPr>
              <a:t> likes playing </a:t>
            </a:r>
            <a:r>
              <a:rPr lang="en-US" altLang="zh-CN" dirty="0" err="1" smtClean="0">
                <a:solidFill>
                  <a:srgbClr val="000000"/>
                </a:solidFill>
                <a:ea typeface="宋体" panose="02010600030101010101" pitchFamily="2" charset="-122"/>
                <a:cs typeface="Times New Roman" panose="02020603050405020304" pitchFamily="18" charset="0"/>
              </a:rPr>
              <a:t>ping-pong</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D.She</a:t>
            </a:r>
            <a:r>
              <a:rPr lang="en-US" altLang="zh-CN" dirty="0">
                <a:solidFill>
                  <a:srgbClr val="000000"/>
                </a:solidFill>
                <a:ea typeface="宋体" panose="02010600030101010101" pitchFamily="2" charset="-122"/>
                <a:cs typeface="Times New Roman" panose="02020603050405020304" pitchFamily="18" charset="0"/>
              </a:rPr>
              <a:t> likes running.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92485" y="935831"/>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D</a:t>
            </a:r>
            <a:endParaRPr lang="zh-CN" altLang="en-US" sz="3200" b="1" dirty="0">
              <a:solidFill>
                <a:srgbClr val="FF0000"/>
              </a:solidFill>
            </a:endParaRPr>
          </a:p>
        </p:txBody>
      </p:sp>
      <p:sp>
        <p:nvSpPr>
          <p:cNvPr id="4" name="矩形 3"/>
          <p:cNvSpPr>
            <a:spLocks noChangeAspect="1"/>
          </p:cNvSpPr>
          <p:nvPr/>
        </p:nvSpPr>
        <p:spPr>
          <a:xfrm>
            <a:off x="792485" y="2087959"/>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5" name="矩形 4"/>
          <p:cNvSpPr>
            <a:spLocks noChangeAspect="1"/>
          </p:cNvSpPr>
          <p:nvPr/>
        </p:nvSpPr>
        <p:spPr>
          <a:xfrm>
            <a:off x="792485" y="3818176"/>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Tree>
    <p:extLst>
      <p:ext uri="{BB962C8B-B14F-4D97-AF65-F5344CB8AC3E}">
        <p14:creationId xmlns:p14="http://schemas.microsoft.com/office/powerpoint/2010/main" val="33604538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1935571"/>
            <a:ext cx="10807700" cy="245605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4.Miss </a:t>
            </a:r>
            <a:r>
              <a:rPr lang="en-US" altLang="zh-CN" dirty="0" err="1" smtClean="0">
                <a:solidFill>
                  <a:srgbClr val="000000"/>
                </a:solidFill>
                <a:ea typeface="宋体" panose="02010600030101010101" pitchFamily="2" charset="-122"/>
                <a:cs typeface="Times New Roman" panose="02020603050405020304" pitchFamily="18" charset="0"/>
              </a:rPr>
              <a:t>Gao</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is going to </a:t>
            </a:r>
            <a:r>
              <a:rPr lang="en-US" altLang="zh-CN">
                <a:solidFill>
                  <a:srgbClr val="000000"/>
                </a:solidFill>
                <a:ea typeface="宋体" panose="02010600030101010101" pitchFamily="2" charset="-122"/>
                <a:cs typeface="Times New Roman" panose="02020603050405020304" pitchFamily="18" charset="0"/>
              </a:rPr>
              <a:t>play </a:t>
            </a:r>
            <a:r>
              <a:rPr lang="en-US" altLang="zh-CN" smtClean="0">
                <a:solidFill>
                  <a:srgbClr val="000000"/>
                </a:solidFill>
                <a:ea typeface="宋体" panose="02010600030101010101" pitchFamily="2" charset="-122"/>
                <a:cs typeface="Times New Roman" panose="02020603050405020304" pitchFamily="18" charset="0"/>
              </a:rPr>
              <a:t>ping-pong with </a:t>
            </a:r>
            <a:r>
              <a:rPr lang="en-US" altLang="zh-CN">
                <a:solidFill>
                  <a:srgbClr val="000000"/>
                </a:solidFill>
                <a:ea typeface="宋体" panose="02010600030101010101" pitchFamily="2" charset="-122"/>
                <a:cs typeface="Times New Roman" panose="02020603050405020304" pitchFamily="18" charset="0"/>
              </a:rPr>
              <a:t>us </a:t>
            </a:r>
            <a:r>
              <a:rPr lang="en-US" altLang="zh-CN" dirty="0">
                <a:solidFill>
                  <a:srgbClr val="000000"/>
                </a:solidFill>
                <a:ea typeface="宋体" panose="02010600030101010101" pitchFamily="2" charset="-122"/>
                <a:cs typeface="Times New Roman" panose="02020603050405020304" pitchFamily="18" charset="0"/>
              </a:rPr>
              <a:t>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A.tonight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B.tomorrow</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C.this</a:t>
            </a:r>
            <a:r>
              <a:rPr lang="en-US" altLang="zh-CN" dirty="0">
                <a:solidFill>
                  <a:srgbClr val="000000"/>
                </a:solidFill>
                <a:ea typeface="宋体" panose="02010600030101010101" pitchFamily="2" charset="-122"/>
                <a:cs typeface="Times New Roman" panose="02020603050405020304" pitchFamily="18" charset="0"/>
              </a:rPr>
              <a:t> afternoon	</a:t>
            </a:r>
            <a:r>
              <a:rPr lang="en-US" altLang="zh-CN" dirty="0" err="1">
                <a:solidFill>
                  <a:srgbClr val="000000"/>
                </a:solidFill>
                <a:ea typeface="宋体" panose="02010600030101010101" pitchFamily="2" charset="-122"/>
                <a:cs typeface="Times New Roman" panose="02020603050405020304" pitchFamily="18" charset="0"/>
              </a:rPr>
              <a:t>D.today</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1935571"/>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Tree>
    <p:extLst>
      <p:ext uri="{BB962C8B-B14F-4D97-AF65-F5344CB8AC3E}">
        <p14:creationId xmlns:p14="http://schemas.microsoft.com/office/powerpoint/2010/main" val="3821615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5473893" y="731029"/>
            <a:ext cx="583813" cy="650050"/>
          </a:xfrm>
          <a:prstGeom prst="rect">
            <a:avLst/>
          </a:prstGeom>
        </p:spPr>
        <p:txBody>
          <a:bodyPr wrap="none">
            <a:spAutoFit/>
          </a:bodyPr>
          <a:lstStyle/>
          <a:p>
            <a:pPr algn="ct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C </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graphicFrame>
        <p:nvGraphicFramePr>
          <p:cNvPr id="5" name="表格 4"/>
          <p:cNvGraphicFramePr>
            <a:graphicFrameLocks noGrp="1" noChangeAspect="1"/>
          </p:cNvGraphicFramePr>
          <p:nvPr>
            <p:extLst>
              <p:ext uri="{D42A27DB-BD31-4B8C-83A1-F6EECF244321}">
                <p14:modId xmlns:p14="http://schemas.microsoft.com/office/powerpoint/2010/main" val="4050607922"/>
              </p:ext>
            </p:extLst>
          </p:nvPr>
        </p:nvGraphicFramePr>
        <p:xfrm>
          <a:off x="361950" y="1381079"/>
          <a:ext cx="10807700" cy="4389120"/>
        </p:xfrm>
        <a:graphic>
          <a:graphicData uri="http://schemas.openxmlformats.org/drawingml/2006/table">
            <a:tbl>
              <a:tblPr firstRow="1" firstCol="1" bandRow="1"/>
              <a:tblGrid>
                <a:gridCol w="5903143"/>
                <a:gridCol w="4904557"/>
              </a:tblGrid>
              <a:tr h="0">
                <a:tc>
                  <a:txBody>
                    <a:bodyPr/>
                    <a:lstStyle/>
                    <a:p>
                      <a:pPr>
                        <a:spcAft>
                          <a:spcPts val="0"/>
                        </a:spcAft>
                        <a:tabLst>
                          <a:tab pos="1188085" algn="l"/>
                          <a:tab pos="2163445" algn="l"/>
                          <a:tab pos="3142615" algn="l"/>
                          <a:tab pos="4190365" algn="l"/>
                        </a:tabLst>
                      </a:pPr>
                      <a:r>
                        <a:rPr lang="en-US" sz="3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a:t>
                      </a:r>
                      <a:r>
                        <a:rPr lang="en-US" sz="3200" b="1" dirty="0" smtClean="0">
                          <a:solidFill>
                            <a:srgbClr val="000000"/>
                          </a:solidFill>
                          <a:effectLst/>
                          <a:latin typeface="宋体" panose="02010600030101010101" pitchFamily="2" charset="-122"/>
                          <a:ea typeface="NEU-BZ-S92" panose="02020503000000020003" pitchFamily="18" charset="-122"/>
                          <a:cs typeface="Times New Roman" panose="02020603050405020304" pitchFamily="18" charset="0"/>
                        </a:rPr>
                        <a:t>'</a:t>
                      </a:r>
                      <a:r>
                        <a:rPr lang="en-US" sz="3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 </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learn history(</a:t>
                      </a:r>
                      <a:r>
                        <a:rPr 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历史</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you want to learn about history? Welcome to the history museum and meet </a:t>
                      </a:r>
                      <a:r>
                        <a:rPr lang="en-US" sz="3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Mr</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White. He tells interesting history stories.</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Opening time: 9:00-15:00 Mon.to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a:t>
                      </a:r>
                      <a:r>
                        <a:rPr lang="en-US" sz="3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Big sale! On sales!</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 all the gloves and sunglasses are ten </a:t>
                      </a:r>
                      <a:r>
                        <a:rPr lang="en-US" sz="3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yuan</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We have </a:t>
                      </a:r>
                      <a:r>
                        <a:rPr lang="en-US" sz="3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colourful</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scarves for you, too. Come and choose at </a:t>
                      </a:r>
                      <a:r>
                        <a:rPr lang="en-US" sz="3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Wendy</a:t>
                      </a:r>
                      <a:r>
                        <a:rPr lang="en-US" sz="3200" b="1" dirty="0" smtClean="0">
                          <a:solidFill>
                            <a:srgbClr val="000000"/>
                          </a:solidFill>
                          <a:effectLst/>
                          <a:latin typeface="宋体" panose="02010600030101010101" pitchFamily="2" charset="-122"/>
                          <a:ea typeface="NEU-BZ-S92" panose="02020503000000020003" pitchFamily="18" charset="-122"/>
                          <a:cs typeface="Times New Roman" panose="02020603050405020304" pitchFamily="18" charset="0"/>
                        </a:rPr>
                        <a:t>'</a:t>
                      </a:r>
                      <a:r>
                        <a:rPr lang="en-US" sz="3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 </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shop!</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Opening time: 8:00-17:00 on weekends</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Call Wendy: 180********</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013932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表格 4"/>
          <p:cNvGraphicFramePr>
            <a:graphicFrameLocks noGrp="1" noChangeAspect="1"/>
          </p:cNvGraphicFramePr>
          <p:nvPr>
            <p:extLst>
              <p:ext uri="{D42A27DB-BD31-4B8C-83A1-F6EECF244321}">
                <p14:modId xmlns:p14="http://schemas.microsoft.com/office/powerpoint/2010/main" val="31476481"/>
              </p:ext>
            </p:extLst>
          </p:nvPr>
        </p:nvGraphicFramePr>
        <p:xfrm>
          <a:off x="361950" y="863823"/>
          <a:ext cx="10807700" cy="4876800"/>
        </p:xfrm>
        <a:graphic>
          <a:graphicData uri="http://schemas.openxmlformats.org/drawingml/2006/table">
            <a:tbl>
              <a:tblPr firstRow="1" firstCol="1" bandRow="1"/>
              <a:tblGrid>
                <a:gridCol w="5111055"/>
                <a:gridCol w="5696645"/>
              </a:tblGrid>
              <a:tr h="0">
                <a:tc>
                  <a:txBody>
                    <a:bodyPr/>
                    <a:lstStyle/>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Shall we cook?</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you like food? I can cook different food, such as Chinese dumplings, pizza, Italian noodles and so on. I need a partner. Would you like to come? See you at 5:00 p.m. every Saturday in the Magic Kitchen.</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Call Lisa: 159********</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66675" marR="6667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Cartoon show, YOUR show!</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Come to the cartoon show outside the gym. You can watch the cartoons and act the characters.</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Opening time: 8:30-16:30 Sun.</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Ticket price: </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adult ticket: </a:t>
                      </a:r>
                      <a:r>
                        <a:rPr 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p>
                      <a:pPr>
                        <a:spcAft>
                          <a:spcPts val="0"/>
                        </a:spcAft>
                        <a:tabLst>
                          <a:tab pos="1188085" algn="l"/>
                          <a:tab pos="2163445" algn="l"/>
                          <a:tab pos="3142615" algn="l"/>
                          <a:tab pos="4190365"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 ticket: </a:t>
                      </a:r>
                      <a:r>
                        <a:rPr lang="zh-CN"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3200" b="1"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79644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1223863"/>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)1.Maybe this text is 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A.story</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B.diary</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C.notice</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)2.When can you go to the history museum?</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A.At</a:t>
            </a:r>
            <a:r>
              <a:rPr lang="en-US" altLang="zh-CN" dirty="0">
                <a:solidFill>
                  <a:srgbClr val="000000"/>
                </a:solidFill>
                <a:ea typeface="宋体" panose="02010600030101010101" pitchFamily="2" charset="-122"/>
                <a:cs typeface="Times New Roman" panose="02020603050405020304" pitchFamily="18" charset="0"/>
              </a:rPr>
              <a:t> 8:00 on Monday.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B.At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10:00 on Sunday.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C.At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14:00 on Saturday</a:t>
            </a:r>
            <a:r>
              <a:rPr lang="en-US" altLang="zh-CN" dirty="0" smtClean="0">
                <a:solidFill>
                  <a:srgbClr val="000000"/>
                </a:solidFill>
                <a:ea typeface="宋体" panose="02010600030101010101" pitchFamily="2" charset="-122"/>
                <a:cs typeface="Times New Roman" panose="02020603050405020304" pitchFamily="18" charset="0"/>
              </a:rPr>
              <a:t>.</a:t>
            </a:r>
          </a:p>
        </p:txBody>
      </p:sp>
      <p:sp>
        <p:nvSpPr>
          <p:cNvPr id="4" name="矩形 3"/>
          <p:cNvSpPr>
            <a:spLocks noChangeAspect="1"/>
          </p:cNvSpPr>
          <p:nvPr/>
        </p:nvSpPr>
        <p:spPr>
          <a:xfrm>
            <a:off x="792485" y="1223863"/>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
        <p:nvSpPr>
          <p:cNvPr id="6" name="矩形 5"/>
          <p:cNvSpPr>
            <a:spLocks noChangeAspect="1"/>
          </p:cNvSpPr>
          <p:nvPr/>
        </p:nvSpPr>
        <p:spPr>
          <a:xfrm>
            <a:off x="792485" y="2420943"/>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Tree>
    <p:extLst>
      <p:ext uri="{BB962C8B-B14F-4D97-AF65-F5344CB8AC3E}">
        <p14:creationId xmlns:p14="http://schemas.microsoft.com/office/powerpoint/2010/main" val="36586087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1106978"/>
            <a:ext cx="10807700" cy="245605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zh-CN" altLang="zh-CN">
                <a:solidFill>
                  <a:srgbClr val="000000"/>
                </a:solidFill>
                <a:ea typeface="宋体" panose="02010600030101010101" pitchFamily="2" charset="-122"/>
                <a:cs typeface="Times New Roman" panose="02020603050405020304" pitchFamily="18" charset="0"/>
              </a:rPr>
              <a:t>　</a:t>
            </a:r>
            <a:r>
              <a:rPr lang="en-US" altLang="zh-CN" smtClean="0">
                <a:solidFill>
                  <a:srgbClr val="000000"/>
                </a:solidFill>
                <a:ea typeface="宋体" panose="02010600030101010101" pitchFamily="2" charset="-122"/>
                <a:cs typeface="Times New Roman" panose="02020603050405020304" pitchFamily="18" charset="0"/>
              </a:rPr>
              <a:t>)3.Jack </a:t>
            </a:r>
            <a:r>
              <a:rPr lang="en-US" altLang="zh-CN" dirty="0">
                <a:solidFill>
                  <a:srgbClr val="000000"/>
                </a:solidFill>
                <a:ea typeface="宋体" panose="02010600030101010101" pitchFamily="2" charset="-122"/>
                <a:cs typeface="Times New Roman" panose="02020603050405020304" pitchFamily="18" charset="0"/>
              </a:rPr>
              <a:t>wants to buy a pair of gloves. Where can he go?</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A.The</a:t>
            </a:r>
            <a:r>
              <a:rPr lang="en-US" altLang="zh-CN" dirty="0">
                <a:solidFill>
                  <a:srgbClr val="000000"/>
                </a:solidFill>
                <a:ea typeface="宋体" panose="02010600030101010101" pitchFamily="2" charset="-122"/>
                <a:cs typeface="Times New Roman" panose="02020603050405020304" pitchFamily="18" charset="0"/>
              </a:rPr>
              <a:t> history museum.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B.Wendy</a:t>
            </a:r>
            <a:r>
              <a:rPr lang="en-US" altLang="zh-CN" dirty="0" err="1" smtClean="0">
                <a:solidFill>
                  <a:srgbClr val="000000"/>
                </a:solidFill>
                <a:latin typeface="宋体" panose="02010600030101010101" pitchFamily="2" charset="-122"/>
                <a:ea typeface="NEU-BZ-S92" panose="02020503000000020003" pitchFamily="18"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shop.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C.The</a:t>
            </a:r>
            <a:r>
              <a:rPr lang="en-US" altLang="zh-CN" dirty="0">
                <a:solidFill>
                  <a:srgbClr val="000000"/>
                </a:solidFill>
                <a:ea typeface="宋体" panose="02010600030101010101" pitchFamily="2" charset="-122"/>
                <a:cs typeface="Times New Roman" panose="02020603050405020304" pitchFamily="18" charset="0"/>
              </a:rPr>
              <a:t> Magic Kitchen</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a:spLocks noChangeAspect="1"/>
          </p:cNvSpPr>
          <p:nvPr/>
        </p:nvSpPr>
        <p:spPr>
          <a:xfrm>
            <a:off x="792485" y="1140320"/>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5" name="矩形 4"/>
          <p:cNvSpPr>
            <a:spLocks noChangeAspect="1"/>
          </p:cNvSpPr>
          <p:nvPr/>
        </p:nvSpPr>
        <p:spPr>
          <a:xfrm>
            <a:off x="361950" y="3528119"/>
            <a:ext cx="10807700" cy="1865126"/>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zh-CN" altLang="zh-CN">
                <a:solidFill>
                  <a:srgbClr val="000000"/>
                </a:solidFill>
                <a:ea typeface="宋体" panose="02010600030101010101" pitchFamily="2" charset="-122"/>
                <a:cs typeface="Times New Roman" panose="02020603050405020304" pitchFamily="18" charset="0"/>
              </a:rPr>
              <a:t>　</a:t>
            </a:r>
            <a:r>
              <a:rPr lang="en-US" altLang="zh-CN" smtClean="0">
                <a:solidFill>
                  <a:srgbClr val="000000"/>
                </a:solidFill>
                <a:ea typeface="宋体" panose="02010600030101010101" pitchFamily="2" charset="-122"/>
                <a:cs typeface="Times New Roman" panose="02020603050405020304" pitchFamily="18" charset="0"/>
              </a:rPr>
              <a:t>)4.Mrs </a:t>
            </a:r>
            <a:r>
              <a:rPr lang="en-US" altLang="zh-CN" dirty="0">
                <a:solidFill>
                  <a:srgbClr val="000000"/>
                </a:solidFill>
                <a:ea typeface="宋体" panose="02010600030101010101" pitchFamily="2" charset="-122"/>
                <a:cs typeface="Times New Roman" panose="02020603050405020304" pitchFamily="18" charset="0"/>
              </a:rPr>
              <a:t>Brown will go to the cartoon show with her two children. She should pay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120	B.</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90	C.</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60</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6" name="矩形 5"/>
          <p:cNvSpPr>
            <a:spLocks noChangeAspect="1"/>
          </p:cNvSpPr>
          <p:nvPr/>
        </p:nvSpPr>
        <p:spPr>
          <a:xfrm>
            <a:off x="792485" y="3498478"/>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A</a:t>
            </a:r>
            <a:endParaRPr lang="zh-CN" altLang="en-US" sz="3200" b="1" dirty="0">
              <a:solidFill>
                <a:srgbClr val="FF0000"/>
              </a:solidFill>
            </a:endParaRPr>
          </a:p>
        </p:txBody>
      </p:sp>
    </p:spTree>
    <p:extLst>
      <p:ext uri="{BB962C8B-B14F-4D97-AF65-F5344CB8AC3E}">
        <p14:creationId xmlns:p14="http://schemas.microsoft.com/office/powerpoint/2010/main" val="6211153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1057118"/>
            <a:ext cx="10807700" cy="361329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a:solidFill>
                  <a:srgbClr val="000000"/>
                </a:solidFill>
                <a:latin typeface="Arial" panose="020B0604020202020204" pitchFamily="34" charset="0"/>
                <a:cs typeface="Times New Roman" panose="02020603050405020304" pitchFamily="18" charset="0"/>
              </a:rPr>
              <a:t>三</a:t>
            </a:r>
            <a:r>
              <a:rPr lang="zh-CN" altLang="zh-CN" smtClean="0">
                <a:solidFill>
                  <a:srgbClr val="000000"/>
                </a:solidFill>
                <a:latin typeface="Arial" panose="020B0604020202020204" pitchFamily="34" charset="0"/>
                <a:cs typeface="Times New Roman" panose="02020603050405020304" pitchFamily="18" charset="0"/>
              </a:rPr>
              <a:t>、</a:t>
            </a:r>
            <a:r>
              <a:rPr lang="zh-CN" altLang="en-US">
                <a:solidFill>
                  <a:srgbClr val="000000"/>
                </a:solidFill>
                <a:latin typeface="Arial" panose="020B0604020202020204" pitchFamily="34" charset="0"/>
                <a:cs typeface="Times New Roman" panose="02020603050405020304" pitchFamily="18" charset="0"/>
              </a:rPr>
              <a:t>写作</a:t>
            </a:r>
            <a:r>
              <a:rPr lang="zh-CN" altLang="zh-CN" smtClean="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请你写一篇小短文</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介绍一下你的姓名、年龄、所在班级、怎么去</a:t>
            </a:r>
            <a:r>
              <a:rPr lang="zh-CN" altLang="zh-CN" dirty="0" smtClean="0">
                <a:solidFill>
                  <a:srgbClr val="000000"/>
                </a:solidFill>
                <a:ea typeface="宋体" panose="02010600030101010101" pitchFamily="2" charset="-122"/>
                <a:cs typeface="Times New Roman" panose="02020603050405020304" pitchFamily="18" charset="0"/>
              </a:rPr>
              <a:t>上学</a:t>
            </a:r>
            <a:r>
              <a:rPr lang="zh-CN" altLang="en-US"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你</a:t>
            </a:r>
            <a:r>
              <a:rPr lang="zh-CN" altLang="zh-CN" dirty="0">
                <a:solidFill>
                  <a:srgbClr val="000000"/>
                </a:solidFill>
                <a:ea typeface="宋体" panose="02010600030101010101" pitchFamily="2" charset="-122"/>
                <a:cs typeface="Times New Roman" panose="02020603050405020304" pitchFamily="18" charset="0"/>
              </a:rPr>
              <a:t>父母的工作、他们怎么去上班等情况。不少于</a:t>
            </a:r>
            <a:r>
              <a:rPr lang="en-US" altLang="zh-CN" dirty="0">
                <a:solidFill>
                  <a:srgbClr val="000000"/>
                </a:solidFill>
                <a:ea typeface="宋体" panose="02010600030101010101" pitchFamily="2" charset="-122"/>
                <a:cs typeface="Times New Roman" panose="02020603050405020304" pitchFamily="18" charset="0"/>
              </a:rPr>
              <a:t>50</a:t>
            </a:r>
            <a:r>
              <a:rPr lang="zh-CN" altLang="zh-CN" dirty="0">
                <a:solidFill>
                  <a:srgbClr val="000000"/>
                </a:solidFill>
                <a:ea typeface="宋体" panose="02010600030101010101" pitchFamily="2" charset="-122"/>
                <a:cs typeface="Times New Roman" panose="02020603050405020304" pitchFamily="18" charset="0"/>
              </a:rPr>
              <a:t>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latin typeface="Arial" panose="020B0604020202020204" pitchFamily="34" charset="0"/>
                <a:cs typeface="Times New Roman" panose="02020603050405020304" pitchFamily="18" charset="0"/>
              </a:rPr>
              <a:t>答案</a:t>
            </a:r>
            <a:r>
              <a:rPr lang="en-US" altLang="zh-CN" dirty="0">
                <a:latin typeface="Arial" panose="020B0604020202020204" pitchFamily="34" charset="0"/>
                <a:cs typeface="Times New Roman" panose="02020603050405020304" pitchFamily="18" charset="0"/>
              </a:rPr>
              <a:t>:</a:t>
            </a:r>
            <a:r>
              <a:rPr lang="zh-CN" altLang="zh-CN" dirty="0">
                <a:solidFill>
                  <a:srgbClr val="000000"/>
                </a:solidFill>
                <a:latin typeface="NEU-BZ-S92"/>
                <a:ea typeface="方正启体简体" panose="03000509000000000000" pitchFamily="65" charset="-122"/>
                <a:cs typeface="Times New Roman" panose="02020603050405020304" pitchFamily="18" charset="0"/>
              </a:rPr>
              <a:t>略</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852312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709237"/>
            <a:ext cx="10807700" cy="1217641"/>
          </a:xfrm>
          <a:prstGeom prst="rect">
            <a:avLst/>
          </a:prstGeom>
        </p:spPr>
        <p:txBody>
          <a:bodyPr>
            <a:spAutoFit/>
          </a:bodyPr>
          <a:lstStyle/>
          <a:p>
            <a:pPr algn="ct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请你根据图示</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写一写到书店的路线。不少于</a:t>
            </a:r>
            <a:r>
              <a:rPr lang="en-US" altLang="zh-CN" dirty="0">
                <a:solidFill>
                  <a:srgbClr val="000000"/>
                </a:solidFill>
                <a:ea typeface="宋体" panose="02010600030101010101" pitchFamily="2" charset="-122"/>
                <a:cs typeface="Times New Roman" panose="02020603050405020304" pitchFamily="18" charset="0"/>
              </a:rPr>
              <a:t>50</a:t>
            </a:r>
            <a:r>
              <a:rPr lang="zh-CN" altLang="zh-CN" dirty="0">
                <a:solidFill>
                  <a:srgbClr val="000000"/>
                </a:solidFill>
                <a:ea typeface="宋体" panose="02010600030101010101" pitchFamily="2" charset="-122"/>
                <a:cs typeface="Times New Roman" panose="02020603050405020304" pitchFamily="18" charset="0"/>
              </a:rPr>
              <a:t>词。</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361950" y="5389757"/>
            <a:ext cx="1763624" cy="658642"/>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latin typeface="Arial" panose="020B0604020202020204" pitchFamily="34" charset="0"/>
                <a:cs typeface="Times New Roman" panose="02020603050405020304" pitchFamily="18" charset="0"/>
              </a:rPr>
              <a:t>答案</a:t>
            </a:r>
            <a:r>
              <a:rPr lang="en-US" altLang="zh-CN" dirty="0">
                <a:latin typeface="Arial" panose="020B0604020202020204" pitchFamily="34" charset="0"/>
                <a:cs typeface="Times New Roman" panose="02020603050405020304" pitchFamily="18" charset="0"/>
              </a:rPr>
              <a:t>:</a:t>
            </a:r>
            <a:r>
              <a:rPr lang="zh-CN" altLang="zh-CN" dirty="0" smtClean="0">
                <a:solidFill>
                  <a:srgbClr val="000000"/>
                </a:solidFill>
                <a:latin typeface="NEU-BZ-S92"/>
                <a:ea typeface="方正启体简体" panose="03000509000000000000" pitchFamily="65" charset="-122"/>
                <a:cs typeface="Times New Roman" panose="02020603050405020304" pitchFamily="18" charset="0"/>
              </a:rPr>
              <a:t>略</a:t>
            </a:r>
            <a:r>
              <a:rPr lang="en-US" altLang="zh-CN" dirty="0" smtClean="0">
                <a:solidFill>
                  <a:srgbClr val="000000"/>
                </a:solidFill>
                <a:latin typeface="NEU-BZ-S92"/>
                <a:ea typeface="方正启体简体"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7" name="24eg31.eps" descr="id:2147489854;FounderCES"/>
          <p:cNvPicPr/>
          <p:nvPr/>
        </p:nvPicPr>
        <p:blipFill>
          <a:blip r:embed="rId2"/>
          <a:stretch>
            <a:fillRect/>
          </a:stretch>
        </p:blipFill>
        <p:spPr>
          <a:xfrm>
            <a:off x="1872605" y="1920891"/>
            <a:ext cx="6815914" cy="2808312"/>
          </a:xfrm>
          <a:prstGeom prst="rect">
            <a:avLst/>
          </a:prstGeom>
        </p:spPr>
      </p:pic>
    </p:spTree>
    <p:extLst>
      <p:ext uri="{BB962C8B-B14F-4D97-AF65-F5344CB8AC3E}">
        <p14:creationId xmlns:p14="http://schemas.microsoft.com/office/powerpoint/2010/main" val="1649756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631749"/>
            <a:ext cx="10807700" cy="5685018"/>
          </a:xfrm>
          <a:prstGeom prst="rect">
            <a:avLst/>
          </a:prstGeom>
        </p:spPr>
        <p:txBody>
          <a:bodyPr>
            <a:spAutoFit/>
          </a:bodyPr>
          <a:lstStyle/>
          <a:p>
            <a:pPr>
              <a:lnSpc>
                <a:spcPts val="44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判断正误</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正确的写</a:t>
            </a:r>
            <a:r>
              <a:rPr lang="en-US" altLang="zh-CN" dirty="0">
                <a:solidFill>
                  <a:srgbClr val="000000"/>
                </a:solidFill>
                <a:ea typeface="宋体" panose="02010600030101010101" pitchFamily="2" charset="-122"/>
                <a:cs typeface="Times New Roman" panose="02020603050405020304" pitchFamily="18" charset="0"/>
              </a:rPr>
              <a:t>“T”,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错误的写</a:t>
            </a:r>
            <a:r>
              <a:rPr lang="en-US" altLang="zh-CN" dirty="0">
                <a:solidFill>
                  <a:srgbClr val="000000"/>
                </a:solidFill>
                <a:ea typeface="宋体" panose="02010600030101010101" pitchFamily="2" charset="-122"/>
                <a:cs typeface="Times New Roman" panose="02020603050405020304" pitchFamily="18" charset="0"/>
              </a:rPr>
              <a:t>“F”</a:t>
            </a:r>
            <a:r>
              <a:rPr lang="zh-CN" altLang="zh-CN" dirty="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ts val="44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ts val="44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Hi,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Chen </a:t>
            </a:r>
            <a:r>
              <a:rPr lang="en-US" altLang="zh-CN" dirty="0" err="1">
                <a:solidFill>
                  <a:srgbClr val="000000"/>
                </a:solidFill>
                <a:ea typeface="宋体" panose="02010600030101010101" pitchFamily="2" charset="-122"/>
                <a:cs typeface="Times New Roman" panose="02020603050405020304" pitchFamily="18" charset="0"/>
              </a:rPr>
              <a:t>Jie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a Chinese girl.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have a busy weekend! On Saturday morning,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the supermarket to buy some new clothes for my doll.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there by bus. Then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go home and draw some pictures and do my homework. After lunch,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help my mother clean the house. On Sunday,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visit my grandparents with my brother. We are going to have lunch with them.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1151855"/>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)1.Chen </a:t>
            </a:r>
            <a:r>
              <a:rPr lang="en-US" altLang="zh-CN" dirty="0" err="1">
                <a:solidFill>
                  <a:srgbClr val="000000"/>
                </a:solidFill>
                <a:ea typeface="宋体" panose="02010600030101010101" pitchFamily="2" charset="-122"/>
                <a:cs typeface="Times New Roman" panose="02020603050405020304" pitchFamily="18" charset="0"/>
              </a:rPr>
              <a:t>Jie</a:t>
            </a:r>
            <a:r>
              <a:rPr lang="en-US" altLang="zh-CN" dirty="0">
                <a:solidFill>
                  <a:srgbClr val="000000"/>
                </a:solidFill>
                <a:ea typeface="宋体" panose="02010600030101010101" pitchFamily="2" charset="-122"/>
                <a:cs typeface="Times New Roman" panose="02020603050405020304" pitchFamily="18" charset="0"/>
              </a:rPr>
              <a:t> is going to have a busy weekend.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going to buy some clothes for her doll.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)3.She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have any homework this weekend.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4.She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going to help her mother clean the house.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5.She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going to visit her uncle and aunt with her brother.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1151855"/>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5" name="矩形 4"/>
          <p:cNvSpPr>
            <a:spLocks noChangeAspect="1"/>
          </p:cNvSpPr>
          <p:nvPr/>
        </p:nvSpPr>
        <p:spPr>
          <a:xfrm>
            <a:off x="792485" y="1783566"/>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6" name="矩形 5"/>
          <p:cNvSpPr>
            <a:spLocks noChangeAspect="1"/>
          </p:cNvSpPr>
          <p:nvPr/>
        </p:nvSpPr>
        <p:spPr>
          <a:xfrm>
            <a:off x="792485" y="2354082"/>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8" name="矩形 7"/>
          <p:cNvSpPr>
            <a:spLocks noChangeAspect="1"/>
          </p:cNvSpPr>
          <p:nvPr/>
        </p:nvSpPr>
        <p:spPr>
          <a:xfrm>
            <a:off x="792485" y="2911940"/>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9" name="矩形 8"/>
          <p:cNvSpPr>
            <a:spLocks noChangeAspect="1"/>
          </p:cNvSpPr>
          <p:nvPr/>
        </p:nvSpPr>
        <p:spPr>
          <a:xfrm>
            <a:off x="792485" y="3542596"/>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Tree>
    <p:extLst>
      <p:ext uri="{BB962C8B-B14F-4D97-AF65-F5344CB8AC3E}">
        <p14:creationId xmlns:p14="http://schemas.microsoft.com/office/powerpoint/2010/main" val="36463783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693047"/>
            <a:ext cx="10807700" cy="5509200"/>
          </a:xfrm>
          <a:prstGeom prst="rect">
            <a:avLst/>
          </a:prstGeom>
        </p:spPr>
        <p:txBody>
          <a:bodyPr>
            <a:spAutoFit/>
          </a:bodyPr>
          <a:lstStyle/>
          <a:p>
            <a:pPr algn="ctr">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There are six friends in the Green Woods(</a:t>
            </a:r>
            <a:r>
              <a:rPr lang="zh-CN" altLang="zh-CN" dirty="0">
                <a:solidFill>
                  <a:srgbClr val="000000"/>
                </a:solidFill>
                <a:ea typeface="宋体" panose="02010600030101010101" pitchFamily="2" charset="-122"/>
                <a:cs typeface="Times New Roman" panose="02020603050405020304" pitchFamily="18" charset="0"/>
              </a:rPr>
              <a:t>绿色森林</a:t>
            </a:r>
            <a:r>
              <a:rPr lang="en-US" altLang="zh-CN" dirty="0">
                <a:solidFill>
                  <a:srgbClr val="000000"/>
                </a:solidFill>
                <a:ea typeface="宋体" panose="02010600030101010101" pitchFamily="2" charset="-122"/>
                <a:cs typeface="Times New Roman" panose="02020603050405020304" pitchFamily="18" charset="0"/>
              </a:rPr>
              <a:t>). They are happy. The bird is a singer. She sings songs in the tree. The dog is an artist(</a:t>
            </a:r>
            <a:r>
              <a:rPr lang="zh-CN" altLang="zh-CN" dirty="0">
                <a:solidFill>
                  <a:srgbClr val="000000"/>
                </a:solidFill>
                <a:ea typeface="宋体" panose="02010600030101010101" pitchFamily="2" charset="-122"/>
                <a:cs typeface="Times New Roman" panose="02020603050405020304" pitchFamily="18" charset="0"/>
              </a:rPr>
              <a:t>艺术家</a:t>
            </a:r>
            <a:r>
              <a:rPr lang="en-US" altLang="zh-CN" dirty="0">
                <a:solidFill>
                  <a:srgbClr val="000000"/>
                </a:solidFill>
                <a:ea typeface="宋体" panose="02010600030101010101" pitchFamily="2" charset="-122"/>
                <a:cs typeface="Times New Roman" panose="02020603050405020304" pitchFamily="18" charset="0"/>
              </a:rPr>
              <a:t>). He draws pictures on the ground. Look at the monkey. He is so funny. He makes the other animals happy. What does he do?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an actor(</a:t>
            </a:r>
            <a:r>
              <a:rPr lang="zh-CN" altLang="zh-CN" dirty="0">
                <a:solidFill>
                  <a:srgbClr val="000000"/>
                </a:solidFill>
                <a:ea typeface="宋体" panose="02010600030101010101" pitchFamily="2" charset="-122"/>
                <a:cs typeface="Times New Roman" panose="02020603050405020304" pitchFamily="18" charset="0"/>
              </a:rPr>
              <a:t>演员</a:t>
            </a:r>
            <a:r>
              <a:rPr lang="en-US" altLang="zh-CN" dirty="0">
                <a:solidFill>
                  <a:srgbClr val="000000"/>
                </a:solidFill>
                <a:ea typeface="宋体" panose="02010600030101010101" pitchFamily="2" charset="-122"/>
                <a:cs typeface="Times New Roman" panose="02020603050405020304" pitchFamily="18" charset="0"/>
              </a:rPr>
              <a:t>). The street is so clean. Who is the cleaner? The bear is sweeping the fallen leaves. The parrot(</a:t>
            </a:r>
            <a:r>
              <a:rPr lang="zh-CN" altLang="zh-CN" dirty="0">
                <a:solidFill>
                  <a:srgbClr val="000000"/>
                </a:solidFill>
                <a:ea typeface="宋体" panose="02010600030101010101" pitchFamily="2" charset="-122"/>
                <a:cs typeface="Times New Roman" panose="02020603050405020304" pitchFamily="18" charset="0"/>
              </a:rPr>
              <a:t>鹦鹉</a:t>
            </a:r>
            <a:r>
              <a:rPr lang="en-US" altLang="zh-CN" dirty="0">
                <a:solidFill>
                  <a:srgbClr val="000000"/>
                </a:solidFill>
                <a:ea typeface="宋体" panose="02010600030101010101" pitchFamily="2" charset="-122"/>
                <a:cs typeface="Times New Roman" panose="02020603050405020304" pitchFamily="18" charset="0"/>
              </a:rPr>
              <a:t>) is a reporter. She reports news(</a:t>
            </a:r>
            <a:r>
              <a:rPr lang="zh-CN" altLang="zh-CN" dirty="0">
                <a:solidFill>
                  <a:srgbClr val="000000"/>
                </a:solidFill>
                <a:ea typeface="宋体" panose="02010600030101010101" pitchFamily="2" charset="-122"/>
                <a:cs typeface="Times New Roman" panose="02020603050405020304" pitchFamily="18" charset="0"/>
              </a:rPr>
              <a:t>新闻</a:t>
            </a:r>
            <a:r>
              <a:rPr lang="en-US" altLang="zh-CN" dirty="0">
                <a:solidFill>
                  <a:srgbClr val="000000"/>
                </a:solidFill>
                <a:ea typeface="宋体" panose="02010600030101010101" pitchFamily="2" charset="-122"/>
                <a:cs typeface="Times New Roman" panose="02020603050405020304" pitchFamily="18" charset="0"/>
              </a:rPr>
              <a:t>) every day. What does the black cat do? Look! He is patrolling (</a:t>
            </a:r>
            <a:r>
              <a:rPr lang="zh-CN" altLang="zh-CN" dirty="0">
                <a:solidFill>
                  <a:srgbClr val="000000"/>
                </a:solidFill>
                <a:ea typeface="宋体" panose="02010600030101010101" pitchFamily="2" charset="-122"/>
                <a:cs typeface="Times New Roman" panose="02020603050405020304" pitchFamily="18" charset="0"/>
              </a:rPr>
              <a:t>巡逻</a:t>
            </a:r>
            <a:r>
              <a:rPr lang="en-US" altLang="zh-CN" dirty="0">
                <a:solidFill>
                  <a:srgbClr val="000000"/>
                </a:solidFill>
                <a:ea typeface="宋体" panose="02010600030101010101" pitchFamily="2" charset="-122"/>
                <a:cs typeface="Times New Roman" panose="02020603050405020304" pitchFamily="18" charset="0"/>
              </a:rPr>
              <a:t>) with his handgun(</a:t>
            </a:r>
            <a:r>
              <a:rPr lang="zh-CN" altLang="zh-CN" dirty="0">
                <a:solidFill>
                  <a:srgbClr val="000000"/>
                </a:solidFill>
                <a:ea typeface="宋体" panose="02010600030101010101" pitchFamily="2" charset="-122"/>
                <a:cs typeface="Times New Roman" panose="02020603050405020304" pitchFamily="18" charset="0"/>
              </a:rPr>
              <a:t>手枪</a:t>
            </a:r>
            <a:r>
              <a:rPr lang="en-US" altLang="zh-CN" dirty="0">
                <a:solidFill>
                  <a:srgbClr val="000000"/>
                </a:solidFill>
                <a:ea typeface="宋体" panose="02010600030101010101" pitchFamily="2" charset="-122"/>
                <a:cs typeface="Times New Roman" panose="02020603050405020304" pitchFamily="18" charset="0"/>
              </a:rPr>
              <a:t>) by bike.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 policeman.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248456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939999"/>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)1.The bird is a singer.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)2.The monkey is an actor.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)3.The parrot is a policeman.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)4.The dog draws pictures on the ground.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an artist.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)5.The bear </a:t>
            </a:r>
            <a:r>
              <a:rPr lang="en-US" altLang="zh-CN">
                <a:solidFill>
                  <a:srgbClr val="000000"/>
                </a:solidFill>
                <a:ea typeface="宋体" panose="02010600030101010101" pitchFamily="2" charset="-122"/>
                <a:cs typeface="Times New Roman" panose="02020603050405020304" pitchFamily="18" charset="0"/>
              </a:rPr>
              <a:t>is </a:t>
            </a:r>
            <a:r>
              <a:rPr lang="en-US" altLang="zh-CN" smtClean="0">
                <a:solidFill>
                  <a:srgbClr val="000000"/>
                </a:solidFill>
                <a:ea typeface="宋体" panose="02010600030101010101" pitchFamily="2" charset="-122"/>
                <a:cs typeface="Times New Roman" panose="02020603050405020304" pitchFamily="18" charset="0"/>
              </a:rPr>
              <a:t>sweeping the </a:t>
            </a:r>
            <a:r>
              <a:rPr lang="en-US" altLang="zh-CN" dirty="0">
                <a:solidFill>
                  <a:srgbClr val="000000"/>
                </a:solidFill>
                <a:ea typeface="宋体" panose="02010600030101010101" pitchFamily="2" charset="-122"/>
                <a:cs typeface="Times New Roman" panose="02020603050405020304" pitchFamily="18" charset="0"/>
              </a:rPr>
              <a:t>fallen leaves.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 cleaner.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939999"/>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5" name="矩形 4"/>
          <p:cNvSpPr>
            <a:spLocks noChangeAspect="1"/>
          </p:cNvSpPr>
          <p:nvPr/>
        </p:nvSpPr>
        <p:spPr>
          <a:xfrm>
            <a:off x="792485" y="1557980"/>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6" name="矩形 5"/>
          <p:cNvSpPr>
            <a:spLocks noChangeAspect="1"/>
          </p:cNvSpPr>
          <p:nvPr/>
        </p:nvSpPr>
        <p:spPr>
          <a:xfrm>
            <a:off x="792485" y="2175961"/>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7" name="矩形 6"/>
          <p:cNvSpPr>
            <a:spLocks noChangeAspect="1"/>
          </p:cNvSpPr>
          <p:nvPr/>
        </p:nvSpPr>
        <p:spPr>
          <a:xfrm>
            <a:off x="793862" y="2723536"/>
            <a:ext cx="456026" cy="683264"/>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8" name="矩形 7"/>
          <p:cNvSpPr>
            <a:spLocks noChangeAspect="1"/>
          </p:cNvSpPr>
          <p:nvPr/>
        </p:nvSpPr>
        <p:spPr>
          <a:xfrm>
            <a:off x="793862" y="3341517"/>
            <a:ext cx="456026" cy="683264"/>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Tree>
    <p:extLst>
      <p:ext uri="{BB962C8B-B14F-4D97-AF65-F5344CB8AC3E}">
        <p14:creationId xmlns:p14="http://schemas.microsoft.com/office/powerpoint/2010/main" val="14463751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49" y="618925"/>
            <a:ext cx="10943703" cy="5697842"/>
          </a:xfrm>
          <a:prstGeom prst="rect">
            <a:avLst/>
          </a:prstGeom>
        </p:spPr>
        <p:txBody>
          <a:bodyPr wrap="square">
            <a:spAutoFit/>
          </a:bodyPr>
          <a:lstStyle/>
          <a:p>
            <a:pPr>
              <a:lnSpc>
                <a:spcPts val="4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选择正确答案。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ts val="4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Hi, my name is Ann. I am going to tell you something about my sister and her friend Mike. My sister is a policewoman. She goes to work by motorcycle. She enjoys helping people. She works very hard. In the evening, she likes listening to music and reading stories. Her friend Mike is an </a:t>
            </a:r>
            <a:r>
              <a:rPr lang="en-US" altLang="zh-CN" dirty="0" smtClean="0">
                <a:solidFill>
                  <a:srgbClr val="000000"/>
                </a:solidFill>
                <a:ea typeface="宋体" panose="02010600030101010101" pitchFamily="2" charset="-122"/>
                <a:cs typeface="Times New Roman" panose="02020603050405020304" pitchFamily="18" charset="0"/>
              </a:rPr>
              <a:t>engineer. </a:t>
            </a:r>
            <a:r>
              <a:rPr lang="en-US" altLang="zh-CN" dirty="0">
                <a:solidFill>
                  <a:srgbClr val="000000"/>
                </a:solidFill>
                <a:ea typeface="宋体" panose="02010600030101010101" pitchFamily="2" charset="-122"/>
                <a:cs typeface="Times New Roman" panose="02020603050405020304" pitchFamily="18" charset="0"/>
              </a:rPr>
              <a:t>He works in a big company. He designs(</a:t>
            </a:r>
            <a:r>
              <a:rPr lang="zh-CN" altLang="zh-CN" dirty="0">
                <a:solidFill>
                  <a:srgbClr val="000000"/>
                </a:solidFill>
                <a:ea typeface="宋体" panose="02010600030101010101" pitchFamily="2" charset="-122"/>
                <a:cs typeface="Times New Roman" panose="02020603050405020304" pitchFamily="18" charset="0"/>
              </a:rPr>
              <a:t>设计</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machines (</a:t>
            </a:r>
            <a:r>
              <a:rPr lang="zh-CN" altLang="zh-CN" dirty="0">
                <a:solidFill>
                  <a:srgbClr val="000000"/>
                </a:solidFill>
                <a:ea typeface="宋体" panose="02010600030101010101" pitchFamily="2" charset="-122"/>
                <a:cs typeface="Times New Roman" panose="02020603050405020304" pitchFamily="18" charset="0"/>
              </a:rPr>
              <a:t>机器</a:t>
            </a:r>
            <a:r>
              <a:rPr lang="en-US" altLang="zh-CN" dirty="0">
                <a:solidFill>
                  <a:srgbClr val="000000"/>
                </a:solidFill>
                <a:ea typeface="宋体" panose="02010600030101010101" pitchFamily="2" charset="-122"/>
                <a:cs typeface="Times New Roman" panose="02020603050405020304" pitchFamily="18" charset="0"/>
              </a:rPr>
              <a:t>). He often walks to the company, because he wants to be healthier. He enjoys playing basketball. He wants to be a writer in the future.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097874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699276"/>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1.Ann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sister is a(n)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A.writer</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B.engineer</a:t>
            </a:r>
            <a:r>
              <a:rPr lang="en-US"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C.doctor</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D.policewoman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2.Ann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sister likes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A.playing</a:t>
            </a:r>
            <a:r>
              <a:rPr lang="en-US" altLang="zh-CN" dirty="0">
                <a:solidFill>
                  <a:srgbClr val="000000"/>
                </a:solidFill>
                <a:ea typeface="宋体" panose="02010600030101010101" pitchFamily="2" charset="-122"/>
                <a:cs typeface="Times New Roman" panose="02020603050405020304" pitchFamily="18" charset="0"/>
              </a:rPr>
              <a:t> basketball	</a:t>
            </a:r>
            <a:r>
              <a:rPr lang="en-US" altLang="zh-CN" dirty="0" err="1">
                <a:solidFill>
                  <a:srgbClr val="000000"/>
                </a:solidFill>
                <a:ea typeface="宋体" panose="02010600030101010101" pitchFamily="2" charset="-122"/>
                <a:cs typeface="Times New Roman" panose="02020603050405020304" pitchFamily="18" charset="0"/>
              </a:rPr>
              <a:t>B.reading</a:t>
            </a:r>
            <a:r>
              <a:rPr lang="en-US" altLang="zh-CN" dirty="0">
                <a:solidFill>
                  <a:srgbClr val="000000"/>
                </a:solidFill>
                <a:ea typeface="宋体" panose="02010600030101010101" pitchFamily="2" charset="-122"/>
                <a:cs typeface="Times New Roman" panose="02020603050405020304" pitchFamily="18" charset="0"/>
              </a:rPr>
              <a:t> stories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C.telling</a:t>
            </a:r>
            <a:r>
              <a:rPr lang="en-US" altLang="zh-CN" dirty="0">
                <a:solidFill>
                  <a:srgbClr val="000000"/>
                </a:solidFill>
                <a:ea typeface="宋体" panose="02010600030101010101" pitchFamily="2" charset="-122"/>
                <a:cs typeface="Times New Roman" panose="02020603050405020304" pitchFamily="18" charset="0"/>
              </a:rPr>
              <a:t> stories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D.going</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shopping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)3.Where does Mike work?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A.In</a:t>
            </a:r>
            <a:r>
              <a:rPr lang="en-US" altLang="zh-CN" dirty="0">
                <a:solidFill>
                  <a:srgbClr val="000000"/>
                </a:solidFill>
                <a:ea typeface="宋体" panose="02010600030101010101" pitchFamily="2" charset="-122"/>
                <a:cs typeface="Times New Roman" panose="02020603050405020304" pitchFamily="18" charset="0"/>
              </a:rPr>
              <a:t> a bank.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B.In</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company.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C.In</a:t>
            </a:r>
            <a:r>
              <a:rPr lang="en-US" altLang="zh-CN" dirty="0">
                <a:solidFill>
                  <a:srgbClr val="000000"/>
                </a:solidFill>
                <a:ea typeface="宋体" panose="02010600030101010101" pitchFamily="2" charset="-122"/>
                <a:cs typeface="Times New Roman" panose="02020603050405020304" pitchFamily="18" charset="0"/>
              </a:rPr>
              <a:t> a factory.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D.In</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hospital.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707732"/>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D</a:t>
            </a:r>
            <a:endParaRPr lang="zh-CN" altLang="en-US" sz="3200" b="1" dirty="0">
              <a:solidFill>
                <a:srgbClr val="FF0000"/>
              </a:solidFill>
            </a:endParaRPr>
          </a:p>
        </p:txBody>
      </p:sp>
      <p:sp>
        <p:nvSpPr>
          <p:cNvPr id="5" name="矩形 4"/>
          <p:cNvSpPr>
            <a:spLocks noChangeAspect="1"/>
          </p:cNvSpPr>
          <p:nvPr/>
        </p:nvSpPr>
        <p:spPr>
          <a:xfrm>
            <a:off x="792485" y="2520007"/>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6" name="矩形 5"/>
          <p:cNvSpPr>
            <a:spLocks noChangeAspect="1"/>
          </p:cNvSpPr>
          <p:nvPr/>
        </p:nvSpPr>
        <p:spPr>
          <a:xfrm>
            <a:off x="792485" y="4248199"/>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Tree>
    <p:extLst>
      <p:ext uri="{BB962C8B-B14F-4D97-AF65-F5344CB8AC3E}">
        <p14:creationId xmlns:p14="http://schemas.microsoft.com/office/powerpoint/2010/main" val="1052262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1032496"/>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)4.Mike designs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A.cars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B.kites</a:t>
            </a:r>
            <a:r>
              <a:rPr lang="en-US"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C.machines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D.computers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)5.Mike goes to work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A.on</a:t>
            </a:r>
            <a:r>
              <a:rPr lang="en-US" altLang="zh-CN" dirty="0">
                <a:solidFill>
                  <a:srgbClr val="000000"/>
                </a:solidFill>
                <a:ea typeface="宋体" panose="02010600030101010101" pitchFamily="2" charset="-122"/>
                <a:cs typeface="Times New Roman" panose="02020603050405020304" pitchFamily="18" charset="0"/>
              </a:rPr>
              <a:t> foot	</a:t>
            </a:r>
            <a:r>
              <a:rPr lang="en-US" altLang="zh-CN" dirty="0" smtClean="0">
                <a:solidFill>
                  <a:srgbClr val="000000"/>
                </a:solidFill>
                <a:ea typeface="宋体" panose="02010600030101010101" pitchFamily="2" charset="-122"/>
                <a:cs typeface="Times New Roman" panose="02020603050405020304" pitchFamily="18" charset="0"/>
              </a:rPr>
              <a:t>	B.by </a:t>
            </a:r>
            <a:r>
              <a:rPr lang="en-US" altLang="zh-CN" dirty="0">
                <a:solidFill>
                  <a:srgbClr val="000000"/>
                </a:solidFill>
                <a:ea typeface="宋体" panose="02010600030101010101" pitchFamily="2" charset="-122"/>
                <a:cs typeface="Times New Roman" panose="02020603050405020304" pitchFamily="18" charset="0"/>
              </a:rPr>
              <a:t>car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C.by bus	</a:t>
            </a:r>
            <a:r>
              <a:rPr lang="en-US" altLang="zh-CN" dirty="0" smtClean="0">
                <a:solidFill>
                  <a:srgbClr val="000000"/>
                </a:solidFill>
                <a:ea typeface="宋体" panose="02010600030101010101" pitchFamily="2" charset="-122"/>
                <a:cs typeface="Times New Roman" panose="02020603050405020304" pitchFamily="18" charset="0"/>
              </a:rPr>
              <a:t>	D.by </a:t>
            </a:r>
            <a:r>
              <a:rPr lang="en-US" altLang="zh-CN" dirty="0">
                <a:solidFill>
                  <a:srgbClr val="000000"/>
                </a:solidFill>
                <a:ea typeface="宋体" panose="02010600030101010101" pitchFamily="2" charset="-122"/>
                <a:cs typeface="Times New Roman" panose="02020603050405020304" pitchFamily="18" charset="0"/>
              </a:rPr>
              <a:t>motorcycle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43311" y="1050785"/>
            <a:ext cx="481222" cy="683264"/>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
        <p:nvSpPr>
          <p:cNvPr id="4" name="矩形 3"/>
          <p:cNvSpPr>
            <a:spLocks noChangeAspect="1"/>
          </p:cNvSpPr>
          <p:nvPr/>
        </p:nvSpPr>
        <p:spPr>
          <a:xfrm>
            <a:off x="743311" y="2822067"/>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A</a:t>
            </a:r>
            <a:endParaRPr lang="zh-CN" altLang="en-US" sz="3200" b="1" dirty="0">
              <a:solidFill>
                <a:srgbClr val="FF0000"/>
              </a:solidFill>
            </a:endParaRPr>
          </a:p>
        </p:txBody>
      </p:sp>
    </p:spTree>
    <p:extLst>
      <p:ext uri="{BB962C8B-B14F-4D97-AF65-F5344CB8AC3E}">
        <p14:creationId xmlns:p14="http://schemas.microsoft.com/office/powerpoint/2010/main" val="5703104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4172296"/>
          </a:xfrm>
          <a:prstGeom prst="rect">
            <a:avLst/>
          </a:prstGeom>
        </p:spPr>
        <p:txBody>
          <a:bodyPr>
            <a:spAutoFit/>
          </a:bodyPr>
          <a:lstStyle/>
          <a:p>
            <a:pPr algn="ct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I have a new English teacher, Miss </a:t>
            </a:r>
            <a:r>
              <a:rPr lang="en-US" altLang="zh-CN" dirty="0" err="1">
                <a:solidFill>
                  <a:srgbClr val="000000"/>
                </a:solidFill>
                <a:ea typeface="宋体" panose="02010600030101010101" pitchFamily="2" charset="-122"/>
                <a:cs typeface="Times New Roman" panose="02020603050405020304" pitchFamily="18" charset="0"/>
              </a:rPr>
              <a:t>Gao</a:t>
            </a:r>
            <a:r>
              <a:rPr lang="en-US" altLang="zh-CN" dirty="0">
                <a:solidFill>
                  <a:srgbClr val="000000"/>
                </a:solidFill>
                <a:ea typeface="宋体" panose="02010600030101010101" pitchFamily="2" charset="-122"/>
                <a:cs typeface="Times New Roman" panose="02020603050405020304" pitchFamily="18" charset="0"/>
              </a:rPr>
              <a:t>. She has big eyes and long hair. She is very beautiful. She speaks English very well. Her home is near, so she goes to work on foot. She likes dancing and singing. She likes playing </a:t>
            </a:r>
            <a:r>
              <a:rPr lang="en-US" altLang="zh-CN" dirty="0" err="1">
                <a:solidFill>
                  <a:srgbClr val="000000"/>
                </a:solidFill>
                <a:ea typeface="宋体" panose="02010600030101010101" pitchFamily="2" charset="-122"/>
                <a:cs typeface="Times New Roman" panose="02020603050405020304" pitchFamily="18" charset="0"/>
              </a:rPr>
              <a:t>ping-pong</a:t>
            </a:r>
            <a:r>
              <a:rPr lang="en-US" altLang="zh-CN" dirty="0">
                <a:solidFill>
                  <a:srgbClr val="000000"/>
                </a:solidFill>
                <a:ea typeface="宋体" panose="02010600030101010101" pitchFamily="2" charset="-122"/>
                <a:cs typeface="Times New Roman" panose="02020603050405020304" pitchFamily="18" charset="0"/>
              </a:rPr>
              <a:t>, too. She often plays with us after class. We all like her. Tomorrow we are going to play </a:t>
            </a:r>
            <a:r>
              <a:rPr lang="en-US" altLang="zh-CN" dirty="0" err="1">
                <a:solidFill>
                  <a:srgbClr val="000000"/>
                </a:solidFill>
                <a:ea typeface="宋体" panose="02010600030101010101" pitchFamily="2" charset="-122"/>
                <a:cs typeface="Times New Roman" panose="02020603050405020304" pitchFamily="18" charset="0"/>
              </a:rPr>
              <a:t>ping-pong</a:t>
            </a:r>
            <a:r>
              <a:rPr lang="en-US" altLang="zh-CN" dirty="0">
                <a:solidFill>
                  <a:srgbClr val="000000"/>
                </a:solidFill>
                <a:ea typeface="宋体" panose="02010600030101010101" pitchFamily="2" charset="-122"/>
                <a:cs typeface="Times New Roman" panose="02020603050405020304" pitchFamily="18" charset="0"/>
              </a:rPr>
              <a:t> together.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581362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64</TotalTime>
  <Words>745</Words>
  <Application>Microsoft Office PowerPoint</Application>
  <PresentationFormat>自定义</PresentationFormat>
  <Paragraphs>109</Paragraphs>
  <Slides>18</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NEU-BZ-S92</vt:lpstr>
      <vt:lpstr>方正启体简体</vt:lpstr>
      <vt:lpstr>方正书宋_GBK</vt:lpstr>
      <vt:lpstr>黑体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21</cp:revision>
  <dcterms:created xsi:type="dcterms:W3CDTF">2020-08-17T02:46:32Z</dcterms:created>
  <dcterms:modified xsi:type="dcterms:W3CDTF">2024-09-18T07:40:38Z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