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731" r:id="rId3"/>
    <p:sldId id="732" r:id="rId4"/>
    <p:sldId id="736" r:id="rId5"/>
    <p:sldId id="733" r:id="rId6"/>
    <p:sldId id="737" r:id="rId7"/>
    <p:sldId id="735" r:id="rId8"/>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2059">
          <p15:clr>
            <a:srgbClr val="A4A3A4"/>
          </p15:clr>
        </p15:guide>
        <p15:guide id="2" pos="362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a:srgbClr val="339966"/>
    <a:srgbClr val="E3261E"/>
    <a:srgbClr val="B53D5A"/>
    <a:srgbClr val="5F5F5F"/>
    <a:srgbClr val="993366"/>
    <a:srgbClr val="FF3399"/>
    <a:srgbClr val="DDDDDD"/>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591" autoAdjust="0"/>
  </p:normalViewPr>
  <p:slideViewPr>
    <p:cSldViewPr>
      <p:cViewPr varScale="1">
        <p:scale>
          <a:sx n="97" d="100"/>
          <a:sy n="97" d="100"/>
        </p:scale>
        <p:origin x="90" y="90"/>
      </p:cViewPr>
      <p:guideLst>
        <p:guide orient="horz" pos="2059"/>
        <p:guide pos="3629"/>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7</a:t>
            </a:fld>
            <a:endParaRPr lang="zh-CN" altLang="en-US">
              <a:ea typeface="黑体" panose="02010609060101010101" pitchFamily="49" charset="-122"/>
            </a:endParaRPr>
          </a:p>
        </p:txBody>
      </p:sp>
    </p:spTree>
    <p:extLst>
      <p:ext uri="{BB962C8B-B14F-4D97-AF65-F5344CB8AC3E}">
        <p14:creationId xmlns:p14="http://schemas.microsoft.com/office/powerpoint/2010/main" val="8581476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27832" y="503783"/>
            <a:ext cx="7521637" cy="4620170"/>
          </a:xfrm>
          <a:prstGeom prst="rect">
            <a:avLst/>
          </a:prstGeom>
        </p:spPr>
      </p:pic>
    </p:spTree>
    <p:extLst>
      <p:ext uri="{BB962C8B-B14F-4D97-AF65-F5344CB8AC3E}">
        <p14:creationId xmlns:p14="http://schemas.microsoft.com/office/powerpoint/2010/main" val="31611961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79957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93681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246955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103702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8942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607902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audio" Target="../media/audio1.wav"/><Relationship Id="rId4" Type="http://schemas.openxmlformats.org/officeDocument/2006/relationships/slideLayout" Target="../slideLayouts/slideLayout4.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0" y="6240412"/>
            <a:ext cx="11522075" cy="239763"/>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0" y="633267"/>
            <a:ext cx="11522075"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0" y="0"/>
            <a:ext cx="11522075" cy="628635"/>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24" dirty="0"/>
          </a:p>
        </p:txBody>
      </p:sp>
      <p:sp>
        <p:nvSpPr>
          <p:cNvPr id="2" name="动作按钮: 第一张 1">
            <a:hlinkClick r:id="rId9" action="ppaction://hlinksldjump" highlightClick="1">
              <a:snd r:embed="rId10" name="camera.wav"/>
            </a:hlinkClick>
          </p:cNvPr>
          <p:cNvSpPr/>
          <p:nvPr userDrawn="1"/>
        </p:nvSpPr>
        <p:spPr>
          <a:xfrm>
            <a:off x="10596459" y="5560029"/>
            <a:ext cx="864096" cy="898646"/>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45586147"/>
      </p:ext>
    </p:extLst>
  </p:cSld>
  <p:clrMap bg1="lt1" tx1="dk1" bg2="lt2" tx2="dk2" accent1="accent1" accent2="accent2" accent3="accent3" accent4="accent4" accent5="accent5" accent6="accent6" hlink="hlink" folHlink="folHlink"/>
  <p:sldLayoutIdLst>
    <p:sldLayoutId id="2147483661" r:id="rId1"/>
    <p:sldLayoutId id="2147483695" r:id="rId2"/>
    <p:sldLayoutId id="2147483689" r:id="rId3"/>
    <p:sldLayoutId id="2147483690" r:id="rId4"/>
    <p:sldLayoutId id="2147483691" r:id="rId5"/>
    <p:sldLayoutId id="2147483692" r:id="rId6"/>
    <p:sldLayoutId id="2147483694" r:id="rId7"/>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4.xml"/><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棱台 3"/>
          <p:cNvSpPr/>
          <p:nvPr/>
        </p:nvSpPr>
        <p:spPr>
          <a:xfrm>
            <a:off x="432445" y="3722371"/>
            <a:ext cx="10801200" cy="1785933"/>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solidFill>
                  <a:srgbClr val="D60093"/>
                </a:solidFill>
              </a:rPr>
              <a:t>Unit 3</a:t>
            </a:r>
            <a:r>
              <a:rPr lang="zh-CN" altLang="zh-CN" sz="4400" dirty="0">
                <a:solidFill>
                  <a:srgbClr val="D60093"/>
                </a:solidFill>
              </a:rPr>
              <a:t>　</a:t>
            </a:r>
            <a:r>
              <a:rPr lang="en-US" altLang="zh-CN" sz="4400" dirty="0">
                <a:solidFill>
                  <a:srgbClr val="D60093"/>
                </a:solidFill>
              </a:rPr>
              <a:t>My weekend plan</a:t>
            </a:r>
            <a:endParaRPr lang="zh-CN" altLang="zh-CN" sz="4400" dirty="0">
              <a:solidFill>
                <a:srgbClr val="D60093"/>
              </a:solidFill>
            </a:endParaRPr>
          </a:p>
          <a:p>
            <a:pPr algn="ctr"/>
            <a:r>
              <a:rPr lang="en-US" altLang="zh-CN" sz="4400" dirty="0">
                <a:solidFill>
                  <a:srgbClr val="D60093"/>
                </a:solidFill>
              </a:rPr>
              <a:t>Part B</a:t>
            </a:r>
            <a:r>
              <a:rPr lang="zh-CN" altLang="zh-CN" sz="4400" dirty="0">
                <a:solidFill>
                  <a:srgbClr val="D60093"/>
                </a:solidFill>
              </a:rPr>
              <a:t>　</a:t>
            </a:r>
            <a:r>
              <a:rPr lang="en-US" altLang="zh-CN" sz="4400" dirty="0" smtClean="0">
                <a:solidFill>
                  <a:srgbClr val="D60093"/>
                </a:solidFill>
              </a:rPr>
              <a:t>Let’s </a:t>
            </a:r>
            <a:r>
              <a:rPr lang="en-US" altLang="zh-CN" sz="4400" dirty="0">
                <a:solidFill>
                  <a:srgbClr val="D60093"/>
                </a:solidFill>
              </a:rPr>
              <a:t>check </a:t>
            </a:r>
            <a:r>
              <a:rPr lang="en-US" altLang="zh-CN" sz="4400">
                <a:solidFill>
                  <a:srgbClr val="D60093"/>
                </a:solidFill>
              </a:rPr>
              <a:t>&amp; </a:t>
            </a:r>
            <a:r>
              <a:rPr lang="en-US" altLang="zh-CN" sz="4400" smtClean="0">
                <a:solidFill>
                  <a:srgbClr val="D60093"/>
                </a:solidFill>
              </a:rPr>
              <a:t>Let’s </a:t>
            </a:r>
            <a:r>
              <a:rPr lang="en-US" altLang="zh-CN" sz="4400" dirty="0">
                <a:solidFill>
                  <a:srgbClr val="D60093"/>
                </a:solidFill>
              </a:rPr>
              <a:t>wrap it up</a:t>
            </a:r>
            <a:endParaRPr lang="zh-CN" altLang="zh-CN" sz="4400" dirty="0">
              <a:solidFill>
                <a:srgbClr val="D60093"/>
              </a:solidFill>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gtEl>
                                        <p:attrNameLst>
                                          <p:attrName>ppt_x</p:attrName>
                                          <p:attrName>ppt_y</p:attrName>
                                        </p:attrNameLst>
                                      </p:cBhvr>
                                    </p:animMotion>
                                    <p:animRot by="1500000">
                                      <p:cBhvr>
                                        <p:cTn id="13" dur="125" fill="hold">
                                          <p:stCondLst>
                                            <p:cond delay="0"/>
                                          </p:stCondLst>
                                        </p:cTn>
                                        <p:tgtEl>
                                          <p:spTgt spid="4"/>
                                        </p:tgtEl>
                                        <p:attrNameLst>
                                          <p:attrName>r</p:attrName>
                                        </p:attrNameLst>
                                      </p:cBhvr>
                                    </p:animRot>
                                    <p:animRot by="-1500000">
                                      <p:cBhvr>
                                        <p:cTn id="14" dur="125" fill="hold">
                                          <p:stCondLst>
                                            <p:cond delay="125"/>
                                          </p:stCondLst>
                                        </p:cTn>
                                        <p:tgtEl>
                                          <p:spTgt spid="4"/>
                                        </p:tgtEl>
                                        <p:attrNameLst>
                                          <p:attrName>r</p:attrName>
                                        </p:attrNameLst>
                                      </p:cBhvr>
                                    </p:animRot>
                                    <p:animRot by="-1500000">
                                      <p:cBhvr>
                                        <p:cTn id="15" dur="125" fill="hold">
                                          <p:stCondLst>
                                            <p:cond delay="250"/>
                                          </p:stCondLst>
                                        </p:cTn>
                                        <p:tgtEl>
                                          <p:spTgt spid="4"/>
                                        </p:tgtEl>
                                        <p:attrNameLst>
                                          <p:attrName>r</p:attrName>
                                        </p:attrNameLst>
                                      </p:cBhvr>
                                    </p:animRot>
                                    <p:animRot by="1500000">
                                      <p:cBhvr>
                                        <p:cTn id="16"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竖卷形 2"/>
          <p:cNvSpPr/>
          <p:nvPr/>
        </p:nvSpPr>
        <p:spPr>
          <a:xfrm>
            <a:off x="504453" y="951187"/>
            <a:ext cx="1872188" cy="4449140"/>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5400" dirty="0" smtClean="0">
                <a:latin typeface="+mj-ea"/>
                <a:ea typeface="+mj-ea"/>
              </a:rPr>
              <a:t>导</a:t>
            </a:r>
            <a:endParaRPr lang="en-US" altLang="zh-CN" sz="5400" dirty="0" smtClean="0">
              <a:latin typeface="+mj-ea"/>
              <a:ea typeface="+mj-ea"/>
            </a:endParaRPr>
          </a:p>
          <a:p>
            <a:pPr algn="ctr"/>
            <a:endParaRPr lang="en-US" altLang="zh-CN" sz="5400" dirty="0" smtClean="0">
              <a:latin typeface="+mj-ea"/>
              <a:ea typeface="+mj-ea"/>
            </a:endParaRPr>
          </a:p>
          <a:p>
            <a:pPr algn="ctr"/>
            <a:r>
              <a:rPr lang="zh-CN" altLang="en-US" sz="5400" dirty="0" smtClean="0">
                <a:latin typeface="+mj-ea"/>
                <a:ea typeface="+mj-ea"/>
              </a:rPr>
              <a:t>航</a:t>
            </a:r>
            <a:endParaRPr lang="zh-CN" altLang="en-US" sz="5400" dirty="0">
              <a:latin typeface="+mj-ea"/>
              <a:ea typeface="+mj-ea"/>
            </a:endParaRPr>
          </a:p>
        </p:txBody>
      </p:sp>
      <p:sp>
        <p:nvSpPr>
          <p:cNvPr id="2" name="折角形 1"/>
          <p:cNvSpPr/>
          <p:nvPr/>
        </p:nvSpPr>
        <p:spPr>
          <a:xfrm>
            <a:off x="3960837" y="1293840"/>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基础梳理</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1" name="折角形 10"/>
          <p:cNvSpPr/>
          <p:nvPr/>
        </p:nvSpPr>
        <p:spPr>
          <a:xfrm>
            <a:off x="3960837" y="2538614"/>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能力提升</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3" name="折角形 12"/>
          <p:cNvSpPr/>
          <p:nvPr/>
        </p:nvSpPr>
        <p:spPr>
          <a:xfrm>
            <a:off x="3939125" y="3783657"/>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智慧拓展</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6" name="动作按钮: 自定义 15">
            <a:hlinkClick r:id="rId2" action="ppaction://hlinksldjump" highlightClick="1">
              <a:snd r:embed="rId3" name="chimes.wav"/>
            </a:hlinkClick>
          </p:cNvPr>
          <p:cNvSpPr/>
          <p:nvPr/>
        </p:nvSpPr>
        <p:spPr>
          <a:xfrm>
            <a:off x="3744813" y="2480031"/>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
        <p:nvSpPr>
          <p:cNvPr id="17" name="动作按钮: 自定义 16">
            <a:hlinkClick r:id="rId4" action="ppaction://hlinksldjump" highlightClick="1">
              <a:snd r:embed="rId3" name="chimes.wav"/>
            </a:hlinkClick>
          </p:cNvPr>
          <p:cNvSpPr/>
          <p:nvPr/>
        </p:nvSpPr>
        <p:spPr>
          <a:xfrm>
            <a:off x="3744812" y="3729731"/>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
        <p:nvSpPr>
          <p:cNvPr id="19" name="动作按钮: 自定义 18">
            <a:hlinkClick r:id="rId5" action="ppaction://hlinksldjump" highlightClick="1">
              <a:snd r:embed="rId3" name="chimes.wav"/>
            </a:hlinkClick>
          </p:cNvPr>
          <p:cNvSpPr/>
          <p:nvPr/>
        </p:nvSpPr>
        <p:spPr>
          <a:xfrm>
            <a:off x="3744813" y="1230331"/>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283513369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
                                        </p:tgtEl>
                                        <p:attrNameLst>
                                          <p:attrName>ppt_y</p:attrName>
                                        </p:attrNameLst>
                                      </p:cBhvr>
                                      <p:tavLst>
                                        <p:tav tm="0">
                                          <p:val>
                                            <p:strVal val="#ppt_y"/>
                                          </p:val>
                                        </p:tav>
                                        <p:tav tm="100000">
                                          <p:val>
                                            <p:strVal val="#ppt_y"/>
                                          </p:val>
                                        </p:tav>
                                      </p:tavLst>
                                    </p:anim>
                                    <p:anim calcmode="lin" valueType="num">
                                      <p:cBhvr>
                                        <p:cTn id="14"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
                                        </p:tgtEl>
                                      </p:cBhvr>
                                    </p:animEffect>
                                  </p:childTnLst>
                                </p:cTn>
                              </p:par>
                            </p:childTnLst>
                          </p:cTn>
                        </p:par>
                        <p:par>
                          <p:cTn id="17" fill="hold">
                            <p:stCondLst>
                              <p:cond delay="11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1"/>
                                        </p:tgtEl>
                                        <p:attrNameLst>
                                          <p:attrName>ppt_y</p:attrName>
                                        </p:attrNameLst>
                                      </p:cBhvr>
                                      <p:tavLst>
                                        <p:tav tm="0">
                                          <p:val>
                                            <p:strVal val="#ppt_y"/>
                                          </p:val>
                                        </p:tav>
                                        <p:tav tm="100000">
                                          <p:val>
                                            <p:strVal val="#ppt_y"/>
                                          </p:val>
                                        </p:tav>
                                      </p:tavLst>
                                    </p:anim>
                                    <p:anim calcmode="lin" valueType="num">
                                      <p:cBhvr>
                                        <p:cTn id="22"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1"/>
                                        </p:tgtEl>
                                      </p:cBhvr>
                                    </p:animEffect>
                                  </p:childTnLst>
                                </p:cTn>
                              </p:par>
                            </p:childTnLst>
                          </p:cTn>
                        </p:par>
                        <p:par>
                          <p:cTn id="25" fill="hold">
                            <p:stCondLst>
                              <p:cond delay="18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3"/>
                                        </p:tgtEl>
                                        <p:attrNameLst>
                                          <p:attrName>ppt_y</p:attrName>
                                        </p:attrNameLst>
                                      </p:cBhvr>
                                      <p:tavLst>
                                        <p:tav tm="0">
                                          <p:val>
                                            <p:strVal val="#ppt_y"/>
                                          </p:val>
                                        </p:tav>
                                        <p:tav tm="100000">
                                          <p:val>
                                            <p:strVal val="#ppt_y"/>
                                          </p:val>
                                        </p:tav>
                                      </p:tavLst>
                                    </p:anim>
                                    <p:anim calcmode="lin" valueType="num">
                                      <p:cBhvr>
                                        <p:cTn id="30"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11"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基础梳理</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4" name="矩形 3"/>
          <p:cNvSpPr>
            <a:spLocks noChangeAspect="1"/>
          </p:cNvSpPr>
          <p:nvPr/>
        </p:nvSpPr>
        <p:spPr>
          <a:xfrm>
            <a:off x="361950" y="1235352"/>
            <a:ext cx="3182281" cy="683264"/>
          </a:xfrm>
          <a:prstGeom prst="rect">
            <a:avLst/>
          </a:prstGeom>
        </p:spPr>
        <p:txBody>
          <a:bodyPr wrap="none">
            <a:spAutoFit/>
          </a:bodyPr>
          <a:lstStyle/>
          <a:p>
            <a:pPr>
              <a:lnSpc>
                <a:spcPct val="120000"/>
              </a:lnSpc>
              <a:spcAft>
                <a:spcPts val="0"/>
              </a:spcAft>
              <a:tabLst>
                <a:tab pos="1188085" algn="l"/>
                <a:tab pos="2163445" algn="l"/>
                <a:tab pos="3142615" algn="l"/>
                <a:tab pos="4190365" algn="l"/>
              </a:tabLst>
            </a:pPr>
            <a:r>
              <a:rPr lang="zh-CN" altLang="zh-CN">
                <a:solidFill>
                  <a:srgbClr val="000000"/>
                </a:solidFill>
                <a:latin typeface="Arial" panose="020B0604020202020204" pitchFamily="34" charset="0"/>
                <a:cs typeface="Times New Roman" panose="02020603050405020304" pitchFamily="18" charset="0"/>
              </a:rPr>
              <a:t>一、选词</a:t>
            </a:r>
            <a:r>
              <a:rPr lang="zh-CN" altLang="zh-CN">
                <a:solidFill>
                  <a:srgbClr val="000000"/>
                </a:solidFill>
                <a:latin typeface="Arial" panose="020B0604020202020204" pitchFamily="34" charset="0"/>
                <a:cs typeface="Times New Roman" panose="02020603050405020304" pitchFamily="18" charset="0"/>
              </a:rPr>
              <a:t>填空</a:t>
            </a:r>
            <a:r>
              <a:rPr lang="zh-CN" altLang="zh-CN" smtClean="0">
                <a:solidFill>
                  <a:srgbClr val="000000"/>
                </a:solidFill>
                <a:latin typeface="Arial" panose="020B0604020202020204" pitchFamily="34" charset="0"/>
                <a:cs typeface="Times New Roman" panose="02020603050405020304" pitchFamily="18" charset="0"/>
              </a:rPr>
              <a:t>。</a:t>
            </a:r>
            <a:r>
              <a:rPr lang="en-US" altLang="zh-CN" smtClean="0">
                <a:solidFill>
                  <a:srgbClr val="000000"/>
                </a:solidFill>
                <a:latin typeface="Arial" panose="020B0604020202020204" pitchFamily="34" charset="0"/>
                <a:cs typeface="Times New Roman" panose="02020603050405020304" pitchFamily="18" charset="0"/>
              </a:rPr>
              <a:t> </a:t>
            </a:r>
            <a:endParaRPr lang="zh-CN" altLang="zh-CN">
              <a:solidFill>
                <a:srgbClr val="000000"/>
              </a:solidFill>
              <a:effectLst/>
              <a:latin typeface="NEU-BZ-S92"/>
              <a:ea typeface="方正书宋_GBK"/>
              <a:cs typeface="Times New Roman" panose="02020603050405020304" pitchFamily="18" charset="0"/>
            </a:endParaRPr>
          </a:p>
        </p:txBody>
      </p:sp>
      <p:sp>
        <p:nvSpPr>
          <p:cNvPr id="5" name="矩形 4"/>
          <p:cNvSpPr>
            <a:spLocks noChangeAspect="1"/>
          </p:cNvSpPr>
          <p:nvPr/>
        </p:nvSpPr>
        <p:spPr>
          <a:xfrm>
            <a:off x="361950" y="1918616"/>
            <a:ext cx="5879110" cy="683264"/>
          </a:xfrm>
          <a:prstGeom prst="rect">
            <a:avLst/>
          </a:prstGeom>
          <a:ln>
            <a:solidFill>
              <a:schemeClr val="tx1"/>
            </a:solidFill>
          </a:ln>
        </p:spPr>
        <p:txBody>
          <a:bodyPr wrap="none">
            <a:spAutoFit/>
          </a:bodyPr>
          <a:lstStyle/>
          <a:p>
            <a:pPr>
              <a:lnSpc>
                <a:spcPct val="120000"/>
              </a:lnSpc>
              <a:spcAft>
                <a:spcPts val="0"/>
              </a:spcAft>
              <a:tabLst>
                <a:tab pos="1188085" algn="l"/>
                <a:tab pos="2163445" algn="l"/>
                <a:tab pos="3142615" algn="l"/>
                <a:tab pos="4190365" algn="l"/>
              </a:tabLst>
            </a:pPr>
            <a:r>
              <a:rPr lang="en-US" altLang="zh-CN">
                <a:solidFill>
                  <a:srgbClr val="000000"/>
                </a:solidFill>
                <a:ea typeface="宋体" panose="02010600030101010101" pitchFamily="2" charset="-122"/>
                <a:cs typeface="Times New Roman" panose="02020603050405020304" pitchFamily="18" charset="0"/>
              </a:rPr>
              <a:t>post office</a:t>
            </a:r>
            <a:r>
              <a:rPr lang="zh-CN" altLang="zh-CN">
                <a:solidFill>
                  <a:srgbClr val="000000"/>
                </a:solidFill>
                <a:ea typeface="宋体" panose="02010600030101010101" pitchFamily="2" charset="-122"/>
                <a:cs typeface="Times New Roman" panose="02020603050405020304" pitchFamily="18" charset="0"/>
              </a:rPr>
              <a:t>　</a:t>
            </a:r>
            <a:r>
              <a:rPr lang="en-US" altLang="zh-CN">
                <a:solidFill>
                  <a:srgbClr val="000000"/>
                </a:solidFill>
                <a:ea typeface="宋体" panose="02010600030101010101" pitchFamily="2" charset="-122"/>
                <a:cs typeface="Times New Roman" panose="02020603050405020304" pitchFamily="18" charset="0"/>
              </a:rPr>
              <a:t>cinema</a:t>
            </a:r>
            <a:r>
              <a:rPr lang="zh-CN" altLang="zh-CN">
                <a:solidFill>
                  <a:srgbClr val="000000"/>
                </a:solidFill>
                <a:ea typeface="宋体" panose="02010600030101010101" pitchFamily="2" charset="-122"/>
                <a:cs typeface="Times New Roman" panose="02020603050405020304" pitchFamily="18" charset="0"/>
              </a:rPr>
              <a:t>　</a:t>
            </a:r>
            <a:r>
              <a:rPr lang="en-US" altLang="zh-CN" smtClean="0">
                <a:solidFill>
                  <a:srgbClr val="000000"/>
                </a:solidFill>
                <a:ea typeface="宋体" panose="02010600030101010101" pitchFamily="2" charset="-122"/>
                <a:cs typeface="Times New Roman" panose="02020603050405020304" pitchFamily="18" charset="0"/>
              </a:rPr>
              <a:t>bookstore </a:t>
            </a:r>
            <a:endParaRPr lang="zh-CN" altLang="zh-CN">
              <a:solidFill>
                <a:srgbClr val="000000"/>
              </a:solidFill>
              <a:effectLst/>
              <a:latin typeface="NEU-BZ-S92"/>
              <a:ea typeface="方正书宋_GBK"/>
              <a:cs typeface="Times New Roman" panose="02020603050405020304" pitchFamily="18" charset="0"/>
            </a:endParaRPr>
          </a:p>
        </p:txBody>
      </p:sp>
      <p:sp>
        <p:nvSpPr>
          <p:cNvPr id="6" name="矩形 5"/>
          <p:cNvSpPr>
            <a:spLocks noChangeAspect="1"/>
          </p:cNvSpPr>
          <p:nvPr/>
        </p:nvSpPr>
        <p:spPr>
          <a:xfrm>
            <a:off x="361950" y="2736031"/>
            <a:ext cx="10807700" cy="1808572"/>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a:solidFill>
                  <a:srgbClr val="000000"/>
                </a:solidFill>
                <a:ea typeface="宋体" panose="02010600030101010101" pitchFamily="2" charset="-122"/>
                <a:cs typeface="Times New Roman" panose="02020603050405020304" pitchFamily="18" charset="0"/>
              </a:rPr>
              <a:t>1.I’m going to see a film in the </a:t>
            </a:r>
            <a:r>
              <a:rPr lang="zh-CN" altLang="zh-CN" u="sng">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方正书宋_GBK"/>
                <a:cs typeface="Times New Roman" panose="02020603050405020304" pitchFamily="18" charset="0"/>
              </a:rPr>
              <a:t> </a:t>
            </a:r>
            <a:endParaRPr lang="zh-CN" altLang="zh-CN">
              <a:solidFill>
                <a:srgbClr val="000000"/>
              </a:solidFill>
              <a:latin typeface="NEU-BZ-S92"/>
              <a:ea typeface="方正书宋_GBK"/>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a:solidFill>
                  <a:srgbClr val="000000"/>
                </a:solidFill>
                <a:ea typeface="宋体" panose="02010600030101010101" pitchFamily="2" charset="-122"/>
                <a:cs typeface="Times New Roman" panose="02020603050405020304" pitchFamily="18" charset="0"/>
              </a:rPr>
              <a:t>2.He is going to buy a word book in the </a:t>
            </a:r>
            <a:r>
              <a:rPr lang="zh-CN" altLang="zh-CN" u="sng">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方正书宋_GBK"/>
                <a:cs typeface="Times New Roman" panose="02020603050405020304" pitchFamily="18" charset="0"/>
              </a:rPr>
              <a:t> </a:t>
            </a:r>
            <a:endParaRPr lang="zh-CN" altLang="zh-CN">
              <a:solidFill>
                <a:srgbClr val="000000"/>
              </a:solidFill>
              <a:latin typeface="NEU-BZ-S92"/>
              <a:ea typeface="方正书宋_GBK"/>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a:solidFill>
                  <a:srgbClr val="000000"/>
                </a:solidFill>
                <a:ea typeface="宋体" panose="02010600030101010101" pitchFamily="2" charset="-122"/>
                <a:cs typeface="Times New Roman" panose="02020603050405020304" pitchFamily="18" charset="0"/>
              </a:rPr>
              <a:t>3.She is going to send a postcard in the </a:t>
            </a:r>
            <a:r>
              <a:rPr lang="zh-CN" altLang="zh-CN" u="sng">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a:solidFill>
                  <a:srgbClr val="000000"/>
                </a:solidFill>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方正书宋_GBK"/>
                <a:cs typeface="Times New Roman" panose="02020603050405020304" pitchFamily="18" charset="0"/>
              </a:rPr>
              <a:t> </a:t>
            </a:r>
            <a:endParaRPr lang="zh-CN" altLang="zh-CN">
              <a:solidFill>
                <a:srgbClr val="000000"/>
              </a:solidFill>
              <a:effectLst/>
              <a:latin typeface="NEU-BZ-S92"/>
              <a:ea typeface="方正书宋_GBK"/>
              <a:cs typeface="Times New Roman" panose="02020603050405020304" pitchFamily="18" charset="0"/>
            </a:endParaRPr>
          </a:p>
        </p:txBody>
      </p:sp>
      <p:sp>
        <p:nvSpPr>
          <p:cNvPr id="7" name="矩形 6"/>
          <p:cNvSpPr/>
          <p:nvPr/>
        </p:nvSpPr>
        <p:spPr>
          <a:xfrm>
            <a:off x="6241060" y="2700369"/>
            <a:ext cx="1850186" cy="584775"/>
          </a:xfrm>
          <a:prstGeom prst="rect">
            <a:avLst/>
          </a:prstGeom>
        </p:spPr>
        <p:txBody>
          <a:bodyPr wrap="none">
            <a:spAutoFit/>
          </a:bodyPr>
          <a:lstStyle/>
          <a:p>
            <a:r>
              <a:rPr lang="en-US" altLang="zh-CN">
                <a:ea typeface="Times New Roman" panose="02020603050405020304" pitchFamily="18" charset="0"/>
              </a:rPr>
              <a:t>cinema</a:t>
            </a:r>
            <a:r>
              <a:rPr lang="zh-CN" altLang="en-US">
                <a:ea typeface="Times New Roman" panose="02020603050405020304" pitchFamily="18" charset="0"/>
              </a:rPr>
              <a:t>　</a:t>
            </a:r>
            <a:endParaRPr lang="zh-CN" altLang="en-US" dirty="0"/>
          </a:p>
        </p:txBody>
      </p:sp>
      <p:sp>
        <p:nvSpPr>
          <p:cNvPr id="13" name="矩形 12"/>
          <p:cNvSpPr/>
          <p:nvPr/>
        </p:nvSpPr>
        <p:spPr>
          <a:xfrm>
            <a:off x="7561237" y="3377269"/>
            <a:ext cx="2322046" cy="584775"/>
          </a:xfrm>
          <a:prstGeom prst="rect">
            <a:avLst/>
          </a:prstGeom>
        </p:spPr>
        <p:txBody>
          <a:bodyPr wrap="none">
            <a:spAutoFit/>
          </a:bodyPr>
          <a:lstStyle/>
          <a:p>
            <a:r>
              <a:rPr lang="en-US" altLang="zh-CN">
                <a:ea typeface="Times New Roman" panose="02020603050405020304" pitchFamily="18" charset="0"/>
              </a:rPr>
              <a:t>bookstore</a:t>
            </a:r>
            <a:r>
              <a:rPr lang="zh-CN" altLang="en-US">
                <a:ea typeface="Times New Roman" panose="02020603050405020304" pitchFamily="18" charset="0"/>
              </a:rPr>
              <a:t>　</a:t>
            </a:r>
            <a:endParaRPr lang="zh-CN" altLang="en-US" dirty="0"/>
          </a:p>
        </p:txBody>
      </p:sp>
      <p:sp>
        <p:nvSpPr>
          <p:cNvPr id="15" name="矩形 14"/>
          <p:cNvSpPr/>
          <p:nvPr/>
        </p:nvSpPr>
        <p:spPr>
          <a:xfrm>
            <a:off x="7345213" y="3956487"/>
            <a:ext cx="1973617" cy="584775"/>
          </a:xfrm>
          <a:prstGeom prst="rect">
            <a:avLst/>
          </a:prstGeom>
        </p:spPr>
        <p:txBody>
          <a:bodyPr wrap="none">
            <a:spAutoFit/>
          </a:bodyPr>
          <a:lstStyle/>
          <a:p>
            <a:r>
              <a:rPr lang="en-US" altLang="zh-CN">
                <a:ea typeface="Times New Roman" panose="02020603050405020304" pitchFamily="18" charset="0"/>
              </a:rPr>
              <a:t>post office</a:t>
            </a:r>
            <a:endParaRPr lang="zh-CN" altLang="en-US" dirty="0"/>
          </a:p>
        </p:txBody>
      </p:sp>
    </p:spTree>
    <p:extLst>
      <p:ext uri="{BB962C8B-B14F-4D97-AF65-F5344CB8AC3E}">
        <p14:creationId xmlns:p14="http://schemas.microsoft.com/office/powerpoint/2010/main" val="86245122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randombar(horizont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randombar(horizontal)">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能力提升</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3" name="矩形 2"/>
          <p:cNvSpPr>
            <a:spLocks noChangeAspect="1"/>
          </p:cNvSpPr>
          <p:nvPr/>
        </p:nvSpPr>
        <p:spPr>
          <a:xfrm>
            <a:off x="361950" y="723737"/>
            <a:ext cx="10807700" cy="5354158"/>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二、单项选择。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)1.His uncle is going to buy some books ______space travel.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A.for</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B.at</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C.about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)2.Do they have ______comic books?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A.any</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B.an</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C.a</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)3.—Why not ______to my home on Sunday?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—I am sorry. I have classes on Sunday.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A.coming</a:t>
            </a:r>
            <a:r>
              <a:rPr lang="en-US" altLang="zh-CN" dirty="0">
                <a:solidFill>
                  <a:srgbClr val="000000"/>
                </a:solidFill>
                <a:ea typeface="宋体" panose="02010600030101010101" pitchFamily="2" charset="-122"/>
                <a:cs typeface="Times New Roman" panose="02020603050405020304" pitchFamily="18" charset="0"/>
              </a:rPr>
              <a:t>	B.to come	</a:t>
            </a:r>
            <a:r>
              <a:rPr lang="en-US" altLang="zh-CN" dirty="0" err="1">
                <a:solidFill>
                  <a:srgbClr val="000000"/>
                </a:solidFill>
                <a:ea typeface="宋体" panose="02010600030101010101" pitchFamily="2" charset="-122"/>
                <a:cs typeface="Times New Roman" panose="02020603050405020304" pitchFamily="18" charset="0"/>
              </a:rPr>
              <a:t>C.come</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687797" y="1367879"/>
            <a:ext cx="583814" cy="584775"/>
          </a:xfrm>
          <a:prstGeom prst="rect">
            <a:avLst/>
          </a:prstGeom>
        </p:spPr>
        <p:txBody>
          <a:bodyPr wrap="none">
            <a:spAutoFit/>
          </a:bodyPr>
          <a:lstStyle/>
          <a:p>
            <a:r>
              <a:rPr lang="zh-CN" altLang="zh-CN" dirty="0">
                <a:solidFill>
                  <a:srgbClr val="000000"/>
                </a:solidFill>
                <a:ea typeface="Times New Roman" panose="02020603050405020304" pitchFamily="18" charset="0"/>
              </a:rPr>
              <a:t> </a:t>
            </a:r>
            <a:r>
              <a:rPr lang="en-US" altLang="zh-CN" dirty="0">
                <a:ea typeface="宋体" panose="02010600030101010101" pitchFamily="2" charset="-122"/>
              </a:rPr>
              <a:t>C</a:t>
            </a:r>
            <a:endParaRPr lang="zh-CN" altLang="en-US" dirty="0"/>
          </a:p>
        </p:txBody>
      </p:sp>
      <p:sp>
        <p:nvSpPr>
          <p:cNvPr id="5" name="矩形 4"/>
          <p:cNvSpPr/>
          <p:nvPr/>
        </p:nvSpPr>
        <p:spPr>
          <a:xfrm>
            <a:off x="731184" y="3108428"/>
            <a:ext cx="561179" cy="584775"/>
          </a:xfrm>
          <a:prstGeom prst="rect">
            <a:avLst/>
          </a:prstGeom>
        </p:spPr>
        <p:txBody>
          <a:bodyPr wrap="none">
            <a:spAutoFit/>
          </a:bodyPr>
          <a:lstStyle/>
          <a:p>
            <a:r>
              <a:rPr lang="zh-CN" altLang="zh-CN" dirty="0">
                <a:solidFill>
                  <a:srgbClr val="000000"/>
                </a:solidFill>
                <a:ea typeface="Times New Roman" panose="02020603050405020304" pitchFamily="18" charset="0"/>
              </a:rPr>
              <a:t> </a:t>
            </a:r>
            <a:r>
              <a:rPr lang="en-US" altLang="zh-CN" dirty="0" smtClean="0">
                <a:ea typeface="宋体" panose="02010600030101010101" pitchFamily="2" charset="-122"/>
              </a:rPr>
              <a:t>A</a:t>
            </a:r>
            <a:endParaRPr lang="zh-CN" altLang="en-US" dirty="0"/>
          </a:p>
        </p:txBody>
      </p:sp>
      <p:sp>
        <p:nvSpPr>
          <p:cNvPr id="6" name="矩形 5"/>
          <p:cNvSpPr/>
          <p:nvPr/>
        </p:nvSpPr>
        <p:spPr>
          <a:xfrm>
            <a:off x="731184" y="4300773"/>
            <a:ext cx="583814" cy="584775"/>
          </a:xfrm>
          <a:prstGeom prst="rect">
            <a:avLst/>
          </a:prstGeom>
        </p:spPr>
        <p:txBody>
          <a:bodyPr wrap="none">
            <a:spAutoFit/>
          </a:bodyPr>
          <a:lstStyle/>
          <a:p>
            <a:r>
              <a:rPr lang="zh-CN" altLang="zh-CN" dirty="0">
                <a:solidFill>
                  <a:srgbClr val="000000"/>
                </a:solidFill>
                <a:ea typeface="Times New Roman" panose="02020603050405020304" pitchFamily="18" charset="0"/>
              </a:rPr>
              <a:t> </a:t>
            </a:r>
            <a:r>
              <a:rPr lang="en-US" altLang="zh-CN" dirty="0">
                <a:ea typeface="宋体" panose="02010600030101010101" pitchFamily="2" charset="-122"/>
              </a:rPr>
              <a:t>C</a:t>
            </a:r>
            <a:endParaRPr lang="zh-CN" altLang="en-US" dirty="0"/>
          </a:p>
        </p:txBody>
      </p:sp>
    </p:spTree>
    <p:extLst>
      <p:ext uri="{BB962C8B-B14F-4D97-AF65-F5344CB8AC3E}">
        <p14:creationId xmlns:p14="http://schemas.microsoft.com/office/powerpoint/2010/main" val="4114369955"/>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智慧拓展</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3" name="矩形 2"/>
          <p:cNvSpPr>
            <a:spLocks noChangeAspect="1"/>
          </p:cNvSpPr>
          <p:nvPr/>
        </p:nvSpPr>
        <p:spPr>
          <a:xfrm>
            <a:off x="361950" y="801647"/>
            <a:ext cx="10807700" cy="4819781"/>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三、阅读短文</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判断正误</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正确的写</a:t>
            </a:r>
            <a:r>
              <a:rPr lang="en-US" altLang="zh-CN" dirty="0">
                <a:solidFill>
                  <a:srgbClr val="000000"/>
                </a:solidFill>
                <a:ea typeface="宋体" panose="02010600030101010101" pitchFamily="2" charset="-122"/>
                <a:cs typeface="Times New Roman" panose="02020603050405020304" pitchFamily="18" charset="0"/>
              </a:rPr>
              <a:t>“T”,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错误的写</a:t>
            </a:r>
            <a:r>
              <a:rPr lang="en-US" altLang="zh-CN" dirty="0">
                <a:solidFill>
                  <a:srgbClr val="000000"/>
                </a:solidFill>
                <a:ea typeface="宋体" panose="02010600030101010101" pitchFamily="2" charset="-122"/>
                <a:cs typeface="Times New Roman" panose="02020603050405020304" pitchFamily="18" charset="0"/>
              </a:rPr>
              <a:t>“F”</a:t>
            </a:r>
            <a:r>
              <a:rPr lang="zh-CN" altLang="zh-CN" dirty="0">
                <a:solidFill>
                  <a:srgbClr val="000000"/>
                </a:solidFill>
                <a:latin typeface="Arial" panose="020B0604020202020204" pitchFamily="34" charset="0"/>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304800">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Danny. </a:t>
            </a: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from the USA.I live in Beijing with my parents together. Tomorrow is the Spring Festival. People in China also call it Chinese New Year. My family are going to get together and have a big dinner. </a:t>
            </a:r>
            <a:r>
              <a:rPr lang="en-US" altLang="zh-CN" dirty="0" smtClean="0">
                <a:solidFill>
                  <a:srgbClr val="000000"/>
                </a:solidFill>
                <a:ea typeface="宋体" panose="02010600030101010101" pitchFamily="2" charset="-122"/>
                <a:cs typeface="Times New Roman" panose="02020603050405020304" pitchFamily="18" charset="0"/>
              </a:rPr>
              <a:t>We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re </a:t>
            </a:r>
            <a:r>
              <a:rPr lang="en-US" altLang="zh-CN" dirty="0">
                <a:solidFill>
                  <a:srgbClr val="000000"/>
                </a:solidFill>
                <a:ea typeface="宋体" panose="02010600030101010101" pitchFamily="2" charset="-122"/>
                <a:cs typeface="Times New Roman" panose="02020603050405020304" pitchFamily="18" charset="0"/>
              </a:rPr>
              <a:t>going to eat dumplings. After dinner, my parents are going to give me some lucky money(</a:t>
            </a:r>
            <a:r>
              <a:rPr lang="zh-CN" altLang="zh-CN" dirty="0">
                <a:solidFill>
                  <a:srgbClr val="000000"/>
                </a:solidFill>
                <a:ea typeface="宋体" panose="02010600030101010101" pitchFamily="2" charset="-122"/>
                <a:cs typeface="Times New Roman" panose="02020603050405020304" pitchFamily="18" charset="0"/>
              </a:rPr>
              <a:t>压岁钱</a:t>
            </a:r>
            <a:r>
              <a:rPr lang="en-US" altLang="zh-CN" dirty="0">
                <a:solidFill>
                  <a:srgbClr val="000000"/>
                </a:solidFill>
                <a:ea typeface="宋体" panose="02010600030101010101" pitchFamily="2" charset="-122"/>
                <a:cs typeface="Times New Roman" panose="02020603050405020304" pitchFamily="18" charset="0"/>
              </a:rPr>
              <a:t>). And then </a:t>
            </a:r>
            <a:r>
              <a:rPr lang="en-US" altLang="zh-CN" dirty="0" smtClean="0">
                <a:solidFill>
                  <a:srgbClr val="000000"/>
                </a:solidFill>
                <a:ea typeface="宋体" panose="02010600030101010101" pitchFamily="2" charset="-122"/>
                <a:cs typeface="Times New Roman" panose="02020603050405020304" pitchFamily="18" charset="0"/>
              </a:rPr>
              <a:t>we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re </a:t>
            </a:r>
            <a:r>
              <a:rPr lang="en-US" altLang="zh-CN" dirty="0">
                <a:solidFill>
                  <a:srgbClr val="000000"/>
                </a:solidFill>
                <a:ea typeface="宋体" panose="02010600030101010101" pitchFamily="2" charset="-122"/>
                <a:cs typeface="Times New Roman" panose="02020603050405020304" pitchFamily="18" charset="0"/>
              </a:rPr>
              <a:t>going to watch TV.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6945315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矩形 3"/>
          <p:cNvSpPr>
            <a:spLocks noChangeAspect="1"/>
          </p:cNvSpPr>
          <p:nvPr/>
        </p:nvSpPr>
        <p:spPr>
          <a:xfrm>
            <a:off x="361950" y="935831"/>
            <a:ext cx="10807700" cy="4228850"/>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)1.Danny and his parents live in the USA.</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2.Danny</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family are going to have a big dinner tomorrow.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3.They</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re </a:t>
            </a:r>
            <a:r>
              <a:rPr lang="en-US" altLang="zh-CN" dirty="0">
                <a:solidFill>
                  <a:srgbClr val="000000"/>
                </a:solidFill>
                <a:ea typeface="宋体" panose="02010600030101010101" pitchFamily="2" charset="-122"/>
                <a:cs typeface="Times New Roman" panose="02020603050405020304" pitchFamily="18" charset="0"/>
              </a:rPr>
              <a:t>going to eat some </a:t>
            </a:r>
            <a:r>
              <a:rPr lang="en-US" altLang="zh-CN" i="1" dirty="0" err="1">
                <a:solidFill>
                  <a:srgbClr val="000000"/>
                </a:solidFill>
                <a:ea typeface="宋体" panose="02010600030101010101" pitchFamily="2" charset="-122"/>
                <a:cs typeface="Times New Roman" panose="02020603050405020304" pitchFamily="18" charset="0"/>
              </a:rPr>
              <a:t>zongzi</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)4.Danny can get some gifts from his parents.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)5.Danny and his family are going to watch </a:t>
            </a:r>
            <a:r>
              <a:rPr lang="en-US" altLang="zh-CN" dirty="0" smtClean="0">
                <a:solidFill>
                  <a:srgbClr val="000000"/>
                </a:solidFill>
                <a:ea typeface="宋体" panose="02010600030101010101" pitchFamily="2" charset="-122"/>
                <a:cs typeface="Times New Roman" panose="02020603050405020304" pitchFamily="18" charset="0"/>
              </a:rPr>
              <a:t>TV </a:t>
            </a:r>
            <a:r>
              <a:rPr lang="en-US" altLang="zh-CN" dirty="0">
                <a:solidFill>
                  <a:srgbClr val="000000"/>
                </a:solidFill>
                <a:ea typeface="宋体" panose="02010600030101010101" pitchFamily="2" charset="-122"/>
                <a:cs typeface="Times New Roman" panose="02020603050405020304" pitchFamily="18" charset="0"/>
              </a:rPr>
              <a:t>after dinner.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690981" y="978680"/>
            <a:ext cx="537327" cy="584775"/>
          </a:xfrm>
          <a:prstGeom prst="rect">
            <a:avLst/>
          </a:prstGeom>
        </p:spPr>
        <p:txBody>
          <a:bodyPr wrap="none">
            <a:spAutoFit/>
          </a:bodyPr>
          <a:lstStyle/>
          <a:p>
            <a:r>
              <a:rPr lang="zh-CN" altLang="zh-CN" dirty="0">
                <a:solidFill>
                  <a:srgbClr val="000000"/>
                </a:solidFill>
                <a:ea typeface="Times New Roman" panose="02020603050405020304" pitchFamily="18" charset="0"/>
              </a:rPr>
              <a:t> </a:t>
            </a:r>
            <a:r>
              <a:rPr lang="en-US" altLang="zh-CN" dirty="0" smtClean="0">
                <a:ea typeface="宋体" panose="02010600030101010101" pitchFamily="2" charset="-122"/>
              </a:rPr>
              <a:t>F</a:t>
            </a:r>
            <a:endParaRPr lang="zh-CN" altLang="en-US" dirty="0"/>
          </a:p>
        </p:txBody>
      </p:sp>
      <p:sp>
        <p:nvSpPr>
          <p:cNvPr id="5" name="矩形 4"/>
          <p:cNvSpPr/>
          <p:nvPr/>
        </p:nvSpPr>
        <p:spPr>
          <a:xfrm>
            <a:off x="690981" y="1606304"/>
            <a:ext cx="553934" cy="584775"/>
          </a:xfrm>
          <a:prstGeom prst="rect">
            <a:avLst/>
          </a:prstGeom>
        </p:spPr>
        <p:txBody>
          <a:bodyPr wrap="none">
            <a:spAutoFit/>
          </a:bodyPr>
          <a:lstStyle/>
          <a:p>
            <a:r>
              <a:rPr lang="zh-CN" altLang="zh-CN" dirty="0">
                <a:solidFill>
                  <a:srgbClr val="000000"/>
                </a:solidFill>
                <a:ea typeface="Times New Roman" panose="02020603050405020304" pitchFamily="18" charset="0"/>
              </a:rPr>
              <a:t> </a:t>
            </a:r>
            <a:r>
              <a:rPr lang="en-US" altLang="zh-CN" dirty="0" smtClean="0">
                <a:ea typeface="宋体" panose="02010600030101010101" pitchFamily="2" charset="-122"/>
              </a:rPr>
              <a:t>T</a:t>
            </a:r>
            <a:endParaRPr lang="zh-CN" altLang="en-US" dirty="0"/>
          </a:p>
        </p:txBody>
      </p:sp>
      <p:sp>
        <p:nvSpPr>
          <p:cNvPr id="6" name="矩形 5"/>
          <p:cNvSpPr/>
          <p:nvPr/>
        </p:nvSpPr>
        <p:spPr>
          <a:xfrm>
            <a:off x="707588" y="2714512"/>
            <a:ext cx="537327" cy="584775"/>
          </a:xfrm>
          <a:prstGeom prst="rect">
            <a:avLst/>
          </a:prstGeom>
        </p:spPr>
        <p:txBody>
          <a:bodyPr wrap="none">
            <a:spAutoFit/>
          </a:bodyPr>
          <a:lstStyle/>
          <a:p>
            <a:r>
              <a:rPr lang="zh-CN" altLang="zh-CN" dirty="0">
                <a:solidFill>
                  <a:srgbClr val="000000"/>
                </a:solidFill>
                <a:ea typeface="Times New Roman" panose="02020603050405020304" pitchFamily="18" charset="0"/>
              </a:rPr>
              <a:t> </a:t>
            </a:r>
            <a:r>
              <a:rPr lang="en-US" altLang="zh-CN" dirty="0" smtClean="0">
                <a:ea typeface="宋体" panose="02010600030101010101" pitchFamily="2" charset="-122"/>
              </a:rPr>
              <a:t>F</a:t>
            </a:r>
            <a:endParaRPr lang="zh-CN" altLang="en-US" dirty="0"/>
          </a:p>
        </p:txBody>
      </p:sp>
      <p:sp>
        <p:nvSpPr>
          <p:cNvPr id="7" name="矩形 6"/>
          <p:cNvSpPr/>
          <p:nvPr/>
        </p:nvSpPr>
        <p:spPr>
          <a:xfrm>
            <a:off x="707588" y="3307218"/>
            <a:ext cx="537327" cy="584775"/>
          </a:xfrm>
          <a:prstGeom prst="rect">
            <a:avLst/>
          </a:prstGeom>
        </p:spPr>
        <p:txBody>
          <a:bodyPr wrap="none">
            <a:spAutoFit/>
          </a:bodyPr>
          <a:lstStyle/>
          <a:p>
            <a:r>
              <a:rPr lang="zh-CN" altLang="zh-CN" dirty="0">
                <a:solidFill>
                  <a:srgbClr val="000000"/>
                </a:solidFill>
                <a:ea typeface="Times New Roman" panose="02020603050405020304" pitchFamily="18" charset="0"/>
              </a:rPr>
              <a:t> </a:t>
            </a:r>
            <a:r>
              <a:rPr lang="en-US" altLang="zh-CN" dirty="0" smtClean="0">
                <a:ea typeface="宋体" panose="02010600030101010101" pitchFamily="2" charset="-122"/>
              </a:rPr>
              <a:t>F</a:t>
            </a:r>
            <a:endParaRPr lang="zh-CN" altLang="en-US" dirty="0"/>
          </a:p>
        </p:txBody>
      </p:sp>
      <p:sp>
        <p:nvSpPr>
          <p:cNvPr id="8" name="矩形 7"/>
          <p:cNvSpPr/>
          <p:nvPr/>
        </p:nvSpPr>
        <p:spPr>
          <a:xfrm>
            <a:off x="708676" y="3915284"/>
            <a:ext cx="553934" cy="584775"/>
          </a:xfrm>
          <a:prstGeom prst="rect">
            <a:avLst/>
          </a:prstGeom>
        </p:spPr>
        <p:txBody>
          <a:bodyPr wrap="none">
            <a:spAutoFit/>
          </a:bodyPr>
          <a:lstStyle/>
          <a:p>
            <a:r>
              <a:rPr lang="zh-CN" altLang="zh-CN" dirty="0">
                <a:solidFill>
                  <a:srgbClr val="000000"/>
                </a:solidFill>
                <a:ea typeface="Times New Roman" panose="02020603050405020304" pitchFamily="18" charset="0"/>
              </a:rPr>
              <a:t> </a:t>
            </a:r>
            <a:r>
              <a:rPr lang="en-US" altLang="zh-CN" dirty="0" smtClean="0">
                <a:ea typeface="宋体" panose="02010600030101010101" pitchFamily="2" charset="-122"/>
              </a:rPr>
              <a:t>T</a:t>
            </a:r>
            <a:endParaRPr lang="zh-CN" altLang="en-US" dirty="0"/>
          </a:p>
        </p:txBody>
      </p:sp>
    </p:spTree>
    <p:extLst>
      <p:ext uri="{BB962C8B-B14F-4D97-AF65-F5344CB8AC3E}">
        <p14:creationId xmlns:p14="http://schemas.microsoft.com/office/powerpoint/2010/main" val="247185876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80717" y="1295871"/>
            <a:ext cx="5400600" cy="2800767"/>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r>
              <a:rPr lang="zh-CN" altLang="en-US"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97908190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家庭作业</Template>
  <TotalTime>54</TotalTime>
  <Words>161</Words>
  <Application>Microsoft Office PowerPoint</Application>
  <PresentationFormat>自定义</PresentationFormat>
  <Paragraphs>45</Paragraphs>
  <Slides>7</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7</vt:i4>
      </vt:variant>
    </vt:vector>
  </HeadingPairs>
  <TitlesOfParts>
    <vt:vector size="16" baseType="lpstr">
      <vt:lpstr>NEU-BZ-S92</vt:lpstr>
      <vt:lpstr>方正书宋_GBK</vt:lpstr>
      <vt:lpstr>黑体</vt:lpstr>
      <vt:lpstr>隶书</vt:lpstr>
      <vt:lpstr>宋体</vt:lpstr>
      <vt:lpstr>Arial</vt:lpstr>
      <vt:lpstr>Calibri</vt:lpstr>
      <vt:lpstr>Times New Roman</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123</cp:lastModifiedBy>
  <cp:revision>19</cp:revision>
  <dcterms:created xsi:type="dcterms:W3CDTF">2020-08-17T02:46:32Z</dcterms:created>
  <dcterms:modified xsi:type="dcterms:W3CDTF">2024-09-18T06:34:59Z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