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731" r:id="rId3"/>
    <p:sldId id="732" r:id="rId4"/>
    <p:sldId id="736" r:id="rId5"/>
    <p:sldId id="733" r:id="rId6"/>
    <p:sldId id="740" r:id="rId7"/>
    <p:sldId id="735" r:id="rId8"/>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7" d="100"/>
          <a:sy n="97" d="100"/>
        </p:scale>
        <p:origin x="90" y="90"/>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7</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7832" y="503783"/>
            <a:ext cx="7521637" cy="4620170"/>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rgbClr val="D60093"/>
                </a:solidFill>
              </a:rPr>
              <a:t>Unit 6</a:t>
            </a:r>
            <a:r>
              <a:rPr lang="zh-CN" altLang="zh-CN" sz="4400" dirty="0">
                <a:solidFill>
                  <a:srgbClr val="D60093"/>
                </a:solidFill>
              </a:rPr>
              <a:t>　</a:t>
            </a:r>
            <a:r>
              <a:rPr lang="en-US" altLang="zh-CN" sz="4400" dirty="0">
                <a:solidFill>
                  <a:srgbClr val="D60093"/>
                </a:solidFill>
              </a:rPr>
              <a:t>How do you feel? </a:t>
            </a:r>
            <a:endParaRPr lang="zh-CN" altLang="zh-CN" sz="4400" dirty="0">
              <a:solidFill>
                <a:srgbClr val="D60093"/>
              </a:solidFill>
            </a:endParaRPr>
          </a:p>
          <a:p>
            <a:pPr algn="ctr"/>
            <a:r>
              <a:rPr lang="en-US" altLang="zh-CN" sz="4400" dirty="0">
                <a:solidFill>
                  <a:srgbClr val="D60093"/>
                </a:solidFill>
              </a:rPr>
              <a:t>Part B</a:t>
            </a:r>
            <a:r>
              <a:rPr lang="zh-CN" altLang="zh-CN" sz="4400" dirty="0">
                <a:solidFill>
                  <a:srgbClr val="D60093"/>
                </a:solidFill>
              </a:rPr>
              <a:t>　</a:t>
            </a:r>
            <a:r>
              <a:rPr lang="en-US" altLang="zh-CN" sz="4400" dirty="0">
                <a:solidFill>
                  <a:srgbClr val="D60093"/>
                </a:solidFill>
              </a:rPr>
              <a:t>Read and write</a:t>
            </a:r>
            <a:endParaRPr lang="zh-CN" altLang="zh-CN" sz="4400" dirty="0">
              <a:solidFill>
                <a:srgbClr val="D60093"/>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293840"/>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538614"/>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783657"/>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4800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7297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2303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628135"/>
            <a:ext cx="10807700" cy="5697842"/>
          </a:xfrm>
          <a:prstGeom prst="rect">
            <a:avLst/>
          </a:prstGeom>
        </p:spPr>
        <p:txBody>
          <a:bodyPr>
            <a:spAutoFit/>
          </a:bodyPr>
          <a:lstStyle/>
          <a:p>
            <a:pPr>
              <a:lnSpc>
                <a:spcPts val="4000"/>
              </a:lnSpc>
              <a:spcAft>
                <a:spcPts val="0"/>
              </a:spcAft>
              <a:tabLst>
                <a:tab pos="1188085" algn="l"/>
                <a:tab pos="2163445" algn="l"/>
                <a:tab pos="3142615" algn="l"/>
                <a:tab pos="4190365" algn="l"/>
              </a:tabLst>
            </a:pPr>
            <a:r>
              <a:rPr lang="zh-CN" altLang="zh-CN" dirty="0" smtClean="0">
                <a:solidFill>
                  <a:srgbClr val="000000"/>
                </a:solidFill>
                <a:latin typeface="Arial" panose="020B0604020202020204" pitchFamily="34" charset="0"/>
                <a:cs typeface="Times New Roman" panose="02020603050405020304" pitchFamily="18" charset="0"/>
              </a:rPr>
              <a:t>一、按要求写出下列单词的相应形式。</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1.sun(</a:t>
            </a:r>
            <a:r>
              <a:rPr lang="zh-CN" altLang="zh-CN" dirty="0" smtClean="0">
                <a:solidFill>
                  <a:srgbClr val="000000"/>
                </a:solidFill>
                <a:ea typeface="宋体" panose="02010600030101010101" pitchFamily="2" charset="-122"/>
                <a:cs typeface="Times New Roman" panose="02020603050405020304" pitchFamily="18" charset="0"/>
              </a:rPr>
              <a:t>形容词</a:t>
            </a:r>
            <a:r>
              <a:rPr lang="en-US" altLang="zh-CN" dirty="0" smtClean="0">
                <a:solidFill>
                  <a:srgbClr val="000000"/>
                </a:solidFill>
                <a:ea typeface="宋体" panose="02010600030101010101" pitchFamily="2" charset="-122"/>
                <a:cs typeface="Times New Roman" panose="02020603050405020304" pitchFamily="18" charset="0"/>
              </a:rPr>
              <a:t>)______________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2.country(</a:t>
            </a:r>
            <a:r>
              <a:rPr lang="zh-CN" altLang="zh-CN" dirty="0" smtClean="0">
                <a:solidFill>
                  <a:srgbClr val="000000"/>
                </a:solidFill>
                <a:ea typeface="宋体" panose="02010600030101010101" pitchFamily="2" charset="-122"/>
                <a:cs typeface="Times New Roman" panose="02020603050405020304" pitchFamily="18" charset="0"/>
              </a:rPr>
              <a:t>复数</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3.say(</a:t>
            </a:r>
            <a:r>
              <a:rPr lang="zh-CN" altLang="zh-CN" dirty="0" smtClean="0">
                <a:solidFill>
                  <a:srgbClr val="000000"/>
                </a:solidFill>
                <a:ea typeface="宋体" panose="02010600030101010101" pitchFamily="2" charset="-122"/>
                <a:cs typeface="Times New Roman" panose="02020603050405020304" pitchFamily="18" charset="0"/>
              </a:rPr>
              <a:t>第三人称单数</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4.happy(</a:t>
            </a:r>
            <a:r>
              <a:rPr lang="zh-CN" altLang="zh-CN" dirty="0" smtClean="0">
                <a:solidFill>
                  <a:srgbClr val="000000"/>
                </a:solidFill>
                <a:ea typeface="宋体" panose="02010600030101010101" pitchFamily="2" charset="-122"/>
                <a:cs typeface="Times New Roman" panose="02020603050405020304" pitchFamily="18" charset="0"/>
              </a:rPr>
              <a:t>反义词</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5.worried(</a:t>
            </a:r>
            <a:r>
              <a:rPr lang="zh-CN" altLang="zh-CN" dirty="0" smtClean="0">
                <a:solidFill>
                  <a:srgbClr val="000000"/>
                </a:solidFill>
                <a:ea typeface="宋体" panose="02010600030101010101" pitchFamily="2" charset="-122"/>
                <a:cs typeface="Times New Roman" panose="02020603050405020304" pitchFamily="18" charset="0"/>
              </a:rPr>
              <a:t>动词</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6.sit(</a:t>
            </a:r>
            <a:r>
              <a:rPr lang="zh-CN" altLang="zh-CN" dirty="0" smtClean="0">
                <a:solidFill>
                  <a:srgbClr val="000000"/>
                </a:solidFill>
                <a:ea typeface="宋体" panose="02010600030101010101" pitchFamily="2" charset="-122"/>
                <a:cs typeface="Times New Roman" panose="02020603050405020304" pitchFamily="18" charset="0"/>
              </a:rPr>
              <a:t>动词</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i="1" dirty="0" err="1" smtClean="0">
                <a:solidFill>
                  <a:srgbClr val="000000"/>
                </a:solidFill>
                <a:ea typeface="宋体" panose="02010600030101010101" pitchFamily="2" charset="-122"/>
                <a:cs typeface="Times New Roman" panose="02020603050405020304" pitchFamily="18" charset="0"/>
              </a:rPr>
              <a:t>ing</a:t>
            </a:r>
            <a:r>
              <a:rPr lang="zh-CN" altLang="zh-CN" dirty="0" smtClean="0">
                <a:solidFill>
                  <a:srgbClr val="000000"/>
                </a:solidFill>
                <a:ea typeface="宋体" panose="02010600030101010101" pitchFamily="2" charset="-122"/>
                <a:cs typeface="Times New Roman" panose="02020603050405020304" pitchFamily="18" charset="0"/>
              </a:rPr>
              <a:t>形式</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7.hot(</a:t>
            </a:r>
            <a:r>
              <a:rPr lang="zh-CN" altLang="zh-CN" dirty="0" smtClean="0">
                <a:solidFill>
                  <a:srgbClr val="000000"/>
                </a:solidFill>
                <a:ea typeface="宋体" panose="02010600030101010101" pitchFamily="2" charset="-122"/>
                <a:cs typeface="Times New Roman" panose="02020603050405020304" pitchFamily="18" charset="0"/>
              </a:rPr>
              <a:t>反义词</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8.mouse(</a:t>
            </a:r>
            <a:r>
              <a:rPr lang="zh-CN" altLang="zh-CN" dirty="0" smtClean="0">
                <a:solidFill>
                  <a:srgbClr val="000000"/>
                </a:solidFill>
                <a:ea typeface="宋体" panose="02010600030101010101" pitchFamily="2" charset="-122"/>
                <a:cs typeface="Times New Roman" panose="02020603050405020304" pitchFamily="18" charset="0"/>
              </a:rPr>
              <a:t>复数</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9.won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a:t>
            </a:r>
            <a:r>
              <a:rPr lang="zh-CN" altLang="zh-CN" dirty="0" smtClean="0">
                <a:solidFill>
                  <a:srgbClr val="000000"/>
                </a:solidFill>
                <a:ea typeface="宋体" panose="02010600030101010101" pitchFamily="2" charset="-122"/>
                <a:cs typeface="Times New Roman" panose="02020603050405020304" pitchFamily="18" charset="0"/>
              </a:rPr>
              <a:t>完全形式</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smtClean="0">
                <a:solidFill>
                  <a:srgbClr val="000000"/>
                </a:solidFill>
                <a:ea typeface="宋体" panose="02010600030101010101" pitchFamily="2" charset="-122"/>
                <a:cs typeface="Times New Roman" panose="02020603050405020304" pitchFamily="18" charset="0"/>
              </a:rPr>
              <a:t>10.must</a:t>
            </a:r>
            <a:r>
              <a:rPr lang="en-US" altLang="zh-CN" smtClean="0">
                <a:solidFill>
                  <a:srgbClr val="000000"/>
                </a:solidFill>
                <a:ea typeface="宋体" panose="02010600030101010101" pitchFamily="2" charset="-122"/>
                <a:cs typeface="Times New Roman" panose="02020603050405020304" pitchFamily="18" charset="0"/>
              </a:rPr>
              <a:t>(</a:t>
            </a:r>
            <a:r>
              <a:rPr lang="zh-CN" altLang="en-US">
                <a:solidFill>
                  <a:srgbClr val="000000"/>
                </a:solidFill>
                <a:ea typeface="宋体" panose="02010600030101010101" pitchFamily="2" charset="-122"/>
                <a:cs typeface="Times New Roman" panose="02020603050405020304" pitchFamily="18" charset="0"/>
              </a:rPr>
              <a:t>近</a:t>
            </a:r>
            <a:r>
              <a:rPr lang="zh-CN" altLang="zh-CN" smtClean="0">
                <a:solidFill>
                  <a:srgbClr val="000000"/>
                </a:solidFill>
                <a:ea typeface="宋体" panose="02010600030101010101" pitchFamily="2" charset="-122"/>
                <a:cs typeface="Times New Roman" panose="02020603050405020304" pitchFamily="18" charset="0"/>
              </a:rPr>
              <a:t>义</a:t>
            </a:r>
            <a:r>
              <a:rPr lang="zh-CN" altLang="zh-CN" dirty="0" smtClean="0">
                <a:solidFill>
                  <a:srgbClr val="000000"/>
                </a:solidFill>
                <a:ea typeface="宋体" panose="02010600030101010101" pitchFamily="2" charset="-122"/>
                <a:cs typeface="Times New Roman" panose="02020603050405020304" pitchFamily="18" charset="0"/>
              </a:rPr>
              <a:t>词组</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322597" y="1171519"/>
            <a:ext cx="1233030" cy="584775"/>
          </a:xfrm>
          <a:prstGeom prst="rect">
            <a:avLst/>
          </a:prstGeom>
        </p:spPr>
        <p:txBody>
          <a:bodyPr wrap="none">
            <a:spAutoFit/>
          </a:bodyPr>
          <a:lstStyle/>
          <a:p>
            <a:r>
              <a:rPr lang="en-US" altLang="zh-CN" dirty="0">
                <a:ea typeface="宋体" panose="02010600030101010101" pitchFamily="2" charset="-122"/>
              </a:rPr>
              <a:t>sunny</a:t>
            </a:r>
            <a:endParaRPr lang="zh-CN" altLang="en-US" dirty="0"/>
          </a:p>
        </p:txBody>
      </p:sp>
      <p:sp>
        <p:nvSpPr>
          <p:cNvPr id="5" name="矩形 4"/>
          <p:cNvSpPr/>
          <p:nvPr/>
        </p:nvSpPr>
        <p:spPr>
          <a:xfrm>
            <a:off x="3322597" y="1678660"/>
            <a:ext cx="1803699" cy="584775"/>
          </a:xfrm>
          <a:prstGeom prst="rect">
            <a:avLst/>
          </a:prstGeom>
        </p:spPr>
        <p:txBody>
          <a:bodyPr wrap="none">
            <a:spAutoFit/>
          </a:bodyPr>
          <a:lstStyle/>
          <a:p>
            <a:r>
              <a:rPr lang="en-US" altLang="zh-CN" dirty="0">
                <a:ea typeface="宋体" panose="02010600030101010101" pitchFamily="2" charset="-122"/>
              </a:rPr>
              <a:t>countries</a:t>
            </a:r>
            <a:endParaRPr lang="zh-CN" altLang="en-US" dirty="0"/>
          </a:p>
        </p:txBody>
      </p:sp>
      <p:sp>
        <p:nvSpPr>
          <p:cNvPr id="6" name="矩形 5"/>
          <p:cNvSpPr/>
          <p:nvPr/>
        </p:nvSpPr>
        <p:spPr>
          <a:xfrm>
            <a:off x="4320877" y="2185801"/>
            <a:ext cx="915635" cy="584775"/>
          </a:xfrm>
          <a:prstGeom prst="rect">
            <a:avLst/>
          </a:prstGeom>
        </p:spPr>
        <p:txBody>
          <a:bodyPr wrap="none">
            <a:spAutoFit/>
          </a:bodyPr>
          <a:lstStyle/>
          <a:p>
            <a:r>
              <a:rPr lang="en-US" altLang="zh-CN" dirty="0">
                <a:ea typeface="宋体" panose="02010600030101010101" pitchFamily="2" charset="-122"/>
              </a:rPr>
              <a:t>says</a:t>
            </a:r>
            <a:endParaRPr lang="zh-CN" altLang="en-US" dirty="0"/>
          </a:p>
        </p:txBody>
      </p:sp>
      <p:sp>
        <p:nvSpPr>
          <p:cNvPr id="7" name="矩形 6"/>
          <p:cNvSpPr/>
          <p:nvPr/>
        </p:nvSpPr>
        <p:spPr>
          <a:xfrm>
            <a:off x="4166738" y="2704261"/>
            <a:ext cx="777777" cy="584775"/>
          </a:xfrm>
          <a:prstGeom prst="rect">
            <a:avLst/>
          </a:prstGeom>
        </p:spPr>
        <p:txBody>
          <a:bodyPr wrap="none">
            <a:spAutoFit/>
          </a:bodyPr>
          <a:lstStyle/>
          <a:p>
            <a:r>
              <a:rPr lang="en-US" altLang="zh-CN" dirty="0">
                <a:ea typeface="宋体" panose="02010600030101010101" pitchFamily="2" charset="-122"/>
              </a:rPr>
              <a:t>sad</a:t>
            </a:r>
            <a:endParaRPr lang="zh-CN" altLang="en-US" dirty="0"/>
          </a:p>
        </p:txBody>
      </p:sp>
      <p:sp>
        <p:nvSpPr>
          <p:cNvPr id="8" name="矩形 7"/>
          <p:cNvSpPr/>
          <p:nvPr/>
        </p:nvSpPr>
        <p:spPr>
          <a:xfrm>
            <a:off x="3835304" y="3211402"/>
            <a:ext cx="1257075" cy="584775"/>
          </a:xfrm>
          <a:prstGeom prst="rect">
            <a:avLst/>
          </a:prstGeom>
        </p:spPr>
        <p:txBody>
          <a:bodyPr wrap="none">
            <a:spAutoFit/>
          </a:bodyPr>
          <a:lstStyle/>
          <a:p>
            <a:r>
              <a:rPr lang="en-US" altLang="zh-CN" dirty="0">
                <a:ea typeface="宋体" panose="02010600030101010101" pitchFamily="2" charset="-122"/>
              </a:rPr>
              <a:t>worry</a:t>
            </a:r>
            <a:endParaRPr lang="zh-CN" altLang="en-US" dirty="0"/>
          </a:p>
        </p:txBody>
      </p:sp>
      <p:sp>
        <p:nvSpPr>
          <p:cNvPr id="9" name="矩形 8"/>
          <p:cNvSpPr/>
          <p:nvPr/>
        </p:nvSpPr>
        <p:spPr>
          <a:xfrm>
            <a:off x="4139737" y="3709930"/>
            <a:ext cx="1277914" cy="584775"/>
          </a:xfrm>
          <a:prstGeom prst="rect">
            <a:avLst/>
          </a:prstGeom>
        </p:spPr>
        <p:txBody>
          <a:bodyPr wrap="none">
            <a:spAutoFit/>
          </a:bodyPr>
          <a:lstStyle/>
          <a:p>
            <a:r>
              <a:rPr lang="en-US" altLang="zh-CN" dirty="0">
                <a:ea typeface="宋体" panose="02010600030101010101" pitchFamily="2" charset="-122"/>
              </a:rPr>
              <a:t>sitting</a:t>
            </a:r>
            <a:endParaRPr lang="zh-CN" altLang="en-US" dirty="0"/>
          </a:p>
        </p:txBody>
      </p:sp>
      <p:sp>
        <p:nvSpPr>
          <p:cNvPr id="10" name="矩形 9"/>
          <p:cNvSpPr/>
          <p:nvPr/>
        </p:nvSpPr>
        <p:spPr>
          <a:xfrm>
            <a:off x="3406844" y="4236143"/>
            <a:ext cx="914033" cy="584775"/>
          </a:xfrm>
          <a:prstGeom prst="rect">
            <a:avLst/>
          </a:prstGeom>
        </p:spPr>
        <p:txBody>
          <a:bodyPr wrap="none">
            <a:spAutoFit/>
          </a:bodyPr>
          <a:lstStyle/>
          <a:p>
            <a:r>
              <a:rPr lang="en-US" altLang="zh-CN" dirty="0">
                <a:ea typeface="宋体" panose="02010600030101010101" pitchFamily="2" charset="-122"/>
              </a:rPr>
              <a:t>cold</a:t>
            </a:r>
            <a:endParaRPr lang="zh-CN" altLang="en-US" dirty="0"/>
          </a:p>
        </p:txBody>
      </p:sp>
      <p:sp>
        <p:nvSpPr>
          <p:cNvPr id="11" name="矩形 10"/>
          <p:cNvSpPr/>
          <p:nvPr/>
        </p:nvSpPr>
        <p:spPr>
          <a:xfrm>
            <a:off x="3332602" y="4713788"/>
            <a:ext cx="1005403" cy="584775"/>
          </a:xfrm>
          <a:prstGeom prst="rect">
            <a:avLst/>
          </a:prstGeom>
        </p:spPr>
        <p:txBody>
          <a:bodyPr wrap="none">
            <a:spAutoFit/>
          </a:bodyPr>
          <a:lstStyle/>
          <a:p>
            <a:r>
              <a:rPr lang="en-US" altLang="zh-CN" dirty="0">
                <a:ea typeface="宋体" panose="02010600030101010101" pitchFamily="2" charset="-122"/>
              </a:rPr>
              <a:t>mice</a:t>
            </a:r>
            <a:endParaRPr lang="zh-CN" altLang="en-US" dirty="0"/>
          </a:p>
        </p:txBody>
      </p:sp>
      <p:sp>
        <p:nvSpPr>
          <p:cNvPr id="12" name="矩形 11"/>
          <p:cNvSpPr/>
          <p:nvPr/>
        </p:nvSpPr>
        <p:spPr>
          <a:xfrm>
            <a:off x="4128667" y="5240563"/>
            <a:ext cx="1494320" cy="584775"/>
          </a:xfrm>
          <a:prstGeom prst="rect">
            <a:avLst/>
          </a:prstGeom>
        </p:spPr>
        <p:txBody>
          <a:bodyPr wrap="none">
            <a:spAutoFit/>
          </a:bodyPr>
          <a:lstStyle/>
          <a:p>
            <a:r>
              <a:rPr lang="en-US" altLang="zh-CN" dirty="0">
                <a:ea typeface="宋体" panose="02010600030101010101" pitchFamily="2" charset="-122"/>
              </a:rPr>
              <a:t>will not</a:t>
            </a:r>
            <a:endParaRPr lang="zh-CN" altLang="en-US" dirty="0"/>
          </a:p>
        </p:txBody>
      </p:sp>
      <p:sp>
        <p:nvSpPr>
          <p:cNvPr id="13" name="矩形 12"/>
          <p:cNvSpPr/>
          <p:nvPr/>
        </p:nvSpPr>
        <p:spPr>
          <a:xfrm>
            <a:off x="3996474" y="5730996"/>
            <a:ext cx="1449436" cy="584775"/>
          </a:xfrm>
          <a:prstGeom prst="rect">
            <a:avLst/>
          </a:prstGeom>
        </p:spPr>
        <p:txBody>
          <a:bodyPr wrap="none">
            <a:spAutoFit/>
          </a:bodyPr>
          <a:lstStyle/>
          <a:p>
            <a:r>
              <a:rPr lang="en-US" altLang="zh-CN" dirty="0">
                <a:ea typeface="宋体" panose="02010600030101010101" pitchFamily="2" charset="-122"/>
              </a:rPr>
              <a:t>have to</a:t>
            </a:r>
            <a:endParaRPr lang="zh-CN" altLang="en-US" dirty="0"/>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randombar(horizontal)">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randombar(horizont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randombar(horizontal)">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711499"/>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二、单项选择。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)1.The bad grades make me very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A.happy</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B.sad</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C.warm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)2.The students are going to pull the cat ______the mud.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A.out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B.into</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C.out</a:t>
            </a:r>
            <a:r>
              <a:rPr lang="en-US" altLang="zh-CN" dirty="0">
                <a:solidFill>
                  <a:srgbClr val="000000"/>
                </a:solidFill>
                <a:ea typeface="宋体" panose="02010600030101010101" pitchFamily="2" charset="-122"/>
                <a:cs typeface="Times New Roman" panose="02020603050405020304" pitchFamily="18" charset="0"/>
              </a:rPr>
              <a:t> of</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)3.We should be nice ______each other.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A.to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B.of</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C.on</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1287563"/>
            <a:ext cx="468514" cy="683264"/>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5" name="矩形 4"/>
          <p:cNvSpPr>
            <a:spLocks noChangeAspect="1"/>
          </p:cNvSpPr>
          <p:nvPr/>
        </p:nvSpPr>
        <p:spPr>
          <a:xfrm>
            <a:off x="792485" y="2484292"/>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
        <p:nvSpPr>
          <p:cNvPr id="6" name="矩形 5"/>
          <p:cNvSpPr>
            <a:spLocks noChangeAspect="1"/>
          </p:cNvSpPr>
          <p:nvPr/>
        </p:nvSpPr>
        <p:spPr>
          <a:xfrm>
            <a:off x="792485" y="3644053"/>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A</a:t>
            </a:r>
            <a:endParaRPr lang="zh-CN" altLang="en-US" sz="3200" b="1" dirty="0">
              <a:solidFill>
                <a:srgbClr val="FF0000"/>
              </a:solidFill>
            </a:endParaRPr>
          </a:p>
        </p:txBody>
      </p:sp>
      <p:sp>
        <p:nvSpPr>
          <p:cNvPr id="7" name="矩形 6"/>
          <p:cNvSpPr>
            <a:spLocks noChangeAspect="1"/>
          </p:cNvSpPr>
          <p:nvPr/>
        </p:nvSpPr>
        <p:spPr>
          <a:xfrm>
            <a:off x="361950" y="4836380"/>
            <a:ext cx="10807700" cy="1274195"/>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)4.How does hot weather make you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A.feels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B.feeling</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C.feel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8" name="矩形 7"/>
          <p:cNvSpPr>
            <a:spLocks noChangeAspect="1"/>
          </p:cNvSpPr>
          <p:nvPr/>
        </p:nvSpPr>
        <p:spPr>
          <a:xfrm>
            <a:off x="792485" y="4836380"/>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975117"/>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判断正误</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正确的写</a:t>
            </a:r>
            <a:r>
              <a:rPr lang="en-US" altLang="zh-CN" dirty="0">
                <a:solidFill>
                  <a:srgbClr val="000000"/>
                </a:solidFill>
                <a:ea typeface="宋体" panose="02010600030101010101" pitchFamily="2" charset="-122"/>
                <a:cs typeface="Times New Roman" panose="02020603050405020304" pitchFamily="18" charset="0"/>
              </a:rPr>
              <a:t>“T”,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错误的写</a:t>
            </a:r>
            <a:r>
              <a:rPr lang="en-US" altLang="zh-CN" dirty="0">
                <a:solidFill>
                  <a:srgbClr val="000000"/>
                </a:solidFill>
                <a:ea typeface="宋体" panose="02010600030101010101" pitchFamily="2" charset="-122"/>
                <a:cs typeface="Times New Roman" panose="02020603050405020304" pitchFamily="18" charset="0"/>
              </a:rPr>
              <a:t>“F”</a:t>
            </a:r>
            <a:r>
              <a:rPr lang="zh-CN" altLang="zh-CN" dirty="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Today is Friday. Tom is very happy, because tomorrow is Saturday and he can play football with his friends. He goes to school on foot. When he gets to school, he is very tired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Tom, you failed(</a:t>
            </a:r>
            <a:r>
              <a:rPr lang="zh-CN" altLang="zh-CN" dirty="0">
                <a:solidFill>
                  <a:srgbClr val="000000"/>
                </a:solidFill>
                <a:ea typeface="宋体" panose="02010600030101010101" pitchFamily="2" charset="-122"/>
                <a:cs typeface="Times New Roman" panose="02020603050405020304" pitchFamily="18" charset="0"/>
              </a:rPr>
              <a:t>失败</a:t>
            </a:r>
            <a:r>
              <a:rPr lang="en-US" altLang="zh-CN" dirty="0">
                <a:solidFill>
                  <a:srgbClr val="000000"/>
                </a:solidFill>
                <a:ea typeface="宋体" panose="02010600030101010101" pitchFamily="2" charset="-122"/>
                <a:cs typeface="Times New Roman" panose="02020603050405020304" pitchFamily="18" charset="0"/>
              </a:rPr>
              <a:t>) the English </a:t>
            </a:r>
            <a:r>
              <a:rPr lang="en-US" altLang="zh-CN" dirty="0" err="1">
                <a:solidFill>
                  <a:srgbClr val="000000"/>
                </a:solidFill>
                <a:ea typeface="宋体" panose="02010600030101010101" pitchFamily="2" charset="-122"/>
                <a:cs typeface="Times New Roman" panose="02020603050405020304" pitchFamily="18" charset="0"/>
              </a:rPr>
              <a:t>test,”says</a:t>
            </a:r>
            <a:r>
              <a:rPr lang="en-US" altLang="zh-CN" dirty="0">
                <a:solidFill>
                  <a:srgbClr val="000000"/>
                </a:solidFill>
                <a:ea typeface="宋体" panose="02010600030101010101" pitchFamily="2" charset="-122"/>
                <a:cs typeface="Times New Roman" panose="02020603050405020304" pitchFamily="18" charset="0"/>
              </a:rPr>
              <a:t> his teacher. Tom feels very sad. The teacher wants him to be hard-working, and Tom </a:t>
            </a:r>
            <a:r>
              <a:rPr lang="en-US" altLang="zh-CN" dirty="0" err="1">
                <a:solidFill>
                  <a:srgbClr val="000000"/>
                </a:solidFill>
                <a:ea typeface="宋体" panose="02010600030101010101" pitchFamily="2" charset="-122"/>
                <a:cs typeface="Times New Roman" panose="02020603050405020304" pitchFamily="18" charset="0"/>
              </a:rPr>
              <a:t>says,“Yes</a:t>
            </a:r>
            <a:r>
              <a:rPr lang="en-US" altLang="zh-CN" dirty="0">
                <a:solidFill>
                  <a:srgbClr val="000000"/>
                </a:solidFill>
                <a:ea typeface="宋体" panose="02010600030101010101" pitchFamily="2" charset="-122"/>
                <a:cs typeface="Times New Roman" panose="02020603050405020304" pitchFamily="18" charset="0"/>
              </a:rPr>
              <a:t>, I will.”</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a:spLocks noChangeAspect="1"/>
          </p:cNvSpPr>
          <p:nvPr/>
        </p:nvSpPr>
        <p:spPr>
          <a:xfrm>
            <a:off x="361950" y="1329773"/>
            <a:ext cx="10807700" cy="2990434"/>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)1.Tomorrow is Sunday.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)2.Tom can play football with his friends on Saturday.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)3.Tom walks to school, and he feels very tired.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)4.Tom failed the English test.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)5.Tom will study hard.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92485" y="1319136"/>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5" name="矩形 4"/>
          <p:cNvSpPr>
            <a:spLocks noChangeAspect="1"/>
          </p:cNvSpPr>
          <p:nvPr/>
        </p:nvSpPr>
        <p:spPr>
          <a:xfrm>
            <a:off x="792485" y="1871935"/>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6" name="矩形 5"/>
          <p:cNvSpPr>
            <a:spLocks noChangeAspect="1"/>
          </p:cNvSpPr>
          <p:nvPr/>
        </p:nvSpPr>
        <p:spPr>
          <a:xfrm>
            <a:off x="792485" y="2518089"/>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7" name="矩形 6"/>
          <p:cNvSpPr>
            <a:spLocks noChangeAspect="1"/>
          </p:cNvSpPr>
          <p:nvPr/>
        </p:nvSpPr>
        <p:spPr>
          <a:xfrm>
            <a:off x="792485" y="3103292"/>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8" name="矩形 7"/>
          <p:cNvSpPr>
            <a:spLocks noChangeAspect="1"/>
          </p:cNvSpPr>
          <p:nvPr/>
        </p:nvSpPr>
        <p:spPr>
          <a:xfrm>
            <a:off x="792485" y="3756187"/>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Tree>
    <p:extLst>
      <p:ext uri="{BB962C8B-B14F-4D97-AF65-F5344CB8AC3E}">
        <p14:creationId xmlns:p14="http://schemas.microsoft.com/office/powerpoint/2010/main" val="153634557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55</TotalTime>
  <Words>209</Words>
  <Application>Microsoft Office PowerPoint</Application>
  <PresentationFormat>自定义</PresentationFormat>
  <Paragraphs>60</Paragraphs>
  <Slides>7</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vt:i4>
      </vt:variant>
    </vt:vector>
  </HeadingPairs>
  <TitlesOfParts>
    <vt:vector size="16" baseType="lpstr">
      <vt:lpstr>NEU-BZ-S92</vt:lpstr>
      <vt:lpstr>方正书宋_GBK</vt:lpstr>
      <vt:lpstr>黑体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18</cp:revision>
  <dcterms:created xsi:type="dcterms:W3CDTF">2020-08-17T02:46:32Z</dcterms:created>
  <dcterms:modified xsi:type="dcterms:W3CDTF">2024-09-18T07:08:25Z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